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charts/chart39.xml" ContentType="application/vnd.openxmlformats-officedocument.drawingml.chart+xml"/>
  <Override PartName="/ppt/notesSlides/notesSlide2.xml" ContentType="application/vnd.openxmlformats-officedocument.presentationml.notesSlide+xml"/>
  <Override PartName="/ppt/charts/chart57.xml" ContentType="application/vnd.openxmlformats-officedocument.drawingml.chart+xml"/>
  <Override PartName="/ppt/diagrams/drawing2.xml" ContentType="application/vnd.ms-office.drawingml.diagramDrawing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Layouts/slideLayout6.xml" ContentType="application/vnd.openxmlformats-officedocument.presentationml.slideLayout+xml"/>
  <Override PartName="/ppt/drawings/drawing2.xml" ContentType="application/vnd.openxmlformats-officedocument.drawingml.chartshapes+xml"/>
  <Override PartName="/ppt/charts/chart28.xml" ContentType="application/vnd.openxmlformats-officedocument.drawingml.chart+xml"/>
  <Override PartName="/ppt/charts/chart46.xml" ContentType="application/vnd.openxmlformats-officedocument.drawingml.chart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charts/chart17.xml" ContentType="application/vnd.openxmlformats-officedocument.drawingml.chart+xml"/>
  <Override PartName="/ppt/charts/chart35.xml" ContentType="application/vnd.openxmlformats-officedocument.drawingml.chart+xml"/>
  <Override PartName="/ppt/charts/chart53.xml" ContentType="application/vnd.openxmlformats-officedocument.drawingml.chart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charts/chart13.xml" ContentType="application/vnd.openxmlformats-officedocument.drawingml.chart+xml"/>
  <Override PartName="/ppt/charts/chart24.xml" ContentType="application/vnd.openxmlformats-officedocument.drawingml.chart+xml"/>
  <Override PartName="/ppt/charts/chart42.xml" ContentType="application/vnd.openxmlformats-officedocument.drawingml.chart+xml"/>
  <Override PartName="/ppt/charts/chart60.xml" ContentType="application/vnd.openxmlformats-officedocument.drawingml.chart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charts/chart31.xml" ContentType="application/vnd.openxmlformats-officedocument.drawingml.chart+xml"/>
  <Override PartName="/ppt/charts/chart7.xml" ContentType="application/vnd.openxmlformats-officedocument.drawingml.chart+xml"/>
  <Override PartName="/ppt/charts/chart20.xml" ContentType="application/vnd.openxmlformats-officedocument.drawingml.chart+xml"/>
  <Default Extension="xlsx" ContentType="application/vnd.openxmlformats-officedocument.spreadsheetml.sheet"/>
  <Override PartName="/ppt/charts/chart3.xml" ContentType="application/vnd.openxmlformats-officedocument.drawingml.chart+xml"/>
  <Override PartName="/ppt/drawings/drawing7.xml" ContentType="application/vnd.openxmlformats-officedocument.drawingml.chartshapes+xml"/>
  <Override PartName="/ppt/diagrams/layout1.xml" ContentType="application/vnd.openxmlformats-officedocument.drawingml.diagramLayout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48.xml" ContentType="application/vnd.openxmlformats-officedocument.presentationml.slide+xml"/>
  <Override PartName="/ppt/slides/slide66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drawings/drawing3.xml" ContentType="application/vnd.openxmlformats-officedocument.drawingml.chartshapes+xml"/>
  <Override PartName="/ppt/charts/chart29.xml" ContentType="application/vnd.openxmlformats-officedocument.drawingml.chart+xml"/>
  <Override PartName="/ppt/charts/chart58.xml" ContentType="application/vnd.openxmlformats-officedocument.drawingml.chart+xml"/>
  <Override PartName="/ppt/notesSlides/notesSlide3.xml" ContentType="application/vnd.openxmlformats-officedocument.presentationml.notes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charts/chart18.xml" ContentType="application/vnd.openxmlformats-officedocument.drawingml.chart+xml"/>
  <Override PartName="/ppt/charts/chart36.xml" ContentType="application/vnd.openxmlformats-officedocument.drawingml.chart+xml"/>
  <Override PartName="/ppt/charts/chart47.xml" ContentType="application/vnd.openxmlformats-officedocument.drawingml.char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33.xml" ContentType="application/vnd.openxmlformats-officedocument.presentationml.slide+xml"/>
  <Override PartName="/ppt/slides/slide44.xml" ContentType="application/vnd.openxmlformats-officedocument.presentationml.slide+xml"/>
  <Override PartName="/ppt/slides/slide62.xml" ContentType="application/vnd.openxmlformats-officedocument.presentationml.slide+xml"/>
  <Override PartName="/ppt/slideLayouts/slideLayout3.xml" ContentType="application/vnd.openxmlformats-officedocument.presentationml.slideLayout+xml"/>
  <Override PartName="/ppt/charts/chart25.xml" ContentType="application/vnd.openxmlformats-officedocument.drawingml.chart+xml"/>
  <Override PartName="/ppt/charts/chart54.xml" ContentType="application/vnd.openxmlformats-officedocument.drawingml.chart+xml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slides/slide51.xml" ContentType="application/vnd.openxmlformats-officedocument.presentationml.slide+xml"/>
  <Override PartName="/ppt/charts/chart14.xml" ContentType="application/vnd.openxmlformats-officedocument.drawingml.chart+xml"/>
  <Override PartName="/ppt/charts/chart32.xml" ContentType="application/vnd.openxmlformats-officedocument.drawingml.chart+xml"/>
  <Override PartName="/ppt/charts/chart43.xml" ContentType="application/vnd.openxmlformats-officedocument.drawingml.chart+xml"/>
  <Override PartName="/ppt/charts/chart61.xml" ContentType="application/vnd.openxmlformats-officedocument.drawingml.char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40.xml" ContentType="application/vnd.openxmlformats-officedocument.presentationml.slide+xml"/>
  <Override PartName="/ppt/charts/chart8.xml" ContentType="application/vnd.openxmlformats-officedocument.drawingml.chart+xml"/>
  <Override PartName="/ppt/charts/chart21.xml" ContentType="application/vnd.openxmlformats-officedocument.drawingml.chart+xml"/>
  <Override PartName="/ppt/charts/chart50.xml" ContentType="application/vnd.openxmlformats-officedocument.drawingml.chart+xml"/>
  <Default Extension="wdp" ContentType="image/vnd.ms-photo"/>
  <Override PartName="/ppt/slideLayouts/slideLayout10.xml" ContentType="application/vnd.openxmlformats-officedocument.presentationml.slideLayout+xml"/>
  <Default Extension="gif" ContentType="image/gif"/>
  <Override PartName="/ppt/charts/chart10.xml" ContentType="application/vnd.openxmlformats-officedocument.drawingml.chart+xml"/>
  <Override PartName="/ppt/charts/chart4.xml" ContentType="application/vnd.openxmlformats-officedocument.drawingml.chart+xml"/>
  <Override PartName="/ppt/drawings/drawing8.xml" ContentType="application/vnd.openxmlformats-officedocument.drawingml.chartshapes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ppt/charts/chart2.xml" ContentType="application/vnd.openxmlformats-officedocument.drawingml.chart+xml"/>
  <Override PartName="/ppt/drawings/drawing6.xml" ContentType="application/vnd.openxmlformats-officedocument.drawingml.chartshapes+xml"/>
  <Override PartName="/ppt/charts/chart59.xml" ContentType="application/vnd.openxmlformats-officedocument.drawingml.chart+xml"/>
  <Override PartName="/ppt/diagrams/data1.xml" ContentType="application/vnd.openxmlformats-officedocument.drawingml.diagramData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Layouts/slideLayout8.xml" ContentType="application/vnd.openxmlformats-officedocument.presentationml.slideLayout+xml"/>
  <Override PartName="/ppt/drawings/drawing4.xml" ContentType="application/vnd.openxmlformats-officedocument.drawingml.chartshapes+xml"/>
  <Override PartName="/ppt/charts/chart48.xml" ContentType="application/vnd.openxmlformats-officedocument.drawingml.char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charts/chart19.xml" ContentType="application/vnd.openxmlformats-officedocument.drawingml.chart+xml"/>
  <Override PartName="/ppt/charts/chart37.xml" ContentType="application/vnd.openxmlformats-officedocument.drawingml.chart+xml"/>
  <Override PartName="/ppt/charts/chart55.xml" ContentType="application/vnd.openxmlformats-officedocument.drawingml.char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charts/chart26.xml" ContentType="application/vnd.openxmlformats-officedocument.drawingml.chart+xml"/>
  <Override PartName="/ppt/charts/chart44.xml" ContentType="application/vnd.openxmlformats-officedocument.drawingml.chart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  <Override PartName="/ppt/charts/chart15.xml" ContentType="application/vnd.openxmlformats-officedocument.drawingml.chart+xml"/>
  <Override PartName="/ppt/charts/chart33.xml" ContentType="application/vnd.openxmlformats-officedocument.drawingml.chart+xml"/>
  <Override PartName="/ppt/charts/chart51.xml" ContentType="application/vnd.openxmlformats-officedocument.drawingml.chart+xml"/>
  <Override PartName="/ppt/charts/chart62.xml" ContentType="application/vnd.openxmlformats-officedocument.drawingml.chart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charts/chart9.xml" ContentType="application/vnd.openxmlformats-officedocument.drawingml.chart+xml"/>
  <Override PartName="/ppt/charts/chart11.xml" ContentType="application/vnd.openxmlformats-officedocument.drawingml.chart+xml"/>
  <Override PartName="/ppt/charts/chart22.xml" ContentType="application/vnd.openxmlformats-officedocument.drawingml.chart+xml"/>
  <Override PartName="/ppt/charts/chart40.xml" ContentType="application/vnd.openxmlformats-officedocument.drawingml.chart+xml"/>
  <Override PartName="/ppt/charts/chart5.xml" ContentType="application/vnd.openxmlformats-officedocument.drawingml.chart+xml"/>
  <Override PartName="/ppt/slides/slide7.xml" ContentType="application/vnd.openxmlformats-officedocument.presentationml.slide+xml"/>
  <Override PartName="/ppt/slides/slide68.xml" ContentType="application/vnd.openxmlformats-officedocument.presentationml.slide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drawings/drawing5.xml" ContentType="application/vnd.openxmlformats-officedocument.drawingml.chartshapes+xml"/>
  <Override PartName="/ppt/notesSlides/notesSlide5.xml" ContentType="application/vnd.openxmlformats-officedocument.presentationml.notes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57.xml" ContentType="application/vnd.openxmlformats-officedocument.presentationml.slide+xml"/>
  <Override PartName="/ppt/notesSlides/notesSlide1.xml" ContentType="application/vnd.openxmlformats-officedocument.presentationml.notesSlide+xml"/>
  <Override PartName="/ppt/charts/chart49.xml" ContentType="application/vnd.openxmlformats-officedocument.drawingml.char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46.xml" ContentType="application/vnd.openxmlformats-officedocument.presentationml.slide+xml"/>
  <Override PartName="/ppt/slides/slide64.xml" ContentType="application/vnd.openxmlformats-officedocument.presentationml.slide+xml"/>
  <Override PartName="/ppt/slideLayouts/slideLayout5.xml" ContentType="application/vnd.openxmlformats-officedocument.presentationml.slideLayout+xml"/>
  <Override PartName="/ppt/drawings/drawing1.xml" ContentType="application/vnd.openxmlformats-officedocument.drawingml.chartshapes+xml"/>
  <Override PartName="/ppt/charts/chart27.xml" ContentType="application/vnd.openxmlformats-officedocument.drawingml.chart+xml"/>
  <Override PartName="/ppt/charts/chart38.xml" ContentType="application/vnd.openxmlformats-officedocument.drawingml.chart+xml"/>
  <Override PartName="/ppt/charts/chart56.xml" ContentType="application/vnd.openxmlformats-officedocument.drawingml.chart+xml"/>
  <Override PartName="/ppt/slides/slide24.xml" ContentType="application/vnd.openxmlformats-officedocument.presentationml.slide+xml"/>
  <Override PartName="/ppt/slides/slide35.xml" ContentType="application/vnd.openxmlformats-officedocument.presentationml.slide+xml"/>
  <Override PartName="/ppt/slides/slide53.xml" ContentType="application/vnd.openxmlformats-officedocument.presentationml.slide+xml"/>
  <Default Extension="jpeg" ContentType="image/jpeg"/>
  <Override PartName="/ppt/charts/chart16.xml" ContentType="application/vnd.openxmlformats-officedocument.drawingml.chart+xml"/>
  <Override PartName="/ppt/charts/chart34.xml" ContentType="application/vnd.openxmlformats-officedocument.drawingml.chart+xml"/>
  <Override PartName="/ppt/charts/chart45.xml" ContentType="application/vnd.openxmlformats-officedocument.drawingml.chart+xml"/>
  <Override PartName="/ppt/diagrams/quickStyle1.xml" ContentType="application/vnd.openxmlformats-officedocument.drawingml.diagramStyle+xml"/>
  <Override PartName="/ppt/slides/slide13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charts/chart23.xml" ContentType="application/vnd.openxmlformats-officedocument.drawingml.chart+xml"/>
  <Override PartName="/ppt/charts/chart52.xml" ContentType="application/vnd.openxmlformats-officedocument.drawingml.chart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charts/chart12.xml" ContentType="application/vnd.openxmlformats-officedocument.drawingml.chart+xml"/>
  <Override PartName="/ppt/charts/chart30.xml" ContentType="application/vnd.openxmlformats-officedocument.drawingml.chart+xml"/>
  <Override PartName="/ppt/charts/chart41.xml" ContentType="application/vnd.openxmlformats-officedocument.drawingml.chart+xml"/>
  <Override PartName="/ppt/charts/chart6.xml" ContentType="application/vnd.openxmlformats-officedocument.drawingml.char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13" r:id="rId1"/>
  </p:sldMasterIdLst>
  <p:notesMasterIdLst>
    <p:notesMasterId r:id="rId72"/>
  </p:notesMasterIdLst>
  <p:sldIdLst>
    <p:sldId id="277" r:id="rId2"/>
    <p:sldId id="421" r:id="rId3"/>
    <p:sldId id="429" r:id="rId4"/>
    <p:sldId id="497" r:id="rId5"/>
    <p:sldId id="346" r:id="rId6"/>
    <p:sldId id="437" r:id="rId7"/>
    <p:sldId id="372" r:id="rId8"/>
    <p:sldId id="430" r:id="rId9"/>
    <p:sldId id="431" r:id="rId10"/>
    <p:sldId id="468" r:id="rId11"/>
    <p:sldId id="469" r:id="rId12"/>
    <p:sldId id="470" r:id="rId13"/>
    <p:sldId id="507" r:id="rId14"/>
    <p:sldId id="471" r:id="rId15"/>
    <p:sldId id="472" r:id="rId16"/>
    <p:sldId id="473" r:id="rId17"/>
    <p:sldId id="474" r:id="rId18"/>
    <p:sldId id="475" r:id="rId19"/>
    <p:sldId id="476" r:id="rId20"/>
    <p:sldId id="512" r:id="rId21"/>
    <p:sldId id="477" r:id="rId22"/>
    <p:sldId id="478" r:id="rId23"/>
    <p:sldId id="423" r:id="rId24"/>
    <p:sldId id="479" r:id="rId25"/>
    <p:sldId id="480" r:id="rId26"/>
    <p:sldId id="481" r:id="rId27"/>
    <p:sldId id="433" r:id="rId28"/>
    <p:sldId id="482" r:id="rId29"/>
    <p:sldId id="483" r:id="rId30"/>
    <p:sldId id="441" r:id="rId31"/>
    <p:sldId id="354" r:id="rId32"/>
    <p:sldId id="442" r:id="rId33"/>
    <p:sldId id="484" r:id="rId34"/>
    <p:sldId id="357" r:id="rId35"/>
    <p:sldId id="444" r:id="rId36"/>
    <p:sldId id="447" r:id="rId37"/>
    <p:sldId id="448" r:id="rId38"/>
    <p:sldId id="449" r:id="rId39"/>
    <p:sldId id="450" r:id="rId40"/>
    <p:sldId id="451" r:id="rId41"/>
    <p:sldId id="445" r:id="rId42"/>
    <p:sldId id="446" r:id="rId43"/>
    <p:sldId id="452" r:id="rId44"/>
    <p:sldId id="488" r:id="rId45"/>
    <p:sldId id="508" r:id="rId46"/>
    <p:sldId id="462" r:id="rId47"/>
    <p:sldId id="511" r:id="rId48"/>
    <p:sldId id="485" r:id="rId49"/>
    <p:sldId id="486" r:id="rId50"/>
    <p:sldId id="487" r:id="rId51"/>
    <p:sldId id="489" r:id="rId52"/>
    <p:sldId id="490" r:id="rId53"/>
    <p:sldId id="491" r:id="rId54"/>
    <p:sldId id="384" r:id="rId55"/>
    <p:sldId id="427" r:id="rId56"/>
    <p:sldId id="419" r:id="rId57"/>
    <p:sldId id="420" r:id="rId58"/>
    <p:sldId id="509" r:id="rId59"/>
    <p:sldId id="435" r:id="rId60"/>
    <p:sldId id="436" r:id="rId61"/>
    <p:sldId id="498" r:id="rId62"/>
    <p:sldId id="510" r:id="rId63"/>
    <p:sldId id="500" r:id="rId64"/>
    <p:sldId id="501" r:id="rId65"/>
    <p:sldId id="502" r:id="rId66"/>
    <p:sldId id="503" r:id="rId67"/>
    <p:sldId id="504" r:id="rId68"/>
    <p:sldId id="505" r:id="rId69"/>
    <p:sldId id="506" r:id="rId70"/>
    <p:sldId id="496" r:id="rId71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CCC"/>
    <a:srgbClr val="FF7C80"/>
    <a:srgbClr val="CCECFF"/>
    <a:srgbClr val="99CCFF"/>
    <a:srgbClr val="CCCCFF"/>
    <a:srgbClr val="66FFCC"/>
    <a:srgbClr val="009900"/>
    <a:srgbClr val="FF9966"/>
    <a:srgbClr val="0066FF"/>
    <a:srgbClr val="FFFF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8FB837D-C827-4EFA-A057-4D05807E0F7C}" styleName="Стиль из темы 1 - акцент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vertBarState="maximized">
    <p:restoredLeft sz="11024" autoAdjust="0"/>
    <p:restoredTop sz="97458" autoAdjust="0"/>
  </p:normalViewPr>
  <p:slideViewPr>
    <p:cSldViewPr showGuides="1">
      <p:cViewPr>
        <p:scale>
          <a:sx n="80" d="100"/>
          <a:sy n="80" d="100"/>
        </p:scale>
        <p:origin x="-2430" y="-72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301"/>
    </p:cViewPr>
  </p:outlin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tableStyles" Target="tableStyle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_rels/chart10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package" Target="../embeddings/_____Microsoft_Office_Excel10.xlsx"/></Relationships>
</file>

<file path=ppt/charts/_rels/chart1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3.xml"/><Relationship Id="rId1" Type="http://schemas.openxmlformats.org/officeDocument/2006/relationships/package" Target="../embeddings/_____Microsoft_Office_Excel11.xlsx"/></Relationships>
</file>

<file path=ppt/charts/_rels/chart12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4.xml"/><Relationship Id="rId1" Type="http://schemas.openxmlformats.org/officeDocument/2006/relationships/package" Target="../embeddings/_____Microsoft_Office_Excel12.xlsx"/></Relationships>
</file>

<file path=ppt/charts/_rels/chart13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5.xml"/><Relationship Id="rId1" Type="http://schemas.openxmlformats.org/officeDocument/2006/relationships/package" Target="../embeddings/_____Microsoft_Office_Excel13.xlsx"/></Relationships>
</file>

<file path=ppt/charts/_rels/chart1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4.xlsx"/></Relationships>
</file>

<file path=ppt/charts/_rels/chart1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5.xlsx"/></Relationships>
</file>

<file path=ppt/charts/_rels/chart1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6.xlsx"/></Relationships>
</file>

<file path=ppt/charts/_rels/chart1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7.xlsx"/></Relationships>
</file>

<file path=ppt/charts/_rels/chart1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8.xlsx"/></Relationships>
</file>

<file path=ppt/charts/_rels/chart1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9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.xlsx"/></Relationships>
</file>

<file path=ppt/charts/_rels/chart2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0.xlsx"/></Relationships>
</file>

<file path=ppt/charts/_rels/chart2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1.xlsx"/></Relationships>
</file>

<file path=ppt/charts/_rels/chart2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2.xlsx"/></Relationships>
</file>

<file path=ppt/charts/_rels/chart2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3.xlsx"/></Relationships>
</file>

<file path=ppt/charts/_rels/chart2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4.xlsx"/></Relationships>
</file>

<file path=ppt/charts/_rels/chart2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5.xlsx"/></Relationships>
</file>

<file path=ppt/charts/_rels/chart2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6.xlsx"/></Relationships>
</file>

<file path=ppt/charts/_rels/chart2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7.xlsx"/></Relationships>
</file>

<file path=ppt/charts/_rels/chart2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8.xlsx"/></Relationships>
</file>

<file path=ppt/charts/_rels/chart2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9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3.xlsx"/></Relationships>
</file>

<file path=ppt/charts/_rels/chart3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30.xlsx"/></Relationships>
</file>

<file path=ppt/charts/_rels/chart3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31.xlsx"/></Relationships>
</file>

<file path=ppt/charts/_rels/chart3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32.xlsx"/></Relationships>
</file>

<file path=ppt/charts/_rels/chart3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33.xlsx"/></Relationships>
</file>

<file path=ppt/charts/_rels/chart34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6.xml"/><Relationship Id="rId1" Type="http://schemas.openxmlformats.org/officeDocument/2006/relationships/package" Target="../embeddings/_____Microsoft_Office_Excel34.xlsx"/></Relationships>
</file>

<file path=ppt/charts/_rels/chart3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35.xlsx"/></Relationships>
</file>

<file path=ppt/charts/_rels/chart3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36.xlsx"/></Relationships>
</file>

<file path=ppt/charts/_rels/chart3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37.xlsx"/></Relationships>
</file>

<file path=ppt/charts/_rels/chart3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38.xlsx"/></Relationships>
</file>

<file path=ppt/charts/_rels/chart3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39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4.xlsx"/></Relationships>
</file>

<file path=ppt/charts/_rels/chart4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40.xlsx"/></Relationships>
</file>

<file path=ppt/charts/_rels/chart4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41.xlsx"/></Relationships>
</file>

<file path=ppt/charts/_rels/chart4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42.xlsx"/></Relationships>
</file>

<file path=ppt/charts/_rels/chart4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43.xlsx"/></Relationships>
</file>

<file path=ppt/charts/_rels/chart4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44.xlsx"/></Relationships>
</file>

<file path=ppt/charts/_rels/chart4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45.xlsx"/></Relationships>
</file>

<file path=ppt/charts/_rels/chart4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46.xlsx"/></Relationships>
</file>

<file path=ppt/charts/_rels/chart4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47.xlsx"/></Relationships>
</file>

<file path=ppt/charts/_rels/chart4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48.xlsx"/></Relationships>
</file>

<file path=ppt/charts/_rels/chart4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49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5.xlsx"/></Relationships>
</file>

<file path=ppt/charts/_rels/chart5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50.xlsx"/></Relationships>
</file>

<file path=ppt/charts/_rels/chart5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7.xml"/><Relationship Id="rId1" Type="http://schemas.openxmlformats.org/officeDocument/2006/relationships/package" Target="../embeddings/_____Microsoft_Office_Excel51.xlsx"/></Relationships>
</file>

<file path=ppt/charts/_rels/chart5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52.xlsx"/></Relationships>
</file>

<file path=ppt/charts/_rels/chart5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53.xlsx"/></Relationships>
</file>

<file path=ppt/charts/_rels/chart5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54.xlsx"/></Relationships>
</file>

<file path=ppt/charts/_rels/chart5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55.xlsx"/></Relationships>
</file>

<file path=ppt/charts/_rels/chart5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56.xlsx"/></Relationships>
</file>

<file path=ppt/charts/_rels/chart5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57.xlsx"/></Relationships>
</file>

<file path=ppt/charts/_rels/chart5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58.xlsx"/></Relationships>
</file>

<file path=ppt/charts/_rels/chart5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59.xlsx"/></Relationships>
</file>

<file path=ppt/charts/_rels/chart6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_____Microsoft_Office_Excel6.xlsx"/></Relationships>
</file>

<file path=ppt/charts/_rels/chart6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60.xlsx"/></Relationships>
</file>

<file path=ppt/charts/_rels/chart6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61.xlsx"/></Relationships>
</file>

<file path=ppt/charts/_rels/chart62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8.xml"/><Relationship Id="rId1" Type="http://schemas.openxmlformats.org/officeDocument/2006/relationships/package" Target="../embeddings/_____Microsoft_Office_Excel62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7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8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>
        <c:manualLayout>
          <c:layoutTarget val="inner"/>
          <c:xMode val="edge"/>
          <c:yMode val="edge"/>
          <c:x val="9.6798055549284071E-2"/>
          <c:y val="7.7931932976154833E-2"/>
          <c:w val="0.92073832790445154"/>
          <c:h val="0.62492270725199661"/>
        </c:manualLayout>
      </c:layout>
      <c:barChart>
        <c:barDir val="bar"/>
        <c:grouping val="clustered"/>
        <c:ser>
          <c:idx val="0"/>
          <c:order val="0"/>
          <c:tx>
            <c:strRef>
              <c:f>Sheet1!$A$2</c:f>
              <c:strCache>
                <c:ptCount val="1"/>
                <c:pt idx="0">
                  <c:v>Население всего</c:v>
                </c:pt>
              </c:strCache>
            </c:strRef>
          </c:tx>
          <c:spPr>
            <a:solidFill>
              <a:srgbClr val="CC99FF"/>
            </a:solidFill>
            <a:ln w="12727">
              <a:solidFill>
                <a:schemeClr val="tx1"/>
              </a:solidFill>
              <a:prstDash val="solid"/>
            </a:ln>
          </c:spPr>
          <c:cat>
            <c:numRef>
              <c:f>Sheet1!$B$1:$G$1</c:f>
              <c:numCache>
                <c:formatCode>General</c:formatCode>
                <c:ptCount val="6"/>
                <c:pt idx="0">
                  <c:v>2016</c:v>
                </c:pt>
                <c:pt idx="1">
                  <c:v>2017</c:v>
                </c:pt>
                <c:pt idx="2">
                  <c:v>2018</c:v>
                </c:pt>
                <c:pt idx="3">
                  <c:v>2019</c:v>
                </c:pt>
                <c:pt idx="4">
                  <c:v>2020</c:v>
                </c:pt>
                <c:pt idx="5">
                  <c:v>2021</c:v>
                </c:pt>
              </c:numCache>
            </c:numRef>
          </c:cat>
          <c:val>
            <c:numRef>
              <c:f>Sheet1!$B$2:$G$2</c:f>
              <c:numCache>
                <c:formatCode>General</c:formatCode>
                <c:ptCount val="6"/>
                <c:pt idx="0">
                  <c:v>54.1</c:v>
                </c:pt>
                <c:pt idx="1">
                  <c:v>54.3</c:v>
                </c:pt>
                <c:pt idx="2">
                  <c:v>54.3</c:v>
                </c:pt>
                <c:pt idx="3">
                  <c:v>54.5</c:v>
                </c:pt>
                <c:pt idx="4">
                  <c:v>54</c:v>
                </c:pt>
                <c:pt idx="5">
                  <c:v>54.7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Численность населения трудоспособного возраста</c:v>
                </c:pt>
              </c:strCache>
            </c:strRef>
          </c:tx>
          <c:spPr>
            <a:solidFill>
              <a:srgbClr val="FFFF00"/>
            </a:solidFill>
            <a:ln w="12727">
              <a:solidFill>
                <a:schemeClr val="tx1"/>
              </a:solidFill>
              <a:prstDash val="solid"/>
            </a:ln>
          </c:spPr>
          <c:cat>
            <c:numRef>
              <c:f>Sheet1!$B$1:$G$1</c:f>
              <c:numCache>
                <c:formatCode>General</c:formatCode>
                <c:ptCount val="6"/>
                <c:pt idx="0">
                  <c:v>2016</c:v>
                </c:pt>
                <c:pt idx="1">
                  <c:v>2017</c:v>
                </c:pt>
                <c:pt idx="2">
                  <c:v>2018</c:v>
                </c:pt>
                <c:pt idx="3">
                  <c:v>2019</c:v>
                </c:pt>
                <c:pt idx="4">
                  <c:v>2020</c:v>
                </c:pt>
                <c:pt idx="5">
                  <c:v>2021</c:v>
                </c:pt>
              </c:numCache>
            </c:numRef>
          </c:cat>
          <c:val>
            <c:numRef>
              <c:f>Sheet1!$B$3:$G$3</c:f>
              <c:numCache>
                <c:formatCode>General</c:formatCode>
                <c:ptCount val="6"/>
                <c:pt idx="0">
                  <c:v>31.3</c:v>
                </c:pt>
                <c:pt idx="1">
                  <c:v>31.3</c:v>
                </c:pt>
                <c:pt idx="2">
                  <c:v>31</c:v>
                </c:pt>
                <c:pt idx="3">
                  <c:v>31</c:v>
                </c:pt>
                <c:pt idx="4">
                  <c:v>31</c:v>
                </c:pt>
                <c:pt idx="5">
                  <c:v>31.1</c:v>
                </c:pt>
              </c:numCache>
            </c:numRef>
          </c:val>
        </c:ser>
        <c:ser>
          <c:idx val="2"/>
          <c:order val="2"/>
          <c:tx>
            <c:strRef>
              <c:f>Sheet1!$A$4</c:f>
              <c:strCache>
                <c:ptCount val="1"/>
                <c:pt idx="0">
                  <c:v>Численность населения старшего трудоспособного возраста </c:v>
                </c:pt>
              </c:strCache>
            </c:strRef>
          </c:tx>
          <c:spPr>
            <a:solidFill>
              <a:srgbClr val="3366FF"/>
            </a:solidFill>
            <a:ln w="12727">
              <a:solidFill>
                <a:schemeClr val="tx1"/>
              </a:solidFill>
              <a:prstDash val="solid"/>
            </a:ln>
          </c:spPr>
          <c:cat>
            <c:numRef>
              <c:f>Sheet1!$B$1:$G$1</c:f>
              <c:numCache>
                <c:formatCode>General</c:formatCode>
                <c:ptCount val="6"/>
                <c:pt idx="0">
                  <c:v>2016</c:v>
                </c:pt>
                <c:pt idx="1">
                  <c:v>2017</c:v>
                </c:pt>
                <c:pt idx="2">
                  <c:v>2018</c:v>
                </c:pt>
                <c:pt idx="3">
                  <c:v>2019</c:v>
                </c:pt>
                <c:pt idx="4">
                  <c:v>2020</c:v>
                </c:pt>
                <c:pt idx="5">
                  <c:v>2021</c:v>
                </c:pt>
              </c:numCache>
            </c:numRef>
          </c:cat>
          <c:val>
            <c:numRef>
              <c:f>Sheet1!$B$4:$G$4</c:f>
              <c:numCache>
                <c:formatCode>General</c:formatCode>
                <c:ptCount val="6"/>
                <c:pt idx="0">
                  <c:v>9.7000000000000011</c:v>
                </c:pt>
                <c:pt idx="1">
                  <c:v>10</c:v>
                </c:pt>
                <c:pt idx="2">
                  <c:v>10.5</c:v>
                </c:pt>
                <c:pt idx="3">
                  <c:v>10.7</c:v>
                </c:pt>
                <c:pt idx="4">
                  <c:v>10.1</c:v>
                </c:pt>
                <c:pt idx="5">
                  <c:v>10.4</c:v>
                </c:pt>
              </c:numCache>
            </c:numRef>
          </c:val>
        </c:ser>
        <c:axId val="90608384"/>
        <c:axId val="90609920"/>
      </c:barChart>
      <c:catAx>
        <c:axId val="90608384"/>
        <c:scaling>
          <c:orientation val="minMax"/>
        </c:scaling>
        <c:axPos val="l"/>
        <c:numFmt formatCode="General" sourceLinked="1"/>
        <c:tickLblPos val="low"/>
        <c:spPr>
          <a:ln w="3182">
            <a:solidFill>
              <a:schemeClr val="tx1"/>
            </a:solidFill>
            <a:prstDash val="solid"/>
          </a:ln>
        </c:spPr>
        <c:txPr>
          <a:bodyPr rot="0" vert="horz"/>
          <a:lstStyle/>
          <a:p>
            <a:pPr>
              <a:defRPr sz="1200" b="1" i="0" u="none" strike="noStrike" baseline="0">
                <a:solidFill>
                  <a:schemeClr val="tx1"/>
                </a:solidFill>
                <a:latin typeface="Arial"/>
                <a:ea typeface="Arial"/>
                <a:cs typeface="Arial"/>
              </a:defRPr>
            </a:pPr>
            <a:endParaRPr lang="ru-RU"/>
          </a:p>
        </c:txPr>
        <c:crossAx val="90609920"/>
        <c:crosses val="autoZero"/>
        <c:auto val="1"/>
        <c:lblAlgn val="ctr"/>
        <c:lblOffset val="100"/>
        <c:tickLblSkip val="1"/>
        <c:tickMarkSkip val="1"/>
      </c:catAx>
      <c:valAx>
        <c:axId val="90609920"/>
        <c:scaling>
          <c:orientation val="minMax"/>
          <c:max val="60"/>
          <c:min val="0"/>
        </c:scaling>
        <c:axPos val="b"/>
        <c:majorGridlines>
          <c:spPr>
            <a:ln w="3182">
              <a:solidFill>
                <a:schemeClr val="tx1"/>
              </a:solidFill>
              <a:prstDash val="solid"/>
            </a:ln>
          </c:spPr>
        </c:majorGridlines>
        <c:numFmt formatCode="General" sourceLinked="1"/>
        <c:tickLblPos val="nextTo"/>
        <c:spPr>
          <a:ln w="3182">
            <a:solidFill>
              <a:schemeClr val="tx1"/>
            </a:solidFill>
            <a:prstDash val="solid"/>
          </a:ln>
        </c:spPr>
        <c:txPr>
          <a:bodyPr rot="0" vert="horz"/>
          <a:lstStyle/>
          <a:p>
            <a:pPr>
              <a:defRPr sz="1100" b="1" i="0" u="none" strike="noStrike" baseline="0">
                <a:solidFill>
                  <a:schemeClr val="tx1"/>
                </a:solidFill>
                <a:latin typeface="Arial"/>
                <a:ea typeface="Arial"/>
                <a:cs typeface="Arial"/>
              </a:defRPr>
            </a:pPr>
            <a:endParaRPr lang="ru-RU"/>
          </a:p>
        </c:txPr>
        <c:crossAx val="90608384"/>
        <c:crosses val="autoZero"/>
        <c:crossBetween val="between"/>
        <c:majorUnit val="5"/>
        <c:minorUnit val="2"/>
      </c:valAx>
      <c:spPr>
        <a:noFill/>
        <a:ln w="12700">
          <a:solidFill>
            <a:schemeClr val="tx1"/>
          </a:solidFill>
          <a:prstDash val="solid"/>
        </a:ln>
      </c:spPr>
    </c:plotArea>
    <c:legend>
      <c:legendPos val="r"/>
      <c:layout>
        <c:manualLayout>
          <c:xMode val="edge"/>
          <c:yMode val="edge"/>
          <c:x val="4.929746281714803E-2"/>
          <c:y val="0.76981867066346188"/>
          <c:w val="0.95070253718285214"/>
          <c:h val="0.18851465127806524"/>
        </c:manualLayout>
      </c:layout>
      <c:spPr>
        <a:noFill/>
        <a:ln w="3182">
          <a:solidFill>
            <a:schemeClr val="tx1"/>
          </a:solidFill>
          <a:prstDash val="solid"/>
        </a:ln>
      </c:spPr>
      <c:txPr>
        <a:bodyPr/>
        <a:lstStyle/>
        <a:p>
          <a:pPr>
            <a:defRPr sz="900" b="1" i="0" u="none" strike="noStrike" baseline="0">
              <a:solidFill>
                <a:schemeClr val="tx1"/>
              </a:solidFill>
              <a:latin typeface="Arial"/>
              <a:ea typeface="Arial"/>
              <a:cs typeface="Arial"/>
            </a:defRPr>
          </a:pPr>
          <a:endParaRPr lang="ru-RU"/>
        </a:p>
      </c:txPr>
    </c:legend>
    <c:plotVisOnly val="1"/>
    <c:dispBlanksAs val="gap"/>
  </c:chart>
  <c:spPr>
    <a:noFill/>
    <a:ln>
      <a:noFill/>
    </a:ln>
  </c:spPr>
  <c:txPr>
    <a:bodyPr/>
    <a:lstStyle/>
    <a:p>
      <a:pPr>
        <a:defRPr sz="2580" b="1" i="0" u="none" strike="noStrike" baseline="0">
          <a:solidFill>
            <a:schemeClr val="tx1"/>
          </a:solidFill>
          <a:latin typeface="Arial"/>
          <a:ea typeface="Arial"/>
          <a:cs typeface="Arial"/>
        </a:defRPr>
      </a:pPr>
      <a:endParaRPr lang="ru-RU"/>
    </a:p>
  </c:txPr>
  <c:externalData r:id="rId1"/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hPercent val="48"/>
      <c:depthPercent val="100"/>
      <c:rAngAx val="1"/>
    </c:view3D>
    <c:floor>
      <c:spPr>
        <a:solidFill>
          <a:srgbClr val="C0C0C0"/>
        </a:solidFill>
        <a:ln w="3175">
          <a:solidFill>
            <a:schemeClr val="tx1"/>
          </a:solidFill>
          <a:prstDash val="solid"/>
        </a:ln>
      </c:spPr>
    </c:floor>
    <c:sideWall>
      <c:spPr>
        <a:noFill/>
        <a:ln w="12700">
          <a:solidFill>
            <a:schemeClr val="tx1"/>
          </a:solidFill>
          <a:prstDash val="solid"/>
        </a:ln>
      </c:spPr>
    </c:sideWall>
    <c:backWall>
      <c:spPr>
        <a:noFill/>
        <a:ln w="12700">
          <a:solidFill>
            <a:schemeClr val="tx1"/>
          </a:solidFill>
          <a:prstDash val="solid"/>
        </a:ln>
      </c:spPr>
    </c:backWall>
    <c:plotArea>
      <c:layout>
        <c:manualLayout>
          <c:layoutTarget val="inner"/>
          <c:xMode val="edge"/>
          <c:yMode val="edge"/>
          <c:x val="5.1700064884467802E-2"/>
          <c:y val="0.13647127442403034"/>
          <c:w val="0.94951159230096238"/>
          <c:h val="0.68041178186059958"/>
        </c:manualLayout>
      </c:layout>
      <c:bar3DChart>
        <c:barDir val="col"/>
        <c:grouping val="stacked"/>
        <c:ser>
          <c:idx val="0"/>
          <c:order val="0"/>
          <c:tx>
            <c:strRef>
              <c:f>Sheet1!$A$2</c:f>
              <c:strCache>
                <c:ptCount val="1"/>
                <c:pt idx="0">
                  <c:v>Обеспечение электрической энергией, газом и  паром; кондинционирование воздуха</c:v>
                </c:pt>
              </c:strCache>
            </c:strRef>
          </c:tx>
          <c:spPr>
            <a:solidFill>
              <a:srgbClr val="92D050"/>
            </a:solidFill>
            <a:ln w="12727">
              <a:solidFill>
                <a:schemeClr val="tx1"/>
              </a:solidFill>
              <a:prstDash val="solid"/>
            </a:ln>
          </c:spPr>
          <c:cat>
            <c:numRef>
              <c:f>Sheet1!$B$1:$G$1</c:f>
              <c:numCache>
                <c:formatCode>General</c:formatCode>
                <c:ptCount val="6"/>
                <c:pt idx="0">
                  <c:v>2016</c:v>
                </c:pt>
                <c:pt idx="1">
                  <c:v>2017</c:v>
                </c:pt>
                <c:pt idx="2">
                  <c:v>2018</c:v>
                </c:pt>
                <c:pt idx="3">
                  <c:v>2019</c:v>
                </c:pt>
                <c:pt idx="4">
                  <c:v>2020</c:v>
                </c:pt>
                <c:pt idx="5">
                  <c:v>2021</c:v>
                </c:pt>
              </c:numCache>
            </c:numRef>
          </c:cat>
          <c:val>
            <c:numRef>
              <c:f>Sheet1!$B$2:$G$2</c:f>
              <c:numCache>
                <c:formatCode>General</c:formatCode>
                <c:ptCount val="6"/>
                <c:pt idx="0">
                  <c:v>234.4</c:v>
                </c:pt>
                <c:pt idx="1">
                  <c:v>246.73</c:v>
                </c:pt>
                <c:pt idx="2">
                  <c:v>257.33</c:v>
                </c:pt>
                <c:pt idx="3">
                  <c:v>270.19</c:v>
                </c:pt>
                <c:pt idx="4">
                  <c:v>277.04000000000002</c:v>
                </c:pt>
                <c:pt idx="5">
                  <c:v>278.72000000000003</c:v>
                </c:pt>
              </c:numCache>
            </c:numRef>
          </c:val>
        </c:ser>
        <c:gapDepth val="0"/>
        <c:shape val="cylinder"/>
        <c:axId val="186988416"/>
        <c:axId val="186989952"/>
        <c:axId val="0"/>
      </c:bar3DChart>
      <c:catAx>
        <c:axId val="186988416"/>
        <c:scaling>
          <c:orientation val="minMax"/>
        </c:scaling>
        <c:axPos val="b"/>
        <c:numFmt formatCode="General" sourceLinked="1"/>
        <c:tickLblPos val="low"/>
        <c:spPr>
          <a:ln w="3182">
            <a:solidFill>
              <a:schemeClr val="tx1"/>
            </a:solidFill>
            <a:prstDash val="solid"/>
          </a:ln>
        </c:spPr>
        <c:txPr>
          <a:bodyPr rot="0" vert="horz"/>
          <a:lstStyle/>
          <a:p>
            <a:pPr>
              <a:defRPr/>
            </a:pPr>
            <a:endParaRPr lang="ru-RU"/>
          </a:p>
        </c:txPr>
        <c:crossAx val="186989952"/>
        <c:crosses val="autoZero"/>
        <c:auto val="1"/>
        <c:lblAlgn val="ctr"/>
        <c:lblOffset val="100"/>
        <c:tickLblSkip val="1"/>
        <c:tickMarkSkip val="1"/>
      </c:catAx>
      <c:valAx>
        <c:axId val="186989952"/>
        <c:scaling>
          <c:orientation val="minMax"/>
        </c:scaling>
        <c:axPos val="l"/>
        <c:majorGridlines>
          <c:spPr>
            <a:ln w="3182">
              <a:solidFill>
                <a:schemeClr val="tx1"/>
              </a:solidFill>
              <a:prstDash val="solid"/>
            </a:ln>
          </c:spPr>
        </c:majorGridlines>
        <c:numFmt formatCode="General" sourceLinked="1"/>
        <c:tickLblPos val="nextTo"/>
        <c:spPr>
          <a:ln w="3182">
            <a:solidFill>
              <a:schemeClr val="tx1"/>
            </a:solidFill>
            <a:prstDash val="solid"/>
          </a:ln>
        </c:spPr>
        <c:txPr>
          <a:bodyPr rot="0" vert="horz"/>
          <a:lstStyle/>
          <a:p>
            <a:pPr>
              <a:defRPr/>
            </a:pPr>
            <a:endParaRPr lang="ru-RU"/>
          </a:p>
        </c:txPr>
        <c:crossAx val="186988416"/>
        <c:crosses val="autoZero"/>
        <c:crossBetween val="between"/>
      </c:valAx>
      <c:spPr>
        <a:noFill/>
        <a:ln w="25454">
          <a:noFill/>
        </a:ln>
      </c:spPr>
    </c:plotArea>
    <c:legend>
      <c:legendPos val="r"/>
      <c:layout>
        <c:manualLayout>
          <c:xMode val="edge"/>
          <c:yMode val="edge"/>
          <c:x val="0"/>
          <c:y val="0.88686262228585067"/>
          <c:w val="1"/>
          <c:h val="0.11313737771414936"/>
        </c:manualLayout>
      </c:layout>
      <c:spPr>
        <a:noFill/>
        <a:ln w="3182">
          <a:noFill/>
          <a:prstDash val="solid"/>
        </a:ln>
      </c:spPr>
    </c:legend>
    <c:plotVisOnly val="1"/>
    <c:dispBlanksAs val="gap"/>
  </c:chart>
  <c:spPr>
    <a:noFill/>
    <a:ln>
      <a:noFill/>
    </a:ln>
  </c:spPr>
  <c:txPr>
    <a:bodyPr/>
    <a:lstStyle/>
    <a:p>
      <a:pPr>
        <a:defRPr sz="1200" b="1" i="0" u="none" strike="noStrike" baseline="0">
          <a:solidFill>
            <a:schemeClr val="tx1"/>
          </a:solidFill>
          <a:latin typeface="Calibri" pitchFamily="34" charset="0"/>
          <a:ea typeface="Arial"/>
          <a:cs typeface="Calibri" pitchFamily="34" charset="0"/>
        </a:defRPr>
      </a:pPr>
      <a:endParaRPr lang="ru-RU"/>
    </a:p>
  </c:txPr>
  <c:externalData r:id="rId1"/>
  <c:userShapes r:id="rId2"/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>
        <c:manualLayout>
          <c:layoutTarget val="inner"/>
          <c:xMode val="edge"/>
          <c:yMode val="edge"/>
          <c:x val="5.1700064884467802E-2"/>
          <c:y val="2.5564887722368038E-2"/>
          <c:w val="0.89548711838651751"/>
          <c:h val="0.75465796654377892"/>
        </c:manualLayout>
      </c:layout>
      <c:barChart>
        <c:barDir val="col"/>
        <c:grouping val="stacked"/>
        <c:ser>
          <c:idx val="0"/>
          <c:order val="0"/>
          <c:tx>
            <c:strRef>
              <c:f>Sheet1!$A$2</c:f>
              <c:strCache>
                <c:ptCount val="1"/>
                <c:pt idx="0">
                  <c:v>Количество малых и средних предприятий, включая микропредприятия</c:v>
                </c:pt>
              </c:strCache>
            </c:strRef>
          </c:tx>
          <c:spPr>
            <a:solidFill>
              <a:schemeClr val="accent6">
                <a:lumMod val="60000"/>
                <a:lumOff val="40000"/>
              </a:schemeClr>
            </a:solidFill>
            <a:ln w="12727">
              <a:solidFill>
                <a:schemeClr val="tx1"/>
              </a:solidFill>
              <a:prstDash val="solid"/>
            </a:ln>
          </c:spPr>
          <c:cat>
            <c:numRef>
              <c:f>Sheet1!$B$1:$G$1</c:f>
              <c:numCache>
                <c:formatCode>General</c:formatCode>
                <c:ptCount val="6"/>
                <c:pt idx="0">
                  <c:v>2016</c:v>
                </c:pt>
                <c:pt idx="1">
                  <c:v>2017</c:v>
                </c:pt>
                <c:pt idx="2">
                  <c:v>2018</c:v>
                </c:pt>
                <c:pt idx="3">
                  <c:v>2019</c:v>
                </c:pt>
                <c:pt idx="4">
                  <c:v>2020</c:v>
                </c:pt>
                <c:pt idx="5">
                  <c:v>2021</c:v>
                </c:pt>
              </c:numCache>
            </c:numRef>
          </c:cat>
          <c:val>
            <c:numRef>
              <c:f>Sheet1!$B$2:$G$2</c:f>
              <c:numCache>
                <c:formatCode>General</c:formatCode>
                <c:ptCount val="6"/>
                <c:pt idx="0">
                  <c:v>1614</c:v>
                </c:pt>
                <c:pt idx="1">
                  <c:v>1885</c:v>
                </c:pt>
                <c:pt idx="2">
                  <c:v>1885</c:v>
                </c:pt>
                <c:pt idx="3">
                  <c:v>1890</c:v>
                </c:pt>
                <c:pt idx="4">
                  <c:v>1899.45</c:v>
                </c:pt>
                <c:pt idx="5">
                  <c:v>1908.95</c:v>
                </c:pt>
              </c:numCache>
            </c:numRef>
          </c:val>
        </c:ser>
        <c:overlap val="100"/>
        <c:axId val="187089280"/>
        <c:axId val="187090816"/>
      </c:barChart>
      <c:catAx>
        <c:axId val="187089280"/>
        <c:scaling>
          <c:orientation val="minMax"/>
        </c:scaling>
        <c:axPos val="b"/>
        <c:numFmt formatCode="General" sourceLinked="1"/>
        <c:tickLblPos val="low"/>
        <c:spPr>
          <a:ln w="3182">
            <a:solidFill>
              <a:schemeClr val="tx1"/>
            </a:solidFill>
            <a:prstDash val="solid"/>
          </a:ln>
        </c:spPr>
        <c:txPr>
          <a:bodyPr rot="0" vert="horz"/>
          <a:lstStyle/>
          <a:p>
            <a:pPr>
              <a:defRPr/>
            </a:pPr>
            <a:endParaRPr lang="ru-RU"/>
          </a:p>
        </c:txPr>
        <c:crossAx val="187090816"/>
        <c:crosses val="autoZero"/>
        <c:auto val="1"/>
        <c:lblAlgn val="ctr"/>
        <c:lblOffset val="100"/>
        <c:tickLblSkip val="1"/>
        <c:tickMarkSkip val="1"/>
      </c:catAx>
      <c:valAx>
        <c:axId val="187090816"/>
        <c:scaling>
          <c:orientation val="minMax"/>
        </c:scaling>
        <c:axPos val="l"/>
        <c:majorGridlines>
          <c:spPr>
            <a:ln w="3182">
              <a:solidFill>
                <a:schemeClr val="tx1"/>
              </a:solidFill>
              <a:prstDash val="solid"/>
            </a:ln>
          </c:spPr>
        </c:majorGridlines>
        <c:numFmt formatCode="General" sourceLinked="1"/>
        <c:tickLblPos val="nextTo"/>
        <c:spPr>
          <a:ln w="3182">
            <a:solidFill>
              <a:schemeClr val="tx1"/>
            </a:solidFill>
            <a:prstDash val="solid"/>
          </a:ln>
        </c:spPr>
        <c:txPr>
          <a:bodyPr rot="0" vert="horz"/>
          <a:lstStyle/>
          <a:p>
            <a:pPr>
              <a:defRPr/>
            </a:pPr>
            <a:endParaRPr lang="ru-RU"/>
          </a:p>
        </c:txPr>
        <c:crossAx val="187089280"/>
        <c:crosses val="autoZero"/>
        <c:crossBetween val="between"/>
      </c:valAx>
      <c:spPr>
        <a:noFill/>
        <a:ln w="12700">
          <a:solidFill>
            <a:schemeClr val="tx1"/>
          </a:solidFill>
          <a:prstDash val="solid"/>
        </a:ln>
      </c:spPr>
    </c:plotArea>
    <c:legend>
      <c:legendPos val="r"/>
      <c:layout>
        <c:manualLayout>
          <c:xMode val="edge"/>
          <c:yMode val="edge"/>
          <c:x val="0"/>
          <c:y val="0.86214063358359794"/>
          <c:w val="1"/>
          <c:h val="0.13785936641640764"/>
        </c:manualLayout>
      </c:layout>
      <c:spPr>
        <a:noFill/>
        <a:ln w="3182">
          <a:noFill/>
          <a:prstDash val="solid"/>
        </a:ln>
      </c:spPr>
    </c:legend>
    <c:plotVisOnly val="1"/>
    <c:dispBlanksAs val="gap"/>
  </c:chart>
  <c:spPr>
    <a:noFill/>
    <a:ln>
      <a:noFill/>
    </a:ln>
  </c:spPr>
  <c:txPr>
    <a:bodyPr/>
    <a:lstStyle/>
    <a:p>
      <a:pPr>
        <a:defRPr sz="1200" b="1" i="0" u="none" strike="noStrike" baseline="0">
          <a:solidFill>
            <a:schemeClr val="tx1"/>
          </a:solidFill>
          <a:latin typeface="Calibri" pitchFamily="34" charset="0"/>
          <a:ea typeface="Arial"/>
          <a:cs typeface="Calibri" pitchFamily="34" charset="0"/>
        </a:defRPr>
      </a:pPr>
      <a:endParaRPr lang="ru-RU"/>
    </a:p>
  </c:txPr>
  <c:externalData r:id="rId1"/>
  <c:userShapes r:id="rId2"/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>
        <c:manualLayout>
          <c:layoutTarget val="inner"/>
          <c:xMode val="edge"/>
          <c:yMode val="edge"/>
          <c:x val="5.1700064884467802E-2"/>
          <c:y val="2.5564887722368038E-2"/>
          <c:w val="0.94951159230096238"/>
          <c:h val="0.71744881889763779"/>
        </c:manualLayout>
      </c:layout>
      <c:barChart>
        <c:barDir val="col"/>
        <c:grouping val="stacked"/>
        <c:ser>
          <c:idx val="0"/>
          <c:order val="0"/>
          <c:tx>
            <c:strRef>
              <c:f>Sheet1!$A$2</c:f>
              <c:strCache>
                <c:ptCount val="1"/>
                <c:pt idx="0">
                  <c:v>Среднесписочная чиленность работников малых и средних предприятий, включая микропредприятия (без внешних совместителей)</c:v>
                </c:pt>
              </c:strCache>
            </c:strRef>
          </c:tx>
          <c:spPr>
            <a:solidFill>
              <a:schemeClr val="accent3">
                <a:lumMod val="60000"/>
                <a:lumOff val="40000"/>
              </a:schemeClr>
            </a:solidFill>
            <a:ln w="12727">
              <a:solidFill>
                <a:schemeClr val="tx1"/>
              </a:solidFill>
              <a:prstDash val="solid"/>
            </a:ln>
          </c:spPr>
          <c:cat>
            <c:numRef>
              <c:f>Sheet1!$B$1:$G$1</c:f>
              <c:numCache>
                <c:formatCode>General</c:formatCode>
                <c:ptCount val="6"/>
                <c:pt idx="0">
                  <c:v>2016</c:v>
                </c:pt>
                <c:pt idx="1">
                  <c:v>2017</c:v>
                </c:pt>
                <c:pt idx="2">
                  <c:v>2018</c:v>
                </c:pt>
                <c:pt idx="3">
                  <c:v>2019</c:v>
                </c:pt>
                <c:pt idx="4">
                  <c:v>2020</c:v>
                </c:pt>
                <c:pt idx="5">
                  <c:v>2021</c:v>
                </c:pt>
              </c:numCache>
            </c:numRef>
          </c:cat>
          <c:val>
            <c:numRef>
              <c:f>Sheet1!$B$2:$G$2</c:f>
              <c:numCache>
                <c:formatCode>General</c:formatCode>
                <c:ptCount val="6"/>
                <c:pt idx="0">
                  <c:v>1.8</c:v>
                </c:pt>
                <c:pt idx="1">
                  <c:v>2.8</c:v>
                </c:pt>
                <c:pt idx="2">
                  <c:v>2.7</c:v>
                </c:pt>
                <c:pt idx="3">
                  <c:v>2.7</c:v>
                </c:pt>
                <c:pt idx="4">
                  <c:v>2.71</c:v>
                </c:pt>
                <c:pt idx="5">
                  <c:v>2.73</c:v>
                </c:pt>
              </c:numCache>
            </c:numRef>
          </c:val>
        </c:ser>
        <c:overlap val="100"/>
        <c:axId val="187160448"/>
        <c:axId val="187161984"/>
      </c:barChart>
      <c:catAx>
        <c:axId val="187160448"/>
        <c:scaling>
          <c:orientation val="minMax"/>
        </c:scaling>
        <c:axPos val="b"/>
        <c:numFmt formatCode="General" sourceLinked="1"/>
        <c:tickLblPos val="low"/>
        <c:spPr>
          <a:ln w="3182">
            <a:solidFill>
              <a:schemeClr val="tx1"/>
            </a:solidFill>
            <a:prstDash val="solid"/>
          </a:ln>
        </c:spPr>
        <c:txPr>
          <a:bodyPr rot="0" vert="horz"/>
          <a:lstStyle/>
          <a:p>
            <a:pPr>
              <a:defRPr/>
            </a:pPr>
            <a:endParaRPr lang="ru-RU"/>
          </a:p>
        </c:txPr>
        <c:crossAx val="187161984"/>
        <c:crosses val="autoZero"/>
        <c:auto val="1"/>
        <c:lblAlgn val="ctr"/>
        <c:lblOffset val="100"/>
        <c:tickLblSkip val="1"/>
        <c:tickMarkSkip val="1"/>
      </c:catAx>
      <c:valAx>
        <c:axId val="187161984"/>
        <c:scaling>
          <c:orientation val="minMax"/>
        </c:scaling>
        <c:axPos val="l"/>
        <c:majorGridlines>
          <c:spPr>
            <a:ln w="3182">
              <a:solidFill>
                <a:schemeClr val="tx1"/>
              </a:solidFill>
              <a:prstDash val="solid"/>
            </a:ln>
          </c:spPr>
        </c:majorGridlines>
        <c:numFmt formatCode="General" sourceLinked="1"/>
        <c:tickLblPos val="nextTo"/>
        <c:spPr>
          <a:ln w="3182">
            <a:solidFill>
              <a:schemeClr val="tx1"/>
            </a:solidFill>
            <a:prstDash val="solid"/>
          </a:ln>
        </c:spPr>
        <c:txPr>
          <a:bodyPr rot="0" vert="horz"/>
          <a:lstStyle/>
          <a:p>
            <a:pPr>
              <a:defRPr/>
            </a:pPr>
            <a:endParaRPr lang="ru-RU"/>
          </a:p>
        </c:txPr>
        <c:crossAx val="187160448"/>
        <c:crosses val="autoZero"/>
        <c:crossBetween val="between"/>
      </c:valAx>
      <c:spPr>
        <a:noFill/>
        <a:ln w="12700">
          <a:solidFill>
            <a:schemeClr val="tx1"/>
          </a:solidFill>
          <a:prstDash val="solid"/>
        </a:ln>
      </c:spPr>
    </c:plotArea>
    <c:legend>
      <c:legendPos val="r"/>
      <c:layout>
        <c:manualLayout>
          <c:xMode val="edge"/>
          <c:yMode val="edge"/>
          <c:x val="0"/>
          <c:y val="0.82519257103731558"/>
          <c:w val="0.98275021872265811"/>
          <c:h val="0.17357012438662558"/>
        </c:manualLayout>
      </c:layout>
      <c:spPr>
        <a:noFill/>
        <a:ln w="3182">
          <a:noFill/>
          <a:prstDash val="solid"/>
        </a:ln>
      </c:spPr>
    </c:legend>
    <c:plotVisOnly val="1"/>
    <c:dispBlanksAs val="gap"/>
  </c:chart>
  <c:spPr>
    <a:noFill/>
    <a:ln>
      <a:noFill/>
    </a:ln>
  </c:spPr>
  <c:txPr>
    <a:bodyPr/>
    <a:lstStyle/>
    <a:p>
      <a:pPr>
        <a:defRPr sz="1200" b="1" i="0" u="none" strike="noStrike" baseline="0">
          <a:solidFill>
            <a:schemeClr val="tx1"/>
          </a:solidFill>
          <a:latin typeface="Calibri" pitchFamily="34" charset="0"/>
          <a:ea typeface="Arial"/>
          <a:cs typeface="Calibri" pitchFamily="34" charset="0"/>
        </a:defRPr>
      </a:pPr>
      <a:endParaRPr lang="ru-RU"/>
    </a:p>
  </c:txPr>
  <c:externalData r:id="rId1"/>
  <c:userShapes r:id="rId2"/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>
        <c:manualLayout>
          <c:layoutTarget val="inner"/>
          <c:xMode val="edge"/>
          <c:yMode val="edge"/>
          <c:x val="5.1700064884467802E-2"/>
          <c:y val="2.5564887722368038E-2"/>
          <c:w val="0.94951159230096238"/>
          <c:h val="0.71744881889763779"/>
        </c:manualLayout>
      </c:layout>
      <c:barChart>
        <c:barDir val="col"/>
        <c:grouping val="stacked"/>
        <c:ser>
          <c:idx val="0"/>
          <c:order val="0"/>
          <c:tx>
            <c:strRef>
              <c:f>Sheet1!$A$2</c:f>
              <c:strCache>
                <c:ptCount val="1"/>
                <c:pt idx="0">
                  <c:v>Оборот малых и средних предприятий, включая микропредприятия</c:v>
                </c:pt>
              </c:strCache>
            </c:strRef>
          </c:tx>
          <c:spPr>
            <a:solidFill>
              <a:schemeClr val="accent4">
                <a:lumMod val="60000"/>
                <a:lumOff val="40000"/>
              </a:schemeClr>
            </a:solidFill>
            <a:ln w="12727">
              <a:solidFill>
                <a:schemeClr val="tx1"/>
              </a:solidFill>
              <a:prstDash val="solid"/>
            </a:ln>
          </c:spPr>
          <c:cat>
            <c:numRef>
              <c:f>Sheet1!$B$1:$G$1</c:f>
              <c:numCache>
                <c:formatCode>General</c:formatCode>
                <c:ptCount val="6"/>
                <c:pt idx="0">
                  <c:v>2016</c:v>
                </c:pt>
                <c:pt idx="1">
                  <c:v>2017</c:v>
                </c:pt>
                <c:pt idx="2">
                  <c:v>2018</c:v>
                </c:pt>
                <c:pt idx="3">
                  <c:v>2019</c:v>
                </c:pt>
                <c:pt idx="4">
                  <c:v>2020</c:v>
                </c:pt>
                <c:pt idx="5">
                  <c:v>2021</c:v>
                </c:pt>
              </c:numCache>
            </c:numRef>
          </c:cat>
          <c:val>
            <c:numRef>
              <c:f>Sheet1!$B$2:$G$2</c:f>
              <c:numCache>
                <c:formatCode>General</c:formatCode>
                <c:ptCount val="6"/>
                <c:pt idx="0">
                  <c:v>2.21</c:v>
                </c:pt>
                <c:pt idx="1">
                  <c:v>2.19</c:v>
                </c:pt>
                <c:pt idx="2">
                  <c:v>2.2000000000000002</c:v>
                </c:pt>
                <c:pt idx="3">
                  <c:v>2.21</c:v>
                </c:pt>
                <c:pt idx="4">
                  <c:v>2.2200000000000002</c:v>
                </c:pt>
                <c:pt idx="5">
                  <c:v>2.23</c:v>
                </c:pt>
              </c:numCache>
            </c:numRef>
          </c:val>
        </c:ser>
        <c:overlap val="100"/>
        <c:axId val="187214464"/>
        <c:axId val="187203968"/>
      </c:barChart>
      <c:catAx>
        <c:axId val="187214464"/>
        <c:scaling>
          <c:orientation val="minMax"/>
        </c:scaling>
        <c:axPos val="b"/>
        <c:numFmt formatCode="General" sourceLinked="1"/>
        <c:tickLblPos val="low"/>
        <c:spPr>
          <a:ln w="3182">
            <a:solidFill>
              <a:schemeClr val="tx1"/>
            </a:solidFill>
            <a:prstDash val="solid"/>
          </a:ln>
        </c:spPr>
        <c:txPr>
          <a:bodyPr rot="0" vert="horz"/>
          <a:lstStyle/>
          <a:p>
            <a:pPr>
              <a:defRPr/>
            </a:pPr>
            <a:endParaRPr lang="ru-RU"/>
          </a:p>
        </c:txPr>
        <c:crossAx val="187203968"/>
        <c:crosses val="autoZero"/>
        <c:auto val="1"/>
        <c:lblAlgn val="ctr"/>
        <c:lblOffset val="100"/>
        <c:tickLblSkip val="1"/>
        <c:tickMarkSkip val="1"/>
      </c:catAx>
      <c:valAx>
        <c:axId val="187203968"/>
        <c:scaling>
          <c:orientation val="minMax"/>
        </c:scaling>
        <c:axPos val="l"/>
        <c:majorGridlines>
          <c:spPr>
            <a:ln w="3182">
              <a:solidFill>
                <a:schemeClr val="tx1"/>
              </a:solidFill>
              <a:prstDash val="solid"/>
            </a:ln>
          </c:spPr>
        </c:majorGridlines>
        <c:numFmt formatCode="General" sourceLinked="1"/>
        <c:tickLblPos val="nextTo"/>
        <c:spPr>
          <a:ln w="3182">
            <a:solidFill>
              <a:schemeClr val="tx1"/>
            </a:solidFill>
            <a:prstDash val="solid"/>
          </a:ln>
        </c:spPr>
        <c:txPr>
          <a:bodyPr rot="0" vert="horz"/>
          <a:lstStyle/>
          <a:p>
            <a:pPr>
              <a:defRPr/>
            </a:pPr>
            <a:endParaRPr lang="ru-RU"/>
          </a:p>
        </c:txPr>
        <c:crossAx val="187214464"/>
        <c:crosses val="autoZero"/>
        <c:crossBetween val="between"/>
      </c:valAx>
      <c:spPr>
        <a:noFill/>
        <a:ln w="12700">
          <a:solidFill>
            <a:schemeClr val="tx1"/>
          </a:solidFill>
          <a:prstDash val="solid"/>
        </a:ln>
      </c:spPr>
    </c:plotArea>
    <c:legend>
      <c:legendPos val="r"/>
      <c:layout>
        <c:manualLayout>
          <c:xMode val="edge"/>
          <c:yMode val="edge"/>
          <c:x val="3.0555555555555582E-2"/>
          <c:y val="0.84263167104112191"/>
          <c:w val="0.94975781436411666"/>
          <c:h val="0.15736832895888014"/>
        </c:manualLayout>
      </c:layout>
      <c:spPr>
        <a:noFill/>
        <a:ln w="3182">
          <a:noFill/>
          <a:prstDash val="solid"/>
        </a:ln>
      </c:spPr>
    </c:legend>
    <c:plotVisOnly val="1"/>
    <c:dispBlanksAs val="gap"/>
  </c:chart>
  <c:spPr>
    <a:noFill/>
    <a:ln>
      <a:noFill/>
    </a:ln>
  </c:spPr>
  <c:txPr>
    <a:bodyPr/>
    <a:lstStyle/>
    <a:p>
      <a:pPr>
        <a:defRPr sz="1200" b="1" i="0" u="none" strike="noStrike" baseline="0">
          <a:solidFill>
            <a:schemeClr val="tx1"/>
          </a:solidFill>
          <a:latin typeface="Calibri" pitchFamily="34" charset="0"/>
          <a:ea typeface="Arial"/>
          <a:cs typeface="Calibri" pitchFamily="34" charset="0"/>
        </a:defRPr>
      </a:pPr>
      <a:endParaRPr lang="ru-RU"/>
    </a:p>
  </c:txPr>
  <c:externalData r:id="rId1"/>
  <c:userShapes r:id="rId2"/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hPercent val="48"/>
      <c:depthPercent val="100"/>
      <c:rAngAx val="1"/>
    </c:view3D>
    <c:floor>
      <c:spPr>
        <a:solidFill>
          <a:srgbClr val="C0C0C0"/>
        </a:solidFill>
        <a:ln w="3175">
          <a:solidFill>
            <a:schemeClr val="tx1"/>
          </a:solidFill>
          <a:prstDash val="solid"/>
        </a:ln>
      </c:spPr>
    </c:floor>
    <c:sideWall>
      <c:spPr>
        <a:noFill/>
        <a:ln w="12700">
          <a:solidFill>
            <a:schemeClr val="tx1"/>
          </a:solidFill>
          <a:prstDash val="solid"/>
        </a:ln>
      </c:spPr>
    </c:sideWall>
    <c:backWall>
      <c:spPr>
        <a:noFill/>
        <a:ln w="12700">
          <a:solidFill>
            <a:schemeClr val="tx1"/>
          </a:solidFill>
          <a:prstDash val="solid"/>
        </a:ln>
      </c:spPr>
    </c:backWall>
    <c:plotArea>
      <c:layout>
        <c:manualLayout>
          <c:layoutTarget val="inner"/>
          <c:xMode val="edge"/>
          <c:yMode val="edge"/>
          <c:x val="7.9261631094939985E-2"/>
          <c:y val="3.8166961006404231E-2"/>
          <c:w val="0.92073832790445154"/>
          <c:h val="0.57263513513513564"/>
        </c:manualLayout>
      </c:layout>
      <c:bar3DChart>
        <c:barDir val="col"/>
        <c:grouping val="clustered"/>
        <c:ser>
          <c:idx val="0"/>
          <c:order val="0"/>
          <c:tx>
            <c:strRef>
              <c:f>Sheet1!$A$2</c:f>
              <c:strCache>
                <c:ptCount val="1"/>
                <c:pt idx="0">
                  <c:v>Номинальная начисленная среднемесячная заработная плата работников организаций</c:v>
                </c:pt>
              </c:strCache>
            </c:strRef>
          </c:tx>
          <c:spPr>
            <a:solidFill>
              <a:schemeClr val="accent2">
                <a:lumMod val="60000"/>
                <a:lumOff val="40000"/>
              </a:schemeClr>
            </a:solidFill>
            <a:ln w="12727">
              <a:solidFill>
                <a:schemeClr val="tx1"/>
              </a:solidFill>
              <a:prstDash val="solid"/>
            </a:ln>
          </c:spPr>
          <c:cat>
            <c:numRef>
              <c:f>Sheet1!$B$1:$G$1</c:f>
              <c:numCache>
                <c:formatCode>General</c:formatCode>
                <c:ptCount val="6"/>
                <c:pt idx="0">
                  <c:v>2016</c:v>
                </c:pt>
                <c:pt idx="1">
                  <c:v>2017</c:v>
                </c:pt>
                <c:pt idx="2">
                  <c:v>2018</c:v>
                </c:pt>
                <c:pt idx="3">
                  <c:v>2019</c:v>
                </c:pt>
                <c:pt idx="4">
                  <c:v>2020</c:v>
                </c:pt>
                <c:pt idx="5">
                  <c:v>2021</c:v>
                </c:pt>
              </c:numCache>
            </c:numRef>
          </c:cat>
          <c:val>
            <c:numRef>
              <c:f>Sheet1!$B$2:$G$2</c:f>
              <c:numCache>
                <c:formatCode>General</c:formatCode>
                <c:ptCount val="6"/>
                <c:pt idx="0">
                  <c:v>21770</c:v>
                </c:pt>
                <c:pt idx="1">
                  <c:v>22548.799999999996</c:v>
                </c:pt>
                <c:pt idx="2">
                  <c:v>23856.6</c:v>
                </c:pt>
                <c:pt idx="3">
                  <c:v>24920</c:v>
                </c:pt>
                <c:pt idx="4">
                  <c:v>27900</c:v>
                </c:pt>
                <c:pt idx="5">
                  <c:v>28200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Среднемесячный доход от трудовой деятельности</c:v>
                </c:pt>
              </c:strCache>
            </c:strRef>
          </c:tx>
          <c:spPr>
            <a:solidFill>
              <a:schemeClr val="tx2">
                <a:lumMod val="60000"/>
                <a:lumOff val="40000"/>
              </a:schemeClr>
            </a:solidFill>
            <a:ln w="12727">
              <a:solidFill>
                <a:schemeClr val="tx1"/>
              </a:solidFill>
              <a:prstDash val="solid"/>
            </a:ln>
          </c:spPr>
          <c:cat>
            <c:numRef>
              <c:f>Sheet1!$B$1:$G$1</c:f>
              <c:numCache>
                <c:formatCode>General</c:formatCode>
                <c:ptCount val="6"/>
                <c:pt idx="0">
                  <c:v>2016</c:v>
                </c:pt>
                <c:pt idx="1">
                  <c:v>2017</c:v>
                </c:pt>
                <c:pt idx="2">
                  <c:v>2018</c:v>
                </c:pt>
                <c:pt idx="3">
                  <c:v>2019</c:v>
                </c:pt>
                <c:pt idx="4">
                  <c:v>2020</c:v>
                </c:pt>
                <c:pt idx="5">
                  <c:v>2021</c:v>
                </c:pt>
              </c:numCache>
            </c:numRef>
          </c:cat>
          <c:val>
            <c:numRef>
              <c:f>Sheet1!$B$3:$G$3</c:f>
              <c:numCache>
                <c:formatCode>General</c:formatCode>
                <c:ptCount val="6"/>
                <c:pt idx="0">
                  <c:v>21600</c:v>
                </c:pt>
                <c:pt idx="1">
                  <c:v>22440</c:v>
                </c:pt>
                <c:pt idx="2">
                  <c:v>23960</c:v>
                </c:pt>
                <c:pt idx="3">
                  <c:v>25028.01</c:v>
                </c:pt>
                <c:pt idx="4">
                  <c:v>28000</c:v>
                </c:pt>
                <c:pt idx="5">
                  <c:v>28744</c:v>
                </c:pt>
              </c:numCache>
            </c:numRef>
          </c:val>
        </c:ser>
        <c:gapDepth val="0"/>
        <c:shape val="box"/>
        <c:axId val="187298560"/>
        <c:axId val="187300096"/>
        <c:axId val="0"/>
      </c:bar3DChart>
      <c:catAx>
        <c:axId val="187298560"/>
        <c:scaling>
          <c:orientation val="minMax"/>
        </c:scaling>
        <c:axPos val="b"/>
        <c:numFmt formatCode="General" sourceLinked="1"/>
        <c:tickLblPos val="low"/>
        <c:spPr>
          <a:ln w="3182">
            <a:solidFill>
              <a:schemeClr val="tx1"/>
            </a:solidFill>
            <a:prstDash val="solid"/>
          </a:ln>
        </c:spPr>
        <c:txPr>
          <a:bodyPr rot="0" vert="horz"/>
          <a:lstStyle/>
          <a:p>
            <a:pPr>
              <a:defRPr/>
            </a:pPr>
            <a:endParaRPr lang="ru-RU"/>
          </a:p>
        </c:txPr>
        <c:crossAx val="187300096"/>
        <c:crosses val="autoZero"/>
        <c:auto val="1"/>
        <c:lblAlgn val="ctr"/>
        <c:lblOffset val="100"/>
        <c:tickLblSkip val="1"/>
        <c:tickMarkSkip val="1"/>
      </c:catAx>
      <c:valAx>
        <c:axId val="187300096"/>
        <c:scaling>
          <c:orientation val="minMax"/>
          <c:max val="30000"/>
          <c:min val="0"/>
        </c:scaling>
        <c:axPos val="l"/>
        <c:majorGridlines>
          <c:spPr>
            <a:ln w="3182">
              <a:solidFill>
                <a:schemeClr val="tx1"/>
              </a:solidFill>
              <a:prstDash val="solid"/>
            </a:ln>
          </c:spPr>
        </c:majorGridlines>
        <c:numFmt formatCode="General" sourceLinked="1"/>
        <c:tickLblPos val="nextTo"/>
        <c:spPr>
          <a:ln w="3182">
            <a:solidFill>
              <a:schemeClr val="tx1"/>
            </a:solidFill>
            <a:prstDash val="solid"/>
          </a:ln>
        </c:spPr>
        <c:txPr>
          <a:bodyPr rot="0" vert="horz"/>
          <a:lstStyle/>
          <a:p>
            <a:pPr>
              <a:defRPr/>
            </a:pPr>
            <a:endParaRPr lang="ru-RU"/>
          </a:p>
        </c:txPr>
        <c:crossAx val="187298560"/>
        <c:crosses val="autoZero"/>
        <c:crossBetween val="between"/>
        <c:majorUnit val="5000"/>
        <c:minorUnit val="0.5"/>
      </c:valAx>
      <c:spPr>
        <a:noFill/>
        <a:ln w="25454">
          <a:noFill/>
        </a:ln>
      </c:spPr>
    </c:plotArea>
    <c:legend>
      <c:legendPos val="r"/>
      <c:layout>
        <c:manualLayout>
          <c:xMode val="edge"/>
          <c:yMode val="edge"/>
          <c:x val="0"/>
          <c:y val="0.69098951665653841"/>
          <c:w val="0.99806146106735727"/>
          <c:h val="0.24752900798912741"/>
        </c:manualLayout>
      </c:layout>
      <c:spPr>
        <a:noFill/>
        <a:ln w="3182">
          <a:noFill/>
          <a:prstDash val="solid"/>
        </a:ln>
      </c:spPr>
    </c:legend>
    <c:plotVisOnly val="1"/>
    <c:dispBlanksAs val="gap"/>
  </c:chart>
  <c:spPr>
    <a:noFill/>
    <a:ln>
      <a:noFill/>
    </a:ln>
  </c:spPr>
  <c:txPr>
    <a:bodyPr/>
    <a:lstStyle/>
    <a:p>
      <a:pPr>
        <a:defRPr sz="1200" b="1" i="0" u="none" strike="noStrike" baseline="0">
          <a:solidFill>
            <a:schemeClr val="tx1"/>
          </a:solidFill>
          <a:latin typeface="Calibri" pitchFamily="34" charset="0"/>
          <a:ea typeface="Arial"/>
          <a:cs typeface="Calibri" pitchFamily="34" charset="0"/>
        </a:defRPr>
      </a:pPr>
      <a:endParaRPr lang="ru-RU"/>
    </a:p>
  </c:txPr>
  <c:externalData r:id="rId1"/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hPercent val="48"/>
      <c:depthPercent val="100"/>
      <c:rAngAx val="1"/>
    </c:view3D>
    <c:floor>
      <c:spPr>
        <a:solidFill>
          <a:srgbClr val="C0C0C0"/>
        </a:solidFill>
        <a:ln w="3175">
          <a:solidFill>
            <a:schemeClr val="tx1"/>
          </a:solidFill>
          <a:prstDash val="solid"/>
        </a:ln>
      </c:spPr>
    </c:floor>
    <c:sideWall>
      <c:spPr>
        <a:noFill/>
        <a:ln w="12700">
          <a:solidFill>
            <a:schemeClr val="tx1"/>
          </a:solidFill>
          <a:prstDash val="solid"/>
        </a:ln>
      </c:spPr>
    </c:sideWall>
    <c:backWall>
      <c:spPr>
        <a:noFill/>
        <a:ln w="12700">
          <a:solidFill>
            <a:schemeClr val="tx1"/>
          </a:solidFill>
          <a:prstDash val="solid"/>
        </a:ln>
      </c:spPr>
    </c:backWall>
    <c:plotArea>
      <c:layout>
        <c:manualLayout>
          <c:layoutTarget val="inner"/>
          <c:xMode val="edge"/>
          <c:yMode val="edge"/>
          <c:x val="7.9261631094940013E-2"/>
          <c:y val="1.5338825275063904E-2"/>
          <c:w val="0.92073832790445154"/>
          <c:h val="0.77449466367238895"/>
        </c:manualLayout>
      </c:layout>
      <c:bar3DChart>
        <c:barDir val="col"/>
        <c:grouping val="clustered"/>
        <c:ser>
          <c:idx val="0"/>
          <c:order val="0"/>
          <c:tx>
            <c:strRef>
              <c:f>Sheet1!$A$2</c:f>
              <c:strCache>
                <c:ptCount val="1"/>
                <c:pt idx="0">
                  <c:v>среднесписочная численность работников организаций (без внешних совместителей)</c:v>
                </c:pt>
              </c:strCache>
            </c:strRef>
          </c:tx>
          <c:spPr>
            <a:solidFill>
              <a:schemeClr val="accent1">
                <a:lumMod val="50000"/>
              </a:schemeClr>
            </a:solidFill>
            <a:ln w="12727">
              <a:solidFill>
                <a:schemeClr val="tx1"/>
              </a:solidFill>
              <a:prstDash val="solid"/>
            </a:ln>
          </c:spPr>
          <c:cat>
            <c:numRef>
              <c:f>Sheet1!$B$1:$G$1</c:f>
              <c:numCache>
                <c:formatCode>General</c:formatCode>
                <c:ptCount val="6"/>
                <c:pt idx="0">
                  <c:v>2016</c:v>
                </c:pt>
                <c:pt idx="1">
                  <c:v>2017</c:v>
                </c:pt>
                <c:pt idx="2">
                  <c:v>2018</c:v>
                </c:pt>
                <c:pt idx="3">
                  <c:v>2019</c:v>
                </c:pt>
                <c:pt idx="4">
                  <c:v>2020</c:v>
                </c:pt>
                <c:pt idx="5">
                  <c:v>2021</c:v>
                </c:pt>
              </c:numCache>
            </c:numRef>
          </c:cat>
          <c:val>
            <c:numRef>
              <c:f>Sheet1!$B$2:$G$2</c:f>
              <c:numCache>
                <c:formatCode>General</c:formatCode>
                <c:ptCount val="6"/>
                <c:pt idx="0">
                  <c:v>6088</c:v>
                </c:pt>
                <c:pt idx="1">
                  <c:v>6110</c:v>
                </c:pt>
                <c:pt idx="2">
                  <c:v>6155</c:v>
                </c:pt>
                <c:pt idx="3">
                  <c:v>6170</c:v>
                </c:pt>
                <c:pt idx="4">
                  <c:v>6180</c:v>
                </c:pt>
                <c:pt idx="5">
                  <c:v>6180</c:v>
                </c:pt>
              </c:numCache>
            </c:numRef>
          </c:val>
          <c:shape val="cylinder"/>
        </c:ser>
        <c:gapDepth val="0"/>
        <c:shape val="box"/>
        <c:axId val="187342208"/>
        <c:axId val="187352192"/>
        <c:axId val="0"/>
      </c:bar3DChart>
      <c:catAx>
        <c:axId val="187342208"/>
        <c:scaling>
          <c:orientation val="minMax"/>
        </c:scaling>
        <c:axPos val="b"/>
        <c:numFmt formatCode="General" sourceLinked="1"/>
        <c:tickLblPos val="low"/>
        <c:spPr>
          <a:ln w="3182">
            <a:solidFill>
              <a:schemeClr val="tx1"/>
            </a:solidFill>
            <a:prstDash val="solid"/>
          </a:ln>
        </c:spPr>
        <c:txPr>
          <a:bodyPr rot="0" vert="horz"/>
          <a:lstStyle/>
          <a:p>
            <a:pPr>
              <a:defRPr/>
            </a:pPr>
            <a:endParaRPr lang="ru-RU"/>
          </a:p>
        </c:txPr>
        <c:crossAx val="187352192"/>
        <c:crosses val="autoZero"/>
        <c:auto val="1"/>
        <c:lblAlgn val="ctr"/>
        <c:lblOffset val="100"/>
        <c:tickLblSkip val="1"/>
        <c:tickMarkSkip val="1"/>
      </c:catAx>
      <c:valAx>
        <c:axId val="187352192"/>
        <c:scaling>
          <c:orientation val="minMax"/>
          <c:max val="7000"/>
          <c:min val="0"/>
        </c:scaling>
        <c:axPos val="l"/>
        <c:majorGridlines>
          <c:spPr>
            <a:ln w="3182">
              <a:solidFill>
                <a:schemeClr val="tx1"/>
              </a:solidFill>
              <a:prstDash val="solid"/>
            </a:ln>
          </c:spPr>
        </c:majorGridlines>
        <c:numFmt formatCode="General" sourceLinked="1"/>
        <c:tickLblPos val="nextTo"/>
        <c:spPr>
          <a:ln w="3182">
            <a:solidFill>
              <a:schemeClr val="tx1"/>
            </a:solidFill>
            <a:prstDash val="solid"/>
          </a:ln>
        </c:spPr>
        <c:txPr>
          <a:bodyPr rot="0" vert="horz"/>
          <a:lstStyle/>
          <a:p>
            <a:pPr>
              <a:defRPr/>
            </a:pPr>
            <a:endParaRPr lang="ru-RU"/>
          </a:p>
        </c:txPr>
        <c:crossAx val="187342208"/>
        <c:crosses val="autoZero"/>
        <c:crossBetween val="between"/>
        <c:majorUnit val="1000"/>
        <c:minorUnit val="500"/>
      </c:valAx>
      <c:spPr>
        <a:noFill/>
        <a:ln w="25454">
          <a:noFill/>
        </a:ln>
      </c:spPr>
    </c:plotArea>
    <c:legend>
      <c:legendPos val="r"/>
      <c:layout>
        <c:manualLayout>
          <c:xMode val="edge"/>
          <c:yMode val="edge"/>
          <c:x val="4.3202261378114948E-2"/>
          <c:y val="0.83883880631041774"/>
          <c:w val="0.9555555555555556"/>
          <c:h val="0.16116094372109124"/>
        </c:manualLayout>
      </c:layout>
      <c:spPr>
        <a:noFill/>
        <a:ln w="3182">
          <a:noFill/>
          <a:prstDash val="solid"/>
        </a:ln>
      </c:spPr>
    </c:legend>
    <c:plotVisOnly val="1"/>
    <c:dispBlanksAs val="gap"/>
  </c:chart>
  <c:spPr>
    <a:noFill/>
    <a:ln>
      <a:noFill/>
    </a:ln>
  </c:spPr>
  <c:txPr>
    <a:bodyPr/>
    <a:lstStyle/>
    <a:p>
      <a:pPr>
        <a:defRPr sz="1200" b="1" i="0" u="none" strike="noStrike" baseline="0">
          <a:solidFill>
            <a:schemeClr val="tx1"/>
          </a:solidFill>
          <a:latin typeface="Calibri" pitchFamily="34" charset="0"/>
          <a:ea typeface="Arial"/>
          <a:cs typeface="Calibri" pitchFamily="34" charset="0"/>
        </a:defRPr>
      </a:pPr>
      <a:endParaRPr lang="ru-RU"/>
    </a:p>
  </c:txPr>
  <c:externalData r:id="rId1"/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hPercent val="48"/>
      <c:depthPercent val="100"/>
      <c:rAngAx val="1"/>
    </c:view3D>
    <c:floor>
      <c:spPr>
        <a:solidFill>
          <a:srgbClr val="C0C0C0"/>
        </a:solidFill>
        <a:ln w="3175">
          <a:solidFill>
            <a:schemeClr val="tx1"/>
          </a:solidFill>
          <a:prstDash val="solid"/>
        </a:ln>
      </c:spPr>
    </c:floor>
    <c:sideWall>
      <c:spPr>
        <a:noFill/>
        <a:ln w="12700">
          <a:solidFill>
            <a:schemeClr val="tx1"/>
          </a:solidFill>
          <a:prstDash val="solid"/>
        </a:ln>
      </c:spPr>
    </c:sideWall>
    <c:backWall>
      <c:spPr>
        <a:noFill/>
        <a:ln w="12700">
          <a:solidFill>
            <a:schemeClr val="tx1"/>
          </a:solidFill>
          <a:prstDash val="solid"/>
        </a:ln>
      </c:spPr>
    </c:backWall>
    <c:plotArea>
      <c:layout>
        <c:manualLayout>
          <c:layoutTarget val="inner"/>
          <c:xMode val="edge"/>
          <c:yMode val="edge"/>
          <c:x val="7.9261631094940055E-2"/>
          <c:y val="1.5338825275063911E-2"/>
          <c:w val="0.92073832790445154"/>
          <c:h val="0.91770223830455244"/>
        </c:manualLayout>
      </c:layout>
      <c:bar3DChart>
        <c:barDir val="col"/>
        <c:grouping val="clustered"/>
        <c:ser>
          <c:idx val="1"/>
          <c:order val="0"/>
          <c:tx>
            <c:strRef>
              <c:f>Sheet1!$A$2</c:f>
              <c:strCache>
                <c:ptCount val="1"/>
                <c:pt idx="0">
                  <c:v>Общая численность безработных граждан</c:v>
                </c:pt>
              </c:strCache>
            </c:strRef>
          </c:tx>
          <c:spPr>
            <a:solidFill>
              <a:srgbClr val="FFCCCC"/>
            </a:solidFill>
            <a:ln w="12727">
              <a:solidFill>
                <a:schemeClr val="tx1"/>
              </a:solidFill>
              <a:prstDash val="solid"/>
            </a:ln>
          </c:spPr>
          <c:cat>
            <c:numRef>
              <c:f>Sheet1!$B$1:$G$1</c:f>
              <c:numCache>
                <c:formatCode>General</c:formatCode>
                <c:ptCount val="6"/>
                <c:pt idx="0">
                  <c:v>2016</c:v>
                </c:pt>
                <c:pt idx="1">
                  <c:v>2017</c:v>
                </c:pt>
                <c:pt idx="2">
                  <c:v>2018</c:v>
                </c:pt>
                <c:pt idx="3">
                  <c:v>2019</c:v>
                </c:pt>
                <c:pt idx="4">
                  <c:v>2020</c:v>
                </c:pt>
                <c:pt idx="5">
                  <c:v>2021</c:v>
                </c:pt>
              </c:numCache>
            </c:numRef>
          </c:cat>
          <c:val>
            <c:numRef>
              <c:f>Sheet1!$B$2:$G$2</c:f>
              <c:numCache>
                <c:formatCode>General</c:formatCode>
                <c:ptCount val="6"/>
                <c:pt idx="0">
                  <c:v>7.6</c:v>
                </c:pt>
                <c:pt idx="1">
                  <c:v>7.6199999999999966</c:v>
                </c:pt>
                <c:pt idx="2">
                  <c:v>7.5</c:v>
                </c:pt>
                <c:pt idx="3">
                  <c:v>7.45</c:v>
                </c:pt>
                <c:pt idx="4">
                  <c:v>7.38</c:v>
                </c:pt>
                <c:pt idx="5">
                  <c:v>7.35</c:v>
                </c:pt>
              </c:numCache>
            </c:numRef>
          </c:val>
        </c:ser>
        <c:ser>
          <c:idx val="2"/>
          <c:order val="1"/>
          <c:tx>
            <c:strRef>
              <c:f>Sheet1!$A$3</c:f>
              <c:strCache>
                <c:ptCount val="1"/>
                <c:pt idx="0">
                  <c:v>численность безработных, зараегистрированных в службе занятости населения (на конец года)</c:v>
                </c:pt>
              </c:strCache>
            </c:strRef>
          </c:tx>
          <c:spPr>
            <a:solidFill>
              <a:srgbClr val="CC00FF"/>
            </a:solidFill>
          </c:spPr>
          <c:cat>
            <c:numRef>
              <c:f>Sheet1!$B$1:$G$1</c:f>
              <c:numCache>
                <c:formatCode>General</c:formatCode>
                <c:ptCount val="6"/>
                <c:pt idx="0">
                  <c:v>2016</c:v>
                </c:pt>
                <c:pt idx="1">
                  <c:v>2017</c:v>
                </c:pt>
                <c:pt idx="2">
                  <c:v>2018</c:v>
                </c:pt>
                <c:pt idx="3">
                  <c:v>2019</c:v>
                </c:pt>
                <c:pt idx="4">
                  <c:v>2020</c:v>
                </c:pt>
                <c:pt idx="5">
                  <c:v>2021</c:v>
                </c:pt>
              </c:numCache>
            </c:numRef>
          </c:cat>
          <c:val>
            <c:numRef>
              <c:f>Sheet1!$B$3:$G$3</c:f>
              <c:numCache>
                <c:formatCode>General</c:formatCode>
                <c:ptCount val="6"/>
                <c:pt idx="0">
                  <c:v>0.68</c:v>
                </c:pt>
                <c:pt idx="1">
                  <c:v>0.65000000000000191</c:v>
                </c:pt>
                <c:pt idx="2">
                  <c:v>0.60000000000000064</c:v>
                </c:pt>
                <c:pt idx="3">
                  <c:v>0.59</c:v>
                </c:pt>
                <c:pt idx="4">
                  <c:v>0.56000000000000005</c:v>
                </c:pt>
                <c:pt idx="5">
                  <c:v>0.54</c:v>
                </c:pt>
              </c:numCache>
            </c:numRef>
          </c:val>
        </c:ser>
        <c:gapDepth val="0"/>
        <c:shape val="box"/>
        <c:axId val="187282944"/>
        <c:axId val="187284480"/>
        <c:axId val="0"/>
      </c:bar3DChart>
      <c:catAx>
        <c:axId val="187282944"/>
        <c:scaling>
          <c:orientation val="minMax"/>
        </c:scaling>
        <c:axPos val="b"/>
        <c:numFmt formatCode="General" sourceLinked="1"/>
        <c:tickLblPos val="low"/>
        <c:spPr>
          <a:ln w="3182">
            <a:solidFill>
              <a:schemeClr val="tx1"/>
            </a:solidFill>
            <a:prstDash val="solid"/>
          </a:ln>
        </c:spPr>
        <c:txPr>
          <a:bodyPr rot="0" vert="horz"/>
          <a:lstStyle/>
          <a:p>
            <a:pPr>
              <a:defRPr/>
            </a:pPr>
            <a:endParaRPr lang="ru-RU"/>
          </a:p>
        </c:txPr>
        <c:crossAx val="187284480"/>
        <c:crosses val="autoZero"/>
        <c:auto val="1"/>
        <c:lblAlgn val="ctr"/>
        <c:lblOffset val="100"/>
        <c:tickLblSkip val="1"/>
        <c:tickMarkSkip val="1"/>
      </c:catAx>
      <c:valAx>
        <c:axId val="187284480"/>
        <c:scaling>
          <c:orientation val="minMax"/>
          <c:max val="10"/>
          <c:min val="0"/>
        </c:scaling>
        <c:axPos val="l"/>
        <c:majorGridlines>
          <c:spPr>
            <a:ln w="3182">
              <a:solidFill>
                <a:schemeClr val="tx1"/>
              </a:solidFill>
              <a:prstDash val="solid"/>
            </a:ln>
          </c:spPr>
        </c:majorGridlines>
        <c:numFmt formatCode="General" sourceLinked="1"/>
        <c:tickLblPos val="nextTo"/>
        <c:spPr>
          <a:ln w="3182">
            <a:solidFill>
              <a:schemeClr val="tx1"/>
            </a:solidFill>
            <a:prstDash val="solid"/>
          </a:ln>
        </c:spPr>
        <c:txPr>
          <a:bodyPr rot="0" vert="horz"/>
          <a:lstStyle/>
          <a:p>
            <a:pPr>
              <a:defRPr/>
            </a:pPr>
            <a:endParaRPr lang="ru-RU"/>
          </a:p>
        </c:txPr>
        <c:crossAx val="187282944"/>
        <c:crosses val="autoZero"/>
        <c:crossBetween val="between"/>
        <c:majorUnit val="1"/>
        <c:minorUnit val="0.5"/>
      </c:valAx>
    </c:plotArea>
    <c:legend>
      <c:legendPos val="r"/>
      <c:layout>
        <c:manualLayout>
          <c:xMode val="edge"/>
          <c:yMode val="edge"/>
          <c:x val="0"/>
          <c:y val="0.81471128608923882"/>
          <c:w val="1"/>
          <c:h val="0.18528871391076121"/>
        </c:manualLayout>
      </c:layout>
      <c:spPr>
        <a:noFill/>
        <a:ln w="3182">
          <a:noFill/>
          <a:prstDash val="solid"/>
        </a:ln>
      </c:spPr>
      <c:txPr>
        <a:bodyPr/>
        <a:lstStyle/>
        <a:p>
          <a:pPr>
            <a:defRPr sz="1100"/>
          </a:pPr>
          <a:endParaRPr lang="ru-RU"/>
        </a:p>
      </c:txPr>
    </c:legend>
    <c:plotVisOnly val="1"/>
    <c:dispBlanksAs val="gap"/>
  </c:chart>
  <c:spPr>
    <a:noFill/>
    <a:ln>
      <a:noFill/>
    </a:ln>
  </c:spPr>
  <c:txPr>
    <a:bodyPr/>
    <a:lstStyle/>
    <a:p>
      <a:pPr>
        <a:defRPr sz="1200" b="1" i="0" u="none" strike="noStrike" baseline="0">
          <a:solidFill>
            <a:schemeClr val="tx1"/>
          </a:solidFill>
          <a:latin typeface="Calibri" pitchFamily="34" charset="0"/>
          <a:ea typeface="Arial"/>
          <a:cs typeface="Calibri" pitchFamily="34" charset="0"/>
        </a:defRPr>
      </a:pPr>
      <a:endParaRPr lang="ru-RU"/>
    </a:p>
  </c:txPr>
  <c:externalData r:id="rId1"/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hPercent val="48"/>
      <c:depthPercent val="100"/>
      <c:rAngAx val="1"/>
    </c:view3D>
    <c:floor>
      <c:spPr>
        <a:solidFill>
          <a:srgbClr val="C0C0C0"/>
        </a:solidFill>
        <a:ln w="3175">
          <a:solidFill>
            <a:schemeClr val="tx1"/>
          </a:solidFill>
          <a:prstDash val="solid"/>
        </a:ln>
      </c:spPr>
    </c:floor>
    <c:sideWall>
      <c:spPr>
        <a:noFill/>
        <a:ln w="12700">
          <a:solidFill>
            <a:schemeClr val="tx1"/>
          </a:solidFill>
          <a:prstDash val="solid"/>
        </a:ln>
      </c:spPr>
    </c:sideWall>
    <c:backWall>
      <c:spPr>
        <a:noFill/>
        <a:ln w="12700">
          <a:solidFill>
            <a:schemeClr val="tx1"/>
          </a:solidFill>
          <a:prstDash val="solid"/>
        </a:ln>
      </c:spPr>
    </c:backWall>
    <c:plotArea>
      <c:layout>
        <c:manualLayout>
          <c:layoutTarget val="inner"/>
          <c:xMode val="edge"/>
          <c:yMode val="edge"/>
          <c:x val="7.9261631094940055E-2"/>
          <c:y val="1.5338825275063911E-2"/>
          <c:w val="0.92073832790445154"/>
          <c:h val="0.77449466367238928"/>
        </c:manualLayout>
      </c:layout>
      <c:bar3DChart>
        <c:barDir val="col"/>
        <c:grouping val="clustered"/>
        <c:ser>
          <c:idx val="0"/>
          <c:order val="0"/>
          <c:tx>
            <c:strRef>
              <c:f>Sheet1!$A$2</c:f>
              <c:strCache>
                <c:ptCount val="1"/>
                <c:pt idx="0">
                  <c:v>Фонд заработной платы работников организаций</c:v>
                </c:pt>
              </c:strCache>
            </c:strRef>
          </c:tx>
          <c:spPr>
            <a:solidFill>
              <a:schemeClr val="accent3">
                <a:lumMod val="60000"/>
                <a:lumOff val="40000"/>
              </a:schemeClr>
            </a:solidFill>
            <a:ln w="12727">
              <a:solidFill>
                <a:schemeClr val="tx1"/>
              </a:solidFill>
              <a:prstDash val="solid"/>
            </a:ln>
          </c:spPr>
          <c:cat>
            <c:numRef>
              <c:f>Sheet1!$B$1:$G$1</c:f>
              <c:numCache>
                <c:formatCode>General</c:formatCode>
                <c:ptCount val="6"/>
                <c:pt idx="0">
                  <c:v>2016</c:v>
                </c:pt>
                <c:pt idx="1">
                  <c:v>2017</c:v>
                </c:pt>
                <c:pt idx="2">
                  <c:v>2018</c:v>
                </c:pt>
                <c:pt idx="3">
                  <c:v>2019</c:v>
                </c:pt>
                <c:pt idx="4">
                  <c:v>2020</c:v>
                </c:pt>
                <c:pt idx="5">
                  <c:v>2021</c:v>
                </c:pt>
              </c:numCache>
            </c:numRef>
          </c:cat>
          <c:val>
            <c:numRef>
              <c:f>Sheet1!$B$2:$G$2</c:f>
              <c:numCache>
                <c:formatCode>General</c:formatCode>
                <c:ptCount val="6"/>
                <c:pt idx="0">
                  <c:v>1590.4</c:v>
                </c:pt>
                <c:pt idx="1">
                  <c:v>1653.3</c:v>
                </c:pt>
                <c:pt idx="2">
                  <c:v>1750</c:v>
                </c:pt>
                <c:pt idx="3">
                  <c:v>1828.01</c:v>
                </c:pt>
                <c:pt idx="4">
                  <c:v>1985.6599999999999</c:v>
                </c:pt>
                <c:pt idx="5">
                  <c:v>1998.25</c:v>
                </c:pt>
              </c:numCache>
            </c:numRef>
          </c:val>
        </c:ser>
        <c:gapDepth val="0"/>
        <c:shape val="box"/>
        <c:axId val="187574912"/>
        <c:axId val="187580800"/>
        <c:axId val="0"/>
      </c:bar3DChart>
      <c:catAx>
        <c:axId val="187574912"/>
        <c:scaling>
          <c:orientation val="minMax"/>
        </c:scaling>
        <c:axPos val="b"/>
        <c:numFmt formatCode="General" sourceLinked="1"/>
        <c:tickLblPos val="low"/>
        <c:spPr>
          <a:ln w="3182">
            <a:solidFill>
              <a:schemeClr val="tx1"/>
            </a:solidFill>
            <a:prstDash val="solid"/>
          </a:ln>
        </c:spPr>
        <c:txPr>
          <a:bodyPr rot="0" vert="horz"/>
          <a:lstStyle/>
          <a:p>
            <a:pPr>
              <a:defRPr/>
            </a:pPr>
            <a:endParaRPr lang="ru-RU"/>
          </a:p>
        </c:txPr>
        <c:crossAx val="187580800"/>
        <c:crosses val="autoZero"/>
        <c:auto val="1"/>
        <c:lblAlgn val="ctr"/>
        <c:lblOffset val="100"/>
        <c:tickLblSkip val="1"/>
        <c:tickMarkSkip val="1"/>
      </c:catAx>
      <c:valAx>
        <c:axId val="187580800"/>
        <c:scaling>
          <c:orientation val="minMax"/>
          <c:max val="2000"/>
          <c:min val="0"/>
        </c:scaling>
        <c:axPos val="l"/>
        <c:majorGridlines>
          <c:spPr>
            <a:ln w="3182">
              <a:solidFill>
                <a:schemeClr val="tx1"/>
              </a:solidFill>
              <a:prstDash val="solid"/>
            </a:ln>
          </c:spPr>
        </c:majorGridlines>
        <c:numFmt formatCode="General" sourceLinked="1"/>
        <c:tickLblPos val="nextTo"/>
        <c:spPr>
          <a:ln w="3182">
            <a:solidFill>
              <a:schemeClr val="tx1"/>
            </a:solidFill>
            <a:prstDash val="solid"/>
          </a:ln>
        </c:spPr>
        <c:txPr>
          <a:bodyPr rot="0" vert="horz"/>
          <a:lstStyle/>
          <a:p>
            <a:pPr>
              <a:defRPr/>
            </a:pPr>
            <a:endParaRPr lang="ru-RU"/>
          </a:p>
        </c:txPr>
        <c:crossAx val="187574912"/>
        <c:crosses val="autoZero"/>
        <c:crossBetween val="between"/>
        <c:majorUnit val="500"/>
        <c:minorUnit val="100"/>
      </c:valAx>
      <c:spPr>
        <a:noFill/>
        <a:ln w="25454">
          <a:noFill/>
        </a:ln>
      </c:spPr>
    </c:plotArea>
    <c:legend>
      <c:legendPos val="r"/>
      <c:layout>
        <c:manualLayout>
          <c:xMode val="edge"/>
          <c:yMode val="edge"/>
          <c:x val="4.3202261378114948E-2"/>
          <c:y val="0.83883880631041796"/>
          <c:w val="0.9555555555555556"/>
          <c:h val="0.16116094372109124"/>
        </c:manualLayout>
      </c:layout>
      <c:spPr>
        <a:noFill/>
        <a:ln w="3182">
          <a:noFill/>
          <a:prstDash val="solid"/>
        </a:ln>
      </c:spPr>
    </c:legend>
    <c:plotVisOnly val="1"/>
    <c:dispBlanksAs val="gap"/>
  </c:chart>
  <c:spPr>
    <a:noFill/>
    <a:ln>
      <a:noFill/>
    </a:ln>
  </c:spPr>
  <c:txPr>
    <a:bodyPr/>
    <a:lstStyle/>
    <a:p>
      <a:pPr>
        <a:defRPr sz="1200" b="1" i="0" u="none" strike="noStrike" baseline="0">
          <a:solidFill>
            <a:schemeClr val="tx1"/>
          </a:solidFill>
          <a:latin typeface="Calibri" pitchFamily="34" charset="0"/>
          <a:ea typeface="Arial"/>
          <a:cs typeface="Calibri" pitchFamily="34" charset="0"/>
        </a:defRPr>
      </a:pPr>
      <a:endParaRPr lang="ru-RU"/>
    </a:p>
  </c:txPr>
  <c:externalData r:id="rId1"/>
</c:chartSpace>
</file>

<file path=ppt/charts/chart18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view3D>
      <c:rotX val="40"/>
      <c:rotY val="70"/>
      <c:rAngAx val="1"/>
    </c:view3D>
    <c:plotArea>
      <c:layout/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Трудоспособного населения </c:v>
                </c:pt>
              </c:strCache>
            </c:strRef>
          </c:tx>
          <c:spPr>
            <a:solidFill>
              <a:schemeClr val="tx2">
                <a:lumMod val="60000"/>
                <a:lumOff val="40000"/>
              </a:schemeClr>
            </a:solidFill>
          </c:spPr>
          <c:cat>
            <c:numRef>
              <c:f>Лист1!$A$2:$A$7</c:f>
              <c:numCache>
                <c:formatCode>General</c:formatCode>
                <c:ptCount val="6"/>
                <c:pt idx="0">
                  <c:v>2016</c:v>
                </c:pt>
                <c:pt idx="1">
                  <c:v>2017</c:v>
                </c:pt>
                <c:pt idx="2">
                  <c:v>2018</c:v>
                </c:pt>
                <c:pt idx="3">
                  <c:v>2019</c:v>
                </c:pt>
                <c:pt idx="4">
                  <c:v>2020</c:v>
                </c:pt>
                <c:pt idx="5">
                  <c:v>2021</c:v>
                </c:pt>
              </c:numCache>
            </c:numRef>
          </c:cat>
          <c:val>
            <c:numRef>
              <c:f>Лист1!$B$2:$B$7</c:f>
              <c:numCache>
                <c:formatCode>General</c:formatCode>
                <c:ptCount val="6"/>
                <c:pt idx="0">
                  <c:v>8669</c:v>
                </c:pt>
                <c:pt idx="1">
                  <c:v>8766</c:v>
                </c:pt>
                <c:pt idx="2">
                  <c:v>9324</c:v>
                </c:pt>
                <c:pt idx="3">
                  <c:v>9790.2000000000007</c:v>
                </c:pt>
                <c:pt idx="4">
                  <c:v>10708.220000000008</c:v>
                </c:pt>
                <c:pt idx="5">
                  <c:v>10824.53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Пинсионеров</c:v>
                </c:pt>
              </c:strCache>
            </c:strRef>
          </c:tx>
          <c:spPr>
            <a:solidFill>
              <a:schemeClr val="accent6">
                <a:lumMod val="40000"/>
                <a:lumOff val="60000"/>
              </a:schemeClr>
            </a:solidFill>
          </c:spPr>
          <c:cat>
            <c:numRef>
              <c:f>Лист1!$A$2:$A$7</c:f>
              <c:numCache>
                <c:formatCode>General</c:formatCode>
                <c:ptCount val="6"/>
                <c:pt idx="0">
                  <c:v>2016</c:v>
                </c:pt>
                <c:pt idx="1">
                  <c:v>2017</c:v>
                </c:pt>
                <c:pt idx="2">
                  <c:v>2018</c:v>
                </c:pt>
                <c:pt idx="3">
                  <c:v>2019</c:v>
                </c:pt>
                <c:pt idx="4">
                  <c:v>2020</c:v>
                </c:pt>
                <c:pt idx="5">
                  <c:v>2021</c:v>
                </c:pt>
              </c:numCache>
            </c:numRef>
          </c:cat>
          <c:val>
            <c:numRef>
              <c:f>Лист1!$C$2:$C$7</c:f>
              <c:numCache>
                <c:formatCode>General</c:formatCode>
                <c:ptCount val="6"/>
                <c:pt idx="0">
                  <c:v>6656</c:v>
                </c:pt>
                <c:pt idx="1">
                  <c:v>6707</c:v>
                </c:pt>
                <c:pt idx="2">
                  <c:v>7118</c:v>
                </c:pt>
                <c:pt idx="3">
                  <c:v>7473.9</c:v>
                </c:pt>
                <c:pt idx="4">
                  <c:v>8078.45</c:v>
                </c:pt>
                <c:pt idx="5">
                  <c:v>8263.52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Детей </c:v>
                </c:pt>
              </c:strCache>
            </c:strRef>
          </c:tx>
          <c:spPr>
            <a:solidFill>
              <a:srgbClr val="CC99FF"/>
            </a:solidFill>
          </c:spPr>
          <c:cat>
            <c:numRef>
              <c:f>Лист1!$A$2:$A$7</c:f>
              <c:numCache>
                <c:formatCode>General</c:formatCode>
                <c:ptCount val="6"/>
                <c:pt idx="0">
                  <c:v>2016</c:v>
                </c:pt>
                <c:pt idx="1">
                  <c:v>2017</c:v>
                </c:pt>
                <c:pt idx="2">
                  <c:v>2018</c:v>
                </c:pt>
                <c:pt idx="3">
                  <c:v>2019</c:v>
                </c:pt>
                <c:pt idx="4">
                  <c:v>2020</c:v>
                </c:pt>
                <c:pt idx="5">
                  <c:v>2021</c:v>
                </c:pt>
              </c:numCache>
            </c:numRef>
          </c:cat>
          <c:val>
            <c:numRef>
              <c:f>Лист1!$D$2:$D$7</c:f>
              <c:numCache>
                <c:formatCode>General</c:formatCode>
                <c:ptCount val="6"/>
                <c:pt idx="0">
                  <c:v>8309</c:v>
                </c:pt>
                <c:pt idx="1">
                  <c:v>8484</c:v>
                </c:pt>
                <c:pt idx="2">
                  <c:v>9154</c:v>
                </c:pt>
                <c:pt idx="3">
                  <c:v>9611</c:v>
                </c:pt>
                <c:pt idx="4">
                  <c:v>10254.359999999971</c:v>
                </c:pt>
                <c:pt idx="5">
                  <c:v>10627.18</c:v>
                </c:pt>
              </c:numCache>
            </c:numRef>
          </c:val>
        </c:ser>
        <c:shape val="box"/>
        <c:axId val="187614336"/>
        <c:axId val="187615872"/>
        <c:axId val="0"/>
      </c:bar3DChart>
      <c:dateAx>
        <c:axId val="187614336"/>
        <c:scaling>
          <c:orientation val="minMax"/>
        </c:scaling>
        <c:axPos val="b"/>
        <c:numFmt formatCode="General" sourceLinked="1"/>
        <c:tickLblPos val="nextTo"/>
        <c:crossAx val="187615872"/>
        <c:crosses val="autoZero"/>
        <c:lblOffset val="100"/>
        <c:baseTimeUnit val="days"/>
      </c:dateAx>
      <c:valAx>
        <c:axId val="187615872"/>
        <c:scaling>
          <c:orientation val="minMax"/>
        </c:scaling>
        <c:axPos val="l"/>
        <c:majorGridlines/>
        <c:numFmt formatCode="General" sourceLinked="1"/>
        <c:tickLblPos val="nextTo"/>
        <c:crossAx val="187614336"/>
        <c:crossesAt val="1"/>
        <c:crossBetween val="between"/>
      </c:valAx>
    </c:plotArea>
    <c:plotVisOnly val="1"/>
  </c:chart>
  <c:txPr>
    <a:bodyPr/>
    <a:lstStyle/>
    <a:p>
      <a:pPr>
        <a:defRPr sz="1100">
          <a:latin typeface="Calibri" pitchFamily="34" charset="0"/>
          <a:cs typeface="Calibri" pitchFamily="34" charset="0"/>
        </a:defRPr>
      </a:pPr>
      <a:endParaRPr lang="ru-RU"/>
    </a:p>
  </c:txPr>
  <c:externalData r:id="rId1"/>
</c:chartSpace>
</file>

<file path=ppt/charts/chart1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hPercent val="48"/>
      <c:depthPercent val="100"/>
      <c:rAngAx val="1"/>
    </c:view3D>
    <c:floor>
      <c:spPr>
        <a:solidFill>
          <a:srgbClr val="C0C0C0"/>
        </a:solidFill>
        <a:ln w="3175">
          <a:solidFill>
            <a:schemeClr val="tx1"/>
          </a:solidFill>
          <a:prstDash val="solid"/>
        </a:ln>
      </c:spPr>
    </c:floor>
    <c:sideWall>
      <c:spPr>
        <a:noFill/>
        <a:ln w="12700">
          <a:solidFill>
            <a:schemeClr val="tx1"/>
          </a:solidFill>
          <a:prstDash val="solid"/>
        </a:ln>
      </c:spPr>
    </c:sideWall>
    <c:backWall>
      <c:spPr>
        <a:noFill/>
        <a:ln w="12700">
          <a:solidFill>
            <a:schemeClr val="tx1"/>
          </a:solidFill>
          <a:prstDash val="solid"/>
        </a:ln>
      </c:spPr>
    </c:backWall>
    <c:plotArea>
      <c:layout>
        <c:manualLayout>
          <c:layoutTarget val="inner"/>
          <c:xMode val="edge"/>
          <c:yMode val="edge"/>
          <c:x val="7.926163109493993E-2"/>
          <c:y val="0.13236017204926029"/>
          <c:w val="0.92073832790445154"/>
          <c:h val="0.57263513513513564"/>
        </c:manualLayout>
      </c:layout>
      <c:bar3DChart>
        <c:barDir val="col"/>
        <c:grouping val="clustered"/>
        <c:ser>
          <c:idx val="0"/>
          <c:order val="0"/>
          <c:tx>
            <c:strRef>
              <c:f>Sheet1!$A$2</c:f>
              <c:strCache>
                <c:ptCount val="1"/>
                <c:pt idx="0">
                  <c:v>покупка товаров </c:v>
                </c:pt>
              </c:strCache>
            </c:strRef>
          </c:tx>
          <c:spPr>
            <a:solidFill>
              <a:srgbClr val="66CCFF"/>
            </a:solidFill>
            <a:ln w="12727">
              <a:noFill/>
              <a:prstDash val="solid"/>
            </a:ln>
          </c:spPr>
          <c:cat>
            <c:numRef>
              <c:f>Sheet1!$B$1:$G$1</c:f>
              <c:numCache>
                <c:formatCode>General</c:formatCode>
                <c:ptCount val="6"/>
                <c:pt idx="0">
                  <c:v>2016</c:v>
                </c:pt>
                <c:pt idx="1">
                  <c:v>2017</c:v>
                </c:pt>
                <c:pt idx="2">
                  <c:v>2018</c:v>
                </c:pt>
                <c:pt idx="3">
                  <c:v>2019</c:v>
                </c:pt>
                <c:pt idx="4">
                  <c:v>2020</c:v>
                </c:pt>
                <c:pt idx="5">
                  <c:v>2021</c:v>
                </c:pt>
              </c:numCache>
            </c:numRef>
          </c:cat>
          <c:val>
            <c:numRef>
              <c:f>Sheet1!$B$2:$G$2</c:f>
              <c:numCache>
                <c:formatCode>General</c:formatCode>
                <c:ptCount val="6"/>
                <c:pt idx="0">
                  <c:v>4844.7300000000005</c:v>
                </c:pt>
                <c:pt idx="1">
                  <c:v>5036.5200000000004</c:v>
                </c:pt>
                <c:pt idx="2">
                  <c:v>5410.85</c:v>
                </c:pt>
                <c:pt idx="3">
                  <c:v>5681.39</c:v>
                </c:pt>
                <c:pt idx="4">
                  <c:v>5965.46</c:v>
                </c:pt>
                <c:pt idx="5">
                  <c:v>6281.63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покупка услуг</c:v>
                </c:pt>
              </c:strCache>
            </c:strRef>
          </c:tx>
          <c:spPr>
            <a:solidFill>
              <a:srgbClr val="FFC000"/>
            </a:solidFill>
            <a:ln w="12727">
              <a:noFill/>
              <a:prstDash val="solid"/>
            </a:ln>
          </c:spPr>
          <c:cat>
            <c:numRef>
              <c:f>Sheet1!$B$1:$G$1</c:f>
              <c:numCache>
                <c:formatCode>General</c:formatCode>
                <c:ptCount val="6"/>
                <c:pt idx="0">
                  <c:v>2016</c:v>
                </c:pt>
                <c:pt idx="1">
                  <c:v>2017</c:v>
                </c:pt>
                <c:pt idx="2">
                  <c:v>2018</c:v>
                </c:pt>
                <c:pt idx="3">
                  <c:v>2019</c:v>
                </c:pt>
                <c:pt idx="4">
                  <c:v>2020</c:v>
                </c:pt>
                <c:pt idx="5">
                  <c:v>2021</c:v>
                </c:pt>
              </c:numCache>
            </c:numRef>
          </c:cat>
          <c:val>
            <c:numRef>
              <c:f>Sheet1!$B$3:$G$3</c:f>
              <c:numCache>
                <c:formatCode>General</c:formatCode>
                <c:ptCount val="6"/>
                <c:pt idx="0">
                  <c:v>1353.1799999999998</c:v>
                </c:pt>
                <c:pt idx="1">
                  <c:v>1406.76</c:v>
                </c:pt>
                <c:pt idx="2">
                  <c:v>1511.31</c:v>
                </c:pt>
                <c:pt idx="3">
                  <c:v>1586.8799999999999</c:v>
                </c:pt>
                <c:pt idx="4">
                  <c:v>1666.22</c:v>
                </c:pt>
                <c:pt idx="5">
                  <c:v>1754.53</c:v>
                </c:pt>
              </c:numCache>
            </c:numRef>
          </c:val>
        </c:ser>
        <c:ser>
          <c:idx val="2"/>
          <c:order val="2"/>
          <c:tx>
            <c:strRef>
              <c:f>Sheet1!$A$4</c:f>
              <c:strCache>
                <c:ptCount val="1"/>
                <c:pt idx="0">
                  <c:v>прочие расходы</c:v>
                </c:pt>
              </c:strCache>
            </c:strRef>
          </c:tx>
          <c:spPr>
            <a:solidFill>
              <a:srgbClr val="FF66FF"/>
            </a:solidFill>
          </c:spPr>
          <c:cat>
            <c:numRef>
              <c:f>Sheet1!$B$1:$G$1</c:f>
              <c:numCache>
                <c:formatCode>General</c:formatCode>
                <c:ptCount val="6"/>
                <c:pt idx="0">
                  <c:v>2016</c:v>
                </c:pt>
                <c:pt idx="1">
                  <c:v>2017</c:v>
                </c:pt>
                <c:pt idx="2">
                  <c:v>2018</c:v>
                </c:pt>
                <c:pt idx="3">
                  <c:v>2019</c:v>
                </c:pt>
                <c:pt idx="4">
                  <c:v>2020</c:v>
                </c:pt>
                <c:pt idx="5">
                  <c:v>2021</c:v>
                </c:pt>
              </c:numCache>
            </c:numRef>
          </c:cat>
          <c:val>
            <c:numRef>
              <c:f>Sheet1!$B$4:$G$4</c:f>
              <c:numCache>
                <c:formatCode>General</c:formatCode>
                <c:ptCount val="6"/>
                <c:pt idx="0">
                  <c:v>1503.54</c:v>
                </c:pt>
                <c:pt idx="1">
                  <c:v>1563.06</c:v>
                </c:pt>
                <c:pt idx="2">
                  <c:v>1679.23</c:v>
                </c:pt>
                <c:pt idx="3">
                  <c:v>1763.1899999999998</c:v>
                </c:pt>
                <c:pt idx="4">
                  <c:v>1851.35</c:v>
                </c:pt>
                <c:pt idx="5">
                  <c:v>1949.47</c:v>
                </c:pt>
              </c:numCache>
            </c:numRef>
          </c:val>
        </c:ser>
        <c:ser>
          <c:idx val="3"/>
          <c:order val="3"/>
          <c:tx>
            <c:strRef>
              <c:f>Sheet1!$A$5</c:f>
              <c:strCache>
                <c:ptCount val="1"/>
                <c:pt idx="0">
                  <c:v>обязательные платежи и разнообразные взносы</c:v>
                </c:pt>
              </c:strCache>
            </c:strRef>
          </c:tx>
          <c:spPr>
            <a:solidFill>
              <a:schemeClr val="accent5">
                <a:lumMod val="50000"/>
              </a:schemeClr>
            </a:solidFill>
          </c:spPr>
          <c:cat>
            <c:numRef>
              <c:f>Sheet1!$B$1:$G$1</c:f>
              <c:numCache>
                <c:formatCode>General</c:formatCode>
                <c:ptCount val="6"/>
                <c:pt idx="0">
                  <c:v>2016</c:v>
                </c:pt>
                <c:pt idx="1">
                  <c:v>2017</c:v>
                </c:pt>
                <c:pt idx="2">
                  <c:v>2018</c:v>
                </c:pt>
                <c:pt idx="3">
                  <c:v>2019</c:v>
                </c:pt>
                <c:pt idx="4">
                  <c:v>2020</c:v>
                </c:pt>
                <c:pt idx="5">
                  <c:v>2021</c:v>
                </c:pt>
              </c:numCache>
            </c:numRef>
          </c:cat>
          <c:val>
            <c:numRef>
              <c:f>Sheet1!$B$5:$G$5</c:f>
              <c:numCache>
                <c:formatCode>General</c:formatCode>
                <c:ptCount val="6"/>
                <c:pt idx="0">
                  <c:v>643.17999999999995</c:v>
                </c:pt>
                <c:pt idx="1">
                  <c:v>668.64</c:v>
                </c:pt>
                <c:pt idx="2">
                  <c:v>718.33999999999946</c:v>
                </c:pt>
                <c:pt idx="3">
                  <c:v>754.26</c:v>
                </c:pt>
                <c:pt idx="4">
                  <c:v>791.97</c:v>
                </c:pt>
                <c:pt idx="5">
                  <c:v>833.93999999999949</c:v>
                </c:pt>
              </c:numCache>
            </c:numRef>
          </c:val>
        </c:ser>
        <c:gapDepth val="0"/>
        <c:shape val="box"/>
        <c:axId val="188061184"/>
        <c:axId val="188062720"/>
        <c:axId val="0"/>
      </c:bar3DChart>
      <c:catAx>
        <c:axId val="188061184"/>
        <c:scaling>
          <c:orientation val="minMax"/>
        </c:scaling>
        <c:axPos val="b"/>
        <c:numFmt formatCode="General" sourceLinked="1"/>
        <c:tickLblPos val="low"/>
        <c:spPr>
          <a:ln w="3182">
            <a:solidFill>
              <a:schemeClr val="tx1"/>
            </a:solidFill>
            <a:prstDash val="solid"/>
          </a:ln>
        </c:spPr>
        <c:txPr>
          <a:bodyPr rot="0" vert="horz"/>
          <a:lstStyle/>
          <a:p>
            <a:pPr>
              <a:defRPr/>
            </a:pPr>
            <a:endParaRPr lang="ru-RU"/>
          </a:p>
        </c:txPr>
        <c:crossAx val="188062720"/>
        <c:crosses val="autoZero"/>
        <c:auto val="1"/>
        <c:lblAlgn val="ctr"/>
        <c:lblOffset val="100"/>
        <c:tickLblSkip val="1"/>
        <c:tickMarkSkip val="1"/>
      </c:catAx>
      <c:valAx>
        <c:axId val="188062720"/>
        <c:scaling>
          <c:orientation val="minMax"/>
          <c:max val="6500"/>
          <c:min val="0"/>
        </c:scaling>
        <c:axPos val="l"/>
        <c:majorGridlines>
          <c:spPr>
            <a:ln w="3182">
              <a:solidFill>
                <a:schemeClr val="tx1"/>
              </a:solidFill>
              <a:prstDash val="solid"/>
            </a:ln>
          </c:spPr>
        </c:majorGridlines>
        <c:numFmt formatCode="General" sourceLinked="1"/>
        <c:tickLblPos val="nextTo"/>
        <c:spPr>
          <a:ln w="3182">
            <a:solidFill>
              <a:schemeClr val="tx1"/>
            </a:solidFill>
            <a:prstDash val="solid"/>
          </a:ln>
        </c:spPr>
        <c:txPr>
          <a:bodyPr rot="0" vert="horz"/>
          <a:lstStyle/>
          <a:p>
            <a:pPr>
              <a:defRPr/>
            </a:pPr>
            <a:endParaRPr lang="ru-RU"/>
          </a:p>
        </c:txPr>
        <c:crossAx val="188061184"/>
        <c:crosses val="autoZero"/>
        <c:crossBetween val="between"/>
        <c:majorUnit val="500"/>
        <c:minorUnit val="100"/>
      </c:valAx>
      <c:spPr>
        <a:noFill/>
        <a:ln w="25454">
          <a:noFill/>
        </a:ln>
      </c:spPr>
    </c:plotArea>
    <c:legend>
      <c:legendPos val="r"/>
      <c:layout>
        <c:manualLayout>
          <c:xMode val="edge"/>
          <c:yMode val="edge"/>
          <c:x val="0"/>
          <c:y val="0.80404832208473964"/>
          <c:w val="0.94836561445444478"/>
          <c:h val="0.1780946340040829"/>
        </c:manualLayout>
      </c:layout>
      <c:spPr>
        <a:noFill/>
        <a:ln w="3182">
          <a:noFill/>
          <a:prstDash val="solid"/>
        </a:ln>
      </c:spPr>
    </c:legend>
    <c:plotVisOnly val="1"/>
    <c:dispBlanksAs val="gap"/>
  </c:chart>
  <c:spPr>
    <a:noFill/>
    <a:ln>
      <a:noFill/>
    </a:ln>
  </c:spPr>
  <c:txPr>
    <a:bodyPr/>
    <a:lstStyle/>
    <a:p>
      <a:pPr>
        <a:defRPr sz="1200" b="1" i="0" u="none" strike="noStrike" baseline="0">
          <a:solidFill>
            <a:schemeClr val="tx1"/>
          </a:solidFill>
          <a:latin typeface="Calibri" pitchFamily="34" charset="0"/>
          <a:ea typeface="Arial"/>
          <a:cs typeface="Calibri" pitchFamily="34" charset="0"/>
        </a:defRPr>
      </a:pPr>
      <a:endParaRPr lang="ru-RU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>
        <c:manualLayout>
          <c:layoutTarget val="inner"/>
          <c:xMode val="edge"/>
          <c:yMode val="edge"/>
          <c:x val="7.9261631094939999E-2"/>
          <c:y val="0.15426513587388596"/>
          <c:w val="0.92073832790445154"/>
          <c:h val="0.54002640078352182"/>
        </c:manualLayout>
      </c:layout>
      <c:barChart>
        <c:barDir val="bar"/>
        <c:grouping val="clustered"/>
        <c:ser>
          <c:idx val="0"/>
          <c:order val="0"/>
          <c:tx>
            <c:strRef>
              <c:f>Sheet1!$A$2</c:f>
              <c:strCache>
                <c:ptCount val="1"/>
                <c:pt idx="0">
                  <c:v>Ожидаемая продолжительность жизни при рождении  (число лет)</c:v>
                </c:pt>
              </c:strCache>
            </c:strRef>
          </c:tx>
          <c:spPr>
            <a:solidFill>
              <a:srgbClr val="00B050"/>
            </a:solidFill>
            <a:ln w="12727">
              <a:solidFill>
                <a:schemeClr val="tx1"/>
              </a:solidFill>
              <a:prstDash val="solid"/>
            </a:ln>
          </c:spPr>
          <c:dLbls>
            <c:dLbl>
              <c:idx val="0"/>
              <c:layout>
                <c:manualLayout>
                  <c:x val="2.1409457046054611E-2"/>
                  <c:y val="-3.8383875339615556E-2"/>
                </c:manualLayout>
              </c:layout>
              <c:tx>
                <c:rich>
                  <a:bodyPr/>
                  <a:lstStyle/>
                  <a:p>
                    <a:r>
                      <a:rPr lang="ru-RU" sz="1100" dirty="0" smtClean="0">
                        <a:latin typeface="Calibri" pitchFamily="34" charset="0"/>
                        <a:cs typeface="Calibri" pitchFamily="34" charset="0"/>
                      </a:rPr>
                      <a:t>71,0</a:t>
                    </a:r>
                    <a:endParaRPr lang="en-US" sz="1100" dirty="0">
                      <a:latin typeface="Calibri" pitchFamily="34" charset="0"/>
                      <a:cs typeface="Calibri" pitchFamily="34" charset="0"/>
                    </a:endParaRPr>
                  </a:p>
                </c:rich>
              </c:tx>
              <c:showVal val="1"/>
            </c:dLbl>
            <c:dLbl>
              <c:idx val="1"/>
              <c:layout>
                <c:manualLayout>
                  <c:x val="2.7118645591669252E-2"/>
                  <c:y val="-3.8383875339615556E-2"/>
                </c:manualLayout>
              </c:layout>
              <c:tx>
                <c:rich>
                  <a:bodyPr/>
                  <a:lstStyle/>
                  <a:p>
                    <a:r>
                      <a:rPr lang="en-US" sz="1100" dirty="0" smtClean="0">
                        <a:latin typeface="Calibri" pitchFamily="34" charset="0"/>
                        <a:cs typeface="Calibri" pitchFamily="34" charset="0"/>
                      </a:rPr>
                      <a:t>71</a:t>
                    </a:r>
                    <a:r>
                      <a:rPr lang="ru-RU" sz="1100" dirty="0" smtClean="0">
                        <a:latin typeface="Calibri" pitchFamily="34" charset="0"/>
                        <a:cs typeface="Calibri" pitchFamily="34" charset="0"/>
                      </a:rPr>
                      <a:t>,0</a:t>
                    </a:r>
                    <a:endParaRPr lang="en-US" sz="1100" dirty="0">
                      <a:latin typeface="Calibri" pitchFamily="34" charset="0"/>
                      <a:cs typeface="Calibri" pitchFamily="34" charset="0"/>
                    </a:endParaRPr>
                  </a:p>
                </c:rich>
              </c:tx>
              <c:showVal val="1"/>
            </c:dLbl>
            <c:dLbl>
              <c:idx val="2"/>
              <c:layout>
                <c:manualLayout>
                  <c:x val="3.9964207433700646E-2"/>
                  <c:y val="-3.8383716269096382E-2"/>
                </c:manualLayout>
              </c:layout>
              <c:tx>
                <c:rich>
                  <a:bodyPr/>
                  <a:lstStyle/>
                  <a:p>
                    <a:r>
                      <a:rPr lang="en-US" sz="1100" dirty="0" smtClean="0">
                        <a:latin typeface="Calibri" pitchFamily="34" charset="0"/>
                        <a:cs typeface="Calibri" pitchFamily="34" charset="0"/>
                      </a:rPr>
                      <a:t>71</a:t>
                    </a:r>
                    <a:r>
                      <a:rPr lang="ru-RU" sz="1100" dirty="0" smtClean="0">
                        <a:latin typeface="Calibri" pitchFamily="34" charset="0"/>
                        <a:cs typeface="Calibri" pitchFamily="34" charset="0"/>
                      </a:rPr>
                      <a:t>,0</a:t>
                    </a:r>
                    <a:endParaRPr lang="en-US" sz="1100" dirty="0">
                      <a:latin typeface="Calibri" pitchFamily="34" charset="0"/>
                      <a:cs typeface="Calibri" pitchFamily="34" charset="0"/>
                    </a:endParaRPr>
                  </a:p>
                </c:rich>
              </c:tx>
              <c:showVal val="1"/>
            </c:dLbl>
            <c:dLbl>
              <c:idx val="3"/>
              <c:layout>
                <c:manualLayout>
                  <c:x val="3.1400537000880094E-2"/>
                  <c:y val="-3.8383716269096382E-2"/>
                </c:manualLayout>
              </c:layout>
              <c:tx>
                <c:rich>
                  <a:bodyPr/>
                  <a:lstStyle/>
                  <a:p>
                    <a:r>
                      <a:rPr lang="en-US" sz="1100" dirty="0" smtClean="0">
                        <a:latin typeface="Calibri" pitchFamily="34" charset="0"/>
                        <a:cs typeface="Calibri" pitchFamily="34" charset="0"/>
                      </a:rPr>
                      <a:t>71</a:t>
                    </a:r>
                    <a:r>
                      <a:rPr lang="ru-RU" sz="1100" dirty="0" smtClean="0">
                        <a:latin typeface="Calibri" pitchFamily="34" charset="0"/>
                        <a:cs typeface="Calibri" pitchFamily="34" charset="0"/>
                      </a:rPr>
                      <a:t>,0</a:t>
                    </a:r>
                    <a:endParaRPr lang="en-US" sz="1100" dirty="0">
                      <a:latin typeface="Calibri" pitchFamily="34" charset="0"/>
                      <a:cs typeface="Calibri" pitchFamily="34" charset="0"/>
                    </a:endParaRPr>
                  </a:p>
                </c:rich>
              </c:tx>
              <c:showVal val="1"/>
            </c:dLbl>
            <c:dLbl>
              <c:idx val="4"/>
              <c:layout>
                <c:manualLayout>
                  <c:x val="3.5682428410091012E-2"/>
                  <c:y val="-3.6363520675986097E-2"/>
                </c:manualLayout>
              </c:layout>
              <c:tx>
                <c:rich>
                  <a:bodyPr/>
                  <a:lstStyle/>
                  <a:p>
                    <a:r>
                      <a:rPr lang="en-US" sz="1100" dirty="0" smtClean="0">
                        <a:latin typeface="Calibri" pitchFamily="34" charset="0"/>
                        <a:cs typeface="Calibri" pitchFamily="34" charset="0"/>
                      </a:rPr>
                      <a:t>7</a:t>
                    </a:r>
                    <a:r>
                      <a:rPr lang="ru-RU" sz="1100" dirty="0" smtClean="0">
                        <a:latin typeface="Calibri" pitchFamily="34" charset="0"/>
                        <a:cs typeface="Calibri" pitchFamily="34" charset="0"/>
                      </a:rPr>
                      <a:t>1,1</a:t>
                    </a:r>
                    <a:endParaRPr lang="en-US" sz="1100" dirty="0">
                      <a:latin typeface="Calibri" pitchFamily="34" charset="0"/>
                      <a:cs typeface="Calibri" pitchFamily="34" charset="0"/>
                    </a:endParaRPr>
                  </a:p>
                </c:rich>
              </c:tx>
              <c:showVal val="1"/>
            </c:dLbl>
            <c:dLbl>
              <c:idx val="5"/>
              <c:layout>
                <c:manualLayout>
                  <c:x val="3.8537022682898298E-2"/>
                  <c:y val="-3.4343325082876387E-2"/>
                </c:manualLayout>
              </c:layout>
              <c:showVal val="1"/>
            </c:dLbl>
            <c:txPr>
              <a:bodyPr/>
              <a:lstStyle/>
              <a:p>
                <a:pPr>
                  <a:defRPr sz="1100">
                    <a:latin typeface="Calibri" pitchFamily="34" charset="0"/>
                    <a:cs typeface="Calibri" pitchFamily="34" charset="0"/>
                  </a:defRPr>
                </a:pPr>
                <a:endParaRPr lang="ru-RU"/>
              </a:p>
            </c:txPr>
            <c:showVal val="1"/>
          </c:dLbls>
          <c:cat>
            <c:numRef>
              <c:f>Sheet1!$B$1:$G$1</c:f>
              <c:numCache>
                <c:formatCode>General</c:formatCode>
                <c:ptCount val="6"/>
                <c:pt idx="0">
                  <c:v>2016</c:v>
                </c:pt>
                <c:pt idx="1">
                  <c:v>2017</c:v>
                </c:pt>
                <c:pt idx="2">
                  <c:v>2018</c:v>
                </c:pt>
                <c:pt idx="3">
                  <c:v>2019</c:v>
                </c:pt>
                <c:pt idx="4">
                  <c:v>2020</c:v>
                </c:pt>
                <c:pt idx="5">
                  <c:v>2021</c:v>
                </c:pt>
              </c:numCache>
            </c:numRef>
          </c:cat>
          <c:val>
            <c:numRef>
              <c:f>Sheet1!$B$2:$G$2</c:f>
              <c:numCache>
                <c:formatCode>General</c:formatCode>
                <c:ptCount val="6"/>
                <c:pt idx="0">
                  <c:v>71</c:v>
                </c:pt>
                <c:pt idx="1">
                  <c:v>71</c:v>
                </c:pt>
                <c:pt idx="2">
                  <c:v>71</c:v>
                </c:pt>
                <c:pt idx="3">
                  <c:v>71</c:v>
                </c:pt>
                <c:pt idx="4">
                  <c:v>71.099999999999994</c:v>
                </c:pt>
                <c:pt idx="5">
                  <c:v>71.5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Общий коэффициентрождаемости (число родившихся на 1000 человек населения)</c:v>
                </c:pt>
              </c:strCache>
            </c:strRef>
          </c:tx>
          <c:cat>
            <c:numRef>
              <c:f>Sheet1!$B$1:$G$1</c:f>
              <c:numCache>
                <c:formatCode>General</c:formatCode>
                <c:ptCount val="6"/>
                <c:pt idx="0">
                  <c:v>2016</c:v>
                </c:pt>
                <c:pt idx="1">
                  <c:v>2017</c:v>
                </c:pt>
                <c:pt idx="2">
                  <c:v>2018</c:v>
                </c:pt>
                <c:pt idx="3">
                  <c:v>2019</c:v>
                </c:pt>
                <c:pt idx="4">
                  <c:v>2020</c:v>
                </c:pt>
                <c:pt idx="5">
                  <c:v>2021</c:v>
                </c:pt>
              </c:numCache>
            </c:numRef>
          </c:cat>
          <c:val>
            <c:numRef>
              <c:f>Sheet1!$B$3:$G$3</c:f>
              <c:numCache>
                <c:formatCode>General</c:formatCode>
                <c:ptCount val="6"/>
                <c:pt idx="0">
                  <c:v>14.2</c:v>
                </c:pt>
                <c:pt idx="1">
                  <c:v>13.3</c:v>
                </c:pt>
                <c:pt idx="2">
                  <c:v>10.6</c:v>
                </c:pt>
                <c:pt idx="3">
                  <c:v>10</c:v>
                </c:pt>
                <c:pt idx="4">
                  <c:v>9.0500000000000007</c:v>
                </c:pt>
                <c:pt idx="5">
                  <c:v>10.4</c:v>
                </c:pt>
              </c:numCache>
            </c:numRef>
          </c:val>
        </c:ser>
        <c:ser>
          <c:idx val="2"/>
          <c:order val="2"/>
          <c:tx>
            <c:strRef>
              <c:f>Sheet1!$A$4</c:f>
              <c:strCache>
                <c:ptCount val="1"/>
                <c:pt idx="0">
                  <c:v>Общий коэффициент смертности (число умерших на 1000 человек населения)</c:v>
                </c:pt>
              </c:strCache>
            </c:strRef>
          </c:tx>
          <c:spPr>
            <a:solidFill>
              <a:srgbClr val="FF0000"/>
            </a:solidFill>
          </c:spPr>
          <c:cat>
            <c:numRef>
              <c:f>Sheet1!$B$1:$G$1</c:f>
              <c:numCache>
                <c:formatCode>General</c:formatCode>
                <c:ptCount val="6"/>
                <c:pt idx="0">
                  <c:v>2016</c:v>
                </c:pt>
                <c:pt idx="1">
                  <c:v>2017</c:v>
                </c:pt>
                <c:pt idx="2">
                  <c:v>2018</c:v>
                </c:pt>
                <c:pt idx="3">
                  <c:v>2019</c:v>
                </c:pt>
                <c:pt idx="4">
                  <c:v>2020</c:v>
                </c:pt>
                <c:pt idx="5">
                  <c:v>2021</c:v>
                </c:pt>
              </c:numCache>
            </c:numRef>
          </c:cat>
          <c:val>
            <c:numRef>
              <c:f>Sheet1!$B$4:$G$4</c:f>
              <c:numCache>
                <c:formatCode>General</c:formatCode>
                <c:ptCount val="6"/>
                <c:pt idx="0">
                  <c:v>9.9</c:v>
                </c:pt>
                <c:pt idx="1">
                  <c:v>8.7000000000000011</c:v>
                </c:pt>
                <c:pt idx="2">
                  <c:v>10</c:v>
                </c:pt>
                <c:pt idx="3">
                  <c:v>10</c:v>
                </c:pt>
                <c:pt idx="4">
                  <c:v>10.61</c:v>
                </c:pt>
                <c:pt idx="5">
                  <c:v>9.5</c:v>
                </c:pt>
              </c:numCache>
            </c:numRef>
          </c:val>
        </c:ser>
        <c:ser>
          <c:idx val="3"/>
          <c:order val="3"/>
          <c:tx>
            <c:strRef>
              <c:f>Sheet1!$A$5</c:f>
              <c:strCache>
                <c:ptCount val="1"/>
                <c:pt idx="0">
                  <c:v>Коэффициент естественного прироста населения (на 1000 человек населения)</c:v>
                </c:pt>
              </c:strCache>
            </c:strRef>
          </c:tx>
          <c:spPr>
            <a:solidFill>
              <a:srgbClr val="66CCFF"/>
            </a:solidFill>
          </c:spPr>
          <c:cat>
            <c:numRef>
              <c:f>Sheet1!$B$1:$G$1</c:f>
              <c:numCache>
                <c:formatCode>General</c:formatCode>
                <c:ptCount val="6"/>
                <c:pt idx="0">
                  <c:v>2016</c:v>
                </c:pt>
                <c:pt idx="1">
                  <c:v>2017</c:v>
                </c:pt>
                <c:pt idx="2">
                  <c:v>2018</c:v>
                </c:pt>
                <c:pt idx="3">
                  <c:v>2019</c:v>
                </c:pt>
                <c:pt idx="4">
                  <c:v>2020</c:v>
                </c:pt>
                <c:pt idx="5">
                  <c:v>2021</c:v>
                </c:pt>
              </c:numCache>
            </c:numRef>
          </c:cat>
          <c:val>
            <c:numRef>
              <c:f>Sheet1!$B$5:$G$5</c:f>
              <c:numCache>
                <c:formatCode>General</c:formatCode>
                <c:ptCount val="6"/>
                <c:pt idx="0">
                  <c:v>4.3</c:v>
                </c:pt>
                <c:pt idx="1">
                  <c:v>4.5999999999999996</c:v>
                </c:pt>
                <c:pt idx="2">
                  <c:v>0.60000000000000064</c:v>
                </c:pt>
                <c:pt idx="3">
                  <c:v>1</c:v>
                </c:pt>
                <c:pt idx="4">
                  <c:v>1.56</c:v>
                </c:pt>
                <c:pt idx="5">
                  <c:v>1.2</c:v>
                </c:pt>
              </c:numCache>
            </c:numRef>
          </c:val>
        </c:ser>
        <c:axId val="186415744"/>
        <c:axId val="186433920"/>
      </c:barChart>
      <c:catAx>
        <c:axId val="186415744"/>
        <c:scaling>
          <c:orientation val="minMax"/>
        </c:scaling>
        <c:axPos val="l"/>
        <c:numFmt formatCode="General" sourceLinked="1"/>
        <c:tickLblPos val="low"/>
        <c:spPr>
          <a:ln w="3182">
            <a:solidFill>
              <a:schemeClr val="tx1"/>
            </a:solidFill>
            <a:prstDash val="solid"/>
          </a:ln>
        </c:spPr>
        <c:txPr>
          <a:bodyPr rot="0" vert="horz"/>
          <a:lstStyle/>
          <a:p>
            <a:pPr>
              <a:defRPr sz="1100" b="1" i="0" u="none" strike="noStrike" baseline="0">
                <a:solidFill>
                  <a:schemeClr val="tx1"/>
                </a:solidFill>
                <a:latin typeface="Calibri" pitchFamily="34" charset="0"/>
                <a:ea typeface="Arial"/>
                <a:cs typeface="Calibri" pitchFamily="34" charset="0"/>
              </a:defRPr>
            </a:pPr>
            <a:endParaRPr lang="ru-RU"/>
          </a:p>
        </c:txPr>
        <c:crossAx val="186433920"/>
        <c:crosses val="autoZero"/>
        <c:auto val="1"/>
        <c:lblAlgn val="ctr"/>
        <c:lblOffset val="100"/>
        <c:tickLblSkip val="1"/>
        <c:tickMarkSkip val="1"/>
      </c:catAx>
      <c:valAx>
        <c:axId val="186433920"/>
        <c:scaling>
          <c:orientation val="minMax"/>
          <c:max val="75"/>
          <c:min val="0"/>
        </c:scaling>
        <c:axPos val="b"/>
        <c:majorGridlines>
          <c:spPr>
            <a:ln w="3182">
              <a:solidFill>
                <a:schemeClr val="tx1"/>
              </a:solidFill>
              <a:prstDash val="solid"/>
            </a:ln>
          </c:spPr>
        </c:majorGridlines>
        <c:numFmt formatCode="General" sourceLinked="1"/>
        <c:tickLblPos val="nextTo"/>
        <c:spPr>
          <a:ln w="3182">
            <a:solidFill>
              <a:schemeClr val="tx1"/>
            </a:solidFill>
            <a:prstDash val="solid"/>
          </a:ln>
        </c:spPr>
        <c:txPr>
          <a:bodyPr rot="0" vert="horz"/>
          <a:lstStyle/>
          <a:p>
            <a:pPr>
              <a:defRPr sz="1100" b="1" i="0" u="none" strike="noStrike" baseline="0">
                <a:solidFill>
                  <a:schemeClr val="tx1"/>
                </a:solidFill>
                <a:latin typeface="Calibri" pitchFamily="34" charset="0"/>
                <a:ea typeface="Arial"/>
                <a:cs typeface="Calibri" pitchFamily="34" charset="0"/>
              </a:defRPr>
            </a:pPr>
            <a:endParaRPr lang="ru-RU"/>
          </a:p>
        </c:txPr>
        <c:crossAx val="186415744"/>
        <c:crosses val="autoZero"/>
        <c:crossBetween val="between"/>
        <c:majorUnit val="10"/>
        <c:minorUnit val="10"/>
      </c:valAx>
      <c:spPr>
        <a:noFill/>
        <a:ln w="12700">
          <a:solidFill>
            <a:schemeClr val="tx1"/>
          </a:solidFill>
          <a:prstDash val="solid"/>
        </a:ln>
      </c:spPr>
    </c:plotArea>
    <c:legend>
      <c:legendPos val="r"/>
      <c:layout>
        <c:manualLayout>
          <c:xMode val="edge"/>
          <c:yMode val="edge"/>
          <c:x val="0"/>
          <c:y val="0.77202599976914865"/>
          <c:w val="0.96772663993086361"/>
          <c:h val="0.18449570045803551"/>
        </c:manualLayout>
      </c:layout>
      <c:spPr>
        <a:noFill/>
        <a:ln w="3182">
          <a:solidFill>
            <a:schemeClr val="tx1"/>
          </a:solidFill>
          <a:prstDash val="solid"/>
        </a:ln>
      </c:spPr>
      <c:txPr>
        <a:bodyPr/>
        <a:lstStyle/>
        <a:p>
          <a:pPr>
            <a:defRPr sz="900" b="1" i="0" u="none" strike="noStrike" baseline="0">
              <a:solidFill>
                <a:schemeClr val="tx1"/>
              </a:solidFill>
              <a:latin typeface="Calibri" pitchFamily="34" charset="0"/>
              <a:ea typeface="Arial"/>
              <a:cs typeface="Calibri" pitchFamily="34" charset="0"/>
            </a:defRPr>
          </a:pPr>
          <a:endParaRPr lang="ru-RU"/>
        </a:p>
      </c:txPr>
    </c:legend>
    <c:plotVisOnly val="1"/>
    <c:dispBlanksAs val="gap"/>
  </c:chart>
  <c:spPr>
    <a:noFill/>
    <a:ln>
      <a:noFill/>
    </a:ln>
  </c:spPr>
  <c:txPr>
    <a:bodyPr/>
    <a:lstStyle/>
    <a:p>
      <a:pPr>
        <a:defRPr sz="2580" b="1" i="0" u="none" strike="noStrike" baseline="0">
          <a:solidFill>
            <a:schemeClr val="tx1"/>
          </a:solidFill>
          <a:latin typeface="Arial"/>
          <a:ea typeface="Arial"/>
          <a:cs typeface="Arial"/>
        </a:defRPr>
      </a:pPr>
      <a:endParaRPr lang="ru-RU"/>
    </a:p>
  </c:txPr>
  <c:externalData r:id="rId1"/>
</c:chartSpace>
</file>

<file path=ppt/charts/chart2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hPercent val="48"/>
      <c:depthPercent val="100"/>
      <c:rAngAx val="1"/>
    </c:view3D>
    <c:floor>
      <c:spPr>
        <a:solidFill>
          <a:srgbClr val="C0C0C0"/>
        </a:solidFill>
        <a:ln w="3175">
          <a:solidFill>
            <a:schemeClr val="tx1"/>
          </a:solidFill>
          <a:prstDash val="solid"/>
        </a:ln>
      </c:spPr>
    </c:floor>
    <c:sideWall>
      <c:spPr>
        <a:noFill/>
        <a:ln w="12700">
          <a:solidFill>
            <a:schemeClr val="tx1"/>
          </a:solidFill>
          <a:prstDash val="solid"/>
        </a:ln>
      </c:spPr>
    </c:sideWall>
    <c:backWall>
      <c:spPr>
        <a:noFill/>
        <a:ln w="12700">
          <a:solidFill>
            <a:schemeClr val="tx1"/>
          </a:solidFill>
          <a:prstDash val="solid"/>
        </a:ln>
      </c:spPr>
    </c:backWall>
    <c:plotArea>
      <c:layout>
        <c:manualLayout>
          <c:layoutTarget val="inner"/>
          <c:xMode val="edge"/>
          <c:yMode val="edge"/>
          <c:x val="0.11299081364829397"/>
          <c:y val="3.0320942936982925E-2"/>
          <c:w val="0.85645363079615067"/>
          <c:h val="0.8164891528834507"/>
        </c:manualLayout>
      </c:layout>
      <c:bar3DChart>
        <c:barDir val="col"/>
        <c:grouping val="clustered"/>
        <c:ser>
          <c:idx val="0"/>
          <c:order val="0"/>
          <c:tx>
            <c:strRef>
              <c:f>Sheet1!$A$2</c:f>
              <c:strCache>
                <c:ptCount val="1"/>
                <c:pt idx="0">
                  <c:v>Больничными койками на 10 тыс. населения</c:v>
                </c:pt>
              </c:strCache>
            </c:strRef>
          </c:tx>
          <c:spPr>
            <a:solidFill>
              <a:schemeClr val="accent2">
                <a:lumMod val="40000"/>
                <a:lumOff val="60000"/>
              </a:schemeClr>
            </a:solidFill>
            <a:ln w="12727">
              <a:solidFill>
                <a:schemeClr val="tx1"/>
              </a:solidFill>
              <a:prstDash val="solid"/>
            </a:ln>
          </c:spPr>
          <c:cat>
            <c:numRef>
              <c:f>Sheet1!$B$1:$G$1</c:f>
              <c:numCache>
                <c:formatCode>General</c:formatCode>
                <c:ptCount val="6"/>
                <c:pt idx="0">
                  <c:v>2016</c:v>
                </c:pt>
                <c:pt idx="1">
                  <c:v>2017</c:v>
                </c:pt>
                <c:pt idx="2">
                  <c:v>2018</c:v>
                </c:pt>
                <c:pt idx="3">
                  <c:v>2019</c:v>
                </c:pt>
                <c:pt idx="4">
                  <c:v>2020</c:v>
                </c:pt>
                <c:pt idx="5">
                  <c:v>2021</c:v>
                </c:pt>
              </c:numCache>
            </c:numRef>
          </c:cat>
          <c:val>
            <c:numRef>
              <c:f>Sheet1!$B$2:$G$2</c:f>
              <c:numCache>
                <c:formatCode>General</c:formatCode>
                <c:ptCount val="6"/>
                <c:pt idx="0">
                  <c:v>40.33</c:v>
                </c:pt>
                <c:pt idx="1">
                  <c:v>40.190000000000012</c:v>
                </c:pt>
                <c:pt idx="2">
                  <c:v>39.96</c:v>
                </c:pt>
                <c:pt idx="3">
                  <c:v>40.04</c:v>
                </c:pt>
                <c:pt idx="4">
                  <c:v>41.54</c:v>
                </c:pt>
                <c:pt idx="5">
                  <c:v>42.33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Общедоступными библиотеками на 100 тыс. населения</c:v>
                </c:pt>
              </c:strCache>
            </c:strRef>
          </c:tx>
          <c:spPr>
            <a:solidFill>
              <a:srgbClr val="00B0F0"/>
            </a:solidFill>
            <a:ln w="12727">
              <a:solidFill>
                <a:schemeClr val="tx1"/>
              </a:solidFill>
              <a:prstDash val="solid"/>
            </a:ln>
          </c:spPr>
          <c:cat>
            <c:numRef>
              <c:f>Sheet1!$B$1:$G$1</c:f>
              <c:numCache>
                <c:formatCode>General</c:formatCode>
                <c:ptCount val="6"/>
                <c:pt idx="0">
                  <c:v>2016</c:v>
                </c:pt>
                <c:pt idx="1">
                  <c:v>2017</c:v>
                </c:pt>
                <c:pt idx="2">
                  <c:v>2018</c:v>
                </c:pt>
                <c:pt idx="3">
                  <c:v>2019</c:v>
                </c:pt>
                <c:pt idx="4">
                  <c:v>2020</c:v>
                </c:pt>
                <c:pt idx="5">
                  <c:v>2021</c:v>
                </c:pt>
              </c:numCache>
            </c:numRef>
          </c:cat>
          <c:val>
            <c:numRef>
              <c:f>Sheet1!$B$3:$G$3</c:f>
              <c:numCache>
                <c:formatCode>General</c:formatCode>
                <c:ptCount val="6"/>
                <c:pt idx="0">
                  <c:v>50.190000000000012</c:v>
                </c:pt>
                <c:pt idx="1">
                  <c:v>50</c:v>
                </c:pt>
                <c:pt idx="2">
                  <c:v>49.720000000000013</c:v>
                </c:pt>
                <c:pt idx="3">
                  <c:v>49.82</c:v>
                </c:pt>
                <c:pt idx="4">
                  <c:v>49.63</c:v>
                </c:pt>
                <c:pt idx="5">
                  <c:v>49.449999999999996</c:v>
                </c:pt>
              </c:numCache>
            </c:numRef>
          </c:val>
        </c:ser>
        <c:ser>
          <c:idx val="2"/>
          <c:order val="2"/>
          <c:tx>
            <c:strRef>
              <c:f>Sheet1!$A$4</c:f>
              <c:strCache>
                <c:ptCount val="1"/>
                <c:pt idx="0">
                  <c:v>Учреждениями культурно-досугового типа на 100 тыс. населения</c:v>
                </c:pt>
              </c:strCache>
            </c:strRef>
          </c:tx>
          <c:spPr>
            <a:solidFill>
              <a:srgbClr val="CC99FF"/>
            </a:solidFill>
            <a:ln w="12727">
              <a:solidFill>
                <a:schemeClr val="tx1"/>
              </a:solidFill>
              <a:prstDash val="solid"/>
            </a:ln>
          </c:spPr>
          <c:cat>
            <c:numRef>
              <c:f>Sheet1!$B$1:$G$1</c:f>
              <c:numCache>
                <c:formatCode>General</c:formatCode>
                <c:ptCount val="6"/>
                <c:pt idx="0">
                  <c:v>2016</c:v>
                </c:pt>
                <c:pt idx="1">
                  <c:v>2017</c:v>
                </c:pt>
                <c:pt idx="2">
                  <c:v>2018</c:v>
                </c:pt>
                <c:pt idx="3">
                  <c:v>2019</c:v>
                </c:pt>
                <c:pt idx="4">
                  <c:v>2020</c:v>
                </c:pt>
                <c:pt idx="5">
                  <c:v>2021</c:v>
                </c:pt>
              </c:numCache>
            </c:numRef>
          </c:cat>
          <c:val>
            <c:numRef>
              <c:f>Sheet1!$B$4:$G$4</c:f>
              <c:numCache>
                <c:formatCode>General</c:formatCode>
                <c:ptCount val="6"/>
                <c:pt idx="0">
                  <c:v>52.04</c:v>
                </c:pt>
                <c:pt idx="1">
                  <c:v>51.849999999999994</c:v>
                </c:pt>
                <c:pt idx="2">
                  <c:v>51.57</c:v>
                </c:pt>
                <c:pt idx="3">
                  <c:v>51.660000000000011</c:v>
                </c:pt>
                <c:pt idx="4">
                  <c:v>51.47</c:v>
                </c:pt>
                <c:pt idx="5">
                  <c:v>51.28</c:v>
                </c:pt>
              </c:numCache>
            </c:numRef>
          </c:val>
        </c:ser>
        <c:gapDepth val="0"/>
        <c:shape val="box"/>
        <c:axId val="188152064"/>
        <c:axId val="188223488"/>
        <c:axId val="0"/>
      </c:bar3DChart>
      <c:catAx>
        <c:axId val="188152064"/>
        <c:scaling>
          <c:orientation val="minMax"/>
        </c:scaling>
        <c:axPos val="b"/>
        <c:numFmt formatCode="General" sourceLinked="1"/>
        <c:tickLblPos val="low"/>
        <c:spPr>
          <a:ln w="3182">
            <a:solidFill>
              <a:schemeClr val="tx1"/>
            </a:solidFill>
            <a:prstDash val="solid"/>
          </a:ln>
        </c:spPr>
        <c:txPr>
          <a:bodyPr rot="0" vert="horz"/>
          <a:lstStyle/>
          <a:p>
            <a:pPr>
              <a:defRPr/>
            </a:pPr>
            <a:endParaRPr lang="ru-RU"/>
          </a:p>
        </c:txPr>
        <c:crossAx val="188223488"/>
        <c:crosses val="autoZero"/>
        <c:auto val="1"/>
        <c:lblAlgn val="ctr"/>
        <c:lblOffset val="100"/>
        <c:tickLblSkip val="1"/>
        <c:tickMarkSkip val="1"/>
      </c:catAx>
      <c:valAx>
        <c:axId val="188223488"/>
        <c:scaling>
          <c:orientation val="minMax"/>
          <c:max val="60"/>
          <c:min val="0"/>
        </c:scaling>
        <c:axPos val="l"/>
        <c:majorGridlines>
          <c:spPr>
            <a:ln w="3182">
              <a:solidFill>
                <a:schemeClr val="tx1"/>
              </a:solidFill>
              <a:prstDash val="solid"/>
            </a:ln>
          </c:spPr>
        </c:majorGridlines>
        <c:numFmt formatCode="General" sourceLinked="1"/>
        <c:tickLblPos val="nextTo"/>
        <c:spPr>
          <a:ln w="3182">
            <a:solidFill>
              <a:schemeClr val="tx1"/>
            </a:solidFill>
            <a:prstDash val="solid"/>
          </a:ln>
        </c:spPr>
        <c:txPr>
          <a:bodyPr rot="0" vert="horz"/>
          <a:lstStyle/>
          <a:p>
            <a:pPr>
              <a:defRPr/>
            </a:pPr>
            <a:endParaRPr lang="ru-RU"/>
          </a:p>
        </c:txPr>
        <c:crossAx val="188152064"/>
        <c:crosses val="autoZero"/>
        <c:crossBetween val="between"/>
        <c:majorUnit val="5"/>
        <c:minorUnit val="2"/>
      </c:valAx>
      <c:spPr>
        <a:noFill/>
        <a:ln w="25454">
          <a:noFill/>
        </a:ln>
      </c:spPr>
    </c:plotArea>
    <c:legend>
      <c:legendPos val="r"/>
      <c:layout>
        <c:manualLayout>
          <c:xMode val="edge"/>
          <c:yMode val="edge"/>
          <c:x val="0"/>
          <c:y val="0.82570020414114964"/>
          <c:w val="1"/>
          <c:h val="0.17429979585885141"/>
        </c:manualLayout>
      </c:layout>
      <c:spPr>
        <a:noFill/>
        <a:ln w="3182">
          <a:noFill/>
          <a:prstDash val="solid"/>
        </a:ln>
      </c:spPr>
    </c:legend>
    <c:plotVisOnly val="1"/>
    <c:dispBlanksAs val="gap"/>
  </c:chart>
  <c:spPr>
    <a:noFill/>
    <a:ln>
      <a:noFill/>
    </a:ln>
  </c:spPr>
  <c:txPr>
    <a:bodyPr/>
    <a:lstStyle/>
    <a:p>
      <a:pPr>
        <a:defRPr sz="1200" b="1" i="0" u="none" strike="noStrike" baseline="0">
          <a:solidFill>
            <a:schemeClr val="tx1"/>
          </a:solidFill>
          <a:latin typeface="Calibri" pitchFamily="34" charset="0"/>
          <a:ea typeface="Arial"/>
          <a:cs typeface="Calibri" pitchFamily="34" charset="0"/>
        </a:defRPr>
      </a:pPr>
      <a:endParaRPr lang="ru-RU"/>
    </a:p>
  </c:txPr>
  <c:externalData r:id="rId1"/>
</c:chartSpace>
</file>

<file path=ppt/charts/chart2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hPercent val="48"/>
      <c:depthPercent val="100"/>
      <c:rAngAx val="1"/>
    </c:view3D>
    <c:floor>
      <c:spPr>
        <a:solidFill>
          <a:srgbClr val="C0C0C0"/>
        </a:solidFill>
        <a:ln w="3175">
          <a:solidFill>
            <a:schemeClr val="tx1"/>
          </a:solidFill>
          <a:prstDash val="solid"/>
        </a:ln>
      </c:spPr>
    </c:floor>
    <c:sideWall>
      <c:spPr>
        <a:noFill/>
        <a:ln w="12700">
          <a:solidFill>
            <a:schemeClr val="tx1"/>
          </a:solidFill>
          <a:prstDash val="solid"/>
        </a:ln>
      </c:spPr>
    </c:sideWall>
    <c:backWall>
      <c:spPr>
        <a:noFill/>
        <a:ln w="12700">
          <a:solidFill>
            <a:schemeClr val="tx1"/>
          </a:solidFill>
          <a:prstDash val="solid"/>
        </a:ln>
      </c:spPr>
    </c:backWall>
    <c:plotArea>
      <c:layout>
        <c:manualLayout>
          <c:layoutTarget val="inner"/>
          <c:xMode val="edge"/>
          <c:yMode val="edge"/>
          <c:x val="0.10770784923056823"/>
          <c:y val="2.9929415170855986E-2"/>
          <c:w val="0.92073832790445154"/>
          <c:h val="0.77449466367238928"/>
        </c:manualLayout>
      </c:layout>
      <c:bar3DChart>
        <c:barDir val="col"/>
        <c:grouping val="clustered"/>
        <c:ser>
          <c:idx val="0"/>
          <c:order val="0"/>
          <c:tx>
            <c:strRef>
              <c:f>Sheet1!$A$2</c:f>
              <c:strCache>
                <c:ptCount val="1"/>
                <c:pt idx="0">
                  <c:v>дошкольными образовательными учреждениями (мест на 1000 детей в возрасте 1-6 лет)</c:v>
                </c:pt>
              </c:strCache>
            </c:strRef>
          </c:tx>
          <c:spPr>
            <a:solidFill>
              <a:schemeClr val="accent6">
                <a:lumMod val="60000"/>
                <a:lumOff val="40000"/>
              </a:schemeClr>
            </a:solidFill>
            <a:ln w="12727">
              <a:solidFill>
                <a:schemeClr val="tx1"/>
              </a:solidFill>
              <a:prstDash val="solid"/>
            </a:ln>
          </c:spPr>
          <c:cat>
            <c:numRef>
              <c:f>Sheet1!$B$1:$G$1</c:f>
              <c:numCache>
                <c:formatCode>General</c:formatCode>
                <c:ptCount val="6"/>
                <c:pt idx="0">
                  <c:v>2016</c:v>
                </c:pt>
                <c:pt idx="1">
                  <c:v>2017</c:v>
                </c:pt>
                <c:pt idx="2">
                  <c:v>2018</c:v>
                </c:pt>
                <c:pt idx="3">
                  <c:v>2019</c:v>
                </c:pt>
                <c:pt idx="4">
                  <c:v>2020</c:v>
                </c:pt>
                <c:pt idx="5">
                  <c:v>2021</c:v>
                </c:pt>
              </c:numCache>
            </c:numRef>
          </c:cat>
          <c:val>
            <c:numRef>
              <c:f>Sheet1!$B$2:$G$2</c:f>
              <c:numCache>
                <c:formatCode>General</c:formatCode>
                <c:ptCount val="6"/>
                <c:pt idx="0">
                  <c:v>519.45999999999947</c:v>
                </c:pt>
                <c:pt idx="1">
                  <c:v>539.70000000000005</c:v>
                </c:pt>
                <c:pt idx="2">
                  <c:v>543</c:v>
                </c:pt>
                <c:pt idx="3">
                  <c:v>548.42999999999938</c:v>
                </c:pt>
                <c:pt idx="4">
                  <c:v>551.16999999999996</c:v>
                </c:pt>
                <c:pt idx="5">
                  <c:v>553.92999999999938</c:v>
                </c:pt>
              </c:numCache>
            </c:numRef>
          </c:val>
        </c:ser>
        <c:gapDepth val="0"/>
        <c:shape val="box"/>
        <c:axId val="188236160"/>
        <c:axId val="188237696"/>
        <c:axId val="0"/>
      </c:bar3DChart>
      <c:catAx>
        <c:axId val="188236160"/>
        <c:scaling>
          <c:orientation val="minMax"/>
        </c:scaling>
        <c:axPos val="b"/>
        <c:numFmt formatCode="General" sourceLinked="1"/>
        <c:tickLblPos val="low"/>
        <c:spPr>
          <a:ln w="3182">
            <a:solidFill>
              <a:schemeClr val="tx1"/>
            </a:solidFill>
            <a:prstDash val="solid"/>
          </a:ln>
        </c:spPr>
        <c:txPr>
          <a:bodyPr rot="0" vert="horz"/>
          <a:lstStyle/>
          <a:p>
            <a:pPr>
              <a:defRPr/>
            </a:pPr>
            <a:endParaRPr lang="ru-RU"/>
          </a:p>
        </c:txPr>
        <c:crossAx val="188237696"/>
        <c:crosses val="autoZero"/>
        <c:auto val="1"/>
        <c:lblAlgn val="ctr"/>
        <c:lblOffset val="100"/>
        <c:tickLblSkip val="1"/>
        <c:tickMarkSkip val="1"/>
      </c:catAx>
      <c:valAx>
        <c:axId val="188237696"/>
        <c:scaling>
          <c:orientation val="minMax"/>
          <c:max val="550"/>
          <c:min val="0"/>
        </c:scaling>
        <c:axPos val="l"/>
        <c:majorGridlines>
          <c:spPr>
            <a:ln w="3182">
              <a:solidFill>
                <a:schemeClr val="tx1"/>
              </a:solidFill>
              <a:prstDash val="solid"/>
            </a:ln>
          </c:spPr>
        </c:majorGridlines>
        <c:numFmt formatCode="General" sourceLinked="1"/>
        <c:tickLblPos val="nextTo"/>
        <c:spPr>
          <a:ln w="3182">
            <a:solidFill>
              <a:schemeClr val="tx1"/>
            </a:solidFill>
            <a:prstDash val="solid"/>
          </a:ln>
        </c:spPr>
        <c:txPr>
          <a:bodyPr rot="0" vert="horz"/>
          <a:lstStyle/>
          <a:p>
            <a:pPr>
              <a:defRPr/>
            </a:pPr>
            <a:endParaRPr lang="ru-RU"/>
          </a:p>
        </c:txPr>
        <c:crossAx val="188236160"/>
        <c:crosses val="autoZero"/>
        <c:crossBetween val="between"/>
        <c:majorUnit val="50"/>
        <c:minorUnit val="50"/>
      </c:valAx>
      <c:spPr>
        <a:noFill/>
        <a:ln w="25400">
          <a:noFill/>
        </a:ln>
      </c:spPr>
    </c:plotArea>
    <c:legend>
      <c:legendPos val="r"/>
      <c:layout>
        <c:manualLayout>
          <c:xMode val="edge"/>
          <c:yMode val="edge"/>
          <c:x val="4.3202261378114948E-2"/>
          <c:y val="0.83883880631041796"/>
          <c:w val="0.9555555555555556"/>
          <c:h val="0.16116094372109124"/>
        </c:manualLayout>
      </c:layout>
      <c:spPr>
        <a:noFill/>
        <a:ln w="3182">
          <a:noFill/>
          <a:prstDash val="solid"/>
        </a:ln>
      </c:spPr>
    </c:legend>
    <c:plotVisOnly val="1"/>
    <c:dispBlanksAs val="gap"/>
  </c:chart>
  <c:spPr>
    <a:noFill/>
    <a:ln>
      <a:noFill/>
    </a:ln>
  </c:spPr>
  <c:txPr>
    <a:bodyPr/>
    <a:lstStyle/>
    <a:p>
      <a:pPr>
        <a:defRPr sz="1200" b="1" i="0" u="none" strike="noStrike" baseline="0">
          <a:solidFill>
            <a:schemeClr val="tx1"/>
          </a:solidFill>
          <a:latin typeface="Calibri" pitchFamily="34" charset="0"/>
          <a:ea typeface="Arial"/>
          <a:cs typeface="Calibri" pitchFamily="34" charset="0"/>
        </a:defRPr>
      </a:pPr>
      <a:endParaRPr lang="ru-RU"/>
    </a:p>
  </c:txPr>
  <c:externalData r:id="rId1"/>
</c:chartSpace>
</file>

<file path=ppt/charts/chart2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hPercent val="48"/>
      <c:depthPercent val="100"/>
      <c:rAngAx val="1"/>
    </c:view3D>
    <c:floor>
      <c:spPr>
        <a:solidFill>
          <a:srgbClr val="C0C0C0"/>
        </a:solidFill>
        <a:ln w="3175">
          <a:solidFill>
            <a:schemeClr val="tx1"/>
          </a:solidFill>
          <a:prstDash val="solid"/>
        </a:ln>
      </c:spPr>
    </c:floor>
    <c:sideWall>
      <c:spPr>
        <a:noFill/>
        <a:ln w="12700">
          <a:solidFill>
            <a:schemeClr val="tx1"/>
          </a:solidFill>
          <a:prstDash val="solid"/>
        </a:ln>
      </c:spPr>
    </c:sideWall>
    <c:backWall>
      <c:spPr>
        <a:noFill/>
        <a:ln w="12700">
          <a:solidFill>
            <a:schemeClr val="tx1"/>
          </a:solidFill>
          <a:prstDash val="solid"/>
        </a:ln>
      </c:spPr>
    </c:backWall>
    <c:plotArea>
      <c:layout>
        <c:manualLayout>
          <c:layoutTarget val="inner"/>
          <c:xMode val="edge"/>
          <c:yMode val="edge"/>
          <c:x val="0.11911892478957371"/>
          <c:y val="8.9472273412631934E-2"/>
          <c:w val="0.92073832790445154"/>
          <c:h val="0.73225135421902265"/>
        </c:manualLayout>
      </c:layout>
      <c:bar3DChart>
        <c:barDir val="col"/>
        <c:grouping val="clustered"/>
        <c:ser>
          <c:idx val="0"/>
          <c:order val="0"/>
          <c:tx>
            <c:strRef>
              <c:f>Sheet1!$A$2</c:f>
              <c:strCache>
                <c:ptCount val="1"/>
                <c:pt idx="0">
                  <c:v>Численность детей в дошкольных общеобразовательных учреждениях</c:v>
                </c:pt>
              </c:strCache>
            </c:strRef>
          </c:tx>
          <c:spPr>
            <a:solidFill>
              <a:schemeClr val="bg2">
                <a:lumMod val="50000"/>
              </a:schemeClr>
            </a:solidFill>
            <a:ln w="12727">
              <a:solidFill>
                <a:schemeClr val="tx1"/>
              </a:solidFill>
              <a:prstDash val="solid"/>
            </a:ln>
          </c:spPr>
          <c:cat>
            <c:numRef>
              <c:f>Sheet1!$B$1:$G$1</c:f>
              <c:numCache>
                <c:formatCode>General</c:formatCode>
                <c:ptCount val="6"/>
                <c:pt idx="0">
                  <c:v>2016</c:v>
                </c:pt>
                <c:pt idx="1">
                  <c:v>2017</c:v>
                </c:pt>
                <c:pt idx="2">
                  <c:v>2018</c:v>
                </c:pt>
                <c:pt idx="3">
                  <c:v>2019</c:v>
                </c:pt>
                <c:pt idx="4">
                  <c:v>2020</c:v>
                </c:pt>
                <c:pt idx="5">
                  <c:v>2021</c:v>
                </c:pt>
              </c:numCache>
            </c:numRef>
          </c:cat>
          <c:val>
            <c:numRef>
              <c:f>Sheet1!$B$2:$G$2</c:f>
              <c:numCache>
                <c:formatCode>General</c:formatCode>
                <c:ptCount val="6"/>
                <c:pt idx="0">
                  <c:v>2315</c:v>
                </c:pt>
                <c:pt idx="1">
                  <c:v>2405</c:v>
                </c:pt>
                <c:pt idx="2">
                  <c:v>2405</c:v>
                </c:pt>
                <c:pt idx="3">
                  <c:v>2424</c:v>
                </c:pt>
                <c:pt idx="4">
                  <c:v>2430</c:v>
                </c:pt>
                <c:pt idx="5">
                  <c:v>2438</c:v>
                </c:pt>
              </c:numCache>
            </c:numRef>
          </c:val>
          <c:shape val="cylinder"/>
        </c:ser>
        <c:gapDepth val="0"/>
        <c:shape val="box"/>
        <c:axId val="188306944"/>
        <c:axId val="188308480"/>
        <c:axId val="0"/>
      </c:bar3DChart>
      <c:catAx>
        <c:axId val="188306944"/>
        <c:scaling>
          <c:orientation val="minMax"/>
        </c:scaling>
        <c:axPos val="b"/>
        <c:numFmt formatCode="General" sourceLinked="1"/>
        <c:tickLblPos val="low"/>
        <c:spPr>
          <a:ln w="3182">
            <a:solidFill>
              <a:schemeClr val="tx1"/>
            </a:solidFill>
            <a:prstDash val="solid"/>
          </a:ln>
        </c:spPr>
        <c:txPr>
          <a:bodyPr rot="0" vert="horz"/>
          <a:lstStyle/>
          <a:p>
            <a:pPr>
              <a:defRPr/>
            </a:pPr>
            <a:endParaRPr lang="ru-RU"/>
          </a:p>
        </c:txPr>
        <c:crossAx val="188308480"/>
        <c:crosses val="autoZero"/>
        <c:auto val="1"/>
        <c:lblAlgn val="ctr"/>
        <c:lblOffset val="100"/>
        <c:tickLblSkip val="1"/>
        <c:tickMarkSkip val="1"/>
      </c:catAx>
      <c:valAx>
        <c:axId val="188308480"/>
        <c:scaling>
          <c:orientation val="minMax"/>
          <c:max val="2500"/>
          <c:min val="0"/>
        </c:scaling>
        <c:axPos val="l"/>
        <c:majorGridlines>
          <c:spPr>
            <a:ln w="3182">
              <a:solidFill>
                <a:schemeClr val="tx1"/>
              </a:solidFill>
              <a:prstDash val="solid"/>
            </a:ln>
          </c:spPr>
        </c:majorGridlines>
        <c:numFmt formatCode="General" sourceLinked="1"/>
        <c:tickLblPos val="nextTo"/>
        <c:spPr>
          <a:ln w="3182">
            <a:solidFill>
              <a:schemeClr val="tx1"/>
            </a:solidFill>
            <a:prstDash val="solid"/>
          </a:ln>
        </c:spPr>
        <c:txPr>
          <a:bodyPr rot="0" vert="horz"/>
          <a:lstStyle/>
          <a:p>
            <a:pPr>
              <a:defRPr/>
            </a:pPr>
            <a:endParaRPr lang="ru-RU"/>
          </a:p>
        </c:txPr>
        <c:crossAx val="188306944"/>
        <c:crosses val="autoZero"/>
        <c:crossBetween val="between"/>
        <c:majorUnit val="500"/>
        <c:minorUnit val="500"/>
      </c:valAx>
      <c:spPr>
        <a:noFill/>
        <a:ln w="25400">
          <a:noFill/>
        </a:ln>
      </c:spPr>
    </c:plotArea>
    <c:legend>
      <c:legendPos val="t"/>
      <c:layout>
        <c:manualLayout>
          <c:xMode val="edge"/>
          <c:yMode val="edge"/>
          <c:x val="0"/>
          <c:y val="0.84444444444445066"/>
          <c:w val="0.99938119932874747"/>
          <c:h val="0.10393788276465442"/>
        </c:manualLayout>
      </c:layout>
      <c:spPr>
        <a:noFill/>
        <a:ln w="3182">
          <a:noFill/>
          <a:prstDash val="solid"/>
        </a:ln>
      </c:spPr>
    </c:legend>
    <c:plotVisOnly val="1"/>
    <c:dispBlanksAs val="gap"/>
  </c:chart>
  <c:spPr>
    <a:noFill/>
    <a:ln>
      <a:noFill/>
    </a:ln>
  </c:spPr>
  <c:txPr>
    <a:bodyPr/>
    <a:lstStyle/>
    <a:p>
      <a:pPr>
        <a:defRPr sz="1200" b="1" i="0" u="none" strike="noStrike" baseline="0">
          <a:solidFill>
            <a:schemeClr val="tx1"/>
          </a:solidFill>
          <a:latin typeface="Calibri" pitchFamily="34" charset="0"/>
          <a:ea typeface="Arial"/>
          <a:cs typeface="Calibri" pitchFamily="34" charset="0"/>
        </a:defRPr>
      </a:pPr>
      <a:endParaRPr lang="ru-RU"/>
    </a:p>
  </c:txPr>
  <c:externalData r:id="rId1"/>
</c:chartSpace>
</file>

<file path=ppt/charts/chart2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view3D>
      <c:rAngAx val="1"/>
    </c:view3D>
    <c:plotArea>
      <c:layout/>
      <c:bar3DChart>
        <c:barDir val="bar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Доходы</c:v>
                </c:pt>
              </c:strCache>
            </c:strRef>
          </c:tx>
          <c:cat>
            <c:strRef>
              <c:f>Лист1!$A$2:$A$5</c:f>
              <c:strCache>
                <c:ptCount val="4"/>
                <c:pt idx="0">
                  <c:v>Исполнение (2019)</c:v>
                </c:pt>
                <c:pt idx="1">
                  <c:v>План (2019)</c:v>
                </c:pt>
                <c:pt idx="2">
                  <c:v>Исполнение (2020)</c:v>
                </c:pt>
                <c:pt idx="3">
                  <c:v>План (2020)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 formatCode="#,##0.00">
                  <c:v>1346829.53</c:v>
                </c:pt>
                <c:pt idx="1">
                  <c:v>1344295.91</c:v>
                </c:pt>
                <c:pt idx="2" formatCode="#,##0.00">
                  <c:v>1749437.2</c:v>
                </c:pt>
                <c:pt idx="3" formatCode="#,##0.00">
                  <c:v>1730062.55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Расходы</c:v>
                </c:pt>
              </c:strCache>
            </c:strRef>
          </c:tx>
          <c:cat>
            <c:strRef>
              <c:f>Лист1!$A$2:$A$5</c:f>
              <c:strCache>
                <c:ptCount val="4"/>
                <c:pt idx="0">
                  <c:v>Исполнение (2019)</c:v>
                </c:pt>
                <c:pt idx="1">
                  <c:v>План (2019)</c:v>
                </c:pt>
                <c:pt idx="2">
                  <c:v>Исполнение (2020)</c:v>
                </c:pt>
                <c:pt idx="3">
                  <c:v>План (2020)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  <c:pt idx="0">
                  <c:v>1339645.6000000001</c:v>
                </c:pt>
                <c:pt idx="1">
                  <c:v>1368968.3800000001</c:v>
                </c:pt>
                <c:pt idx="2">
                  <c:v>1699023.51</c:v>
                </c:pt>
                <c:pt idx="3">
                  <c:v>1762898.07</c:v>
                </c:pt>
              </c:numCache>
            </c:numRef>
          </c:val>
        </c:ser>
        <c:shape val="cylinder"/>
        <c:axId val="188773888"/>
        <c:axId val="188775424"/>
        <c:axId val="0"/>
      </c:bar3DChart>
      <c:catAx>
        <c:axId val="188773888"/>
        <c:scaling>
          <c:orientation val="minMax"/>
        </c:scaling>
        <c:axPos val="l"/>
        <c:tickLblPos val="nextTo"/>
        <c:txPr>
          <a:bodyPr/>
          <a:lstStyle/>
          <a:p>
            <a:pPr>
              <a:defRPr sz="900"/>
            </a:pPr>
            <a:endParaRPr lang="ru-RU"/>
          </a:p>
        </c:txPr>
        <c:crossAx val="188775424"/>
        <c:crosses val="autoZero"/>
        <c:auto val="1"/>
        <c:lblAlgn val="ctr"/>
        <c:lblOffset val="100"/>
      </c:catAx>
      <c:valAx>
        <c:axId val="188775424"/>
        <c:scaling>
          <c:orientation val="minMax"/>
        </c:scaling>
        <c:axPos val="b"/>
        <c:majorGridlines/>
        <c:numFmt formatCode="#,##0.00" sourceLinked="1"/>
        <c:tickLblPos val="nextTo"/>
        <c:txPr>
          <a:bodyPr/>
          <a:lstStyle/>
          <a:p>
            <a:pPr>
              <a:defRPr sz="900"/>
            </a:pPr>
            <a:endParaRPr lang="ru-RU"/>
          </a:p>
        </c:txPr>
        <c:crossAx val="188773888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84975054205181011"/>
          <c:y val="7.0372431894289281E-2"/>
          <c:w val="0.13005625927193884"/>
          <c:h val="0.72132410172866257"/>
        </c:manualLayout>
      </c:layout>
      <c:txPr>
        <a:bodyPr/>
        <a:lstStyle/>
        <a:p>
          <a:pPr>
            <a:defRPr sz="1000"/>
          </a:pPr>
          <a:endParaRPr lang="ru-RU"/>
        </a:p>
      </c:txPr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2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plotArea>
      <c:layout>
        <c:manualLayout>
          <c:layoutTarget val="inner"/>
          <c:xMode val="edge"/>
          <c:yMode val="edge"/>
          <c:x val="2.6313354149696797E-2"/>
          <c:y val="0.30109375000000005"/>
          <c:w val="0.96521208683659998"/>
          <c:h val="0.69890612938088625"/>
        </c:manualLayout>
      </c:layout>
      <c:lineChart>
        <c:grouping val="standard"/>
        <c:ser>
          <c:idx val="0"/>
          <c:order val="0"/>
          <c:tx>
            <c:strRef>
              <c:f>Лист1!$B$1</c:f>
              <c:strCache>
                <c:ptCount val="1"/>
                <c:pt idx="0">
                  <c:v>доходы</c:v>
                </c:pt>
              </c:strCache>
            </c:strRef>
          </c:tx>
          <c:spPr>
            <a:ln>
              <a:solidFill>
                <a:srgbClr val="0066FF"/>
              </a:solidFill>
            </a:ln>
          </c:spPr>
          <c:marker>
            <c:symbol val="none"/>
          </c:marker>
          <c:dLbls>
            <c:dLbl>
              <c:idx val="0"/>
              <c:layout>
                <c:manualLayout>
                  <c:x val="-6.9444444444444926E-3"/>
                  <c:y val="6.3725490196078483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 </a:t>
                    </a:r>
                    <a:r>
                      <a:rPr lang="en-US" dirty="0" smtClean="0"/>
                      <a:t>1214856,04</a:t>
                    </a:r>
                    <a:endParaRPr lang="en-US" dirty="0"/>
                  </a:p>
                </c:rich>
              </c:tx>
              <c:showVal val="1"/>
            </c:dLbl>
            <c:dLbl>
              <c:idx val="1"/>
              <c:layout>
                <c:manualLayout>
                  <c:x val="5.5555555555555558E-3"/>
                  <c:y val="3.9215686274509803E-2"/>
                </c:manualLayout>
              </c:layout>
              <c:showVal val="1"/>
            </c:dLbl>
            <c:dLbl>
              <c:idx val="2"/>
              <c:layout>
                <c:manualLayout>
                  <c:x val="-3.7500000000000006E-2"/>
                  <c:y val="-0.15196078431372673"/>
                </c:manualLayout>
              </c:layout>
              <c:showVal val="1"/>
            </c:dLbl>
            <c:dLbl>
              <c:idx val="3"/>
              <c:layout>
                <c:manualLayout>
                  <c:x val="0"/>
                  <c:y val="5.8823529411764705E-2"/>
                </c:manualLayout>
              </c:layout>
              <c:showVal val="1"/>
            </c:dLbl>
            <c:dLbl>
              <c:idx val="4"/>
              <c:layout>
                <c:manualLayout>
                  <c:x val="-5.6944444444444443E-2"/>
                  <c:y val="-4.9019607843138163E-2"/>
                </c:manualLayout>
              </c:layout>
              <c:showVal val="1"/>
            </c:dLbl>
            <c:showVal val="1"/>
          </c:dLbls>
          <c:cat>
            <c:numRef>
              <c:f>Лист1!$A$2:$A$7</c:f>
              <c:numCache>
                <c:formatCode>General</c:formatCode>
                <c:ptCount val="6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  <c:pt idx="3">
                  <c:v>2018</c:v>
                </c:pt>
                <c:pt idx="4">
                  <c:v>2019</c:v>
                </c:pt>
                <c:pt idx="5">
                  <c:v>2020</c:v>
                </c:pt>
              </c:numCache>
            </c:numRef>
          </c:cat>
          <c:val>
            <c:numRef>
              <c:f>Лист1!$B$2:$B$7</c:f>
              <c:numCache>
                <c:formatCode>General</c:formatCode>
                <c:ptCount val="6"/>
                <c:pt idx="0">
                  <c:v>1214856.04</c:v>
                </c:pt>
                <c:pt idx="1">
                  <c:v>1189078.32</c:v>
                </c:pt>
                <c:pt idx="2">
                  <c:v>1208187.8</c:v>
                </c:pt>
                <c:pt idx="3">
                  <c:v>1265054.8500000001</c:v>
                </c:pt>
                <c:pt idx="4">
                  <c:v>1346982.53</c:v>
                </c:pt>
                <c:pt idx="5">
                  <c:v>1749437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расходы</c:v>
                </c:pt>
              </c:strCache>
            </c:strRef>
          </c:tx>
          <c:spPr>
            <a:ln>
              <a:solidFill>
                <a:srgbClr val="7030A0"/>
              </a:solidFill>
            </a:ln>
          </c:spPr>
          <c:marker>
            <c:symbol val="none"/>
          </c:marker>
          <c:dLbls>
            <c:dLbl>
              <c:idx val="0"/>
              <c:layout>
                <c:manualLayout>
                  <c:x val="-1.5277777777777781E-2"/>
                  <c:y val="-0.10294117647058901"/>
                </c:manualLayout>
              </c:layout>
              <c:showVal val="1"/>
            </c:dLbl>
            <c:dLbl>
              <c:idx val="1"/>
              <c:layout>
                <c:manualLayout>
                  <c:x val="-1.8055555555555561E-2"/>
                  <c:y val="-7.3529411764705885E-2"/>
                </c:manualLayout>
              </c:layout>
              <c:showVal val="1"/>
            </c:dLbl>
            <c:dLbl>
              <c:idx val="2"/>
              <c:layout>
                <c:manualLayout>
                  <c:x val="-1.2500000000000001E-2"/>
                  <c:y val="5.8823529411764705E-2"/>
                </c:manualLayout>
              </c:layout>
              <c:showVal val="1"/>
            </c:dLbl>
            <c:dLbl>
              <c:idx val="3"/>
              <c:layout>
                <c:manualLayout>
                  <c:x val="-4.1666666666666664E-2"/>
                  <c:y val="-9.3137254901960786E-2"/>
                </c:manualLayout>
              </c:layout>
              <c:showVal val="1"/>
            </c:dLbl>
            <c:dLbl>
              <c:idx val="4"/>
              <c:layout>
                <c:manualLayout>
                  <c:x val="0"/>
                  <c:y val="4.9019607843138163E-2"/>
                </c:manualLayout>
              </c:layout>
              <c:showVal val="1"/>
            </c:dLbl>
            <c:showVal val="1"/>
          </c:dLbls>
          <c:cat>
            <c:numRef>
              <c:f>Лист1!$A$2:$A$7</c:f>
              <c:numCache>
                <c:formatCode>General</c:formatCode>
                <c:ptCount val="6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  <c:pt idx="3">
                  <c:v>2018</c:v>
                </c:pt>
                <c:pt idx="4">
                  <c:v>2019</c:v>
                </c:pt>
                <c:pt idx="5">
                  <c:v>2020</c:v>
                </c:pt>
              </c:numCache>
            </c:numRef>
          </c:cat>
          <c:val>
            <c:numRef>
              <c:f>Лист1!$C$2:$C$7</c:f>
              <c:numCache>
                <c:formatCode>General</c:formatCode>
                <c:ptCount val="6"/>
                <c:pt idx="0">
                  <c:v>1228754.6500000008</c:v>
                </c:pt>
                <c:pt idx="1">
                  <c:v>1202469.23</c:v>
                </c:pt>
                <c:pt idx="2">
                  <c:v>1199833.5900000001</c:v>
                </c:pt>
                <c:pt idx="3">
                  <c:v>1273690.78</c:v>
                </c:pt>
                <c:pt idx="4">
                  <c:v>1339645.6000000001</c:v>
                </c:pt>
                <c:pt idx="5">
                  <c:v>1699023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дефицит / профицит</c:v>
                </c:pt>
              </c:strCache>
            </c:strRef>
          </c:tx>
          <c:marker>
            <c:symbol val="none"/>
          </c:marker>
          <c:cat>
            <c:numRef>
              <c:f>Лист1!$A$2:$A$7</c:f>
              <c:numCache>
                <c:formatCode>General</c:formatCode>
                <c:ptCount val="6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  <c:pt idx="3">
                  <c:v>2018</c:v>
                </c:pt>
                <c:pt idx="4">
                  <c:v>2019</c:v>
                </c:pt>
                <c:pt idx="5">
                  <c:v>2020</c:v>
                </c:pt>
              </c:numCache>
            </c:numRef>
          </c:cat>
          <c:val>
            <c:numRef>
              <c:f>Лист1!$D$2:$D$7</c:f>
              <c:numCache>
                <c:formatCode>General</c:formatCode>
                <c:ptCount val="6"/>
              </c:numCache>
            </c:numRef>
          </c:val>
        </c:ser>
        <c:marker val="1"/>
        <c:axId val="189019264"/>
        <c:axId val="189020800"/>
      </c:lineChart>
      <c:catAx>
        <c:axId val="189019264"/>
        <c:scaling>
          <c:orientation val="minMax"/>
        </c:scaling>
        <c:delete val="1"/>
        <c:axPos val="b"/>
        <c:numFmt formatCode="General" sourceLinked="1"/>
        <c:tickLblPos val="nextTo"/>
        <c:crossAx val="189020800"/>
        <c:crosses val="autoZero"/>
        <c:auto val="1"/>
        <c:lblAlgn val="ctr"/>
        <c:lblOffset val="100"/>
      </c:catAx>
      <c:valAx>
        <c:axId val="189020800"/>
        <c:scaling>
          <c:orientation val="minMax"/>
          <c:min val="1100000"/>
        </c:scaling>
        <c:delete val="1"/>
        <c:axPos val="l"/>
        <c:majorGridlines/>
        <c:numFmt formatCode="General" sourceLinked="1"/>
        <c:tickLblPos val="nextTo"/>
        <c:crossAx val="189019264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2.4110947995907288E-2"/>
          <c:y val="0.10424842164999645"/>
          <c:w val="0.97523310645491368"/>
          <c:h val="0.2583273340832396"/>
        </c:manualLayout>
      </c:layout>
    </c:legend>
    <c:plotVisOnly val="1"/>
  </c:chart>
  <c:spPr>
    <a:noFill/>
    <a:ln>
      <a:noFill/>
    </a:ln>
  </c:spPr>
  <c:txPr>
    <a:bodyPr/>
    <a:lstStyle/>
    <a:p>
      <a:pPr>
        <a:defRPr sz="1000"/>
      </a:pPr>
      <a:endParaRPr lang="ru-RU"/>
    </a:p>
  </c:txPr>
  <c:externalData r:id="rId1"/>
</c:chartSpace>
</file>

<file path=ppt/charts/chart2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plotArea>
      <c:layout>
        <c:manualLayout>
          <c:layoutTarget val="inner"/>
          <c:xMode val="edge"/>
          <c:yMode val="edge"/>
          <c:x val="3.1073446327683867E-2"/>
          <c:y val="0.05"/>
          <c:w val="0.96892655367231662"/>
          <c:h val="0.81666666666666654"/>
        </c:manualLayout>
      </c:layout>
      <c:lineChart>
        <c:grouping val="standard"/>
        <c:ser>
          <c:idx val="0"/>
          <c:order val="0"/>
          <c:tx>
            <c:strRef>
              <c:f>Лист1!$C$1</c:f>
              <c:strCache>
                <c:ptCount val="1"/>
                <c:pt idx="0">
                  <c:v>Столбец1</c:v>
                </c:pt>
              </c:strCache>
            </c:strRef>
          </c:tx>
          <c:spPr>
            <a:ln>
              <a:solidFill>
                <a:srgbClr val="009900"/>
              </a:solidFill>
            </a:ln>
          </c:spPr>
          <c:marker>
            <c:symbol val="triangle"/>
            <c:size val="11"/>
            <c:spPr>
              <a:solidFill>
                <a:srgbClr val="009900"/>
              </a:solidFill>
              <a:ln>
                <a:solidFill>
                  <a:srgbClr val="009900"/>
                </a:solidFill>
              </a:ln>
            </c:spPr>
          </c:marker>
          <c:dLbls>
            <c:dLbl>
              <c:idx val="0"/>
              <c:layout>
                <c:manualLayout>
                  <c:x val="-1.4124293785310734E-3"/>
                  <c:y val="-0.16666666666666666"/>
                </c:manualLayout>
              </c:layout>
              <c:showVal val="1"/>
            </c:dLbl>
            <c:dLbl>
              <c:idx val="1"/>
              <c:layout>
                <c:manualLayout>
                  <c:x val="-8.4745762711865586E-3"/>
                  <c:y val="9.1666666666667618E-2"/>
                </c:manualLayout>
              </c:layout>
              <c:showVal val="1"/>
            </c:dLbl>
            <c:dLbl>
              <c:idx val="2"/>
              <c:layout>
                <c:manualLayout>
                  <c:x val="5.0847457627118814E-2"/>
                  <c:y val="3.333333333333334E-2"/>
                </c:manualLayout>
              </c:layout>
              <c:showVal val="1"/>
            </c:dLbl>
            <c:dLbl>
              <c:idx val="3"/>
              <c:layout>
                <c:manualLayout>
                  <c:x val="-1.4124293785310734E-2"/>
                  <c:y val="0.11666666666666672"/>
                </c:manualLayout>
              </c:layout>
              <c:showVal val="1"/>
            </c:dLbl>
            <c:showVal val="1"/>
          </c:dLbls>
          <c:cat>
            <c:numRef>
              <c:f>Лист1!$A$2:$A$7</c:f>
              <c:numCache>
                <c:formatCode>General</c:formatCode>
                <c:ptCount val="6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  <c:pt idx="3">
                  <c:v>2018</c:v>
                </c:pt>
                <c:pt idx="4">
                  <c:v>2019</c:v>
                </c:pt>
                <c:pt idx="5">
                  <c:v>2020</c:v>
                </c:pt>
              </c:numCache>
            </c:numRef>
          </c:cat>
          <c:val>
            <c:numRef>
              <c:f>Лист1!$B$2:$B$7</c:f>
              <c:numCache>
                <c:formatCode>General</c:formatCode>
                <c:ptCount val="6"/>
                <c:pt idx="0">
                  <c:v>-13898.61</c:v>
                </c:pt>
                <c:pt idx="1">
                  <c:v>-13390.91</c:v>
                </c:pt>
                <c:pt idx="2">
                  <c:v>8354.2099999999755</c:v>
                </c:pt>
                <c:pt idx="3">
                  <c:v>-8635.93</c:v>
                </c:pt>
                <c:pt idx="4">
                  <c:v>7183.9299999999994</c:v>
                </c:pt>
                <c:pt idx="5">
                  <c:v>50413.689999999995</c:v>
                </c:pt>
              </c:numCache>
            </c:numRef>
          </c:val>
        </c:ser>
        <c:ser>
          <c:idx val="1"/>
          <c:order val="1"/>
          <c:tx>
            <c:strRef>
              <c:f>Лист1!#ССЫЛКА!</c:f>
              <c:strCache>
                <c:ptCount val="1"/>
                <c:pt idx="0">
                  <c:v>#REF!</c:v>
                </c:pt>
              </c:strCache>
            </c:strRef>
          </c:tx>
          <c:spPr>
            <a:ln>
              <a:solidFill>
                <a:srgbClr val="FF0000"/>
              </a:solidFill>
            </a:ln>
          </c:spPr>
          <c:marker>
            <c:symbol val="star"/>
            <c:size val="7"/>
            <c:spPr>
              <a:noFill/>
              <a:ln>
                <a:solidFill>
                  <a:srgbClr val="FF0000"/>
                </a:solidFill>
              </a:ln>
            </c:spPr>
          </c:marker>
          <c:cat>
            <c:numRef>
              <c:f>Лист1!$A$2:$A$7</c:f>
              <c:numCache>
                <c:formatCode>General</c:formatCode>
                <c:ptCount val="6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  <c:pt idx="3">
                  <c:v>2018</c:v>
                </c:pt>
                <c:pt idx="4">
                  <c:v>2019</c:v>
                </c:pt>
                <c:pt idx="5">
                  <c:v>2020</c:v>
                </c:pt>
              </c:numCache>
            </c:numRef>
          </c:cat>
          <c:val>
            <c:numRef>
              <c:f>Лист1!$C$2:$C$7</c:f>
              <c:numCache>
                <c:formatCode>General</c:formatCode>
                <c:ptCount val="6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</c:numCache>
            </c:numRef>
          </c:val>
        </c:ser>
        <c:marker val="1"/>
        <c:axId val="188975744"/>
        <c:axId val="189080320"/>
      </c:lineChart>
      <c:catAx>
        <c:axId val="188975744"/>
        <c:scaling>
          <c:orientation val="minMax"/>
        </c:scaling>
        <c:delete val="1"/>
        <c:axPos val="b"/>
        <c:numFmt formatCode="General" sourceLinked="1"/>
        <c:tickLblPos val="nextTo"/>
        <c:crossAx val="189080320"/>
        <c:crosses val="autoZero"/>
        <c:auto val="1"/>
        <c:lblAlgn val="ctr"/>
        <c:lblOffset val="100"/>
      </c:catAx>
      <c:valAx>
        <c:axId val="189080320"/>
        <c:scaling>
          <c:orientation val="minMax"/>
        </c:scaling>
        <c:delete val="1"/>
        <c:axPos val="l"/>
        <c:majorGridlines/>
        <c:numFmt formatCode="General" sourceLinked="1"/>
        <c:tickLblPos val="nextTo"/>
        <c:crossAx val="188975744"/>
        <c:crosses val="autoZero"/>
        <c:crossBetween val="between"/>
      </c:valAx>
      <c:spPr>
        <a:noFill/>
        <a:ln>
          <a:noFill/>
        </a:ln>
      </c:spPr>
    </c:plotArea>
    <c:plotVisOnly val="1"/>
  </c:chart>
  <c:spPr>
    <a:noFill/>
    <a:ln>
      <a:noFill/>
    </a:ln>
  </c:spPr>
  <c:txPr>
    <a:bodyPr/>
    <a:lstStyle/>
    <a:p>
      <a:pPr>
        <a:defRPr sz="1000"/>
      </a:pPr>
      <a:endParaRPr lang="ru-RU"/>
    </a:p>
  </c:txPr>
  <c:externalData r:id="rId1"/>
</c:chartSpace>
</file>

<file path=ppt/charts/chart2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view3D>
      <c:perspective val="30"/>
    </c:view3D>
    <c:plotArea>
      <c:layout>
        <c:manualLayout>
          <c:layoutTarget val="inner"/>
          <c:xMode val="edge"/>
          <c:yMode val="edge"/>
          <c:x val="0.11963791457885962"/>
          <c:y val="4.583333333333392E-2"/>
          <c:w val="0.84862972317140206"/>
          <c:h val="0.7276528871391128"/>
        </c:manualLayout>
      </c:layout>
      <c:bar3DChart>
        <c:barDir val="col"/>
        <c:grouping val="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налоговые и неналоговые</c:v>
                </c:pt>
              </c:strCache>
            </c:strRef>
          </c:tx>
          <c:spPr>
            <a:solidFill>
              <a:srgbClr val="92D050"/>
            </a:solidFill>
          </c:spPr>
          <c:cat>
            <c:strRef>
              <c:f>Лист1!$A$2:$A$7</c:f>
              <c:strCache>
                <c:ptCount val="6"/>
                <c:pt idx="0">
                  <c:v>2017 год (факт)</c:v>
                </c:pt>
                <c:pt idx="1">
                  <c:v>2018год (факт)</c:v>
                </c:pt>
                <c:pt idx="2">
                  <c:v>2019 год (план)</c:v>
                </c:pt>
                <c:pt idx="3">
                  <c:v>2019 год (факт)</c:v>
                </c:pt>
                <c:pt idx="4">
                  <c:v>2020 год (план)</c:v>
                </c:pt>
                <c:pt idx="5">
                  <c:v>2020 год (факт)</c:v>
                </c:pt>
              </c:strCache>
            </c:strRef>
          </c:cat>
          <c:val>
            <c:numRef>
              <c:f>Лист1!$B$2:$B$7</c:f>
              <c:numCache>
                <c:formatCode>General</c:formatCode>
                <c:ptCount val="6"/>
                <c:pt idx="0">
                  <c:v>194943.5</c:v>
                </c:pt>
                <c:pt idx="1">
                  <c:v>211006.24000000011</c:v>
                </c:pt>
                <c:pt idx="2">
                  <c:v>221856.73</c:v>
                </c:pt>
                <c:pt idx="3">
                  <c:v>228352.78</c:v>
                </c:pt>
                <c:pt idx="4">
                  <c:v>197288.74000000011</c:v>
                </c:pt>
                <c:pt idx="5">
                  <c:v>232400.19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безвозмездные поступления</c:v>
                </c:pt>
              </c:strCache>
            </c:strRef>
          </c:tx>
          <c:spPr>
            <a:solidFill>
              <a:schemeClr val="accent4">
                <a:lumMod val="60000"/>
                <a:lumOff val="40000"/>
              </a:schemeClr>
            </a:solidFill>
          </c:spPr>
          <c:cat>
            <c:strRef>
              <c:f>Лист1!$A$2:$A$7</c:f>
              <c:strCache>
                <c:ptCount val="6"/>
                <c:pt idx="0">
                  <c:v>2017 год (факт)</c:v>
                </c:pt>
                <c:pt idx="1">
                  <c:v>2018год (факт)</c:v>
                </c:pt>
                <c:pt idx="2">
                  <c:v>2019 год (план)</c:v>
                </c:pt>
                <c:pt idx="3">
                  <c:v>2019 год (факт)</c:v>
                </c:pt>
                <c:pt idx="4">
                  <c:v>2020 год (план)</c:v>
                </c:pt>
                <c:pt idx="5">
                  <c:v>2020 год (факт)</c:v>
                </c:pt>
              </c:strCache>
            </c:strRef>
          </c:cat>
          <c:val>
            <c:numRef>
              <c:f>Лист1!$C$2:$C$7</c:f>
              <c:numCache>
                <c:formatCode>General</c:formatCode>
                <c:ptCount val="6"/>
                <c:pt idx="0">
                  <c:v>1013244.3</c:v>
                </c:pt>
                <c:pt idx="1">
                  <c:v>1054048.6000000001</c:v>
                </c:pt>
                <c:pt idx="2">
                  <c:v>1122439.1700000011</c:v>
                </c:pt>
                <c:pt idx="3">
                  <c:v>1118476.75</c:v>
                </c:pt>
                <c:pt idx="4">
                  <c:v>1532773.81</c:v>
                </c:pt>
                <c:pt idx="5">
                  <c:v>1517037</c:v>
                </c:pt>
              </c:numCache>
            </c:numRef>
          </c:val>
        </c:ser>
        <c:shape val="box"/>
        <c:axId val="189256832"/>
        <c:axId val="189258368"/>
        <c:axId val="0"/>
      </c:bar3DChart>
      <c:catAx>
        <c:axId val="189256832"/>
        <c:scaling>
          <c:orientation val="minMax"/>
        </c:scaling>
        <c:axPos val="b"/>
        <c:tickLblPos val="nextTo"/>
        <c:txPr>
          <a:bodyPr/>
          <a:lstStyle/>
          <a:p>
            <a:pPr>
              <a:defRPr sz="900"/>
            </a:pPr>
            <a:endParaRPr lang="ru-RU"/>
          </a:p>
        </c:txPr>
        <c:crossAx val="189258368"/>
        <c:crosses val="autoZero"/>
        <c:auto val="1"/>
        <c:lblAlgn val="ctr"/>
        <c:lblOffset val="100"/>
      </c:catAx>
      <c:valAx>
        <c:axId val="189258368"/>
        <c:scaling>
          <c:orientation val="minMax"/>
        </c:scaling>
        <c:axPos val="l"/>
        <c:majorGridlines/>
        <c:numFmt formatCode="General" sourceLinked="1"/>
        <c:tickLblPos val="nextTo"/>
        <c:txPr>
          <a:bodyPr/>
          <a:lstStyle/>
          <a:p>
            <a:pPr>
              <a:defRPr sz="800"/>
            </a:pPr>
            <a:endParaRPr lang="ru-RU"/>
          </a:p>
        </c:txPr>
        <c:crossAx val="189256832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4.5454545454545463E-2"/>
          <c:y val="0.89598261154855663"/>
          <c:w val="0.90240308076244335"/>
          <c:h val="0.10401743051349351"/>
        </c:manualLayout>
      </c:layout>
      <c:txPr>
        <a:bodyPr/>
        <a:lstStyle/>
        <a:p>
          <a:pPr>
            <a:defRPr sz="1000"/>
          </a:pPr>
          <a:endParaRPr lang="ru-RU"/>
        </a:p>
      </c:txPr>
    </c:legend>
    <c:plotVisOnly val="1"/>
  </c:chart>
  <c:txPr>
    <a:bodyPr/>
    <a:lstStyle/>
    <a:p>
      <a:pPr>
        <a:defRPr sz="1400"/>
      </a:pPr>
      <a:endParaRPr lang="ru-RU"/>
    </a:p>
  </c:txPr>
  <c:externalData r:id="rId1"/>
</c:chartSpace>
</file>

<file path=ppt/charts/chart2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plotArea>
      <c:layout/>
      <c:lineChart>
        <c:grouping val="standard"/>
        <c:ser>
          <c:idx val="0"/>
          <c:order val="0"/>
          <c:tx>
            <c:strRef>
              <c:f>Лист1!$B$1</c:f>
              <c:strCache>
                <c:ptCount val="1"/>
                <c:pt idx="0">
                  <c:v>Курский муниципальный район</c:v>
                </c:pt>
              </c:strCache>
            </c:strRef>
          </c:tx>
          <c:cat>
            <c:numRef>
              <c:f>Лист1!$A$2:$A$6</c:f>
              <c:numCache>
                <c:formatCode>General</c:formatCode>
                <c:ptCount val="5"/>
                <c:pt idx="0">
                  <c:v>2016</c:v>
                </c:pt>
                <c:pt idx="1">
                  <c:v>2017</c:v>
                </c:pt>
                <c:pt idx="2">
                  <c:v>2018</c:v>
                </c:pt>
                <c:pt idx="3">
                  <c:v>2019</c:v>
                </c:pt>
                <c:pt idx="4">
                  <c:v>2020</c:v>
                </c:pt>
              </c:numCache>
            </c:num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109.2</c:v>
                </c:pt>
                <c:pt idx="1">
                  <c:v>103.8</c:v>
                </c:pt>
                <c:pt idx="2">
                  <c:v>108.2</c:v>
                </c:pt>
                <c:pt idx="3">
                  <c:v>108.2</c:v>
                </c:pt>
                <c:pt idx="4">
                  <c:v>109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 Поселения</c:v>
                </c:pt>
              </c:strCache>
            </c:strRef>
          </c:tx>
          <c:cat>
            <c:numRef>
              <c:f>Лист1!$A$2:$A$6</c:f>
              <c:numCache>
                <c:formatCode>General</c:formatCode>
                <c:ptCount val="5"/>
                <c:pt idx="0">
                  <c:v>2016</c:v>
                </c:pt>
                <c:pt idx="1">
                  <c:v>2017</c:v>
                </c:pt>
                <c:pt idx="2">
                  <c:v>2018</c:v>
                </c:pt>
                <c:pt idx="3">
                  <c:v>2019</c:v>
                </c:pt>
                <c:pt idx="4">
                  <c:v>2020</c:v>
                </c:pt>
              </c:numCache>
            </c:numRef>
          </c:cat>
          <c:val>
            <c:numRef>
              <c:f>Лист1!$C$2:$C$6</c:f>
              <c:numCache>
                <c:formatCode>General</c:formatCode>
                <c:ptCount val="5"/>
                <c:pt idx="0">
                  <c:v>116.1</c:v>
                </c:pt>
                <c:pt idx="1">
                  <c:v>98.1</c:v>
                </c:pt>
                <c:pt idx="2">
                  <c:v>104</c:v>
                </c:pt>
                <c:pt idx="3">
                  <c:v>112.8</c:v>
                </c:pt>
                <c:pt idx="4">
                  <c:v>113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Консолидированный бюджет</c:v>
                </c:pt>
              </c:strCache>
            </c:strRef>
          </c:tx>
          <c:cat>
            <c:numRef>
              <c:f>Лист1!$A$2:$A$6</c:f>
              <c:numCache>
                <c:formatCode>General</c:formatCode>
                <c:ptCount val="5"/>
                <c:pt idx="0">
                  <c:v>2016</c:v>
                </c:pt>
                <c:pt idx="1">
                  <c:v>2017</c:v>
                </c:pt>
                <c:pt idx="2">
                  <c:v>2018</c:v>
                </c:pt>
                <c:pt idx="3">
                  <c:v>2019</c:v>
                </c:pt>
                <c:pt idx="4">
                  <c:v>2020</c:v>
                </c:pt>
              </c:numCache>
            </c:numRef>
          </c:cat>
          <c:val>
            <c:numRef>
              <c:f>Лист1!$D$2:$D$6</c:f>
              <c:numCache>
                <c:formatCode>General</c:formatCode>
                <c:ptCount val="5"/>
                <c:pt idx="0">
                  <c:v>111.5</c:v>
                </c:pt>
                <c:pt idx="1">
                  <c:v>101.8</c:v>
                </c:pt>
                <c:pt idx="2">
                  <c:v>106.8</c:v>
                </c:pt>
                <c:pt idx="3">
                  <c:v>109.7</c:v>
                </c:pt>
                <c:pt idx="4">
                  <c:v>110</c:v>
                </c:pt>
              </c:numCache>
            </c:numRef>
          </c:val>
        </c:ser>
        <c:marker val="1"/>
        <c:axId val="190055168"/>
        <c:axId val="190056704"/>
      </c:lineChart>
      <c:catAx>
        <c:axId val="190055168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b="1"/>
            </a:pPr>
            <a:endParaRPr lang="ru-RU"/>
          </a:p>
        </c:txPr>
        <c:crossAx val="190056704"/>
        <c:crosses val="autoZero"/>
        <c:auto val="1"/>
        <c:lblAlgn val="ctr"/>
        <c:lblOffset val="100"/>
      </c:catAx>
      <c:valAx>
        <c:axId val="190056704"/>
        <c:scaling>
          <c:orientation val="minMax"/>
          <c:min val="95"/>
        </c:scaling>
        <c:axPos val="l"/>
        <c:majorGridlines/>
        <c:numFmt formatCode="General" sourceLinked="1"/>
        <c:tickLblPos val="nextTo"/>
        <c:crossAx val="190055168"/>
        <c:crosses val="autoZero"/>
        <c:crossBetween val="between"/>
      </c:valAx>
    </c:plotArea>
    <c:legend>
      <c:legendPos val="r"/>
      <c:layout/>
    </c:legend>
    <c:plotVisOnly val="1"/>
  </c:chart>
  <c:txPr>
    <a:bodyPr/>
    <a:lstStyle/>
    <a:p>
      <a:pPr>
        <a:defRPr sz="1400"/>
      </a:pPr>
      <a:endParaRPr lang="ru-RU"/>
    </a:p>
  </c:txPr>
  <c:externalData r:id="rId1"/>
</c:chartSpace>
</file>

<file path=ppt/charts/chart2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rotX val="75"/>
      <c:perspective val="30"/>
    </c:view3D>
    <c:plotArea>
      <c:layout>
        <c:manualLayout>
          <c:layoutTarget val="inner"/>
          <c:xMode val="edge"/>
          <c:yMode val="edge"/>
          <c:x val="6.5277777777777782E-2"/>
          <c:y val="0.19146921975662368"/>
          <c:w val="0.43424376640419954"/>
          <c:h val="0.64332409837660065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explosion val="25"/>
          <c:dPt>
            <c:idx val="7"/>
            <c:explosion val="27"/>
          </c:dPt>
          <c:dPt>
            <c:idx val="9"/>
            <c:explosion val="17"/>
          </c:dPt>
          <c:dLbls>
            <c:dLbl>
              <c:idx val="0"/>
              <c:layout>
                <c:manualLayout>
                  <c:x val="-7.8582130358705524E-2"/>
                  <c:y val="0.21429715461703944"/>
                </c:manualLayout>
              </c:layout>
              <c:showVal val="1"/>
            </c:dLbl>
            <c:dLbl>
              <c:idx val="1"/>
              <c:layout>
                <c:manualLayout>
                  <c:x val="8.2953740157480707E-2"/>
                  <c:y val="7.4721575996182329E-2"/>
                </c:manualLayout>
              </c:layout>
              <c:showVal val="1"/>
            </c:dLbl>
            <c:dLbl>
              <c:idx val="2"/>
              <c:layout>
                <c:manualLayout>
                  <c:x val="2.616786964129484E-2"/>
                  <c:y val="4.0450817227392029E-2"/>
                </c:manualLayout>
              </c:layout>
              <c:showVal val="1"/>
            </c:dLbl>
            <c:dLbl>
              <c:idx val="3"/>
              <c:layout>
                <c:manualLayout>
                  <c:x val="-1.4260498687664123E-2"/>
                  <c:y val="9.2828680505845834E-2"/>
                </c:manualLayout>
              </c:layout>
              <c:showVal val="1"/>
            </c:dLbl>
            <c:dLbl>
              <c:idx val="6"/>
              <c:layout>
                <c:manualLayout>
                  <c:x val="-2.6546916010498694E-3"/>
                  <c:y val="1.1078799809114781E-3"/>
                </c:manualLayout>
              </c:layout>
              <c:showVal val="1"/>
            </c:dLbl>
            <c:dLbl>
              <c:idx val="8"/>
              <c:layout>
                <c:manualLayout>
                  <c:x val="-4.4499125109361402E-2"/>
                  <c:y val="8.9435695538059492E-3"/>
                </c:manualLayout>
              </c:layout>
              <c:showVal val="1"/>
            </c:dLbl>
            <c:dLbl>
              <c:idx val="9"/>
              <c:layout>
                <c:manualLayout>
                  <c:x val="-0.10664271653543322"/>
                  <c:y val="-2.9529050345979478E-3"/>
                </c:manualLayout>
              </c:layout>
              <c:showVal val="1"/>
            </c:dLbl>
            <c:dLbl>
              <c:idx val="10"/>
              <c:layout>
                <c:manualLayout>
                  <c:x val="-3.8467410323709615E-2"/>
                  <c:y val="-3.6892895490336454E-2"/>
                </c:manualLayout>
              </c:layout>
              <c:showVal val="1"/>
            </c:dLbl>
            <c:dLbl>
              <c:idx val="11"/>
              <c:layout>
                <c:manualLayout>
                  <c:x val="7.8574475065616822E-2"/>
                  <c:y val="-1.7828382247673767E-3"/>
                </c:manualLayout>
              </c:layout>
              <c:showVal val="1"/>
            </c:dLbl>
            <c:showVal val="1"/>
            <c:showLeaderLines val="1"/>
          </c:dLbls>
          <c:cat>
            <c:strRef>
              <c:f>Лист1!$A$2:$A$13</c:f>
              <c:strCache>
                <c:ptCount val="12"/>
                <c:pt idx="0">
                  <c:v>налог на доходы физических лиц</c:v>
                </c:pt>
                <c:pt idx="1">
                  <c:v>доходы от уплаты акцизов</c:v>
                </c:pt>
                <c:pt idx="2">
                  <c:v>единный налог на вмененный доход</c:v>
                </c:pt>
                <c:pt idx="3">
                  <c:v>единый сельскохозяйственный налог</c:v>
                </c:pt>
                <c:pt idx="4">
                  <c:v>налог, взимаемый в связи с применением патентной системы налогообложения</c:v>
                </c:pt>
                <c:pt idx="5">
                  <c:v>госпошлина</c:v>
                </c:pt>
                <c:pt idx="6">
                  <c:v>доходы от использования имущества, находящегося в муниципальной собственности</c:v>
                </c:pt>
                <c:pt idx="7">
                  <c:v>плата за негативное воздействие на окружающую среду</c:v>
                </c:pt>
                <c:pt idx="8">
                  <c:v>доходы от оказания платных услуг</c:v>
                </c:pt>
                <c:pt idx="9">
                  <c:v>доходы от продажи материальных и нематериальных активов</c:v>
                </c:pt>
                <c:pt idx="10">
                  <c:v>штрафы</c:v>
                </c:pt>
                <c:pt idx="11">
                  <c:v>прочие неналоговые</c:v>
                </c:pt>
              </c:strCache>
            </c:strRef>
          </c:cat>
          <c:val>
            <c:numRef>
              <c:f>Лист1!$B$2:$B$13</c:f>
              <c:numCache>
                <c:formatCode>General</c:formatCode>
                <c:ptCount val="12"/>
                <c:pt idx="0">
                  <c:v>65.5</c:v>
                </c:pt>
                <c:pt idx="1">
                  <c:v>2.1</c:v>
                </c:pt>
                <c:pt idx="2">
                  <c:v>3</c:v>
                </c:pt>
                <c:pt idx="3">
                  <c:v>6.4</c:v>
                </c:pt>
                <c:pt idx="4">
                  <c:v>8.0000000000000043E-2</c:v>
                </c:pt>
                <c:pt idx="5">
                  <c:v>2.13</c:v>
                </c:pt>
                <c:pt idx="6">
                  <c:v>9</c:v>
                </c:pt>
                <c:pt idx="7">
                  <c:v>-7.0000000000000021E-2</c:v>
                </c:pt>
                <c:pt idx="8">
                  <c:v>9.7000000000000011</c:v>
                </c:pt>
                <c:pt idx="9">
                  <c:v>1.4</c:v>
                </c:pt>
                <c:pt idx="10">
                  <c:v>0.70000000000000062</c:v>
                </c:pt>
                <c:pt idx="11">
                  <c:v>6.0000000000000032E-2</c:v>
                </c:pt>
              </c:numCache>
            </c:numRef>
          </c:val>
        </c:ser>
      </c:pie3DChart>
    </c:plotArea>
    <c:legend>
      <c:legendPos val="r"/>
      <c:layout>
        <c:manualLayout>
          <c:xMode val="edge"/>
          <c:yMode val="edge"/>
          <c:x val="0.54182092804437265"/>
          <c:y val="7.0369986646406188E-2"/>
          <c:w val="0.34276729559748431"/>
          <c:h val="0.92890362388911962"/>
        </c:manualLayout>
      </c:layout>
      <c:txPr>
        <a:bodyPr/>
        <a:lstStyle/>
        <a:p>
          <a:pPr>
            <a:defRPr sz="800"/>
          </a:pPr>
          <a:endParaRPr lang="ru-RU"/>
        </a:p>
      </c:txPr>
    </c:legend>
    <c:plotVisOnly val="1"/>
  </c:chart>
  <c:txPr>
    <a:bodyPr/>
    <a:lstStyle/>
    <a:p>
      <a:pPr>
        <a:defRPr sz="900">
          <a:latin typeface="Calibri" pitchFamily="34" charset="0"/>
          <a:cs typeface="Calibri" pitchFamily="34" charset="0"/>
        </a:defRPr>
      </a:pPr>
      <a:endParaRPr lang="ru-RU"/>
    </a:p>
  </c:txPr>
  <c:externalData r:id="rId1"/>
</c:chartSpace>
</file>

<file path=ppt/charts/chart2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>
        <c:manualLayout>
          <c:layoutTarget val="inner"/>
          <c:xMode val="edge"/>
          <c:yMode val="edge"/>
          <c:x val="3.1609125782354523E-2"/>
          <c:y val="7.4215732361812989E-2"/>
          <c:w val="0.60292607891226657"/>
          <c:h val="0.87567835270591265"/>
        </c:manualLayout>
      </c:layout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explosion val="25"/>
          <c:dPt>
            <c:idx val="0"/>
            <c:explosion val="9"/>
          </c:dPt>
          <c:dPt>
            <c:idx val="1"/>
            <c:spPr>
              <a:solidFill>
                <a:srgbClr val="FF7C80"/>
              </a:solidFill>
            </c:spPr>
          </c:dPt>
          <c:dPt>
            <c:idx val="2"/>
            <c:explosion val="23"/>
          </c:dPt>
          <c:dPt>
            <c:idx val="3"/>
            <c:explosion val="10"/>
          </c:dPt>
          <c:dPt>
            <c:idx val="4"/>
            <c:spPr>
              <a:solidFill>
                <a:srgbClr val="FF0000"/>
              </a:solidFill>
            </c:spPr>
          </c:dPt>
          <c:dLbls>
            <c:dLbl>
              <c:idx val="1"/>
              <c:layout>
                <c:manualLayout>
                  <c:x val="7.5757575757575924E-3"/>
                  <c:y val="-2.5000000000000001E-2"/>
                </c:manualLayout>
              </c:layout>
              <c:showVal val="1"/>
            </c:dLbl>
            <c:dLbl>
              <c:idx val="2"/>
              <c:layout>
                <c:manualLayout>
                  <c:x val="0"/>
                  <c:y val="0.11904761904761912"/>
                </c:manualLayout>
              </c:layout>
              <c:showVal val="1"/>
            </c:dLbl>
            <c:dLbl>
              <c:idx val="3"/>
              <c:layout>
                <c:manualLayout>
                  <c:x val="2.5250536864710091E-3"/>
                  <c:y val="4.1666666666667395E-3"/>
                </c:manualLayout>
              </c:layout>
              <c:showVal val="1"/>
            </c:dLbl>
            <c:txPr>
              <a:bodyPr/>
              <a:lstStyle/>
              <a:p>
                <a:pPr>
                  <a:defRPr sz="1100"/>
                </a:pPr>
                <a:endParaRPr lang="ru-RU"/>
              </a:p>
            </c:txPr>
            <c:showVal val="1"/>
            <c:showLeaderLines val="1"/>
          </c:dLbls>
          <c:cat>
            <c:strRef>
              <c:f>Лист1!$A$2:$A$6</c:f>
              <c:strCache>
                <c:ptCount val="5"/>
                <c:pt idx="0">
                  <c:v>дотации</c:v>
                </c:pt>
                <c:pt idx="1">
                  <c:v>субсидии</c:v>
                </c:pt>
                <c:pt idx="2">
                  <c:v>инные межбюджетные трансферты</c:v>
                </c:pt>
                <c:pt idx="3">
                  <c:v>субвенции </c:v>
                </c:pt>
                <c:pt idx="4">
                  <c:v>прочие безвозмездные поступления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452101</c:v>
                </c:pt>
                <c:pt idx="1">
                  <c:v>53278</c:v>
                </c:pt>
                <c:pt idx="2">
                  <c:v>18646</c:v>
                </c:pt>
                <c:pt idx="3">
                  <c:v>994910</c:v>
                </c:pt>
                <c:pt idx="4">
                  <c:v>0</c:v>
                </c:pt>
              </c:numCache>
            </c:numRef>
          </c:val>
        </c:ser>
        <c:firstSliceAng val="0"/>
        <c:holeSize val="50"/>
      </c:doughnutChart>
    </c:plotArea>
    <c:legend>
      <c:legendPos val="r"/>
      <c:layout>
        <c:manualLayout>
          <c:xMode val="edge"/>
          <c:yMode val="edge"/>
          <c:x val="0.6213964447625866"/>
          <c:y val="0.17795603674540864"/>
          <c:w val="0.36345204008589838"/>
          <c:h val="0.62742125984251973"/>
        </c:manualLayout>
      </c:layout>
      <c:txPr>
        <a:bodyPr/>
        <a:lstStyle/>
        <a:p>
          <a:pPr>
            <a:defRPr sz="1100"/>
          </a:pPr>
          <a:endParaRPr lang="ru-RU"/>
        </a:p>
      </c:txPr>
    </c:legend>
    <c:plotVisOnly val="1"/>
  </c:chart>
  <c:txPr>
    <a:bodyPr/>
    <a:lstStyle/>
    <a:p>
      <a:pPr>
        <a:defRPr sz="900"/>
      </a:pPr>
      <a:endParaRPr lang="ru-RU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>
        <c:manualLayout>
          <c:layoutTarget val="inner"/>
          <c:xMode val="edge"/>
          <c:yMode val="edge"/>
          <c:x val="9.6266732283464565E-2"/>
          <c:y val="0.1368071462658077"/>
          <c:w val="0.875555495631541"/>
          <c:h val="0.55880130040563114"/>
        </c:manualLayout>
      </c:layout>
      <c:barChart>
        <c:barDir val="col"/>
        <c:grouping val="clustered"/>
        <c:ser>
          <c:idx val="0"/>
          <c:order val="0"/>
          <c:tx>
            <c:strRef>
              <c:f>Sheet1!#ССЫЛКА!</c:f>
              <c:strCache>
                <c:ptCount val="1"/>
                <c:pt idx="0">
                  <c:v>#REF!</c:v>
                </c:pt>
              </c:strCache>
            </c:strRef>
          </c:tx>
          <c:spPr>
            <a:solidFill>
              <a:schemeClr val="accent1"/>
            </a:solidFill>
            <a:ln w="12727">
              <a:solidFill>
                <a:schemeClr val="tx1"/>
              </a:solidFill>
              <a:prstDash val="solid"/>
            </a:ln>
          </c:spPr>
          <c:cat>
            <c:numRef>
              <c:f>Sheet1!$B$1:$G$1</c:f>
              <c:numCache>
                <c:formatCode>General</c:formatCode>
                <c:ptCount val="6"/>
                <c:pt idx="0">
                  <c:v>2017</c:v>
                </c:pt>
                <c:pt idx="1">
                  <c:v>2018</c:v>
                </c:pt>
                <c:pt idx="2">
                  <c:v>2019</c:v>
                </c:pt>
                <c:pt idx="3">
                  <c:v>2018</c:v>
                </c:pt>
                <c:pt idx="4">
                  <c:v>2019</c:v>
                </c:pt>
                <c:pt idx="5">
                  <c:v>2020</c:v>
                </c:pt>
              </c:numCache>
            </c:numRef>
          </c:cat>
          <c:val>
            <c:numRef>
              <c:f>Sheet1!#ССЫЛКА!</c:f>
              <c:numCache>
                <c:formatCode>General</c:formatCode>
                <c:ptCount val="1"/>
                <c:pt idx="0">
                  <c:v>1</c:v>
                </c:pt>
              </c:numCache>
            </c:numRef>
          </c:val>
        </c:ser>
        <c:ser>
          <c:idx val="1"/>
          <c:order val="1"/>
          <c:tx>
            <c:strRef>
              <c:f>Sheet1!$A$2</c:f>
              <c:strCache>
                <c:ptCount val="1"/>
                <c:pt idx="0">
                  <c:v>Продукция растениеводства</c:v>
                </c:pt>
              </c:strCache>
            </c:strRef>
          </c:tx>
          <c:spPr>
            <a:solidFill>
              <a:srgbClr val="00CC99"/>
            </a:solidFill>
            <a:ln w="12727">
              <a:solidFill>
                <a:schemeClr val="tx1"/>
              </a:solidFill>
              <a:prstDash val="solid"/>
            </a:ln>
          </c:spPr>
          <c:cat>
            <c:numRef>
              <c:f>Sheet1!$B$1:$G$1</c:f>
              <c:numCache>
                <c:formatCode>General</c:formatCode>
                <c:ptCount val="6"/>
                <c:pt idx="0">
                  <c:v>2017</c:v>
                </c:pt>
                <c:pt idx="1">
                  <c:v>2018</c:v>
                </c:pt>
                <c:pt idx="2">
                  <c:v>2019</c:v>
                </c:pt>
                <c:pt idx="3">
                  <c:v>2018</c:v>
                </c:pt>
                <c:pt idx="4">
                  <c:v>2019</c:v>
                </c:pt>
                <c:pt idx="5">
                  <c:v>2020</c:v>
                </c:pt>
              </c:numCache>
            </c:numRef>
          </c:cat>
          <c:val>
            <c:numRef>
              <c:f>Sheet1!$B$2:$G$2</c:f>
              <c:numCache>
                <c:formatCode>General</c:formatCode>
                <c:ptCount val="6"/>
                <c:pt idx="0">
                  <c:v>2901</c:v>
                </c:pt>
                <c:pt idx="1">
                  <c:v>2776.25</c:v>
                </c:pt>
                <c:pt idx="2">
                  <c:v>4397</c:v>
                </c:pt>
                <c:pt idx="3">
                  <c:v>4650</c:v>
                </c:pt>
                <c:pt idx="4">
                  <c:v>4940</c:v>
                </c:pt>
                <c:pt idx="5">
                  <c:v>5020</c:v>
                </c:pt>
              </c:numCache>
            </c:numRef>
          </c:val>
        </c:ser>
        <c:ser>
          <c:idx val="2"/>
          <c:order val="2"/>
          <c:tx>
            <c:strRef>
              <c:f>Sheet1!$A$3</c:f>
              <c:strCache>
                <c:ptCount val="1"/>
                <c:pt idx="0">
                  <c:v>Продукция животноводства</c:v>
                </c:pt>
              </c:strCache>
            </c:strRef>
          </c:tx>
          <c:spPr>
            <a:solidFill>
              <a:srgbClr val="9999FF"/>
            </a:solidFill>
            <a:ln w="12727">
              <a:solidFill>
                <a:schemeClr val="tx1"/>
              </a:solidFill>
              <a:prstDash val="solid"/>
            </a:ln>
          </c:spPr>
          <c:cat>
            <c:numRef>
              <c:f>Sheet1!$B$1:$G$1</c:f>
              <c:numCache>
                <c:formatCode>General</c:formatCode>
                <c:ptCount val="6"/>
                <c:pt idx="0">
                  <c:v>2017</c:v>
                </c:pt>
                <c:pt idx="1">
                  <c:v>2018</c:v>
                </c:pt>
                <c:pt idx="2">
                  <c:v>2019</c:v>
                </c:pt>
                <c:pt idx="3">
                  <c:v>2018</c:v>
                </c:pt>
                <c:pt idx="4">
                  <c:v>2019</c:v>
                </c:pt>
                <c:pt idx="5">
                  <c:v>2020</c:v>
                </c:pt>
              </c:numCache>
            </c:numRef>
          </c:cat>
          <c:val>
            <c:numRef>
              <c:f>Sheet1!$B$3:$G$3</c:f>
              <c:numCache>
                <c:formatCode>General</c:formatCode>
                <c:ptCount val="6"/>
                <c:pt idx="0">
                  <c:v>1390</c:v>
                </c:pt>
                <c:pt idx="1">
                  <c:v>1370</c:v>
                </c:pt>
                <c:pt idx="2">
                  <c:v>1417</c:v>
                </c:pt>
                <c:pt idx="3">
                  <c:v>1470</c:v>
                </c:pt>
                <c:pt idx="4">
                  <c:v>1540</c:v>
                </c:pt>
                <c:pt idx="5">
                  <c:v>1600</c:v>
                </c:pt>
              </c:numCache>
            </c:numRef>
          </c:val>
        </c:ser>
        <c:axId val="185227904"/>
        <c:axId val="185254272"/>
      </c:barChart>
      <c:catAx>
        <c:axId val="185227904"/>
        <c:scaling>
          <c:orientation val="minMax"/>
        </c:scaling>
        <c:axPos val="b"/>
        <c:majorGridlines>
          <c:spPr>
            <a:ln>
              <a:solidFill>
                <a:schemeClr val="accent1">
                  <a:shade val="50000"/>
                </a:schemeClr>
              </a:solidFill>
            </a:ln>
          </c:spPr>
        </c:majorGridlines>
        <c:numFmt formatCode="General" sourceLinked="1"/>
        <c:tickLblPos val="low"/>
        <c:spPr>
          <a:ln w="3182">
            <a:solidFill>
              <a:schemeClr val="tx1"/>
            </a:solidFill>
            <a:prstDash val="solid"/>
          </a:ln>
        </c:spPr>
        <c:txPr>
          <a:bodyPr rot="0" vert="horz"/>
          <a:lstStyle/>
          <a:p>
            <a:pPr>
              <a:defRPr/>
            </a:pPr>
            <a:endParaRPr lang="ru-RU"/>
          </a:p>
        </c:txPr>
        <c:crossAx val="185254272"/>
        <c:crosses val="autoZero"/>
        <c:auto val="1"/>
        <c:lblAlgn val="ctr"/>
        <c:lblOffset val="100"/>
        <c:tickLblSkip val="1"/>
        <c:tickMarkSkip val="1"/>
      </c:catAx>
      <c:valAx>
        <c:axId val="185254272"/>
        <c:scaling>
          <c:orientation val="minMax"/>
          <c:max val="4000"/>
          <c:min val="0"/>
        </c:scaling>
        <c:axPos val="l"/>
        <c:majorGridlines>
          <c:spPr>
            <a:ln w="3182">
              <a:solidFill>
                <a:schemeClr val="tx1"/>
              </a:solidFill>
              <a:prstDash val="solid"/>
            </a:ln>
          </c:spPr>
        </c:majorGridlines>
        <c:numFmt formatCode="General" sourceLinked="1"/>
        <c:tickLblPos val="nextTo"/>
        <c:spPr>
          <a:ln w="3182">
            <a:solidFill>
              <a:schemeClr val="tx1"/>
            </a:solidFill>
            <a:prstDash val="solid"/>
          </a:ln>
        </c:spPr>
        <c:txPr>
          <a:bodyPr rot="0" vert="horz"/>
          <a:lstStyle/>
          <a:p>
            <a:pPr>
              <a:defRPr/>
            </a:pPr>
            <a:endParaRPr lang="ru-RU"/>
          </a:p>
        </c:txPr>
        <c:crossAx val="185227904"/>
        <c:crosses val="autoZero"/>
        <c:crossBetween val="between"/>
        <c:majorUnit val="400"/>
        <c:minorUnit val="200"/>
      </c:valAx>
      <c:spPr>
        <a:noFill/>
        <a:ln w="12700">
          <a:solidFill>
            <a:schemeClr val="tx1"/>
          </a:solidFill>
          <a:prstDash val="solid"/>
        </a:ln>
      </c:spPr>
    </c:plotArea>
    <c:legend>
      <c:legendPos val="r"/>
      <c:legendEntry>
        <c:idx val="0"/>
        <c:delete val="1"/>
      </c:legendEntry>
      <c:layout>
        <c:manualLayout>
          <c:xMode val="edge"/>
          <c:yMode val="edge"/>
          <c:x val="0"/>
          <c:y val="0.826977633230636"/>
          <c:w val="1"/>
          <c:h val="0.1730225483178239"/>
        </c:manualLayout>
      </c:layout>
      <c:spPr>
        <a:noFill/>
        <a:ln w="3182">
          <a:noFill/>
          <a:prstDash val="solid"/>
        </a:ln>
      </c:spPr>
    </c:legend>
    <c:plotVisOnly val="1"/>
    <c:dispBlanksAs val="gap"/>
  </c:chart>
  <c:spPr>
    <a:noFill/>
    <a:ln>
      <a:noFill/>
    </a:ln>
  </c:spPr>
  <c:txPr>
    <a:bodyPr/>
    <a:lstStyle/>
    <a:p>
      <a:pPr>
        <a:defRPr sz="1100" b="1" i="0" u="none" strike="noStrike" baseline="0">
          <a:solidFill>
            <a:schemeClr val="tx1"/>
          </a:solidFill>
          <a:latin typeface="Calibri" pitchFamily="34" charset="0"/>
          <a:ea typeface="Arial"/>
          <a:cs typeface="Calibri" pitchFamily="34" charset="0"/>
        </a:defRPr>
      </a:pPr>
      <a:endParaRPr lang="ru-RU"/>
    </a:p>
  </c:txPr>
  <c:externalData r:id="rId1"/>
</c:chartSpace>
</file>

<file path=ppt/charts/chart3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plotArea>
      <c:layout/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Доходы</c:v>
                </c:pt>
              </c:strCache>
            </c:strRef>
          </c:tx>
          <c:cat>
            <c:numRef>
              <c:f>Лист1!$A$2:$A$4</c:f>
              <c:numCache>
                <c:formatCode>General</c:formatCode>
                <c:ptCount val="3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</c:numCache>
            </c:numRef>
          </c:cat>
          <c:val>
            <c:numRef>
              <c:f>Лист1!$B$2:$B$4</c:f>
              <c:numCache>
                <c:formatCode>#,##0.00</c:formatCode>
                <c:ptCount val="3"/>
                <c:pt idx="0">
                  <c:v>1450420.51</c:v>
                </c:pt>
                <c:pt idx="1">
                  <c:v>1572000.1800000011</c:v>
                </c:pt>
                <c:pt idx="2">
                  <c:v>2092963.75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Расходы</c:v>
                </c:pt>
              </c:strCache>
            </c:strRef>
          </c:tx>
          <c:cat>
            <c:numRef>
              <c:f>Лист1!$A$2:$A$4</c:f>
              <c:numCache>
                <c:formatCode>General</c:formatCode>
                <c:ptCount val="3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</c:numCache>
            </c:numRef>
          </c:cat>
          <c:val>
            <c:numRef>
              <c:f>Лист1!$C$2:$C$4</c:f>
              <c:numCache>
                <c:formatCode>General</c:formatCode>
                <c:ptCount val="3"/>
                <c:pt idx="0">
                  <c:v>1454443.6900000011</c:v>
                </c:pt>
                <c:pt idx="1">
                  <c:v>1540621.11</c:v>
                </c:pt>
                <c:pt idx="2" formatCode="#,##0">
                  <c:v>1921149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Дефицит</c:v>
                </c:pt>
              </c:strCache>
            </c:strRef>
          </c:tx>
          <c:cat>
            <c:numRef>
              <c:f>Лист1!$A$2:$A$4</c:f>
              <c:numCache>
                <c:formatCode>General</c:formatCode>
                <c:ptCount val="3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</c:numCache>
            </c:numRef>
          </c:cat>
          <c:val>
            <c:numRef>
              <c:f>Лист1!$D$2:$D$4</c:f>
              <c:numCache>
                <c:formatCode>General</c:formatCode>
                <c:ptCount val="3"/>
                <c:pt idx="0">
                  <c:v>-4023.18</c:v>
                </c:pt>
                <c:pt idx="1">
                  <c:v>0</c:v>
                </c:pt>
                <c:pt idx="2">
                  <c:v>0</c:v>
                </c:pt>
              </c:numCache>
            </c:numRef>
          </c:val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Профицит</c:v>
                </c:pt>
              </c:strCache>
            </c:strRef>
          </c:tx>
          <c:cat>
            <c:numRef>
              <c:f>Лист1!$A$2:$A$4</c:f>
              <c:numCache>
                <c:formatCode>General</c:formatCode>
                <c:ptCount val="3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</c:numCache>
            </c:numRef>
          </c:cat>
          <c:val>
            <c:numRef>
              <c:f>Лист1!$E$2:$E$4</c:f>
              <c:numCache>
                <c:formatCode>#,##0.00</c:formatCode>
                <c:ptCount val="3"/>
                <c:pt idx="0" formatCode="General">
                  <c:v>0</c:v>
                </c:pt>
                <c:pt idx="1">
                  <c:v>31379.07</c:v>
                </c:pt>
                <c:pt idx="2">
                  <c:v>171814.75</c:v>
                </c:pt>
              </c:numCache>
            </c:numRef>
          </c:val>
        </c:ser>
        <c:axId val="190580224"/>
        <c:axId val="190581760"/>
      </c:barChart>
      <c:catAx>
        <c:axId val="190580224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sz="1400" b="1"/>
            </a:pPr>
            <a:endParaRPr lang="ru-RU"/>
          </a:p>
        </c:txPr>
        <c:crossAx val="190581760"/>
        <c:crosses val="autoZero"/>
        <c:auto val="1"/>
        <c:lblAlgn val="ctr"/>
        <c:lblOffset val="100"/>
      </c:catAx>
      <c:valAx>
        <c:axId val="190581760"/>
        <c:scaling>
          <c:orientation val="minMax"/>
        </c:scaling>
        <c:axPos val="l"/>
        <c:majorGridlines/>
        <c:numFmt formatCode="#,##0.00" sourceLinked="1"/>
        <c:tickLblPos val="nextTo"/>
        <c:txPr>
          <a:bodyPr/>
          <a:lstStyle/>
          <a:p>
            <a:pPr>
              <a:defRPr sz="1200"/>
            </a:pPr>
            <a:endParaRPr lang="ru-RU"/>
          </a:p>
        </c:txPr>
        <c:crossAx val="190580224"/>
        <c:crosses val="autoZero"/>
        <c:crossBetween val="between"/>
      </c:valAx>
    </c:plotArea>
    <c:legend>
      <c:legendPos val="r"/>
      <c:layout/>
      <c:txPr>
        <a:bodyPr/>
        <a:lstStyle/>
        <a:p>
          <a:pPr>
            <a:defRPr sz="1100"/>
          </a:pPr>
          <a:endParaRPr lang="ru-RU"/>
        </a:p>
      </c:txPr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3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plotArea>
      <c:layout>
        <c:manualLayout>
          <c:layoutTarget val="inner"/>
          <c:xMode val="edge"/>
          <c:yMode val="edge"/>
          <c:x val="3.7677507702841818E-2"/>
          <c:y val="2.9255319148936192E-2"/>
          <c:w val="0.92319205751455446"/>
          <c:h val="0.73134549338248489"/>
        </c:manualLayout>
      </c:layout>
      <c:barChart>
        <c:barDir val="bar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доходы</c:v>
                </c:pt>
              </c:strCache>
            </c:strRef>
          </c:tx>
          <c:dLbls>
            <c:txPr>
              <a:bodyPr/>
              <a:lstStyle/>
              <a:p>
                <a:pPr>
                  <a:defRPr sz="1200">
                    <a:solidFill>
                      <a:schemeClr val="accent1">
                        <a:lumMod val="50000"/>
                      </a:schemeClr>
                    </a:solidFill>
                    <a:latin typeface="+mj-lt"/>
                  </a:defRPr>
                </a:pPr>
                <a:endParaRPr lang="ru-RU"/>
              </a:p>
            </c:txPr>
            <c:showVal val="1"/>
          </c:dLbls>
          <c:cat>
            <c:numRef>
              <c:f>Лист1!$A$2:$A$7</c:f>
              <c:numCache>
                <c:formatCode>General</c:formatCode>
                <c:ptCount val="6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  <c:pt idx="3">
                  <c:v>2018</c:v>
                </c:pt>
                <c:pt idx="4">
                  <c:v>2019</c:v>
                </c:pt>
                <c:pt idx="5">
                  <c:v>2020</c:v>
                </c:pt>
              </c:numCache>
            </c:numRef>
          </c:cat>
          <c:val>
            <c:numRef>
              <c:f>Лист1!$B$2:$B$7</c:f>
              <c:numCache>
                <c:formatCode>General</c:formatCode>
                <c:ptCount val="6"/>
                <c:pt idx="0">
                  <c:v>1492388.9</c:v>
                </c:pt>
                <c:pt idx="1">
                  <c:v>1314600.22</c:v>
                </c:pt>
                <c:pt idx="2">
                  <c:v>1353078.04</c:v>
                </c:pt>
                <c:pt idx="3">
                  <c:v>1450420.51</c:v>
                </c:pt>
                <c:pt idx="4">
                  <c:v>1572000.1800000009</c:v>
                </c:pt>
                <c:pt idx="5" formatCode="#,##0.00">
                  <c:v>2092963.75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расходы</c:v>
                </c:pt>
              </c:strCache>
            </c:strRef>
          </c:tx>
          <c:dLbls>
            <c:txPr>
              <a:bodyPr/>
              <a:lstStyle/>
              <a:p>
                <a:pPr>
                  <a:defRPr sz="1200">
                    <a:solidFill>
                      <a:srgbClr val="C00000"/>
                    </a:solidFill>
                    <a:latin typeface="+mj-lt"/>
                  </a:defRPr>
                </a:pPr>
                <a:endParaRPr lang="ru-RU"/>
              </a:p>
            </c:txPr>
            <c:showVal val="1"/>
          </c:dLbls>
          <c:cat>
            <c:numRef>
              <c:f>Лист1!$A$2:$A$7</c:f>
              <c:numCache>
                <c:formatCode>General</c:formatCode>
                <c:ptCount val="6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  <c:pt idx="3">
                  <c:v>2018</c:v>
                </c:pt>
                <c:pt idx="4">
                  <c:v>2019</c:v>
                </c:pt>
                <c:pt idx="5">
                  <c:v>2020</c:v>
                </c:pt>
              </c:numCache>
            </c:numRef>
          </c:cat>
          <c:val>
            <c:numRef>
              <c:f>Лист1!$C$2:$C$7</c:f>
              <c:numCache>
                <c:formatCode>General</c:formatCode>
                <c:ptCount val="6"/>
                <c:pt idx="0">
                  <c:v>1430875.07</c:v>
                </c:pt>
                <c:pt idx="1">
                  <c:v>1356399.04</c:v>
                </c:pt>
                <c:pt idx="2">
                  <c:v>1337751.51</c:v>
                </c:pt>
                <c:pt idx="3">
                  <c:v>1454443.6900000009</c:v>
                </c:pt>
                <c:pt idx="4">
                  <c:v>1540621.11</c:v>
                </c:pt>
                <c:pt idx="5" formatCode="#,##0">
                  <c:v>1921149.1600000001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дефицит</c:v>
                </c:pt>
              </c:strCache>
            </c:strRef>
          </c:tx>
          <c:dLbls>
            <c:dLbl>
              <c:idx val="1"/>
              <c:layout>
                <c:manualLayout>
                  <c:x val="-2.777777777777826E-3"/>
                  <c:y val="-2.1428571428571491E-2"/>
                </c:manualLayout>
              </c:layout>
              <c:showVal val="1"/>
            </c:dLbl>
            <c:dLbl>
              <c:idx val="3"/>
              <c:layout>
                <c:manualLayout>
                  <c:x val="5.5555555555555558E-3"/>
                  <c:y val="-1.4285714285714285E-2"/>
                </c:manualLayout>
              </c:layout>
              <c:showVal val="1"/>
            </c:dLbl>
            <c:txPr>
              <a:bodyPr/>
              <a:lstStyle/>
              <a:p>
                <a:pPr>
                  <a:defRPr sz="1200">
                    <a:solidFill>
                      <a:schemeClr val="accent3">
                        <a:lumMod val="50000"/>
                      </a:schemeClr>
                    </a:solidFill>
                  </a:defRPr>
                </a:pPr>
                <a:endParaRPr lang="ru-RU"/>
              </a:p>
            </c:txPr>
            <c:showVal val="1"/>
          </c:dLbls>
          <c:cat>
            <c:numRef>
              <c:f>Лист1!$A$2:$A$7</c:f>
              <c:numCache>
                <c:formatCode>General</c:formatCode>
                <c:ptCount val="6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  <c:pt idx="3">
                  <c:v>2018</c:v>
                </c:pt>
                <c:pt idx="4">
                  <c:v>2019</c:v>
                </c:pt>
                <c:pt idx="5">
                  <c:v>2020</c:v>
                </c:pt>
              </c:numCache>
            </c:numRef>
          </c:cat>
          <c:val>
            <c:numRef>
              <c:f>Лист1!$D$2:$D$7</c:f>
              <c:numCache>
                <c:formatCode>General</c:formatCode>
                <c:ptCount val="6"/>
                <c:pt idx="1">
                  <c:v>-41798.810000000012</c:v>
                </c:pt>
                <c:pt idx="3">
                  <c:v>-4023.18</c:v>
                </c:pt>
              </c:numCache>
            </c:numRef>
          </c:val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профицит</c:v>
                </c:pt>
              </c:strCache>
            </c:strRef>
          </c:tx>
          <c:dLbls>
            <c:txPr>
              <a:bodyPr/>
              <a:lstStyle/>
              <a:p>
                <a:pPr>
                  <a:defRPr sz="1200">
                    <a:solidFill>
                      <a:schemeClr val="accent4">
                        <a:lumMod val="50000"/>
                      </a:schemeClr>
                    </a:solidFill>
                  </a:defRPr>
                </a:pPr>
                <a:endParaRPr lang="ru-RU"/>
              </a:p>
            </c:txPr>
            <c:showVal val="1"/>
          </c:dLbls>
          <c:cat>
            <c:numRef>
              <c:f>Лист1!$A$2:$A$7</c:f>
              <c:numCache>
                <c:formatCode>General</c:formatCode>
                <c:ptCount val="6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  <c:pt idx="3">
                  <c:v>2018</c:v>
                </c:pt>
                <c:pt idx="4">
                  <c:v>2019</c:v>
                </c:pt>
                <c:pt idx="5">
                  <c:v>2020</c:v>
                </c:pt>
              </c:numCache>
            </c:numRef>
          </c:cat>
          <c:val>
            <c:numRef>
              <c:f>Лист1!$E$2:$E$7</c:f>
              <c:numCache>
                <c:formatCode>General</c:formatCode>
                <c:ptCount val="6"/>
                <c:pt idx="0">
                  <c:v>21328.14</c:v>
                </c:pt>
                <c:pt idx="2">
                  <c:v>15324.53</c:v>
                </c:pt>
                <c:pt idx="4">
                  <c:v>31379.07</c:v>
                </c:pt>
                <c:pt idx="5" formatCode="#,##0.00">
                  <c:v>171814.59</c:v>
                </c:pt>
              </c:numCache>
            </c:numRef>
          </c:val>
        </c:ser>
        <c:axId val="190638720"/>
        <c:axId val="190857600"/>
      </c:barChart>
      <c:catAx>
        <c:axId val="190638720"/>
        <c:scaling>
          <c:orientation val="minMax"/>
        </c:scaling>
        <c:axPos val="l"/>
        <c:numFmt formatCode="General" sourceLinked="1"/>
        <c:tickLblPos val="nextTo"/>
        <c:txPr>
          <a:bodyPr/>
          <a:lstStyle/>
          <a:p>
            <a:pPr>
              <a:defRPr sz="1400"/>
            </a:pPr>
            <a:endParaRPr lang="ru-RU"/>
          </a:p>
        </c:txPr>
        <c:crossAx val="190857600"/>
        <c:crosses val="autoZero"/>
        <c:auto val="1"/>
        <c:lblAlgn val="ctr"/>
        <c:lblOffset val="100"/>
      </c:catAx>
      <c:valAx>
        <c:axId val="190857600"/>
        <c:scaling>
          <c:orientation val="minMax"/>
        </c:scaling>
        <c:axPos val="b"/>
        <c:majorGridlines/>
        <c:numFmt formatCode="General" sourceLinked="1"/>
        <c:tickLblPos val="nextTo"/>
        <c:txPr>
          <a:bodyPr/>
          <a:lstStyle/>
          <a:p>
            <a:pPr>
              <a:defRPr sz="1200"/>
            </a:pPr>
            <a:endParaRPr lang="ru-RU"/>
          </a:p>
        </c:txPr>
        <c:crossAx val="190638720"/>
        <c:crosses val="autoZero"/>
        <c:crossBetween val="between"/>
      </c:valAx>
    </c:plotArea>
    <c:legend>
      <c:legendPos val="r"/>
      <c:legendEntry>
        <c:idx val="3"/>
        <c:txPr>
          <a:bodyPr/>
          <a:lstStyle/>
          <a:p>
            <a:pPr>
              <a:defRPr sz="1400">
                <a:solidFill>
                  <a:srgbClr val="FF0000"/>
                </a:solidFill>
              </a:defRPr>
            </a:pPr>
            <a:endParaRPr lang="ru-RU"/>
          </a:p>
        </c:txPr>
      </c:legendEntry>
      <c:legendEntry>
        <c:idx val="1"/>
        <c:txPr>
          <a:bodyPr/>
          <a:lstStyle/>
          <a:p>
            <a:pPr>
              <a:defRPr sz="1400">
                <a:solidFill>
                  <a:schemeClr val="bg2">
                    <a:lumMod val="25000"/>
                  </a:schemeClr>
                </a:solidFill>
              </a:defRPr>
            </a:pPr>
            <a:endParaRPr lang="ru-RU"/>
          </a:p>
        </c:txPr>
      </c:legendEntry>
      <c:legendEntry>
        <c:idx val="2"/>
        <c:txPr>
          <a:bodyPr/>
          <a:lstStyle/>
          <a:p>
            <a:pPr>
              <a:defRPr sz="1400">
                <a:solidFill>
                  <a:schemeClr val="accent1">
                    <a:lumMod val="75000"/>
                  </a:schemeClr>
                </a:solidFill>
              </a:defRPr>
            </a:pPr>
            <a:endParaRPr lang="ru-RU"/>
          </a:p>
        </c:txPr>
      </c:legendEntry>
      <c:legendEntry>
        <c:idx val="0"/>
        <c:txPr>
          <a:bodyPr/>
          <a:lstStyle/>
          <a:p>
            <a:pPr>
              <a:defRPr sz="1400">
                <a:solidFill>
                  <a:schemeClr val="accent4">
                    <a:lumMod val="50000"/>
                  </a:schemeClr>
                </a:solidFill>
              </a:defRPr>
            </a:pPr>
            <a:endParaRPr lang="ru-RU"/>
          </a:p>
        </c:txPr>
      </c:legendEntry>
      <c:layout>
        <c:manualLayout>
          <c:xMode val="edge"/>
          <c:yMode val="edge"/>
          <c:x val="0.2083485107839782"/>
          <c:y val="0.90239403585190148"/>
          <c:w val="0.61049206892616659"/>
          <c:h val="7.5531077232367239E-2"/>
        </c:manualLayout>
      </c:layout>
      <c:txPr>
        <a:bodyPr/>
        <a:lstStyle/>
        <a:p>
          <a:pPr>
            <a:defRPr sz="1400"/>
          </a:pPr>
          <a:endParaRPr lang="ru-RU"/>
        </a:p>
      </c:txPr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3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plotArea>
      <c:layout>
        <c:manualLayout>
          <c:layoutTarget val="inner"/>
          <c:xMode val="edge"/>
          <c:yMode val="edge"/>
          <c:x val="5.2478260869565224E-2"/>
          <c:y val="9.7126436781610162E-2"/>
          <c:w val="0.69646376811593447"/>
          <c:h val="0.73040229885057473"/>
        </c:manualLayout>
      </c:layout>
      <c:lineChart>
        <c:grouping val="standard"/>
        <c:ser>
          <c:idx val="0"/>
          <c:order val="0"/>
          <c:tx>
            <c:strRef>
              <c:f>Лист1!$B$1</c:f>
              <c:strCache>
                <c:ptCount val="1"/>
                <c:pt idx="0">
                  <c:v>бюджет района</c:v>
                </c:pt>
              </c:strCache>
            </c:strRef>
          </c:tx>
          <c:dLbls>
            <c:dLbl>
              <c:idx val="0"/>
              <c:layout>
                <c:manualLayout>
                  <c:x val="-5.6763232720909884E-2"/>
                  <c:y val="5.0446558763487512E-2"/>
                </c:manualLayout>
              </c:layout>
              <c:showVal val="1"/>
            </c:dLbl>
            <c:dLbl>
              <c:idx val="1"/>
              <c:layout>
                <c:manualLayout>
                  <c:x val="-9.4202974628171496E-2"/>
                  <c:y val="4.1187664041994802E-2"/>
                </c:manualLayout>
              </c:layout>
              <c:showVal val="1"/>
            </c:dLbl>
            <c:dLbl>
              <c:idx val="2"/>
              <c:layout>
                <c:manualLayout>
                  <c:x val="-5.1630468066491693E-2"/>
                  <c:y val="4.661563137941091E-2"/>
                </c:manualLayout>
              </c:layout>
              <c:showVal val="1"/>
            </c:dLbl>
            <c:dLbl>
              <c:idx val="3"/>
              <c:layout>
                <c:manualLayout>
                  <c:x val="-5.8514545056867887E-2"/>
                  <c:y val="-4.8850976961213183E-2"/>
                </c:manualLayout>
              </c:layout>
              <c:showVal val="1"/>
            </c:dLbl>
            <c:txPr>
              <a:bodyPr/>
              <a:lstStyle/>
              <a:p>
                <a:pPr>
                  <a:defRPr sz="1100" b="1">
                    <a:solidFill>
                      <a:schemeClr val="accent1">
                        <a:lumMod val="75000"/>
                      </a:schemeClr>
                    </a:solidFill>
                  </a:defRPr>
                </a:pPr>
                <a:endParaRPr lang="ru-RU"/>
              </a:p>
            </c:txPr>
            <c:showVal val="1"/>
          </c:dLbls>
          <c:cat>
            <c:numRef>
              <c:f>Лист1!$A$2:$A$7</c:f>
              <c:numCache>
                <c:formatCode>General</c:formatCode>
                <c:ptCount val="6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  <c:pt idx="3">
                  <c:v>2018</c:v>
                </c:pt>
                <c:pt idx="4">
                  <c:v>2019</c:v>
                </c:pt>
                <c:pt idx="5">
                  <c:v>2020</c:v>
                </c:pt>
              </c:numCache>
            </c:numRef>
          </c:cat>
          <c:val>
            <c:numRef>
              <c:f>Лист1!$B$2:$B$7</c:f>
              <c:numCache>
                <c:formatCode>General</c:formatCode>
                <c:ptCount val="6"/>
                <c:pt idx="0">
                  <c:v>104.4</c:v>
                </c:pt>
                <c:pt idx="1">
                  <c:v>113.7</c:v>
                </c:pt>
                <c:pt idx="2">
                  <c:v>109.8</c:v>
                </c:pt>
                <c:pt idx="3">
                  <c:v>112.1</c:v>
                </c:pt>
                <c:pt idx="4">
                  <c:v>102.9</c:v>
                </c:pt>
                <c:pt idx="5">
                  <c:v>117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бюджеты поселений</c:v>
                </c:pt>
              </c:strCache>
            </c:strRef>
          </c:tx>
          <c:dLbls>
            <c:dLbl>
              <c:idx val="0"/>
              <c:layout>
                <c:manualLayout>
                  <c:x val="-6.4975831146107013E-2"/>
                  <c:y val="-5.8269539224263631E-2"/>
                </c:manualLayout>
              </c:layout>
              <c:showVal val="1"/>
            </c:dLbl>
            <c:dLbl>
              <c:idx val="1"/>
              <c:layout>
                <c:manualLayout>
                  <c:x val="9.7222222222222224E-3"/>
                  <c:y val="1.0695902595508894E-2"/>
                </c:manualLayout>
              </c:layout>
              <c:showVal val="1"/>
            </c:dLbl>
            <c:dLbl>
              <c:idx val="2"/>
              <c:layout>
                <c:manualLayout>
                  <c:x val="-7.6147419072615921E-2"/>
                  <c:y val="1.7879848352289299E-2"/>
                </c:manualLayout>
              </c:layout>
              <c:showVal val="1"/>
            </c:dLbl>
            <c:dLbl>
              <c:idx val="3"/>
              <c:layout>
                <c:manualLayout>
                  <c:x val="-7.3731846019247593E-2"/>
                  <c:y val="-2.4585156022163896E-2"/>
                </c:manualLayout>
              </c:layout>
              <c:showVal val="1"/>
            </c:dLbl>
            <c:txPr>
              <a:bodyPr/>
              <a:lstStyle/>
              <a:p>
                <a:pPr>
                  <a:defRPr sz="1100" b="1">
                    <a:solidFill>
                      <a:schemeClr val="accent2">
                        <a:lumMod val="75000"/>
                      </a:schemeClr>
                    </a:solidFill>
                  </a:defRPr>
                </a:pPr>
                <a:endParaRPr lang="ru-RU"/>
              </a:p>
            </c:txPr>
            <c:showVal val="1"/>
          </c:dLbls>
          <c:cat>
            <c:numRef>
              <c:f>Лист1!$A$2:$A$7</c:f>
              <c:numCache>
                <c:formatCode>General</c:formatCode>
                <c:ptCount val="6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  <c:pt idx="3">
                  <c:v>2018</c:v>
                </c:pt>
                <c:pt idx="4">
                  <c:v>2019</c:v>
                </c:pt>
                <c:pt idx="5">
                  <c:v>2020</c:v>
                </c:pt>
              </c:numCache>
            </c:numRef>
          </c:cat>
          <c:val>
            <c:numRef>
              <c:f>Лист1!$C$2:$C$7</c:f>
              <c:numCache>
                <c:formatCode>General</c:formatCode>
                <c:ptCount val="6"/>
                <c:pt idx="0">
                  <c:v>107.7</c:v>
                </c:pt>
                <c:pt idx="1">
                  <c:v>109.9</c:v>
                </c:pt>
                <c:pt idx="2">
                  <c:v>117.1</c:v>
                </c:pt>
                <c:pt idx="3">
                  <c:v>106.6</c:v>
                </c:pt>
                <c:pt idx="4">
                  <c:v>108.1</c:v>
                </c:pt>
                <c:pt idx="5">
                  <c:v>112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консолидированный бюджет</c:v>
                </c:pt>
              </c:strCache>
            </c:strRef>
          </c:tx>
          <c:dLbls>
            <c:dLbl>
              <c:idx val="0"/>
              <c:layout>
                <c:manualLayout>
                  <c:x val="-6.4009623797025433E-2"/>
                  <c:y val="1.2771216097987753E-2"/>
                </c:manualLayout>
              </c:layout>
              <c:showVal val="1"/>
            </c:dLbl>
            <c:dLbl>
              <c:idx val="1"/>
              <c:layout>
                <c:manualLayout>
                  <c:x val="-4.4867125984251993E-2"/>
                  <c:y val="-0.12468066491688623"/>
                </c:manualLayout>
              </c:layout>
              <c:showVal val="1"/>
            </c:dLbl>
            <c:dLbl>
              <c:idx val="2"/>
              <c:layout>
                <c:manualLayout>
                  <c:x val="-1.9323818897638033E-2"/>
                  <c:y val="-5.0287255759696704E-2"/>
                </c:manualLayout>
              </c:layout>
              <c:showVal val="1"/>
            </c:dLbl>
            <c:dLbl>
              <c:idx val="3"/>
              <c:layout>
                <c:manualLayout>
                  <c:x val="3.3574912510936201E-2"/>
                  <c:y val="-1.931722076407116E-2"/>
                </c:manualLayout>
              </c:layout>
              <c:showVal val="1"/>
            </c:dLbl>
            <c:txPr>
              <a:bodyPr/>
              <a:lstStyle/>
              <a:p>
                <a:pPr>
                  <a:defRPr sz="1100" b="1">
                    <a:solidFill>
                      <a:schemeClr val="accent3">
                        <a:lumMod val="75000"/>
                      </a:schemeClr>
                    </a:solidFill>
                  </a:defRPr>
                </a:pPr>
                <a:endParaRPr lang="ru-RU"/>
              </a:p>
            </c:txPr>
            <c:showVal val="1"/>
          </c:dLbls>
          <c:cat>
            <c:numRef>
              <c:f>Лист1!$A$2:$A$7</c:f>
              <c:numCache>
                <c:formatCode>General</c:formatCode>
                <c:ptCount val="6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  <c:pt idx="3">
                  <c:v>2018</c:v>
                </c:pt>
                <c:pt idx="4">
                  <c:v>2019</c:v>
                </c:pt>
                <c:pt idx="5">
                  <c:v>2020</c:v>
                </c:pt>
              </c:numCache>
            </c:numRef>
          </c:cat>
          <c:val>
            <c:numRef>
              <c:f>Лист1!$D$2:$D$7</c:f>
              <c:numCache>
                <c:formatCode>General</c:formatCode>
                <c:ptCount val="6"/>
                <c:pt idx="0">
                  <c:v>105.5</c:v>
                </c:pt>
                <c:pt idx="1">
                  <c:v>112.3</c:v>
                </c:pt>
                <c:pt idx="2">
                  <c:v>112.1</c:v>
                </c:pt>
                <c:pt idx="3">
                  <c:v>110.2</c:v>
                </c:pt>
                <c:pt idx="4">
                  <c:v>104.6</c:v>
                </c:pt>
                <c:pt idx="5">
                  <c:v>115</c:v>
                </c:pt>
              </c:numCache>
            </c:numRef>
          </c:val>
        </c:ser>
        <c:marker val="1"/>
        <c:axId val="190939520"/>
        <c:axId val="190941056"/>
      </c:lineChart>
      <c:catAx>
        <c:axId val="190939520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sz="1200"/>
            </a:pPr>
            <a:endParaRPr lang="ru-RU"/>
          </a:p>
        </c:txPr>
        <c:crossAx val="190941056"/>
        <c:crosses val="autoZero"/>
        <c:auto val="1"/>
        <c:lblAlgn val="ctr"/>
        <c:lblOffset val="100"/>
      </c:catAx>
      <c:valAx>
        <c:axId val="190941056"/>
        <c:scaling>
          <c:orientation val="minMax"/>
          <c:min val="100"/>
        </c:scaling>
        <c:axPos val="l"/>
        <c:majorGridlines/>
        <c:numFmt formatCode="General" sourceLinked="1"/>
        <c:tickLblPos val="nextTo"/>
        <c:txPr>
          <a:bodyPr/>
          <a:lstStyle/>
          <a:p>
            <a:pPr>
              <a:defRPr sz="1200"/>
            </a:pPr>
            <a:endParaRPr lang="ru-RU"/>
          </a:p>
        </c:txPr>
        <c:crossAx val="190939520"/>
        <c:crosses val="autoZero"/>
        <c:crossBetween val="between"/>
      </c:valAx>
    </c:plotArea>
    <c:legend>
      <c:legendPos val="r"/>
      <c:layout/>
      <c:txPr>
        <a:bodyPr/>
        <a:lstStyle/>
        <a:p>
          <a:pPr>
            <a:defRPr sz="1000"/>
          </a:pPr>
          <a:endParaRPr lang="ru-RU"/>
        </a:p>
      </c:txPr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3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plotArea>
      <c:layout>
        <c:manualLayout>
          <c:layoutTarget val="inner"/>
          <c:xMode val="edge"/>
          <c:yMode val="edge"/>
          <c:x val="0.11963791457885962"/>
          <c:y val="4.583333333333392E-2"/>
          <c:w val="0.84862972317140206"/>
          <c:h val="0.7276528871391128"/>
        </c:manualLayout>
      </c:layout>
      <c:barChart>
        <c:barDir val="col"/>
        <c:grouping val="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прочие расходы</c:v>
                </c:pt>
              </c:strCache>
            </c:strRef>
          </c:tx>
          <c:spPr>
            <a:solidFill>
              <a:srgbClr val="92D050"/>
            </a:solidFill>
          </c:spPr>
          <c:cat>
            <c:strRef>
              <c:f>Лист1!$A$2:$A$6</c:f>
              <c:strCache>
                <c:ptCount val="5"/>
                <c:pt idx="0">
                  <c:v>2017 год (факт)</c:v>
                </c:pt>
                <c:pt idx="1">
                  <c:v>2018год (факт)</c:v>
                </c:pt>
                <c:pt idx="2">
                  <c:v>2019 год (факт)</c:v>
                </c:pt>
                <c:pt idx="3">
                  <c:v>2020 год (план)</c:v>
                </c:pt>
                <c:pt idx="4">
                  <c:v>2020 год (факт)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194943.5</c:v>
                </c:pt>
                <c:pt idx="1">
                  <c:v>211006.24000000011</c:v>
                </c:pt>
                <c:pt idx="2">
                  <c:v>228352.78</c:v>
                </c:pt>
                <c:pt idx="3">
                  <c:v>232456</c:v>
                </c:pt>
                <c:pt idx="4">
                  <c:v>238469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расходы на социально-культурную сферу</c:v>
                </c:pt>
              </c:strCache>
            </c:strRef>
          </c:tx>
          <c:spPr>
            <a:solidFill>
              <a:schemeClr val="accent4">
                <a:lumMod val="60000"/>
                <a:lumOff val="40000"/>
              </a:schemeClr>
            </a:solidFill>
          </c:spPr>
          <c:cat>
            <c:strRef>
              <c:f>Лист1!$A$2:$A$6</c:f>
              <c:strCache>
                <c:ptCount val="5"/>
                <c:pt idx="0">
                  <c:v>2017 год (факт)</c:v>
                </c:pt>
                <c:pt idx="1">
                  <c:v>2018год (факт)</c:v>
                </c:pt>
                <c:pt idx="2">
                  <c:v>2019 год (факт)</c:v>
                </c:pt>
                <c:pt idx="3">
                  <c:v>2020 год (план)</c:v>
                </c:pt>
                <c:pt idx="4">
                  <c:v>2020 год (факт)</c:v>
                </c:pt>
              </c:strCache>
            </c:strRef>
          </c:cat>
          <c:val>
            <c:numRef>
              <c:f>Лист1!$C$2:$C$6</c:f>
              <c:numCache>
                <c:formatCode>General</c:formatCode>
                <c:ptCount val="5"/>
                <c:pt idx="0">
                  <c:v>1013244.3</c:v>
                </c:pt>
                <c:pt idx="1">
                  <c:v>1054048.6000000001</c:v>
                </c:pt>
                <c:pt idx="2">
                  <c:v>1118476.75</c:v>
                </c:pt>
                <c:pt idx="3">
                  <c:v>1148945.78</c:v>
                </c:pt>
                <c:pt idx="4">
                  <c:v>1168245</c:v>
                </c:pt>
              </c:numCache>
            </c:numRef>
          </c:val>
        </c:ser>
        <c:overlap val="100"/>
        <c:axId val="190970496"/>
        <c:axId val="192786816"/>
      </c:barChart>
      <c:catAx>
        <c:axId val="190970496"/>
        <c:scaling>
          <c:orientation val="minMax"/>
        </c:scaling>
        <c:axPos val="b"/>
        <c:tickLblPos val="nextTo"/>
        <c:txPr>
          <a:bodyPr/>
          <a:lstStyle/>
          <a:p>
            <a:pPr>
              <a:defRPr sz="900"/>
            </a:pPr>
            <a:endParaRPr lang="ru-RU"/>
          </a:p>
        </c:txPr>
        <c:crossAx val="192786816"/>
        <c:crosses val="autoZero"/>
        <c:auto val="1"/>
        <c:lblAlgn val="ctr"/>
        <c:lblOffset val="100"/>
      </c:catAx>
      <c:valAx>
        <c:axId val="192786816"/>
        <c:scaling>
          <c:orientation val="minMax"/>
        </c:scaling>
        <c:axPos val="l"/>
        <c:majorGridlines/>
        <c:numFmt formatCode="General" sourceLinked="1"/>
        <c:tickLblPos val="nextTo"/>
        <c:txPr>
          <a:bodyPr/>
          <a:lstStyle/>
          <a:p>
            <a:pPr>
              <a:defRPr sz="800"/>
            </a:pPr>
            <a:endParaRPr lang="ru-RU"/>
          </a:p>
        </c:txPr>
        <c:crossAx val="190970496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4.5454545454545463E-2"/>
          <c:y val="0.89598261154855663"/>
          <c:w val="0.95168672312187463"/>
          <c:h val="7.0534776902887134E-2"/>
        </c:manualLayout>
      </c:layout>
      <c:txPr>
        <a:bodyPr/>
        <a:lstStyle/>
        <a:p>
          <a:pPr>
            <a:defRPr sz="1000"/>
          </a:pPr>
          <a:endParaRPr lang="ru-RU"/>
        </a:p>
      </c:txPr>
    </c:legend>
    <c:plotVisOnly val="1"/>
  </c:chart>
  <c:txPr>
    <a:bodyPr/>
    <a:lstStyle/>
    <a:p>
      <a:pPr>
        <a:defRPr sz="1400"/>
      </a:pPr>
      <a:endParaRPr lang="ru-RU"/>
    </a:p>
  </c:txPr>
  <c:externalData r:id="rId1"/>
</c:chartSpace>
</file>

<file path=ppt/charts/chart3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view3D>
      <c:rAngAx val="1"/>
    </c:view3D>
    <c:plotArea>
      <c:layout>
        <c:manualLayout>
          <c:layoutTarget val="inner"/>
          <c:xMode val="edge"/>
          <c:yMode val="edge"/>
          <c:x val="7.2663057259609032E-2"/>
          <c:y val="6.1111111111111123E-2"/>
          <c:w val="0.6551095053731979"/>
          <c:h val="0.77212029746282285"/>
        </c:manualLayout>
      </c:layout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расходы бюджета всего</c:v>
                </c:pt>
              </c:strCache>
            </c:strRef>
          </c:tx>
          <c:spPr>
            <a:solidFill>
              <a:srgbClr val="92D050"/>
            </a:solidFill>
          </c:spPr>
          <c:dLbls>
            <c:dLbl>
              <c:idx val="0"/>
              <c:layout>
                <c:manualLayout>
                  <c:x val="-7.2859235039991711E-3"/>
                  <c:y val="-6.3491619106277999E-2"/>
                </c:manualLayout>
              </c:layout>
              <c:showVal val="1"/>
            </c:dLbl>
            <c:dLbl>
              <c:idx val="1"/>
              <c:layout>
                <c:manualLayout>
                  <c:x val="-2.9143694015996446E-3"/>
                  <c:y val="-2.9629422249596388E-2"/>
                </c:manualLayout>
              </c:layout>
              <c:showVal val="1"/>
            </c:dLbl>
            <c:dLbl>
              <c:idx val="2"/>
              <c:layout>
                <c:manualLayout>
                  <c:x val="-4.3715541023994713E-2"/>
                  <c:y val="-2.116420632476515E-2"/>
                </c:manualLayout>
              </c:layout>
              <c:showVal val="1"/>
            </c:dLbl>
            <c:dLbl>
              <c:idx val="3"/>
              <c:layout/>
              <c:tx>
                <c:rich>
                  <a:bodyPr/>
                  <a:lstStyle/>
                  <a:p>
                    <a:r>
                      <a:rPr lang="ru-RU" smtClean="0"/>
                      <a:t>1 699 023,52</a:t>
                    </a:r>
                    <a:endParaRPr lang="en-US" dirty="0"/>
                  </a:p>
                </c:rich>
              </c:tx>
              <c:showVal val="1"/>
            </c:dLbl>
            <c:dLbl>
              <c:idx val="4"/>
              <c:layout>
                <c:manualLayout>
                  <c:x val="1.4571847007998223E-3"/>
                  <c:y val="-2.2791863268920635E-2"/>
                </c:manualLayout>
              </c:layout>
              <c:showVal val="1"/>
            </c:dLbl>
            <c:showVal val="1"/>
          </c:dLbls>
          <c:cat>
            <c:strRef>
              <c:f>Лист1!$A$2:$A$5</c:f>
              <c:strCache>
                <c:ptCount val="4"/>
                <c:pt idx="0">
                  <c:v>2017  год (факт)</c:v>
                </c:pt>
                <c:pt idx="1">
                  <c:v>2018  год (факт)</c:v>
                </c:pt>
                <c:pt idx="2">
                  <c:v>2019 год (факт)</c:v>
                </c:pt>
                <c:pt idx="3">
                  <c:v>2020 год (факт)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1199833.5900000001</c:v>
                </c:pt>
                <c:pt idx="1">
                  <c:v>1273690.78</c:v>
                </c:pt>
                <c:pt idx="2">
                  <c:v>1339645.6000000001</c:v>
                </c:pt>
                <c:pt idx="3">
                  <c:v>1699023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расходы на социально-культурную сферу</c:v>
                </c:pt>
              </c:strCache>
            </c:strRef>
          </c:tx>
          <c:spPr>
            <a:solidFill>
              <a:schemeClr val="accent4">
                <a:lumMod val="60000"/>
                <a:lumOff val="40000"/>
              </a:schemeClr>
            </a:solidFill>
          </c:spPr>
          <c:dLbls>
            <c:dLbl>
              <c:idx val="0"/>
              <c:layout>
                <c:manualLayout>
                  <c:x val="3.0600878716796509E-2"/>
                  <c:y val="-5.1118918969362707E-2"/>
                </c:manualLayout>
              </c:layout>
              <c:showVal val="1"/>
            </c:dLbl>
            <c:dLbl>
              <c:idx val="1"/>
              <c:layout>
                <c:manualLayout>
                  <c:x val="2.6229209875444012E-2"/>
                  <c:y val="-5.5026069892107593E-2"/>
                </c:manualLayout>
              </c:layout>
              <c:showVal val="1"/>
            </c:dLbl>
            <c:dLbl>
              <c:idx val="2"/>
              <c:layout>
                <c:manualLayout>
                  <c:x val="4.9544279827194004E-2"/>
                  <c:y val="-2.6699142379872833E-2"/>
                </c:manualLayout>
              </c:layout>
              <c:showVal val="1"/>
            </c:dLbl>
            <c:dLbl>
              <c:idx val="3"/>
              <c:layout>
                <c:manualLayout>
                  <c:x val="3.2058063417596212E-2"/>
                  <c:y val="-3.6466981230272477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1 429 430,16</a:t>
                    </a:r>
                    <a:endParaRPr lang="en-US" dirty="0"/>
                  </a:p>
                </c:rich>
              </c:tx>
              <c:showVal val="1"/>
            </c:dLbl>
            <c:dLbl>
              <c:idx val="4"/>
              <c:layout>
                <c:manualLayout>
                  <c:x val="2.7686509315196631E-2"/>
                  <c:y val="-9.1167453075681228E-3"/>
                </c:manualLayout>
              </c:layout>
              <c:showVal val="1"/>
            </c:dLbl>
            <c:showVal val="1"/>
          </c:dLbls>
          <c:cat>
            <c:strRef>
              <c:f>Лист1!$A$2:$A$5</c:f>
              <c:strCache>
                <c:ptCount val="4"/>
                <c:pt idx="0">
                  <c:v>2017  год (факт)</c:v>
                </c:pt>
                <c:pt idx="1">
                  <c:v>2018  год (факт)</c:v>
                </c:pt>
                <c:pt idx="2">
                  <c:v>2019 год (факт)</c:v>
                </c:pt>
                <c:pt idx="3">
                  <c:v>2020 год (факт)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  <c:pt idx="0">
                  <c:v>1022799.57</c:v>
                </c:pt>
                <c:pt idx="1">
                  <c:v>1081357.4000000004</c:v>
                </c:pt>
                <c:pt idx="2">
                  <c:v>1122378.24</c:v>
                </c:pt>
                <c:pt idx="3">
                  <c:v>1456321</c:v>
                </c:pt>
              </c:numCache>
            </c:numRef>
          </c:val>
        </c:ser>
        <c:shape val="box"/>
        <c:axId val="193238912"/>
        <c:axId val="193240448"/>
        <c:axId val="0"/>
      </c:bar3DChart>
      <c:catAx>
        <c:axId val="193238912"/>
        <c:scaling>
          <c:orientation val="minMax"/>
        </c:scaling>
        <c:axPos val="b"/>
        <c:tickLblPos val="nextTo"/>
        <c:crossAx val="193240448"/>
        <c:crosses val="autoZero"/>
        <c:auto val="1"/>
        <c:lblAlgn val="ctr"/>
        <c:lblOffset val="100"/>
      </c:catAx>
      <c:valAx>
        <c:axId val="193240448"/>
        <c:scaling>
          <c:orientation val="minMax"/>
        </c:scaling>
        <c:axPos val="l"/>
        <c:majorGridlines/>
        <c:numFmt formatCode="General" sourceLinked="1"/>
        <c:tickLblPos val="nextTo"/>
        <c:crossAx val="193238912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71029711866097278"/>
          <c:y val="0.25409983474287934"/>
          <c:w val="0.25827795649007113"/>
          <c:h val="0.53641537863322641"/>
        </c:manualLayout>
      </c:layout>
      <c:txPr>
        <a:bodyPr/>
        <a:lstStyle/>
        <a:p>
          <a:pPr>
            <a:defRPr sz="1000"/>
          </a:pPr>
          <a:endParaRPr lang="ru-RU"/>
        </a:p>
      </c:txPr>
    </c:legend>
    <c:plotVisOnly val="1"/>
  </c:chart>
  <c:txPr>
    <a:bodyPr/>
    <a:lstStyle/>
    <a:p>
      <a:pPr>
        <a:defRPr sz="900"/>
      </a:pPr>
      <a:endParaRPr lang="ru-RU"/>
    </a:p>
  </c:txPr>
  <c:externalData r:id="rId1"/>
  <c:userShapes r:id="rId2"/>
</c:chartSpace>
</file>

<file path=ppt/charts/chart3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plotArea>
      <c:layout>
        <c:manualLayout>
          <c:layoutTarget val="inner"/>
          <c:xMode val="edge"/>
          <c:yMode val="edge"/>
          <c:x val="4.3815789473684211E-2"/>
          <c:y val="5.2173913043478522E-2"/>
          <c:w val="0.70593567251462674"/>
          <c:h val="0.81534782608695655"/>
        </c:manualLayout>
      </c:layout>
      <c:lineChart>
        <c:grouping val="standard"/>
        <c:ser>
          <c:idx val="0"/>
          <c:order val="0"/>
          <c:tx>
            <c:strRef>
              <c:f>Лист1!$B$1</c:f>
              <c:strCache>
                <c:ptCount val="1"/>
                <c:pt idx="0">
                  <c:v>образование</c:v>
                </c:pt>
              </c:strCache>
            </c:strRef>
          </c:tx>
          <c:dLbls>
            <c:dLbl>
              <c:idx val="0"/>
              <c:layout>
                <c:manualLayout>
                  <c:x val="-2.0467836257309982E-2"/>
                  <c:y val="7.3913043478260873E-2"/>
                </c:manualLayout>
              </c:layout>
              <c:showVal val="1"/>
            </c:dLbl>
            <c:dLbl>
              <c:idx val="1"/>
              <c:layout>
                <c:manualLayout>
                  <c:x val="-1.4621034212828783E-3"/>
                  <c:y val="8.6956521739130543E-2"/>
                </c:manualLayout>
              </c:layout>
              <c:showVal val="1"/>
            </c:dLbl>
            <c:dLbl>
              <c:idx val="3"/>
              <c:layout/>
              <c:tx>
                <c:rich>
                  <a:bodyPr/>
                  <a:lstStyle/>
                  <a:p>
                    <a:r>
                      <a:rPr lang="ru-RU" smtClean="0"/>
                      <a:t>52,5</a:t>
                    </a:r>
                    <a:endParaRPr lang="en-US" dirty="0"/>
                  </a:p>
                </c:rich>
              </c:tx>
              <c:showVal val="1"/>
            </c:dLbl>
            <c:txPr>
              <a:bodyPr/>
              <a:lstStyle/>
              <a:p>
                <a:pPr>
                  <a:defRPr>
                    <a:solidFill>
                      <a:schemeClr val="accent1">
                        <a:lumMod val="75000"/>
                      </a:schemeClr>
                    </a:solidFill>
                  </a:defRPr>
                </a:pPr>
                <a:endParaRPr lang="ru-RU"/>
              </a:p>
            </c:txPr>
            <c:showVal val="1"/>
          </c:dLbls>
          <c:cat>
            <c:strRef>
              <c:f>Лист1!$A$2:$A$5</c:f>
              <c:strCache>
                <c:ptCount val="4"/>
                <c:pt idx="0">
                  <c:v>2017 год </c:v>
                </c:pt>
                <c:pt idx="1">
                  <c:v>2018 год</c:v>
                </c:pt>
                <c:pt idx="2">
                  <c:v>2019 год</c:v>
                </c:pt>
                <c:pt idx="3">
                  <c:v>2020 год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62.5</c:v>
                </c:pt>
                <c:pt idx="1">
                  <c:v>63.9</c:v>
                </c:pt>
                <c:pt idx="2">
                  <c:v>64</c:v>
                </c:pt>
                <c:pt idx="3">
                  <c:v>42.71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культура</c:v>
                </c:pt>
              </c:strCache>
            </c:strRef>
          </c:tx>
          <c:dLbls>
            <c:dLbl>
              <c:idx val="0"/>
              <c:layout>
                <c:manualLayout>
                  <c:x val="-3.8011695906432746E-2"/>
                  <c:y val="4.3478260869565313E-3"/>
                </c:manualLayout>
              </c:layout>
              <c:showVal val="1"/>
            </c:dLbl>
            <c:dLbl>
              <c:idx val="1"/>
              <c:layout>
                <c:manualLayout>
                  <c:x val="5.8479532163742158E-3"/>
                  <c:y val="-6.9565217391304432E-2"/>
                </c:manualLayout>
              </c:layout>
              <c:showVal val="1"/>
            </c:dLbl>
            <c:dLbl>
              <c:idx val="2"/>
              <c:layout>
                <c:manualLayout>
                  <c:x val="-1.7543859649123025E-2"/>
                  <c:y val="-0.1"/>
                </c:manualLayout>
              </c:layout>
              <c:showVal val="1"/>
            </c:dLbl>
            <c:dLbl>
              <c:idx val="3"/>
              <c:layout>
                <c:manualLayout>
                  <c:x val="-2.9239766081871365E-3"/>
                  <c:y val="-3.043478260869566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3,4</a:t>
                    </a:r>
                    <a:endParaRPr lang="en-US" dirty="0"/>
                  </a:p>
                </c:rich>
              </c:tx>
              <c:showVal val="1"/>
            </c:dLbl>
            <c:txPr>
              <a:bodyPr/>
              <a:lstStyle/>
              <a:p>
                <a:pPr>
                  <a:defRPr>
                    <a:solidFill>
                      <a:srgbClr val="C00000"/>
                    </a:solidFill>
                  </a:defRPr>
                </a:pPr>
                <a:endParaRPr lang="ru-RU"/>
              </a:p>
            </c:txPr>
            <c:showVal val="1"/>
          </c:dLbls>
          <c:cat>
            <c:strRef>
              <c:f>Лист1!$A$2:$A$5</c:f>
              <c:strCache>
                <c:ptCount val="4"/>
                <c:pt idx="0">
                  <c:v>2017 год </c:v>
                </c:pt>
                <c:pt idx="1">
                  <c:v>2018 год</c:v>
                </c:pt>
                <c:pt idx="2">
                  <c:v>2019 год</c:v>
                </c:pt>
                <c:pt idx="3">
                  <c:v>2020 год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  <c:pt idx="0">
                  <c:v>5</c:v>
                </c:pt>
                <c:pt idx="1">
                  <c:v>5.0999999999999996</c:v>
                </c:pt>
                <c:pt idx="2">
                  <c:v>4.9000000000000004</c:v>
                </c:pt>
                <c:pt idx="3">
                  <c:v>3.82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социальная политика </c:v>
                </c:pt>
              </c:strCache>
            </c:strRef>
          </c:tx>
          <c:dLbls>
            <c:dLbl>
              <c:idx val="0"/>
              <c:layout>
                <c:manualLayout>
                  <c:x val="-2.9239766081871656E-3"/>
                  <c:y val="-4.3478260869565223E-2"/>
                </c:manualLayout>
              </c:layout>
              <c:showVal val="1"/>
            </c:dLbl>
            <c:dLbl>
              <c:idx val="1"/>
              <c:layout>
                <c:manualLayout>
                  <c:x val="-1.4619883040936209E-3"/>
                  <c:y val="-3.4782608695652174E-2"/>
                </c:manualLayout>
              </c:layout>
              <c:showVal val="1"/>
            </c:dLbl>
            <c:dLbl>
              <c:idx val="2"/>
              <c:layout>
                <c:manualLayout>
                  <c:x val="0"/>
                  <c:y val="-3.4782608695652174E-2"/>
                </c:manualLayout>
              </c:layout>
              <c:showVal val="1"/>
            </c:dLbl>
            <c:dLbl>
              <c:idx val="3"/>
              <c:layout/>
              <c:tx>
                <c:rich>
                  <a:bodyPr/>
                  <a:lstStyle/>
                  <a:p>
                    <a:r>
                      <a:rPr lang="ru-RU" smtClean="0"/>
                      <a:t>43,6</a:t>
                    </a:r>
                    <a:endParaRPr lang="en-US" dirty="0"/>
                  </a:p>
                </c:rich>
              </c:tx>
              <c:showVal val="1"/>
            </c:dLbl>
            <c:txPr>
              <a:bodyPr/>
              <a:lstStyle/>
              <a:p>
                <a:pPr>
                  <a:defRPr>
                    <a:solidFill>
                      <a:schemeClr val="accent3">
                        <a:lumMod val="50000"/>
                      </a:schemeClr>
                    </a:solidFill>
                  </a:defRPr>
                </a:pPr>
                <a:endParaRPr lang="ru-RU"/>
              </a:p>
            </c:txPr>
            <c:showVal val="1"/>
          </c:dLbls>
          <c:cat>
            <c:strRef>
              <c:f>Лист1!$A$2:$A$5</c:f>
              <c:strCache>
                <c:ptCount val="4"/>
                <c:pt idx="0">
                  <c:v>2017 год </c:v>
                </c:pt>
                <c:pt idx="1">
                  <c:v>2018 год</c:v>
                </c:pt>
                <c:pt idx="2">
                  <c:v>2019 год</c:v>
                </c:pt>
                <c:pt idx="3">
                  <c:v>2020 год</c:v>
                </c:pt>
              </c:strCache>
            </c:strRef>
          </c:cat>
          <c:val>
            <c:numRef>
              <c:f>Лист1!$D$2:$D$5</c:f>
              <c:numCache>
                <c:formatCode>General</c:formatCode>
                <c:ptCount val="4"/>
                <c:pt idx="0">
                  <c:v>32.1</c:v>
                </c:pt>
                <c:pt idx="1">
                  <c:v>30.5</c:v>
                </c:pt>
                <c:pt idx="2">
                  <c:v>30.5</c:v>
                </c:pt>
                <c:pt idx="3">
                  <c:v>36.03</c:v>
                </c:pt>
              </c:numCache>
            </c:numRef>
          </c:val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физическая культура и спорт</c:v>
                </c:pt>
              </c:strCache>
            </c:strRef>
          </c:tx>
          <c:dLbls>
            <c:dLbl>
              <c:idx val="0"/>
              <c:layout>
                <c:manualLayout>
                  <c:x val="-7.3099415204678372E-2"/>
                  <c:y val="3.0434782608695692E-2"/>
                </c:manualLayout>
              </c:layout>
              <c:showVal val="1"/>
            </c:dLbl>
            <c:dLbl>
              <c:idx val="1"/>
              <c:layout>
                <c:manualLayout>
                  <c:x val="-8.040935672514625E-2"/>
                  <c:y val="3.0434782608695692E-2"/>
                </c:manualLayout>
              </c:layout>
              <c:showVal val="1"/>
            </c:dLbl>
            <c:dLbl>
              <c:idx val="2"/>
              <c:layout>
                <c:manualLayout>
                  <c:x val="7.3099415204678523E-3"/>
                  <c:y val="-1.7391304347826087E-2"/>
                </c:manualLayout>
              </c:layout>
              <c:showVal val="1"/>
            </c:dLbl>
            <c:dLbl>
              <c:idx val="3"/>
              <c:layout/>
              <c:tx>
                <c:rich>
                  <a:bodyPr/>
                  <a:lstStyle/>
                  <a:p>
                    <a:r>
                      <a:rPr lang="ru-RU" smtClean="0"/>
                      <a:t>0,5</a:t>
                    </a:r>
                    <a:endParaRPr lang="en-US" dirty="0"/>
                  </a:p>
                </c:rich>
              </c:tx>
              <c:showVal val="1"/>
            </c:dLbl>
            <c:txPr>
              <a:bodyPr/>
              <a:lstStyle/>
              <a:p>
                <a:pPr>
                  <a:defRPr>
                    <a:solidFill>
                      <a:srgbClr val="7030A0"/>
                    </a:solidFill>
                  </a:defRPr>
                </a:pPr>
                <a:endParaRPr lang="ru-RU"/>
              </a:p>
            </c:txPr>
            <c:showVal val="1"/>
          </c:dLbls>
          <c:cat>
            <c:strRef>
              <c:f>Лист1!$A$2:$A$5</c:f>
              <c:strCache>
                <c:ptCount val="4"/>
                <c:pt idx="0">
                  <c:v>2017 год </c:v>
                </c:pt>
                <c:pt idx="1">
                  <c:v>2018 год</c:v>
                </c:pt>
                <c:pt idx="2">
                  <c:v>2019 год</c:v>
                </c:pt>
                <c:pt idx="3">
                  <c:v>2020 год</c:v>
                </c:pt>
              </c:strCache>
            </c:strRef>
          </c:cat>
          <c:val>
            <c:numRef>
              <c:f>Лист1!$E$2:$E$5</c:f>
              <c:numCache>
                <c:formatCode>General</c:formatCode>
                <c:ptCount val="4"/>
                <c:pt idx="0">
                  <c:v>0.5</c:v>
                </c:pt>
                <c:pt idx="1">
                  <c:v>0.5</c:v>
                </c:pt>
                <c:pt idx="2">
                  <c:v>0.60000000000000064</c:v>
                </c:pt>
                <c:pt idx="3">
                  <c:v>0.8</c:v>
                </c:pt>
              </c:numCache>
            </c:numRef>
          </c:val>
        </c:ser>
        <c:marker val="1"/>
        <c:axId val="193485440"/>
        <c:axId val="193405312"/>
      </c:lineChart>
      <c:catAx>
        <c:axId val="193485440"/>
        <c:scaling>
          <c:orientation val="minMax"/>
        </c:scaling>
        <c:axPos val="b"/>
        <c:tickLblPos val="nextTo"/>
        <c:crossAx val="193405312"/>
        <c:crosses val="autoZero"/>
        <c:auto val="1"/>
        <c:lblAlgn val="ctr"/>
        <c:lblOffset val="100"/>
      </c:catAx>
      <c:valAx>
        <c:axId val="193405312"/>
        <c:scaling>
          <c:orientation val="minMax"/>
        </c:scaling>
        <c:delete val="1"/>
        <c:axPos val="l"/>
        <c:majorGridlines/>
        <c:numFmt formatCode="General" sourceLinked="1"/>
        <c:tickLblPos val="nextTo"/>
        <c:crossAx val="193485440"/>
        <c:crosses val="autoZero"/>
        <c:crossBetween val="between"/>
      </c:valAx>
    </c:plotArea>
    <c:legend>
      <c:legendPos val="r"/>
      <c:layout/>
    </c:legend>
    <c:plotVisOnly val="1"/>
  </c:chart>
  <c:txPr>
    <a:bodyPr/>
    <a:lstStyle/>
    <a:p>
      <a:pPr>
        <a:defRPr sz="1000"/>
      </a:pPr>
      <a:endParaRPr lang="ru-RU"/>
    </a:p>
  </c:txPr>
  <c:externalData r:id="rId1"/>
</c:chartSpace>
</file>

<file path=ppt/charts/chart3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perspective val="30"/>
    </c:view3D>
    <c:plotArea>
      <c:layout>
        <c:manualLayout>
          <c:layoutTarget val="inner"/>
          <c:xMode val="edge"/>
          <c:yMode val="edge"/>
          <c:x val="0.1324258530183727"/>
          <c:y val="6.3157894736842107E-2"/>
          <c:w val="0.8397963692038497"/>
          <c:h val="0.77647368421052665"/>
        </c:manualLayout>
      </c:layout>
      <c:bar3DChart>
        <c:barDir val="col"/>
        <c:grouping val="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rgbClr val="92D050"/>
            </a:solidFill>
          </c:spPr>
          <c:dLbls>
            <c:dLbl>
              <c:idx val="0"/>
              <c:layout>
                <c:manualLayout>
                  <c:x val="-3.0864197530864274E-3"/>
                  <c:y val="-0.22105263157894736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639</a:t>
                    </a:r>
                    <a:r>
                      <a:rPr lang="ru-RU" dirty="0" smtClean="0"/>
                      <a:t> </a:t>
                    </a:r>
                    <a:r>
                      <a:rPr lang="en-US" dirty="0" smtClean="0"/>
                      <a:t>127,71</a:t>
                    </a:r>
                    <a:endParaRPr lang="en-US" dirty="0"/>
                  </a:p>
                </c:rich>
              </c:tx>
              <c:showVal val="1"/>
            </c:dLbl>
            <c:dLbl>
              <c:idx val="1"/>
              <c:layout>
                <c:manualLayout>
                  <c:x val="-3.0864197530863706E-3"/>
                  <c:y val="-0.26315789473684231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690</a:t>
                    </a:r>
                    <a:r>
                      <a:rPr lang="ru-RU" dirty="0" smtClean="0"/>
                      <a:t> </a:t>
                    </a:r>
                    <a:r>
                      <a:rPr lang="en-US" dirty="0" smtClean="0"/>
                      <a:t>789,22</a:t>
                    </a:r>
                    <a:endParaRPr lang="en-US" dirty="0"/>
                  </a:p>
                </c:rich>
              </c:tx>
              <c:showVal val="1"/>
            </c:dLbl>
            <c:dLbl>
              <c:idx val="2"/>
              <c:layout>
                <c:manualLayout>
                  <c:x val="3.0864197530864274E-3"/>
                  <c:y val="-0.30526315789473685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719</a:t>
                    </a:r>
                    <a:r>
                      <a:rPr lang="ru-RU" dirty="0" smtClean="0"/>
                      <a:t> </a:t>
                    </a:r>
                    <a:r>
                      <a:rPr lang="en-US" dirty="0" smtClean="0"/>
                      <a:t>042,35</a:t>
                    </a:r>
                    <a:endParaRPr lang="en-US" dirty="0"/>
                  </a:p>
                </c:rich>
              </c:tx>
              <c:showVal val="1"/>
            </c:dLbl>
            <c:dLbl>
              <c:idx val="3"/>
              <c:layout>
                <c:manualLayout>
                  <c:x val="-6.1728395061728392E-3"/>
                  <c:y val="-0.34210526315789547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750 709,48</a:t>
                    </a:r>
                    <a:endParaRPr lang="en-US" dirty="0"/>
                  </a:p>
                </c:rich>
              </c:tx>
              <c:showVal val="1"/>
            </c:dLbl>
            <c:showVal val="1"/>
          </c:dLbls>
          <c:cat>
            <c:strRef>
              <c:f>Лист1!$A$2:$A$5</c:f>
              <c:strCache>
                <c:ptCount val="4"/>
                <c:pt idx="0">
                  <c:v>2017 год</c:v>
                </c:pt>
                <c:pt idx="1">
                  <c:v>2018 год</c:v>
                </c:pt>
                <c:pt idx="2">
                  <c:v>2019 год</c:v>
                </c:pt>
                <c:pt idx="3">
                  <c:v>2020 год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639127.71</c:v>
                </c:pt>
                <c:pt idx="1">
                  <c:v>690789.22</c:v>
                </c:pt>
                <c:pt idx="2">
                  <c:v>719042.35000000044</c:v>
                </c:pt>
                <c:pt idx="3" formatCode="#,##0.00">
                  <c:v>725690.34000000043</c:v>
                </c:pt>
              </c:numCache>
            </c:numRef>
          </c:val>
        </c:ser>
        <c:shape val="box"/>
        <c:axId val="193528576"/>
        <c:axId val="193530112"/>
        <c:axId val="0"/>
      </c:bar3DChart>
      <c:catAx>
        <c:axId val="193528576"/>
        <c:scaling>
          <c:orientation val="minMax"/>
        </c:scaling>
        <c:axPos val="b"/>
        <c:tickLblPos val="nextTo"/>
        <c:crossAx val="193530112"/>
        <c:crosses val="autoZero"/>
        <c:auto val="1"/>
        <c:lblAlgn val="ctr"/>
        <c:lblOffset val="100"/>
      </c:catAx>
      <c:valAx>
        <c:axId val="193530112"/>
        <c:scaling>
          <c:orientation val="minMax"/>
        </c:scaling>
        <c:axPos val="l"/>
        <c:majorGridlines/>
        <c:numFmt formatCode="General" sourceLinked="1"/>
        <c:tickLblPos val="nextTo"/>
        <c:txPr>
          <a:bodyPr/>
          <a:lstStyle/>
          <a:p>
            <a:pPr>
              <a:defRPr sz="900"/>
            </a:pPr>
            <a:endParaRPr lang="ru-RU"/>
          </a:p>
        </c:txPr>
        <c:crossAx val="193528576"/>
        <c:crosses val="autoZero"/>
        <c:crossBetween val="between"/>
      </c:valAx>
    </c:plotArea>
    <c:plotVisOnly val="1"/>
  </c:chart>
  <c:txPr>
    <a:bodyPr/>
    <a:lstStyle/>
    <a:p>
      <a:pPr>
        <a:defRPr sz="1000"/>
      </a:pPr>
      <a:endParaRPr lang="ru-RU"/>
    </a:p>
  </c:txPr>
  <c:externalData r:id="rId1"/>
</c:chartSpace>
</file>

<file path=ppt/charts/chart3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>
        <c:manualLayout>
          <c:layoutTarget val="inner"/>
          <c:xMode val="edge"/>
          <c:yMode val="edge"/>
          <c:x val="6.2128034776902888E-2"/>
          <c:y val="0.1"/>
          <c:w val="0.93452380952380965"/>
          <c:h val="0.63765944881890302"/>
        </c:manualLayout>
      </c:layout>
      <c:lineChart>
        <c:grouping val="standard"/>
        <c:ser>
          <c:idx val="0"/>
          <c:order val="0"/>
          <c:tx>
            <c:strRef>
              <c:f>Лист1!$B$1</c:f>
              <c:strCache>
                <c:ptCount val="1"/>
                <c:pt idx="0">
                  <c:v>2017</c:v>
                </c:pt>
              </c:strCache>
            </c:strRef>
          </c:tx>
          <c:dLbls>
            <c:dLbl>
              <c:idx val="0"/>
              <c:layout>
                <c:manualLayout>
                  <c:x val="-0.15625000000000044"/>
                  <c:y val="2.5000000000000001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 </a:t>
                    </a:r>
                    <a:r>
                      <a:rPr lang="en-US" dirty="0" smtClean="0"/>
                      <a:t>11799,64</a:t>
                    </a:r>
                    <a:endParaRPr lang="en-US" dirty="0"/>
                  </a:p>
                </c:rich>
              </c:tx>
              <c:showVal val="1"/>
            </c:dLbl>
            <c:dLbl>
              <c:idx val="1"/>
              <c:layout>
                <c:manualLayout>
                  <c:x val="-1.3020833333333445E-2"/>
                  <c:y val="0.11562532808399036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 </a:t>
                    </a:r>
                    <a:r>
                      <a:rPr lang="en-US" dirty="0" smtClean="0"/>
                      <a:t>12743,07</a:t>
                    </a:r>
                    <a:endParaRPr lang="en-US" dirty="0"/>
                  </a:p>
                </c:rich>
              </c:tx>
              <c:showVal val="1"/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en-US" smtClean="0"/>
                      <a:t>13</a:t>
                    </a:r>
                    <a:r>
                      <a:rPr lang="ru-RU" smtClean="0"/>
                      <a:t> </a:t>
                    </a:r>
                    <a:r>
                      <a:rPr lang="en-US" smtClean="0"/>
                      <a:t>263,38</a:t>
                    </a:r>
                    <a:endParaRPr lang="en-US"/>
                  </a:p>
                </c:rich>
              </c:tx>
              <c:showVal val="1"/>
            </c:dLbl>
            <c:dLbl>
              <c:idx val="3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13 879,92</a:t>
                    </a:r>
                    <a:endParaRPr lang="en-US" dirty="0"/>
                  </a:p>
                </c:rich>
              </c:tx>
              <c:showVal val="1"/>
            </c:dLbl>
            <c:showVal val="1"/>
          </c:dLbls>
          <c:cat>
            <c:numRef>
              <c:f>Лист1!$A$2:$A$5</c:f>
              <c:numCache>
                <c:formatCode>General</c:formatCode>
                <c:ptCount val="4"/>
                <c:pt idx="0">
                  <c:v>2017</c:v>
                </c:pt>
                <c:pt idx="1">
                  <c:v>2018</c:v>
                </c:pt>
                <c:pt idx="2">
                  <c:v>2019</c:v>
                </c:pt>
                <c:pt idx="3">
                  <c:v>2020</c:v>
                </c:pt>
              </c:numCache>
            </c:num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11799.64000000001</c:v>
                </c:pt>
                <c:pt idx="1">
                  <c:v>12743.07</c:v>
                </c:pt>
                <c:pt idx="2">
                  <c:v>13263.38</c:v>
                </c:pt>
                <c:pt idx="3">
                  <c:v>13494.449999999983</c:v>
                </c:pt>
              </c:numCache>
            </c:numRef>
          </c:val>
        </c:ser>
        <c:marker val="1"/>
        <c:axId val="193615744"/>
        <c:axId val="193617280"/>
      </c:lineChart>
      <c:catAx>
        <c:axId val="193615744"/>
        <c:scaling>
          <c:orientation val="minMax"/>
        </c:scaling>
        <c:axPos val="b"/>
        <c:numFmt formatCode="General" sourceLinked="1"/>
        <c:tickLblPos val="nextTo"/>
        <c:crossAx val="193617280"/>
        <c:crosses val="autoZero"/>
        <c:auto val="1"/>
        <c:lblAlgn val="ctr"/>
        <c:lblOffset val="100"/>
      </c:catAx>
      <c:valAx>
        <c:axId val="193617280"/>
        <c:scaling>
          <c:orientation val="minMax"/>
        </c:scaling>
        <c:delete val="1"/>
        <c:axPos val="l"/>
        <c:majorGridlines/>
        <c:numFmt formatCode="General" sourceLinked="1"/>
        <c:tickLblPos val="nextTo"/>
        <c:crossAx val="193615744"/>
        <c:crosses val="autoZero"/>
        <c:crossBetween val="between"/>
      </c:valAx>
    </c:plotArea>
    <c:plotVisOnly val="1"/>
  </c:chart>
  <c:txPr>
    <a:bodyPr/>
    <a:lstStyle/>
    <a:p>
      <a:pPr>
        <a:defRPr sz="1000">
          <a:latin typeface="Calibri" pitchFamily="34" charset="0"/>
          <a:cs typeface="Calibri" pitchFamily="34" charset="0"/>
        </a:defRPr>
      </a:pPr>
      <a:endParaRPr lang="ru-RU"/>
    </a:p>
  </c:txPr>
  <c:externalData r:id="rId1"/>
</c:chartSpace>
</file>

<file path=ppt/charts/chart3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>
        <c:manualLayout>
          <c:layoutTarget val="inner"/>
          <c:xMode val="edge"/>
          <c:yMode val="edge"/>
          <c:x val="0.13350302566345867"/>
          <c:y val="3.1578947368421338E-2"/>
          <c:w val="0.8664969743365416"/>
          <c:h val="0.77647368421052665"/>
        </c:manualLayout>
      </c:layout>
      <c:barChart>
        <c:barDir val="col"/>
        <c:grouping val="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rgbClr val="92D050"/>
            </a:solidFill>
          </c:spPr>
          <c:dLbls>
            <c:dLbl>
              <c:idx val="3"/>
              <c:layout/>
              <c:tx>
                <c:rich>
                  <a:bodyPr/>
                  <a:lstStyle/>
                  <a:p>
                    <a:r>
                      <a:rPr lang="ru-RU" smtClean="0"/>
                      <a:t>75 531,0</a:t>
                    </a:r>
                    <a:endParaRPr lang="en-US" dirty="0"/>
                  </a:p>
                </c:rich>
              </c:tx>
              <c:showVal val="1"/>
            </c:dLbl>
            <c:showVal val="1"/>
          </c:dLbls>
          <c:cat>
            <c:strRef>
              <c:f>Лист1!$A$2:$A$5</c:f>
              <c:strCache>
                <c:ptCount val="4"/>
                <c:pt idx="0">
                  <c:v>2017 год</c:v>
                </c:pt>
                <c:pt idx="1">
                  <c:v>2018 год</c:v>
                </c:pt>
                <c:pt idx="2">
                  <c:v>2019 год</c:v>
                </c:pt>
                <c:pt idx="3">
                  <c:v>2020 год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64907.729999999996</c:v>
                </c:pt>
                <c:pt idx="1">
                  <c:v>72363.360000000001</c:v>
                </c:pt>
                <c:pt idx="2">
                  <c:v>69728.5</c:v>
                </c:pt>
                <c:pt idx="3">
                  <c:v>73486.399999999994</c:v>
                </c:pt>
              </c:numCache>
            </c:numRef>
          </c:val>
        </c:ser>
        <c:overlap val="100"/>
        <c:axId val="193645184"/>
        <c:axId val="193286528"/>
      </c:barChart>
      <c:catAx>
        <c:axId val="193645184"/>
        <c:scaling>
          <c:orientation val="minMax"/>
        </c:scaling>
        <c:axPos val="b"/>
        <c:tickLblPos val="nextTo"/>
        <c:crossAx val="193286528"/>
        <c:crosses val="autoZero"/>
        <c:auto val="1"/>
        <c:lblAlgn val="ctr"/>
        <c:lblOffset val="100"/>
      </c:catAx>
      <c:valAx>
        <c:axId val="193286528"/>
        <c:scaling>
          <c:orientation val="minMax"/>
        </c:scaling>
        <c:axPos val="l"/>
        <c:majorGridlines/>
        <c:numFmt formatCode="General" sourceLinked="1"/>
        <c:tickLblPos val="nextTo"/>
        <c:txPr>
          <a:bodyPr/>
          <a:lstStyle/>
          <a:p>
            <a:pPr>
              <a:defRPr sz="900"/>
            </a:pPr>
            <a:endParaRPr lang="ru-RU"/>
          </a:p>
        </c:txPr>
        <c:crossAx val="193645184"/>
        <c:crosses val="autoZero"/>
        <c:crossBetween val="between"/>
      </c:valAx>
    </c:plotArea>
    <c:plotVisOnly val="1"/>
  </c:chart>
  <c:txPr>
    <a:bodyPr/>
    <a:lstStyle/>
    <a:p>
      <a:pPr>
        <a:defRPr sz="1000"/>
      </a:pPr>
      <a:endParaRPr lang="ru-RU"/>
    </a:p>
  </c:txPr>
  <c:externalData r:id="rId1"/>
</c:chartSpace>
</file>

<file path=ppt/charts/chart3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>
        <c:manualLayout>
          <c:layoutTarget val="inner"/>
          <c:xMode val="edge"/>
          <c:yMode val="edge"/>
          <c:x val="0"/>
          <c:y val="9.4988069673109063E-2"/>
          <c:w val="0.91269841269842367"/>
          <c:h val="0.72127649909145952"/>
        </c:manualLayout>
      </c:layout>
      <c:lineChart>
        <c:grouping val="standard"/>
        <c:ser>
          <c:idx val="0"/>
          <c:order val="0"/>
          <c:tx>
            <c:strRef>
              <c:f>Лист1!$B$1</c:f>
              <c:strCache>
                <c:ptCount val="1"/>
                <c:pt idx="0">
                  <c:v>2017</c:v>
                </c:pt>
              </c:strCache>
            </c:strRef>
          </c:tx>
          <c:dLbls>
            <c:dLbl>
              <c:idx val="1"/>
              <c:layout>
                <c:manualLayout>
                  <c:x val="0"/>
                  <c:y val="1.5625E-2"/>
                </c:manualLayout>
              </c:layout>
              <c:showVal val="1"/>
            </c:dLbl>
            <c:showVal val="1"/>
          </c:dLbls>
          <c:cat>
            <c:strRef>
              <c:f>Лист1!$A$2:$A$5</c:f>
              <c:strCache>
                <c:ptCount val="4"/>
                <c:pt idx="0">
                  <c:v>2017/2018</c:v>
                </c:pt>
                <c:pt idx="1">
                  <c:v>2018/2019</c:v>
                </c:pt>
                <c:pt idx="2">
                  <c:v>2019/2020</c:v>
                </c:pt>
                <c:pt idx="3">
                  <c:v>2020/2021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2385</c:v>
                </c:pt>
                <c:pt idx="1">
                  <c:v>2357</c:v>
                </c:pt>
                <c:pt idx="2">
                  <c:v>2238</c:v>
                </c:pt>
                <c:pt idx="3" formatCode="#,##0">
                  <c:v>1974</c:v>
                </c:pt>
              </c:numCache>
            </c:numRef>
          </c:val>
        </c:ser>
        <c:marker val="1"/>
        <c:axId val="193307392"/>
        <c:axId val="193308928"/>
      </c:lineChart>
      <c:catAx>
        <c:axId val="193307392"/>
        <c:scaling>
          <c:orientation val="minMax"/>
        </c:scaling>
        <c:axPos val="b"/>
        <c:numFmt formatCode="General" sourceLinked="1"/>
        <c:tickLblPos val="nextTo"/>
        <c:crossAx val="193308928"/>
        <c:crosses val="autoZero"/>
        <c:auto val="1"/>
        <c:lblAlgn val="ctr"/>
        <c:lblOffset val="100"/>
      </c:catAx>
      <c:valAx>
        <c:axId val="193308928"/>
        <c:scaling>
          <c:orientation val="minMax"/>
        </c:scaling>
        <c:delete val="1"/>
        <c:axPos val="l"/>
        <c:majorGridlines/>
        <c:numFmt formatCode="General" sourceLinked="1"/>
        <c:tickLblPos val="nextTo"/>
        <c:crossAx val="193307392"/>
        <c:crosses val="autoZero"/>
        <c:crossBetween val="between"/>
      </c:valAx>
    </c:plotArea>
    <c:plotVisOnly val="1"/>
  </c:chart>
  <c:txPr>
    <a:bodyPr/>
    <a:lstStyle/>
    <a:p>
      <a:pPr>
        <a:defRPr sz="1000">
          <a:latin typeface="Calibri" pitchFamily="34" charset="0"/>
          <a:cs typeface="Calibri" pitchFamily="34" charset="0"/>
        </a:defRPr>
      </a:pPr>
      <a:endParaRPr lang="ru-RU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hPercent val="48"/>
      <c:depthPercent val="100"/>
      <c:rAngAx val="1"/>
    </c:view3D>
    <c:floor>
      <c:spPr>
        <a:solidFill>
          <a:srgbClr val="C0C0C0"/>
        </a:solidFill>
        <a:ln w="3175">
          <a:solidFill>
            <a:schemeClr val="tx1"/>
          </a:solidFill>
          <a:prstDash val="solid"/>
        </a:ln>
      </c:spPr>
    </c:floor>
    <c:sideWall>
      <c:spPr>
        <a:noFill/>
        <a:ln w="12700">
          <a:solidFill>
            <a:schemeClr val="tx1"/>
          </a:solidFill>
          <a:prstDash val="solid"/>
        </a:ln>
      </c:spPr>
    </c:sideWall>
    <c:backWall>
      <c:spPr>
        <a:noFill/>
        <a:ln w="12700">
          <a:solidFill>
            <a:schemeClr val="tx1"/>
          </a:solidFill>
          <a:prstDash val="solid"/>
        </a:ln>
      </c:spPr>
    </c:backWall>
    <c:plotArea>
      <c:layout>
        <c:manualLayout>
          <c:layoutTarget val="inner"/>
          <c:xMode val="edge"/>
          <c:yMode val="edge"/>
          <c:x val="8.4299788481066701E-2"/>
          <c:y val="0.13252596142873438"/>
          <c:w val="0.92073832790445154"/>
          <c:h val="0.59437435809654227"/>
        </c:manualLayout>
      </c:layout>
      <c:bar3DChart>
        <c:barDir val="col"/>
        <c:grouping val="stacked"/>
        <c:ser>
          <c:idx val="0"/>
          <c:order val="0"/>
          <c:tx>
            <c:strRef>
              <c:f>Sheet1!$A$2</c:f>
              <c:strCache>
                <c:ptCount val="1"/>
                <c:pt idx="0">
                  <c:v>валовой сбор зерна (в весе после обработки)</c:v>
                </c:pt>
              </c:strCache>
            </c:strRef>
          </c:tx>
          <c:spPr>
            <a:solidFill>
              <a:schemeClr val="accent2">
                <a:lumMod val="60000"/>
                <a:lumOff val="40000"/>
              </a:schemeClr>
            </a:solidFill>
            <a:ln w="12727">
              <a:solidFill>
                <a:schemeClr val="tx1"/>
              </a:solidFill>
              <a:prstDash val="solid"/>
            </a:ln>
          </c:spPr>
          <c:cat>
            <c:numRef>
              <c:f>Sheet1!$B$1:$G$1</c:f>
              <c:numCache>
                <c:formatCode>General</c:formatCode>
                <c:ptCount val="6"/>
                <c:pt idx="0">
                  <c:v>2016</c:v>
                </c:pt>
                <c:pt idx="1">
                  <c:v>2017</c:v>
                </c:pt>
                <c:pt idx="2">
                  <c:v>2018</c:v>
                </c:pt>
                <c:pt idx="3">
                  <c:v>2019</c:v>
                </c:pt>
                <c:pt idx="4">
                  <c:v>2020</c:v>
                </c:pt>
                <c:pt idx="5">
                  <c:v>2021</c:v>
                </c:pt>
              </c:numCache>
            </c:numRef>
          </c:cat>
          <c:val>
            <c:numRef>
              <c:f>Sheet1!$B$2:$G$2</c:f>
              <c:numCache>
                <c:formatCode>General</c:formatCode>
                <c:ptCount val="6"/>
                <c:pt idx="0">
                  <c:v>289.89999999999969</c:v>
                </c:pt>
                <c:pt idx="1">
                  <c:v>275.39999999999969</c:v>
                </c:pt>
                <c:pt idx="2">
                  <c:v>273</c:v>
                </c:pt>
                <c:pt idx="3">
                  <c:v>275</c:v>
                </c:pt>
                <c:pt idx="4">
                  <c:v>268.5</c:v>
                </c:pt>
                <c:pt idx="5">
                  <c:v>275.3</c:v>
                </c:pt>
              </c:numCache>
            </c:numRef>
          </c:val>
        </c:ser>
        <c:gapDepth val="0"/>
        <c:shape val="cylinder"/>
        <c:axId val="140163328"/>
        <c:axId val="140173312"/>
        <c:axId val="0"/>
      </c:bar3DChart>
      <c:catAx>
        <c:axId val="140163328"/>
        <c:scaling>
          <c:orientation val="minMax"/>
        </c:scaling>
        <c:axPos val="b"/>
        <c:numFmt formatCode="General" sourceLinked="1"/>
        <c:tickLblPos val="low"/>
        <c:spPr>
          <a:ln w="3182">
            <a:solidFill>
              <a:schemeClr val="tx1"/>
            </a:solidFill>
            <a:prstDash val="solid"/>
          </a:ln>
        </c:spPr>
        <c:txPr>
          <a:bodyPr rot="0" vert="horz"/>
          <a:lstStyle/>
          <a:p>
            <a:pPr>
              <a:defRPr/>
            </a:pPr>
            <a:endParaRPr lang="ru-RU"/>
          </a:p>
        </c:txPr>
        <c:crossAx val="140173312"/>
        <c:crosses val="autoZero"/>
        <c:auto val="1"/>
        <c:lblAlgn val="ctr"/>
        <c:lblOffset val="100"/>
        <c:tickLblSkip val="1"/>
        <c:tickMarkSkip val="1"/>
      </c:catAx>
      <c:valAx>
        <c:axId val="140173312"/>
        <c:scaling>
          <c:orientation val="minMax"/>
        </c:scaling>
        <c:axPos val="l"/>
        <c:majorGridlines>
          <c:spPr>
            <a:ln w="3182">
              <a:solidFill>
                <a:schemeClr val="tx1"/>
              </a:solidFill>
              <a:prstDash val="solid"/>
            </a:ln>
          </c:spPr>
        </c:majorGridlines>
        <c:numFmt formatCode="General" sourceLinked="1"/>
        <c:tickLblPos val="nextTo"/>
        <c:spPr>
          <a:ln w="3182">
            <a:solidFill>
              <a:schemeClr val="tx1"/>
            </a:solidFill>
            <a:prstDash val="solid"/>
          </a:ln>
        </c:spPr>
        <c:txPr>
          <a:bodyPr rot="0" vert="horz"/>
          <a:lstStyle/>
          <a:p>
            <a:pPr>
              <a:defRPr/>
            </a:pPr>
            <a:endParaRPr lang="ru-RU"/>
          </a:p>
        </c:txPr>
        <c:crossAx val="140163328"/>
        <c:crosses val="autoZero"/>
        <c:crossBetween val="between"/>
      </c:valAx>
      <c:spPr>
        <a:noFill/>
        <a:ln w="25454">
          <a:noFill/>
        </a:ln>
      </c:spPr>
    </c:plotArea>
    <c:legend>
      <c:legendPos val="r"/>
      <c:layout>
        <c:manualLayout>
          <c:xMode val="edge"/>
          <c:yMode val="edge"/>
          <c:x val="0.13579055957178604"/>
          <c:y val="0.8495073034349"/>
          <c:w val="0.64976859242766061"/>
          <c:h val="9.2560908101780748E-2"/>
        </c:manualLayout>
      </c:layout>
      <c:spPr>
        <a:noFill/>
        <a:ln w="3182">
          <a:solidFill>
            <a:schemeClr val="tx1"/>
          </a:solidFill>
          <a:prstDash val="solid"/>
        </a:ln>
      </c:spPr>
    </c:legend>
    <c:plotVisOnly val="1"/>
    <c:dispBlanksAs val="gap"/>
  </c:chart>
  <c:spPr>
    <a:noFill/>
    <a:ln>
      <a:noFill/>
    </a:ln>
  </c:spPr>
  <c:txPr>
    <a:bodyPr/>
    <a:lstStyle/>
    <a:p>
      <a:pPr>
        <a:defRPr sz="1100" b="1" i="0" u="none" strike="noStrike" baseline="0">
          <a:solidFill>
            <a:schemeClr val="tx1"/>
          </a:solidFill>
          <a:latin typeface="Calibri" pitchFamily="34" charset="0"/>
          <a:ea typeface="Arial"/>
          <a:cs typeface="Calibri" pitchFamily="34" charset="0"/>
        </a:defRPr>
      </a:pPr>
      <a:endParaRPr lang="ru-RU"/>
    </a:p>
  </c:txPr>
  <c:externalData r:id="rId1"/>
</c:chartSpace>
</file>

<file path=ppt/charts/chart4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>
        <c:manualLayout>
          <c:layoutTarget val="inner"/>
          <c:xMode val="edge"/>
          <c:yMode val="edge"/>
          <c:x val="0.13350302566345867"/>
          <c:y val="3.1578947368421359E-2"/>
          <c:w val="0.76927475211432472"/>
          <c:h val="0.77647368421052665"/>
        </c:manualLayout>
      </c:layout>
      <c:barChart>
        <c:barDir val="col"/>
        <c:grouping val="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rgbClr val="92D050"/>
            </a:solidFill>
          </c:spPr>
          <c:dLbls>
            <c:dLbl>
              <c:idx val="3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271 926,7</a:t>
                    </a:r>
                    <a:endParaRPr lang="en-US" dirty="0"/>
                  </a:p>
                </c:rich>
              </c:tx>
              <c:showVal val="1"/>
            </c:dLbl>
            <c:showVal val="1"/>
          </c:dLbls>
          <c:cat>
            <c:strRef>
              <c:f>Лист1!$A$2:$A$5</c:f>
              <c:strCache>
                <c:ptCount val="4"/>
                <c:pt idx="0">
                  <c:v>2017 год</c:v>
                </c:pt>
                <c:pt idx="1">
                  <c:v>2018 год</c:v>
                </c:pt>
                <c:pt idx="2">
                  <c:v>2019 год</c:v>
                </c:pt>
                <c:pt idx="3">
                  <c:v>2020 год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273760.08</c:v>
                </c:pt>
                <c:pt idx="1">
                  <c:v>259462.2</c:v>
                </c:pt>
                <c:pt idx="2">
                  <c:v>262444.08</c:v>
                </c:pt>
                <c:pt idx="3">
                  <c:v>347556.19</c:v>
                </c:pt>
              </c:numCache>
            </c:numRef>
          </c:val>
        </c:ser>
        <c:overlap val="100"/>
        <c:axId val="194092032"/>
        <c:axId val="194102016"/>
      </c:barChart>
      <c:catAx>
        <c:axId val="194092032"/>
        <c:scaling>
          <c:orientation val="minMax"/>
        </c:scaling>
        <c:axPos val="b"/>
        <c:tickLblPos val="nextTo"/>
        <c:crossAx val="194102016"/>
        <c:crosses val="autoZero"/>
        <c:auto val="1"/>
        <c:lblAlgn val="ctr"/>
        <c:lblOffset val="100"/>
      </c:catAx>
      <c:valAx>
        <c:axId val="194102016"/>
        <c:scaling>
          <c:orientation val="minMax"/>
        </c:scaling>
        <c:axPos val="l"/>
        <c:majorGridlines/>
        <c:numFmt formatCode="General" sourceLinked="1"/>
        <c:tickLblPos val="nextTo"/>
        <c:txPr>
          <a:bodyPr/>
          <a:lstStyle/>
          <a:p>
            <a:pPr>
              <a:defRPr sz="900"/>
            </a:pPr>
            <a:endParaRPr lang="ru-RU"/>
          </a:p>
        </c:txPr>
        <c:crossAx val="194092032"/>
        <c:crosses val="autoZero"/>
        <c:crossBetween val="between"/>
      </c:valAx>
    </c:plotArea>
    <c:plotVisOnly val="1"/>
  </c:chart>
  <c:txPr>
    <a:bodyPr/>
    <a:lstStyle/>
    <a:p>
      <a:pPr>
        <a:defRPr sz="1000"/>
      </a:pPr>
      <a:endParaRPr lang="ru-RU"/>
    </a:p>
  </c:txPr>
  <c:externalData r:id="rId1"/>
</c:chartSpace>
</file>

<file path=ppt/charts/chart4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>
        <c:manualLayout>
          <c:layoutTarget val="inner"/>
          <c:xMode val="edge"/>
          <c:yMode val="edge"/>
          <c:x val="0"/>
          <c:y val="9.4988069673109063E-2"/>
          <c:w val="0.91269841269842433"/>
          <c:h val="0.72127649909145952"/>
        </c:manualLayout>
      </c:layout>
      <c:lineChart>
        <c:grouping val="standard"/>
        <c:ser>
          <c:idx val="0"/>
          <c:order val="0"/>
          <c:tx>
            <c:strRef>
              <c:f>Лист1!$B$1</c:f>
              <c:strCache>
                <c:ptCount val="1"/>
                <c:pt idx="0">
                  <c:v>2017</c:v>
                </c:pt>
              </c:strCache>
            </c:strRef>
          </c:tx>
          <c:dLbls>
            <c:dLbl>
              <c:idx val="1"/>
              <c:layout>
                <c:manualLayout>
                  <c:x val="0"/>
                  <c:y val="1.5625E-2"/>
                </c:manualLayout>
              </c:layout>
              <c:showVal val="1"/>
            </c:dLbl>
            <c:showVal val="1"/>
          </c:dLbls>
          <c:cat>
            <c:strRef>
              <c:f>Лист1!$A$2:$A$5</c:f>
              <c:strCache>
                <c:ptCount val="4"/>
                <c:pt idx="0">
                  <c:v>2017/2018</c:v>
                </c:pt>
                <c:pt idx="1">
                  <c:v>2018/2019</c:v>
                </c:pt>
                <c:pt idx="2">
                  <c:v>2019/2020</c:v>
                </c:pt>
                <c:pt idx="3">
                  <c:v>2020/2021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6278</c:v>
                </c:pt>
                <c:pt idx="1">
                  <c:v>3647</c:v>
                </c:pt>
                <c:pt idx="2">
                  <c:v>6349</c:v>
                </c:pt>
                <c:pt idx="3">
                  <c:v>6400</c:v>
                </c:pt>
              </c:numCache>
            </c:numRef>
          </c:val>
        </c:ser>
        <c:marker val="1"/>
        <c:axId val="194134016"/>
        <c:axId val="194135552"/>
      </c:lineChart>
      <c:catAx>
        <c:axId val="194134016"/>
        <c:scaling>
          <c:orientation val="minMax"/>
        </c:scaling>
        <c:axPos val="b"/>
        <c:numFmt formatCode="General" sourceLinked="1"/>
        <c:tickLblPos val="nextTo"/>
        <c:crossAx val="194135552"/>
        <c:crosses val="autoZero"/>
        <c:auto val="1"/>
        <c:lblAlgn val="ctr"/>
        <c:lblOffset val="100"/>
      </c:catAx>
      <c:valAx>
        <c:axId val="194135552"/>
        <c:scaling>
          <c:orientation val="minMax"/>
        </c:scaling>
        <c:delete val="1"/>
        <c:axPos val="l"/>
        <c:majorGridlines/>
        <c:numFmt formatCode="General" sourceLinked="1"/>
        <c:tickLblPos val="nextTo"/>
        <c:crossAx val="194134016"/>
        <c:crosses val="autoZero"/>
        <c:crossBetween val="between"/>
      </c:valAx>
    </c:plotArea>
    <c:plotVisOnly val="1"/>
  </c:chart>
  <c:txPr>
    <a:bodyPr/>
    <a:lstStyle/>
    <a:p>
      <a:pPr>
        <a:defRPr sz="1000">
          <a:latin typeface="Calibri" pitchFamily="34" charset="0"/>
          <a:cs typeface="Calibri" pitchFamily="34" charset="0"/>
        </a:defRPr>
      </a:pPr>
      <a:endParaRPr lang="ru-RU"/>
    </a:p>
  </c:txPr>
  <c:externalData r:id="rId1"/>
</c:chartSpace>
</file>

<file path=ppt/charts/chart4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>
        <c:manualLayout>
          <c:layoutTarget val="inner"/>
          <c:xMode val="edge"/>
          <c:yMode val="edge"/>
          <c:x val="0.13350302566345867"/>
          <c:y val="3.157894736842138E-2"/>
          <c:w val="0.8664969743365416"/>
          <c:h val="0.77647368421052665"/>
        </c:manualLayout>
      </c:layout>
      <c:barChart>
        <c:barDir val="col"/>
        <c:grouping val="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rgbClr val="92D050"/>
            </a:solidFill>
          </c:spPr>
          <c:dLbls>
            <c:dLbl>
              <c:idx val="3"/>
              <c:layout/>
              <c:tx>
                <c:rich>
                  <a:bodyPr/>
                  <a:lstStyle/>
                  <a:p>
                    <a:r>
                      <a:rPr lang="ru-RU" smtClean="0"/>
                      <a:t>6 187,36</a:t>
                    </a:r>
                    <a:endParaRPr lang="en-US" dirty="0"/>
                  </a:p>
                </c:rich>
              </c:tx>
              <c:showVal val="1"/>
            </c:dLbl>
            <c:showVal val="1"/>
          </c:dLbls>
          <c:cat>
            <c:strRef>
              <c:f>Лист1!$A$2:$A$5</c:f>
              <c:strCache>
                <c:ptCount val="4"/>
                <c:pt idx="0">
                  <c:v>2017 год</c:v>
                </c:pt>
                <c:pt idx="1">
                  <c:v>2018 год</c:v>
                </c:pt>
                <c:pt idx="2">
                  <c:v>2019 год</c:v>
                </c:pt>
                <c:pt idx="3">
                  <c:v>2020 год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13171.9</c:v>
                </c:pt>
                <c:pt idx="1">
                  <c:v>15996.869999999972</c:v>
                </c:pt>
                <c:pt idx="2">
                  <c:v>15670.849999999984</c:v>
                </c:pt>
                <c:pt idx="3">
                  <c:v>18090</c:v>
                </c:pt>
              </c:numCache>
            </c:numRef>
          </c:val>
        </c:ser>
        <c:overlap val="100"/>
        <c:axId val="194168320"/>
        <c:axId val="194169856"/>
      </c:barChart>
      <c:catAx>
        <c:axId val="194168320"/>
        <c:scaling>
          <c:orientation val="minMax"/>
        </c:scaling>
        <c:axPos val="b"/>
        <c:tickLblPos val="nextTo"/>
        <c:crossAx val="194169856"/>
        <c:crosses val="autoZero"/>
        <c:auto val="1"/>
        <c:lblAlgn val="ctr"/>
        <c:lblOffset val="100"/>
      </c:catAx>
      <c:valAx>
        <c:axId val="194169856"/>
        <c:scaling>
          <c:orientation val="minMax"/>
        </c:scaling>
        <c:axPos val="l"/>
        <c:majorGridlines/>
        <c:numFmt formatCode="General" sourceLinked="1"/>
        <c:tickLblPos val="nextTo"/>
        <c:txPr>
          <a:bodyPr/>
          <a:lstStyle/>
          <a:p>
            <a:pPr>
              <a:defRPr sz="900"/>
            </a:pPr>
            <a:endParaRPr lang="ru-RU"/>
          </a:p>
        </c:txPr>
        <c:crossAx val="194168320"/>
        <c:crosses val="autoZero"/>
        <c:crossBetween val="between"/>
      </c:valAx>
    </c:plotArea>
    <c:plotVisOnly val="1"/>
  </c:chart>
  <c:txPr>
    <a:bodyPr/>
    <a:lstStyle/>
    <a:p>
      <a:pPr>
        <a:defRPr sz="1000"/>
      </a:pPr>
      <a:endParaRPr lang="ru-RU"/>
    </a:p>
  </c:txPr>
  <c:externalData r:id="rId1"/>
</c:chartSpace>
</file>

<file path=ppt/charts/chart4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>
        <c:manualLayout>
          <c:layoutTarget val="inner"/>
          <c:xMode val="edge"/>
          <c:yMode val="edge"/>
          <c:x val="0"/>
          <c:y val="9.4988069673109063E-2"/>
          <c:w val="0.91269841269842433"/>
          <c:h val="0.72127649909145952"/>
        </c:manualLayout>
      </c:layout>
      <c:lineChart>
        <c:grouping val="standard"/>
        <c:ser>
          <c:idx val="0"/>
          <c:order val="0"/>
          <c:tx>
            <c:strRef>
              <c:f>Лист1!$B$1</c:f>
              <c:strCache>
                <c:ptCount val="1"/>
                <c:pt idx="0">
                  <c:v>2017</c:v>
                </c:pt>
              </c:strCache>
            </c:strRef>
          </c:tx>
          <c:dLbls>
            <c:dLbl>
              <c:idx val="0"/>
              <c:layout>
                <c:manualLayout>
                  <c:x val="-4.5045045045044836E-3"/>
                  <c:y val="5.3030303030302997E-2"/>
                </c:manualLayout>
              </c:layout>
              <c:showVal val="1"/>
            </c:dLbl>
            <c:dLbl>
              <c:idx val="1"/>
              <c:layout>
                <c:manualLayout>
                  <c:x val="-1.1261261261261367E-2"/>
                  <c:y val="0.15198818897637981"/>
                </c:manualLayout>
              </c:layout>
              <c:showVal val="1"/>
            </c:dLbl>
            <c:showVal val="1"/>
          </c:dLbls>
          <c:cat>
            <c:numRef>
              <c:f>Лист1!$A$2:$A$5</c:f>
              <c:numCache>
                <c:formatCode>General</c:formatCode>
                <c:ptCount val="4"/>
                <c:pt idx="0">
                  <c:v>2017</c:v>
                </c:pt>
                <c:pt idx="1">
                  <c:v>2018</c:v>
                </c:pt>
                <c:pt idx="2">
                  <c:v>2019</c:v>
                </c:pt>
                <c:pt idx="3">
                  <c:v>2020</c:v>
                </c:pt>
              </c:numCache>
            </c:num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300</c:v>
                </c:pt>
                <c:pt idx="1">
                  <c:v>354</c:v>
                </c:pt>
                <c:pt idx="2">
                  <c:v>368</c:v>
                </c:pt>
                <c:pt idx="3">
                  <c:v>354</c:v>
                </c:pt>
              </c:numCache>
            </c:numRef>
          </c:val>
        </c:ser>
        <c:marker val="1"/>
        <c:axId val="194046208"/>
        <c:axId val="196288512"/>
      </c:lineChart>
      <c:catAx>
        <c:axId val="194046208"/>
        <c:scaling>
          <c:orientation val="minMax"/>
        </c:scaling>
        <c:axPos val="b"/>
        <c:numFmt formatCode="General" sourceLinked="1"/>
        <c:tickLblPos val="nextTo"/>
        <c:crossAx val="196288512"/>
        <c:crosses val="autoZero"/>
        <c:auto val="1"/>
        <c:lblAlgn val="ctr"/>
        <c:lblOffset val="100"/>
      </c:catAx>
      <c:valAx>
        <c:axId val="196288512"/>
        <c:scaling>
          <c:orientation val="minMax"/>
        </c:scaling>
        <c:delete val="1"/>
        <c:axPos val="l"/>
        <c:majorGridlines/>
        <c:numFmt formatCode="General" sourceLinked="1"/>
        <c:tickLblPos val="nextTo"/>
        <c:crossAx val="194046208"/>
        <c:crosses val="autoZero"/>
        <c:crossBetween val="between"/>
      </c:valAx>
    </c:plotArea>
    <c:plotVisOnly val="1"/>
  </c:chart>
  <c:txPr>
    <a:bodyPr/>
    <a:lstStyle/>
    <a:p>
      <a:pPr>
        <a:defRPr sz="1000">
          <a:latin typeface="Calibri" pitchFamily="34" charset="0"/>
          <a:cs typeface="Calibri" pitchFamily="34" charset="0"/>
        </a:defRPr>
      </a:pPr>
      <a:endParaRPr lang="ru-RU"/>
    </a:p>
  </c:txPr>
  <c:externalData r:id="rId1"/>
</c:chartSpace>
</file>

<file path=ppt/charts/chart4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perspective val="30"/>
    </c:view3D>
    <c:plotArea>
      <c:layout>
        <c:manualLayout>
          <c:layoutTarget val="inner"/>
          <c:xMode val="edge"/>
          <c:yMode val="edge"/>
          <c:x val="0.13875459317585301"/>
          <c:y val="3.1578947368421068E-2"/>
          <c:w val="0.83346762904636895"/>
          <c:h val="0.77115333609614611"/>
        </c:manualLayout>
      </c:layout>
      <c:bar3DChart>
        <c:barDir val="col"/>
        <c:grouping val="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rgbClr val="92D050"/>
            </a:solidFill>
          </c:spPr>
          <c:dLbls>
            <c:dLbl>
              <c:idx val="0"/>
              <c:layout>
                <c:manualLayout>
                  <c:x val="2.7777777777777683E-3"/>
                  <c:y val="-0.18421052631578938"/>
                </c:manualLayout>
              </c:layout>
              <c:showVal val="1"/>
            </c:dLbl>
            <c:dLbl>
              <c:idx val="1"/>
              <c:layout>
                <c:manualLayout>
                  <c:x val="-1.1111111111111125E-2"/>
                  <c:y val="-0.18421052631578938"/>
                </c:manualLayout>
              </c:layout>
              <c:showVal val="1"/>
            </c:dLbl>
            <c:dLbl>
              <c:idx val="2"/>
              <c:layout>
                <c:manualLayout>
                  <c:x val="-5.5555555555555558E-3"/>
                  <c:y val="-0.17894736842105319"/>
                </c:manualLayout>
              </c:layout>
              <c:showVal val="1"/>
            </c:dLbl>
            <c:dLbl>
              <c:idx val="3"/>
              <c:layout>
                <c:manualLayout>
                  <c:x val="-8.3333333333333367E-3"/>
                  <c:y val="-0.36842105263157893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622 850,09</a:t>
                    </a:r>
                    <a:endParaRPr lang="en-US" dirty="0"/>
                  </a:p>
                </c:rich>
              </c:tx>
              <c:showVal val="1"/>
            </c:dLbl>
            <c:showVal val="1"/>
          </c:dLbls>
          <c:cat>
            <c:strRef>
              <c:f>Лист1!$A$2:$A$5</c:f>
              <c:strCache>
                <c:ptCount val="4"/>
                <c:pt idx="0">
                  <c:v>2017 год</c:v>
                </c:pt>
                <c:pt idx="1">
                  <c:v>2018 год</c:v>
                </c:pt>
                <c:pt idx="2">
                  <c:v>2019 год</c:v>
                </c:pt>
                <c:pt idx="3">
                  <c:v>2020 год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327911.63</c:v>
                </c:pt>
                <c:pt idx="1">
                  <c:v>330161.09999999998</c:v>
                </c:pt>
                <c:pt idx="2">
                  <c:v>342286.75</c:v>
                </c:pt>
                <c:pt idx="3">
                  <c:v>672861.1</c:v>
                </c:pt>
              </c:numCache>
            </c:numRef>
          </c:val>
        </c:ser>
        <c:shape val="box"/>
        <c:axId val="196314624"/>
        <c:axId val="196316160"/>
        <c:axId val="0"/>
      </c:bar3DChart>
      <c:catAx>
        <c:axId val="196314624"/>
        <c:scaling>
          <c:orientation val="minMax"/>
        </c:scaling>
        <c:axPos val="b"/>
        <c:tickLblPos val="nextTo"/>
        <c:crossAx val="196316160"/>
        <c:crosses val="autoZero"/>
        <c:auto val="1"/>
        <c:lblAlgn val="ctr"/>
        <c:lblOffset val="100"/>
      </c:catAx>
      <c:valAx>
        <c:axId val="196316160"/>
        <c:scaling>
          <c:orientation val="minMax"/>
        </c:scaling>
        <c:axPos val="l"/>
        <c:majorGridlines/>
        <c:numFmt formatCode="General" sourceLinked="1"/>
        <c:tickLblPos val="nextTo"/>
        <c:txPr>
          <a:bodyPr/>
          <a:lstStyle/>
          <a:p>
            <a:pPr>
              <a:defRPr sz="900"/>
            </a:pPr>
            <a:endParaRPr lang="ru-RU"/>
          </a:p>
        </c:txPr>
        <c:crossAx val="196314624"/>
        <c:crosses val="autoZero"/>
        <c:crossBetween val="between"/>
      </c:valAx>
    </c:plotArea>
    <c:plotVisOnly val="1"/>
  </c:chart>
  <c:txPr>
    <a:bodyPr/>
    <a:lstStyle/>
    <a:p>
      <a:pPr>
        <a:defRPr sz="1000"/>
      </a:pPr>
      <a:endParaRPr lang="ru-RU"/>
    </a:p>
  </c:txPr>
  <c:externalData r:id="rId1"/>
</c:chartSpace>
</file>

<file path=ppt/charts/chart4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>
        <c:manualLayout>
          <c:layoutTarget val="inner"/>
          <c:xMode val="edge"/>
          <c:yMode val="edge"/>
          <c:x val="0"/>
          <c:y val="9.4988069673109063E-2"/>
          <c:w val="0.912698412698425"/>
          <c:h val="0.72127649909145952"/>
        </c:manualLayout>
      </c:layout>
      <c:lineChart>
        <c:grouping val="standard"/>
        <c:ser>
          <c:idx val="0"/>
          <c:order val="0"/>
          <c:tx>
            <c:strRef>
              <c:f>Лист1!$B$1</c:f>
              <c:strCache>
                <c:ptCount val="1"/>
                <c:pt idx="0">
                  <c:v>2017</c:v>
                </c:pt>
              </c:strCache>
            </c:strRef>
          </c:tx>
          <c:dLbls>
            <c:dLbl>
              <c:idx val="0"/>
              <c:layout>
                <c:manualLayout>
                  <c:x val="0"/>
                  <c:y val="5.7347811362289391E-2"/>
                </c:manualLayout>
              </c:layout>
              <c:showVal val="1"/>
            </c:dLbl>
            <c:dLbl>
              <c:idx val="1"/>
              <c:layout>
                <c:manualLayout>
                  <c:x val="9.8039215686274508E-3"/>
                  <c:y val="4.3402760138853733E-2"/>
                </c:manualLayout>
              </c:layout>
              <c:showVal val="1"/>
            </c:dLbl>
            <c:dLbl>
              <c:idx val="2"/>
              <c:layout>
                <c:manualLayout>
                  <c:x val="0"/>
                  <c:y val="-1.0752688172043012E-2"/>
                </c:manualLayout>
              </c:layout>
              <c:showVal val="1"/>
            </c:dLbl>
            <c:dLbl>
              <c:idx val="3"/>
              <c:layout/>
              <c:tx>
                <c:rich>
                  <a:bodyPr/>
                  <a:lstStyle/>
                  <a:p>
                    <a:r>
                      <a:rPr lang="ru-RU" smtClean="0"/>
                      <a:t>11515,92</a:t>
                    </a:r>
                    <a:endParaRPr lang="en-US" dirty="0"/>
                  </a:p>
                </c:rich>
              </c:tx>
              <c:showVal val="1"/>
            </c:dLbl>
            <c:showVal val="1"/>
          </c:dLbls>
          <c:cat>
            <c:numRef>
              <c:f>Лист1!$A$2:$A$5</c:f>
              <c:numCache>
                <c:formatCode>General</c:formatCode>
                <c:ptCount val="4"/>
                <c:pt idx="0">
                  <c:v>2017</c:v>
                </c:pt>
                <c:pt idx="1">
                  <c:v>2018</c:v>
                </c:pt>
                <c:pt idx="2">
                  <c:v>2019</c:v>
                </c:pt>
                <c:pt idx="3">
                  <c:v>2020</c:v>
                </c:pt>
              </c:numCache>
            </c:num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6053.9299999999994</c:v>
                </c:pt>
                <c:pt idx="1">
                  <c:v>6090.52</c:v>
                </c:pt>
                <c:pt idx="2">
                  <c:v>6313.9699999999993</c:v>
                </c:pt>
                <c:pt idx="3">
                  <c:v>11531</c:v>
                </c:pt>
              </c:numCache>
            </c:numRef>
          </c:val>
        </c:ser>
        <c:marker val="1"/>
        <c:axId val="49207552"/>
        <c:axId val="49209344"/>
      </c:lineChart>
      <c:catAx>
        <c:axId val="49207552"/>
        <c:scaling>
          <c:orientation val="minMax"/>
        </c:scaling>
        <c:axPos val="b"/>
        <c:numFmt formatCode="General" sourceLinked="1"/>
        <c:tickLblPos val="nextTo"/>
        <c:crossAx val="49209344"/>
        <c:crosses val="autoZero"/>
        <c:auto val="1"/>
        <c:lblAlgn val="ctr"/>
        <c:lblOffset val="100"/>
      </c:catAx>
      <c:valAx>
        <c:axId val="49209344"/>
        <c:scaling>
          <c:orientation val="minMax"/>
        </c:scaling>
        <c:delete val="1"/>
        <c:axPos val="l"/>
        <c:majorGridlines/>
        <c:numFmt formatCode="General" sourceLinked="1"/>
        <c:tickLblPos val="nextTo"/>
        <c:crossAx val="49207552"/>
        <c:crosses val="autoZero"/>
        <c:crossBetween val="between"/>
      </c:valAx>
    </c:plotArea>
    <c:plotVisOnly val="1"/>
  </c:chart>
  <c:txPr>
    <a:bodyPr/>
    <a:lstStyle/>
    <a:p>
      <a:pPr>
        <a:defRPr sz="1000">
          <a:latin typeface="Calibri" pitchFamily="34" charset="0"/>
          <a:cs typeface="Calibri" pitchFamily="34" charset="0"/>
        </a:defRPr>
      </a:pPr>
      <a:endParaRPr lang="ru-RU"/>
    </a:p>
  </c:txPr>
  <c:externalData r:id="rId1"/>
</c:chartSpace>
</file>

<file path=ppt/charts/chart4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/>
      <c:barChart>
        <c:barDir val="col"/>
        <c:grouping val="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rgbClr val="92D050"/>
            </a:solidFill>
          </c:spPr>
          <c:dLbls>
            <c:showVal val="1"/>
          </c:dLbls>
          <c:cat>
            <c:strRef>
              <c:f>Лист1!$A$2:$A$5</c:f>
              <c:strCache>
                <c:ptCount val="4"/>
                <c:pt idx="0">
                  <c:v>2017 год</c:v>
                </c:pt>
                <c:pt idx="1">
                  <c:v>2018 год</c:v>
                </c:pt>
                <c:pt idx="2">
                  <c:v>2019 год</c:v>
                </c:pt>
                <c:pt idx="3">
                  <c:v>2020 год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50923.74</c:v>
                </c:pt>
                <c:pt idx="1">
                  <c:v>54973.01</c:v>
                </c:pt>
                <c:pt idx="2">
                  <c:v>54545.65</c:v>
                </c:pt>
                <c:pt idx="3">
                  <c:v>48520.4</c:v>
                </c:pt>
              </c:numCache>
            </c:numRef>
          </c:val>
        </c:ser>
        <c:overlap val="100"/>
        <c:axId val="196290432"/>
        <c:axId val="196327296"/>
      </c:barChart>
      <c:catAx>
        <c:axId val="196290432"/>
        <c:scaling>
          <c:orientation val="minMax"/>
        </c:scaling>
        <c:axPos val="b"/>
        <c:tickLblPos val="nextTo"/>
        <c:crossAx val="196327296"/>
        <c:crosses val="autoZero"/>
        <c:auto val="1"/>
        <c:lblAlgn val="ctr"/>
        <c:lblOffset val="100"/>
      </c:catAx>
      <c:valAx>
        <c:axId val="196327296"/>
        <c:scaling>
          <c:orientation val="minMax"/>
        </c:scaling>
        <c:axPos val="l"/>
        <c:majorGridlines/>
        <c:numFmt formatCode="General" sourceLinked="1"/>
        <c:tickLblPos val="nextTo"/>
        <c:txPr>
          <a:bodyPr/>
          <a:lstStyle/>
          <a:p>
            <a:pPr>
              <a:defRPr sz="900"/>
            </a:pPr>
            <a:endParaRPr lang="ru-RU"/>
          </a:p>
        </c:txPr>
        <c:crossAx val="196290432"/>
        <c:crosses val="autoZero"/>
        <c:crossBetween val="between"/>
      </c:valAx>
    </c:plotArea>
    <c:plotVisOnly val="1"/>
  </c:chart>
  <c:txPr>
    <a:bodyPr/>
    <a:lstStyle/>
    <a:p>
      <a:pPr>
        <a:defRPr sz="1000"/>
      </a:pPr>
      <a:endParaRPr lang="ru-RU"/>
    </a:p>
  </c:txPr>
  <c:externalData r:id="rId1"/>
</c:chartSpace>
</file>

<file path=ppt/charts/chart47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plotArea>
      <c:layout>
        <c:manualLayout>
          <c:layoutTarget val="inner"/>
          <c:xMode val="edge"/>
          <c:yMode val="edge"/>
          <c:x val="0"/>
          <c:y val="9.4988069673109063E-2"/>
          <c:w val="0.912698412698425"/>
          <c:h val="0.72127649909145952"/>
        </c:manualLayout>
      </c:layout>
      <c:lineChart>
        <c:grouping val="standard"/>
        <c:ser>
          <c:idx val="0"/>
          <c:order val="0"/>
          <c:tx>
            <c:strRef>
              <c:f>Лист1!$B$1</c:f>
              <c:strCache>
                <c:ptCount val="1"/>
                <c:pt idx="0">
                  <c:v>2017</c:v>
                </c:pt>
              </c:strCache>
            </c:strRef>
          </c:tx>
          <c:dLbls>
            <c:dLbl>
              <c:idx val="0"/>
              <c:layout>
                <c:manualLayout>
                  <c:x val="0"/>
                  <c:y val="5.3418635170603933E-2"/>
                </c:manualLayout>
              </c:layout>
              <c:showVal val="1"/>
            </c:dLbl>
            <c:dLbl>
              <c:idx val="1"/>
              <c:layout>
                <c:manualLayout>
                  <c:x val="-6.5217391304347824E-2"/>
                  <c:y val="0.14596709065213206"/>
                </c:manualLayout>
              </c:layout>
              <c:showVal val="1"/>
            </c:dLbl>
            <c:showVal val="1"/>
          </c:dLbls>
          <c:cat>
            <c:numRef>
              <c:f>Лист1!$A$2:$A$5</c:f>
              <c:numCache>
                <c:formatCode>General</c:formatCode>
                <c:ptCount val="4"/>
                <c:pt idx="0">
                  <c:v>2017</c:v>
                </c:pt>
                <c:pt idx="1">
                  <c:v>2018</c:v>
                </c:pt>
                <c:pt idx="2">
                  <c:v>2019</c:v>
                </c:pt>
                <c:pt idx="3">
                  <c:v>2020</c:v>
                </c:pt>
              </c:numCache>
            </c:num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940.16</c:v>
                </c:pt>
                <c:pt idx="1">
                  <c:v>1014.09</c:v>
                </c:pt>
                <c:pt idx="2">
                  <c:v>1006.1700000000001</c:v>
                </c:pt>
                <c:pt idx="3">
                  <c:v>898.32999999999993</c:v>
                </c:pt>
              </c:numCache>
            </c:numRef>
          </c:val>
        </c:ser>
        <c:marker val="1"/>
        <c:axId val="196977408"/>
        <c:axId val="196978944"/>
      </c:lineChart>
      <c:catAx>
        <c:axId val="196977408"/>
        <c:scaling>
          <c:orientation val="minMax"/>
        </c:scaling>
        <c:axPos val="b"/>
        <c:numFmt formatCode="General" sourceLinked="1"/>
        <c:tickLblPos val="nextTo"/>
        <c:crossAx val="196978944"/>
        <c:crosses val="autoZero"/>
        <c:auto val="1"/>
        <c:lblAlgn val="ctr"/>
        <c:lblOffset val="100"/>
      </c:catAx>
      <c:valAx>
        <c:axId val="196978944"/>
        <c:scaling>
          <c:orientation val="minMax"/>
        </c:scaling>
        <c:delete val="1"/>
        <c:axPos val="l"/>
        <c:majorGridlines/>
        <c:numFmt formatCode="General" sourceLinked="1"/>
        <c:tickLblPos val="nextTo"/>
        <c:crossAx val="196977408"/>
        <c:crosses val="autoZero"/>
        <c:crossBetween val="between"/>
      </c:valAx>
    </c:plotArea>
    <c:plotVisOnly val="1"/>
  </c:chart>
  <c:txPr>
    <a:bodyPr/>
    <a:lstStyle/>
    <a:p>
      <a:pPr>
        <a:defRPr sz="1000">
          <a:latin typeface="Calibri" pitchFamily="34" charset="0"/>
          <a:cs typeface="Calibri" pitchFamily="34" charset="0"/>
        </a:defRPr>
      </a:pPr>
      <a:endParaRPr lang="ru-RU"/>
    </a:p>
  </c:txPr>
  <c:externalData r:id="rId1"/>
</c:chartSpace>
</file>

<file path=ppt/charts/chart48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plotArea>
      <c:layout/>
      <c:barChart>
        <c:barDir val="col"/>
        <c:grouping val="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rgbClr val="92D050"/>
            </a:solidFill>
          </c:spPr>
          <c:dLbls>
            <c:showVal val="1"/>
          </c:dLbls>
          <c:cat>
            <c:strRef>
              <c:f>Лист1!$A$2:$A$5</c:f>
              <c:strCache>
                <c:ptCount val="4"/>
                <c:pt idx="0">
                  <c:v>2017 год</c:v>
                </c:pt>
                <c:pt idx="1">
                  <c:v>2018 год</c:v>
                </c:pt>
                <c:pt idx="2">
                  <c:v>2019 год</c:v>
                </c:pt>
                <c:pt idx="3">
                  <c:v>2020 год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4836.4699999999993</c:v>
                </c:pt>
                <c:pt idx="1">
                  <c:v>5434.07</c:v>
                </c:pt>
                <c:pt idx="2">
                  <c:v>6863.49</c:v>
                </c:pt>
                <c:pt idx="3">
                  <c:v>7350.2</c:v>
                </c:pt>
              </c:numCache>
            </c:numRef>
          </c:val>
        </c:ser>
        <c:overlap val="100"/>
        <c:axId val="197011712"/>
        <c:axId val="197013504"/>
      </c:barChart>
      <c:catAx>
        <c:axId val="197011712"/>
        <c:scaling>
          <c:orientation val="minMax"/>
        </c:scaling>
        <c:axPos val="b"/>
        <c:tickLblPos val="nextTo"/>
        <c:crossAx val="197013504"/>
        <c:crosses val="autoZero"/>
        <c:auto val="1"/>
        <c:lblAlgn val="ctr"/>
        <c:lblOffset val="100"/>
      </c:catAx>
      <c:valAx>
        <c:axId val="197013504"/>
        <c:scaling>
          <c:orientation val="minMax"/>
        </c:scaling>
        <c:axPos val="l"/>
        <c:majorGridlines/>
        <c:numFmt formatCode="General" sourceLinked="1"/>
        <c:tickLblPos val="nextTo"/>
        <c:txPr>
          <a:bodyPr/>
          <a:lstStyle/>
          <a:p>
            <a:pPr>
              <a:defRPr sz="900"/>
            </a:pPr>
            <a:endParaRPr lang="ru-RU"/>
          </a:p>
        </c:txPr>
        <c:crossAx val="197011712"/>
        <c:crosses val="autoZero"/>
        <c:crossBetween val="between"/>
      </c:valAx>
    </c:plotArea>
    <c:plotVisOnly val="1"/>
  </c:chart>
  <c:txPr>
    <a:bodyPr/>
    <a:lstStyle/>
    <a:p>
      <a:pPr>
        <a:defRPr sz="1000"/>
      </a:pPr>
      <a:endParaRPr lang="ru-RU"/>
    </a:p>
  </c:txPr>
  <c:externalData r:id="rId1"/>
</c:chartSpace>
</file>

<file path=ppt/charts/chart4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>
        <c:manualLayout>
          <c:layoutTarget val="inner"/>
          <c:xMode val="edge"/>
          <c:yMode val="edge"/>
          <c:x val="0"/>
          <c:y val="9.4988069673109063E-2"/>
          <c:w val="0.91269841269842433"/>
          <c:h val="0.72127649909145952"/>
        </c:manualLayout>
      </c:layout>
      <c:lineChart>
        <c:grouping val="standard"/>
        <c:ser>
          <c:idx val="0"/>
          <c:order val="0"/>
          <c:tx>
            <c:strRef>
              <c:f>Лист1!$B$1</c:f>
              <c:strCache>
                <c:ptCount val="1"/>
                <c:pt idx="0">
                  <c:v>2017</c:v>
                </c:pt>
              </c:strCache>
            </c:strRef>
          </c:tx>
          <c:dLbls>
            <c:dLbl>
              <c:idx val="0"/>
              <c:layout>
                <c:manualLayout>
                  <c:x val="0"/>
                  <c:y val="0.1111111111111111"/>
                </c:manualLayout>
              </c:layout>
              <c:showVal val="1"/>
            </c:dLbl>
            <c:dLbl>
              <c:idx val="1"/>
              <c:layout>
                <c:manualLayout>
                  <c:x val="0"/>
                  <c:y val="4.3402777777777783E-2"/>
                </c:manualLayout>
              </c:layout>
              <c:showVal val="1"/>
            </c:dLbl>
            <c:showVal val="1"/>
          </c:dLbls>
          <c:cat>
            <c:numRef>
              <c:f>Лист1!$A$2:$A$5</c:f>
              <c:numCache>
                <c:formatCode>General</c:formatCode>
                <c:ptCount val="4"/>
                <c:pt idx="0">
                  <c:v>2017</c:v>
                </c:pt>
                <c:pt idx="1">
                  <c:v>2018</c:v>
                </c:pt>
                <c:pt idx="2">
                  <c:v>2019</c:v>
                </c:pt>
                <c:pt idx="3">
                  <c:v>2020</c:v>
                </c:pt>
              </c:numCache>
            </c:num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89.29</c:v>
                </c:pt>
                <c:pt idx="1">
                  <c:v>100.24000000000001</c:v>
                </c:pt>
                <c:pt idx="2">
                  <c:v>126.61</c:v>
                </c:pt>
                <c:pt idx="3">
                  <c:v>136.08000000000001</c:v>
                </c:pt>
              </c:numCache>
            </c:numRef>
          </c:val>
        </c:ser>
        <c:marker val="1"/>
        <c:axId val="197041152"/>
        <c:axId val="197042944"/>
      </c:lineChart>
      <c:catAx>
        <c:axId val="197041152"/>
        <c:scaling>
          <c:orientation val="minMax"/>
        </c:scaling>
        <c:axPos val="b"/>
        <c:numFmt formatCode="General" sourceLinked="1"/>
        <c:tickLblPos val="nextTo"/>
        <c:crossAx val="197042944"/>
        <c:crosses val="autoZero"/>
        <c:auto val="1"/>
        <c:lblAlgn val="ctr"/>
        <c:lblOffset val="100"/>
      </c:catAx>
      <c:valAx>
        <c:axId val="197042944"/>
        <c:scaling>
          <c:orientation val="minMax"/>
        </c:scaling>
        <c:delete val="1"/>
        <c:axPos val="l"/>
        <c:majorGridlines/>
        <c:numFmt formatCode="General" sourceLinked="1"/>
        <c:tickLblPos val="nextTo"/>
        <c:crossAx val="197041152"/>
        <c:crosses val="autoZero"/>
        <c:crossBetween val="between"/>
      </c:valAx>
    </c:plotArea>
    <c:plotVisOnly val="1"/>
  </c:chart>
  <c:txPr>
    <a:bodyPr/>
    <a:lstStyle/>
    <a:p>
      <a:pPr>
        <a:defRPr sz="1000">
          <a:latin typeface="Calibri" pitchFamily="34" charset="0"/>
          <a:cs typeface="Calibri" pitchFamily="34" charset="0"/>
        </a:defRPr>
      </a:pPr>
      <a:endParaRPr lang="ru-RU"/>
    </a:p>
  </c:txPr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plotArea>
      <c:layout>
        <c:manualLayout>
          <c:layoutTarget val="inner"/>
          <c:xMode val="edge"/>
          <c:yMode val="edge"/>
          <c:x val="7.5198639942735845E-2"/>
          <c:y val="4.7356892888389013E-2"/>
          <c:w val="0.88896292650918662"/>
          <c:h val="0.67351981983331866"/>
        </c:manualLayout>
      </c:layout>
      <c:lineChart>
        <c:grouping val="standard"/>
        <c:ser>
          <c:idx val="0"/>
          <c:order val="0"/>
          <c:tx>
            <c:strRef>
              <c:f>Лист1!$B$1</c:f>
              <c:strCache>
                <c:ptCount val="1"/>
                <c:pt idx="0">
                  <c:v>семена масленичных культур</c:v>
                </c:pt>
              </c:strCache>
            </c:strRef>
          </c:tx>
          <c:spPr>
            <a:ln>
              <a:solidFill>
                <a:srgbClr val="33CCCC"/>
              </a:solidFill>
            </a:ln>
          </c:spPr>
          <c:marker>
            <c:spPr>
              <a:solidFill>
                <a:srgbClr val="00B0F0"/>
              </a:solidFill>
              <a:ln>
                <a:solidFill>
                  <a:srgbClr val="33CCCC"/>
                </a:solidFill>
              </a:ln>
            </c:spPr>
          </c:marker>
          <c:cat>
            <c:numRef>
              <c:f>Лист1!$A$2:$A$7</c:f>
              <c:numCache>
                <c:formatCode>General</c:formatCode>
                <c:ptCount val="6"/>
                <c:pt idx="0">
                  <c:v>2016</c:v>
                </c:pt>
                <c:pt idx="1">
                  <c:v>2017</c:v>
                </c:pt>
                <c:pt idx="2">
                  <c:v>2018</c:v>
                </c:pt>
                <c:pt idx="3">
                  <c:v>2019</c:v>
                </c:pt>
                <c:pt idx="4">
                  <c:v>2020</c:v>
                </c:pt>
                <c:pt idx="5">
                  <c:v>2021</c:v>
                </c:pt>
              </c:numCache>
            </c:numRef>
          </c:cat>
          <c:val>
            <c:numRef>
              <c:f>Лист1!$B$2:$B$7</c:f>
              <c:numCache>
                <c:formatCode>General</c:formatCode>
                <c:ptCount val="6"/>
                <c:pt idx="0">
                  <c:v>35.700000000000003</c:v>
                </c:pt>
                <c:pt idx="1">
                  <c:v>44.2</c:v>
                </c:pt>
                <c:pt idx="2">
                  <c:v>44.5</c:v>
                </c:pt>
                <c:pt idx="3">
                  <c:v>46.720000000000013</c:v>
                </c:pt>
                <c:pt idx="4">
                  <c:v>51.15</c:v>
                </c:pt>
                <c:pt idx="5">
                  <c:v>51.5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картофель</c:v>
                </c:pt>
              </c:strCache>
            </c:strRef>
          </c:tx>
          <c:cat>
            <c:numRef>
              <c:f>Лист1!$A$2:$A$7</c:f>
              <c:numCache>
                <c:formatCode>General</c:formatCode>
                <c:ptCount val="6"/>
                <c:pt idx="0">
                  <c:v>2016</c:v>
                </c:pt>
                <c:pt idx="1">
                  <c:v>2017</c:v>
                </c:pt>
                <c:pt idx="2">
                  <c:v>2018</c:v>
                </c:pt>
                <c:pt idx="3">
                  <c:v>2019</c:v>
                </c:pt>
                <c:pt idx="4">
                  <c:v>2020</c:v>
                </c:pt>
                <c:pt idx="5">
                  <c:v>2021</c:v>
                </c:pt>
              </c:numCache>
            </c:numRef>
          </c:cat>
          <c:val>
            <c:numRef>
              <c:f>Лист1!$C$2:$C$7</c:f>
              <c:numCache>
                <c:formatCode>General</c:formatCode>
                <c:ptCount val="6"/>
                <c:pt idx="0">
                  <c:v>10.6</c:v>
                </c:pt>
                <c:pt idx="1">
                  <c:v>7.3</c:v>
                </c:pt>
                <c:pt idx="2">
                  <c:v>8.4</c:v>
                </c:pt>
                <c:pt idx="3">
                  <c:v>8.83</c:v>
                </c:pt>
                <c:pt idx="4">
                  <c:v>9.09</c:v>
                </c:pt>
                <c:pt idx="5">
                  <c:v>9.3600000000000048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овощи</c:v>
                </c:pt>
              </c:strCache>
            </c:strRef>
          </c:tx>
          <c:spPr>
            <a:ln>
              <a:solidFill>
                <a:srgbClr val="FF0000"/>
              </a:solidFill>
            </a:ln>
          </c:spPr>
          <c:marker>
            <c:spPr>
              <a:solidFill>
                <a:srgbClr val="FF0000"/>
              </a:solidFill>
              <a:ln>
                <a:solidFill>
                  <a:srgbClr val="FF0000"/>
                </a:solidFill>
              </a:ln>
            </c:spPr>
          </c:marker>
          <c:cat>
            <c:numRef>
              <c:f>Лист1!$A$2:$A$7</c:f>
              <c:numCache>
                <c:formatCode>General</c:formatCode>
                <c:ptCount val="6"/>
                <c:pt idx="0">
                  <c:v>2016</c:v>
                </c:pt>
                <c:pt idx="1">
                  <c:v>2017</c:v>
                </c:pt>
                <c:pt idx="2">
                  <c:v>2018</c:v>
                </c:pt>
                <c:pt idx="3">
                  <c:v>2019</c:v>
                </c:pt>
                <c:pt idx="4">
                  <c:v>2020</c:v>
                </c:pt>
                <c:pt idx="5">
                  <c:v>2021</c:v>
                </c:pt>
              </c:numCache>
            </c:numRef>
          </c:cat>
          <c:val>
            <c:numRef>
              <c:f>Лист1!$D$2:$D$7</c:f>
              <c:numCache>
                <c:formatCode>General</c:formatCode>
                <c:ptCount val="6"/>
                <c:pt idx="0">
                  <c:v>10.8</c:v>
                </c:pt>
                <c:pt idx="1">
                  <c:v>10.3</c:v>
                </c:pt>
                <c:pt idx="2">
                  <c:v>10.5</c:v>
                </c:pt>
                <c:pt idx="3">
                  <c:v>11.03</c:v>
                </c:pt>
                <c:pt idx="4">
                  <c:v>11.46</c:v>
                </c:pt>
                <c:pt idx="5">
                  <c:v>11.7</c:v>
                </c:pt>
              </c:numCache>
            </c:numRef>
          </c:val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скот и птица на убой (в живом весе)</c:v>
                </c:pt>
              </c:strCache>
            </c:strRef>
          </c:tx>
          <c:spPr>
            <a:ln>
              <a:solidFill>
                <a:srgbClr val="FFC000"/>
              </a:solidFill>
            </a:ln>
          </c:spPr>
          <c:marker>
            <c:symbol val="circle"/>
            <c:size val="7"/>
            <c:spPr>
              <a:solidFill>
                <a:srgbClr val="FFC000"/>
              </a:solidFill>
              <a:ln>
                <a:solidFill>
                  <a:srgbClr val="FFC000"/>
                </a:solidFill>
              </a:ln>
            </c:spPr>
          </c:marker>
          <c:cat>
            <c:numRef>
              <c:f>Лист1!$A$2:$A$7</c:f>
              <c:numCache>
                <c:formatCode>General</c:formatCode>
                <c:ptCount val="6"/>
                <c:pt idx="0">
                  <c:v>2016</c:v>
                </c:pt>
                <c:pt idx="1">
                  <c:v>2017</c:v>
                </c:pt>
                <c:pt idx="2">
                  <c:v>2018</c:v>
                </c:pt>
                <c:pt idx="3">
                  <c:v>2019</c:v>
                </c:pt>
                <c:pt idx="4">
                  <c:v>2020</c:v>
                </c:pt>
                <c:pt idx="5">
                  <c:v>2021</c:v>
                </c:pt>
              </c:numCache>
            </c:numRef>
          </c:cat>
          <c:val>
            <c:numRef>
              <c:f>Лист1!$E$2:$E$7</c:f>
              <c:numCache>
                <c:formatCode>General</c:formatCode>
                <c:ptCount val="6"/>
                <c:pt idx="0">
                  <c:v>7.5</c:v>
                </c:pt>
                <c:pt idx="1">
                  <c:v>7.3</c:v>
                </c:pt>
                <c:pt idx="2">
                  <c:v>7.5</c:v>
                </c:pt>
                <c:pt idx="3">
                  <c:v>7.88</c:v>
                </c:pt>
                <c:pt idx="4">
                  <c:v>8.4</c:v>
                </c:pt>
                <c:pt idx="5">
                  <c:v>8.6</c:v>
                </c:pt>
              </c:numCache>
            </c:numRef>
          </c:val>
        </c:ser>
        <c:ser>
          <c:idx val="4"/>
          <c:order val="4"/>
          <c:tx>
            <c:strRef>
              <c:f>Лист1!$F$1</c:f>
              <c:strCache>
                <c:ptCount val="1"/>
                <c:pt idx="0">
                  <c:v>молоко</c:v>
                </c:pt>
              </c:strCache>
            </c:strRef>
          </c:tx>
          <c:spPr>
            <a:ln>
              <a:solidFill>
                <a:srgbClr val="669900"/>
              </a:solidFill>
            </a:ln>
          </c:spPr>
          <c:marker>
            <c:spPr>
              <a:solidFill>
                <a:srgbClr val="669900"/>
              </a:solidFill>
              <a:ln>
                <a:solidFill>
                  <a:srgbClr val="669900"/>
                </a:solidFill>
              </a:ln>
            </c:spPr>
          </c:marker>
          <c:cat>
            <c:numRef>
              <c:f>Лист1!$A$2:$A$7</c:f>
              <c:numCache>
                <c:formatCode>General</c:formatCode>
                <c:ptCount val="6"/>
                <c:pt idx="0">
                  <c:v>2016</c:v>
                </c:pt>
                <c:pt idx="1">
                  <c:v>2017</c:v>
                </c:pt>
                <c:pt idx="2">
                  <c:v>2018</c:v>
                </c:pt>
                <c:pt idx="3">
                  <c:v>2019</c:v>
                </c:pt>
                <c:pt idx="4">
                  <c:v>2020</c:v>
                </c:pt>
                <c:pt idx="5">
                  <c:v>2021</c:v>
                </c:pt>
              </c:numCache>
            </c:numRef>
          </c:cat>
          <c:val>
            <c:numRef>
              <c:f>Лист1!$F$2:$F$7</c:f>
              <c:numCache>
                <c:formatCode>General</c:formatCode>
                <c:ptCount val="6"/>
                <c:pt idx="0">
                  <c:v>23.1</c:v>
                </c:pt>
                <c:pt idx="1">
                  <c:v>24.5</c:v>
                </c:pt>
                <c:pt idx="2">
                  <c:v>25</c:v>
                </c:pt>
                <c:pt idx="3">
                  <c:v>26.27</c:v>
                </c:pt>
                <c:pt idx="4">
                  <c:v>35.15</c:v>
                </c:pt>
                <c:pt idx="5">
                  <c:v>36</c:v>
                </c:pt>
              </c:numCache>
            </c:numRef>
          </c:val>
        </c:ser>
        <c:ser>
          <c:idx val="5"/>
          <c:order val="5"/>
          <c:tx>
            <c:strRef>
              <c:f>Лист1!$G$1</c:f>
              <c:strCache>
                <c:ptCount val="1"/>
                <c:pt idx="0">
                  <c:v>яйца (млн. шт.)</c:v>
                </c:pt>
              </c:strCache>
            </c:strRef>
          </c:tx>
          <c:spPr>
            <a:ln>
              <a:solidFill>
                <a:srgbClr val="7030A0"/>
              </a:solidFill>
            </a:ln>
          </c:spPr>
          <c:marker>
            <c:spPr>
              <a:solidFill>
                <a:srgbClr val="7030A0"/>
              </a:solidFill>
              <a:ln>
                <a:solidFill>
                  <a:srgbClr val="7030A0"/>
                </a:solidFill>
              </a:ln>
            </c:spPr>
          </c:marker>
          <c:cat>
            <c:numRef>
              <c:f>Лист1!$A$2:$A$7</c:f>
              <c:numCache>
                <c:formatCode>General</c:formatCode>
                <c:ptCount val="6"/>
                <c:pt idx="0">
                  <c:v>2016</c:v>
                </c:pt>
                <c:pt idx="1">
                  <c:v>2017</c:v>
                </c:pt>
                <c:pt idx="2">
                  <c:v>2018</c:v>
                </c:pt>
                <c:pt idx="3">
                  <c:v>2019</c:v>
                </c:pt>
                <c:pt idx="4">
                  <c:v>2020</c:v>
                </c:pt>
                <c:pt idx="5">
                  <c:v>2021</c:v>
                </c:pt>
              </c:numCache>
            </c:numRef>
          </c:cat>
          <c:val>
            <c:numRef>
              <c:f>Лист1!$G$2:$G$7</c:f>
              <c:numCache>
                <c:formatCode>General</c:formatCode>
                <c:ptCount val="6"/>
                <c:pt idx="0">
                  <c:v>21.6</c:v>
                </c:pt>
                <c:pt idx="1">
                  <c:v>20.9</c:v>
                </c:pt>
                <c:pt idx="2">
                  <c:v>21.7</c:v>
                </c:pt>
                <c:pt idx="3">
                  <c:v>22.8</c:v>
                </c:pt>
                <c:pt idx="4">
                  <c:v>23</c:v>
                </c:pt>
                <c:pt idx="5">
                  <c:v>24.19</c:v>
                </c:pt>
              </c:numCache>
            </c:numRef>
          </c:val>
        </c:ser>
        <c:marker val="1"/>
        <c:axId val="186527744"/>
        <c:axId val="186529664"/>
      </c:lineChart>
      <c:catAx>
        <c:axId val="186527744"/>
        <c:scaling>
          <c:orientation val="minMax"/>
        </c:scaling>
        <c:axPos val="b"/>
        <c:numFmt formatCode="General" sourceLinked="1"/>
        <c:tickLblPos val="nextTo"/>
        <c:crossAx val="186529664"/>
        <c:crosses val="autoZero"/>
        <c:auto val="1"/>
        <c:lblAlgn val="ctr"/>
        <c:lblOffset val="100"/>
      </c:catAx>
      <c:valAx>
        <c:axId val="186529664"/>
        <c:scaling>
          <c:orientation val="minMax"/>
          <c:max val="55"/>
          <c:min val="0"/>
        </c:scaling>
        <c:axPos val="l"/>
        <c:majorGridlines/>
        <c:numFmt formatCode="General" sourceLinked="1"/>
        <c:tickLblPos val="nextTo"/>
        <c:crossAx val="186527744"/>
        <c:crosses val="autoZero"/>
        <c:crossBetween val="between"/>
        <c:majorUnit val="5"/>
        <c:minorUnit val="1"/>
      </c:valAx>
      <c:spPr>
        <a:ln>
          <a:noFill/>
        </a:ln>
      </c:spPr>
    </c:plotArea>
    <c:legend>
      <c:legendPos val="b"/>
      <c:layout>
        <c:manualLayout>
          <c:xMode val="edge"/>
          <c:yMode val="edge"/>
          <c:x val="0"/>
          <c:y val="0.78963559787584692"/>
          <c:w val="1"/>
          <c:h val="0.18710858817066514"/>
        </c:manualLayout>
      </c:layout>
      <c:overlay val="1"/>
      <c:spPr>
        <a:ln w="3175" cmpd="sng"/>
      </c:spPr>
    </c:legend>
    <c:plotVisOnly val="1"/>
  </c:chart>
  <c:txPr>
    <a:bodyPr/>
    <a:lstStyle/>
    <a:p>
      <a:pPr>
        <a:defRPr sz="1100">
          <a:latin typeface="Calibri" pitchFamily="34" charset="0"/>
          <a:cs typeface="Calibri" pitchFamily="34" charset="0"/>
        </a:defRPr>
      </a:pPr>
      <a:endParaRPr lang="ru-RU"/>
    </a:p>
  </c:txPr>
  <c:externalData r:id="rId1"/>
</c:chartSpace>
</file>

<file path=ppt/charts/chart5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view3D>
      <c:perspective val="0"/>
    </c:view3D>
    <c:plotArea>
      <c:layout>
        <c:manualLayout>
          <c:layoutTarget val="inner"/>
          <c:xMode val="edge"/>
          <c:yMode val="edge"/>
          <c:x val="9.4899748356198452E-2"/>
          <c:y val="4.1263440860215064E-2"/>
          <c:w val="0.65715913088183564"/>
          <c:h val="0.83235458470916857"/>
        </c:manualLayout>
      </c:layout>
      <c:bar3DChart>
        <c:barDir val="col"/>
        <c:grouping val="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непрограммная часть</c:v>
                </c:pt>
              </c:strCache>
            </c:strRef>
          </c:tx>
          <c:dLbls>
            <c:dLbl>
              <c:idx val="0"/>
              <c:layout>
                <c:manualLayout>
                  <c:x val="-8.1944553805774284E-2"/>
                  <c:y val="6.7567567567567571E-3"/>
                </c:manualLayout>
              </c:layout>
              <c:showVal val="1"/>
            </c:dLbl>
            <c:dLbl>
              <c:idx val="1"/>
              <c:layout>
                <c:manualLayout>
                  <c:x val="-9.5833333333333368E-2"/>
                  <c:y val="-2.2522522522522592E-3"/>
                </c:manualLayout>
              </c:layout>
              <c:showVal val="1"/>
            </c:dLbl>
            <c:showVal val="1"/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</c:numCache>
            </c:num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55256.86</c:v>
                </c:pt>
                <c:pt idx="1">
                  <c:v>65009.689999999995</c:v>
                </c:pt>
                <c:pt idx="2">
                  <c:v>70379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программная часть</c:v>
                </c:pt>
              </c:strCache>
            </c:strRef>
          </c:tx>
          <c:dLbls>
            <c:dLbl>
              <c:idx val="0"/>
              <c:layout>
                <c:manualLayout>
                  <c:x val="8.3333333333333367E-3"/>
                  <c:y val="-0.36936940574735966"/>
                </c:manualLayout>
              </c:layout>
              <c:showVal val="1"/>
            </c:dLbl>
            <c:dLbl>
              <c:idx val="1"/>
              <c:layout>
                <c:manualLayout>
                  <c:x val="1.2500000000000001E-2"/>
                  <c:y val="-0.36642405276263612"/>
                </c:manualLayout>
              </c:layout>
              <c:showVal val="1"/>
            </c:dLbl>
            <c:dLbl>
              <c:idx val="2"/>
              <c:layout>
                <c:manualLayout>
                  <c:x val="1.2500000000000001E-2"/>
                  <c:y val="-0.3846153846153848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1687669,90</a:t>
                    </a:r>
                    <a:endParaRPr lang="en-US" dirty="0"/>
                  </a:p>
                </c:rich>
              </c:tx>
              <c:showVal val="1"/>
            </c:dLbl>
            <c:showVal val="1"/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</c:numCache>
            </c:numRef>
          </c:cat>
          <c:val>
            <c:numRef>
              <c:f>Лист1!$C$2:$C$4</c:f>
              <c:numCache>
                <c:formatCode>General</c:formatCode>
                <c:ptCount val="3"/>
                <c:pt idx="0">
                  <c:v>1218433.92</c:v>
                </c:pt>
                <c:pt idx="1">
                  <c:v>1274635.9100000001</c:v>
                </c:pt>
                <c:pt idx="2">
                  <c:v>1687660</c:v>
                </c:pt>
              </c:numCache>
            </c:numRef>
          </c:val>
        </c:ser>
        <c:shape val="cylinder"/>
        <c:axId val="162433664"/>
        <c:axId val="162460032"/>
        <c:axId val="0"/>
      </c:bar3DChart>
      <c:catAx>
        <c:axId val="162433664"/>
        <c:scaling>
          <c:orientation val="minMax"/>
        </c:scaling>
        <c:axPos val="b"/>
        <c:numFmt formatCode="General" sourceLinked="1"/>
        <c:tickLblPos val="nextTo"/>
        <c:crossAx val="162460032"/>
        <c:crosses val="autoZero"/>
        <c:auto val="1"/>
        <c:lblAlgn val="ctr"/>
        <c:lblOffset val="100"/>
      </c:catAx>
      <c:valAx>
        <c:axId val="162460032"/>
        <c:scaling>
          <c:orientation val="minMax"/>
        </c:scaling>
        <c:axPos val="l"/>
        <c:majorGridlines/>
        <c:numFmt formatCode="General" sourceLinked="1"/>
        <c:tickLblPos val="nextTo"/>
        <c:txPr>
          <a:bodyPr/>
          <a:lstStyle/>
          <a:p>
            <a:pPr>
              <a:defRPr sz="800"/>
            </a:pPr>
            <a:endParaRPr lang="ru-RU"/>
          </a:p>
        </c:txPr>
        <c:crossAx val="162433664"/>
        <c:crosses val="autoZero"/>
        <c:crossBetween val="between"/>
        <c:majorUnit val="100000"/>
      </c:valAx>
    </c:plotArea>
    <c:legend>
      <c:legendPos val="r"/>
      <c:layout>
        <c:manualLayout>
          <c:xMode val="edge"/>
          <c:yMode val="edge"/>
          <c:x val="0.63748153259193163"/>
          <c:y val="0.80677842689019352"/>
          <c:w val="0.36093263342082282"/>
          <c:h val="0.14280797561595127"/>
        </c:manualLayout>
      </c:layout>
    </c:legend>
    <c:plotVisOnly val="1"/>
  </c:chart>
  <c:txPr>
    <a:bodyPr/>
    <a:lstStyle/>
    <a:p>
      <a:pPr>
        <a:defRPr sz="1100">
          <a:latin typeface="Calibri" pitchFamily="34" charset="0"/>
          <a:cs typeface="Calibri" pitchFamily="34" charset="0"/>
        </a:defRPr>
      </a:pPr>
      <a:endParaRPr lang="ru-RU"/>
    </a:p>
  </c:txPr>
  <c:externalData r:id="rId1"/>
</c:chartSpace>
</file>

<file path=ppt/charts/chart5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rotX val="20"/>
      <c:rotY val="210"/>
      <c:perspective val="30"/>
    </c:view3D>
    <c:plotArea>
      <c:layout>
        <c:manualLayout>
          <c:layoutTarget val="inner"/>
          <c:xMode val="edge"/>
          <c:yMode val="edge"/>
          <c:x val="4.4947506561679785E-5"/>
          <c:y val="9.4383798616082093E-2"/>
          <c:w val="0.99995516185476385"/>
          <c:h val="0.90561618751144457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explosion val="25"/>
          <c:dPt>
            <c:idx val="0"/>
            <c:spPr>
              <a:solidFill>
                <a:srgbClr val="92D050"/>
              </a:solidFill>
            </c:spPr>
          </c:dPt>
          <c:dPt>
            <c:idx val="1"/>
            <c:spPr>
              <a:solidFill>
                <a:schemeClr val="tx2">
                  <a:lumMod val="40000"/>
                  <a:lumOff val="60000"/>
                </a:schemeClr>
              </a:solidFill>
            </c:spPr>
          </c:dPt>
          <c:dPt>
            <c:idx val="2"/>
            <c:explosion val="40"/>
            <c:spPr>
              <a:solidFill>
                <a:srgbClr val="FF99CC"/>
              </a:solidFill>
            </c:spPr>
          </c:dPt>
          <c:dPt>
            <c:idx val="3"/>
            <c:explosion val="40"/>
            <c:spPr>
              <a:solidFill>
                <a:srgbClr val="FF0000"/>
              </a:solidFill>
            </c:spPr>
          </c:dPt>
          <c:dPt>
            <c:idx val="4"/>
            <c:explosion val="29"/>
          </c:dPt>
          <c:dPt>
            <c:idx val="5"/>
            <c:explosion val="2"/>
            <c:spPr>
              <a:solidFill>
                <a:srgbClr val="FFFF00"/>
              </a:solidFill>
            </c:spPr>
          </c:dPt>
          <c:dPt>
            <c:idx val="6"/>
            <c:spPr>
              <a:solidFill>
                <a:schemeClr val="accent4">
                  <a:lumMod val="60000"/>
                  <a:lumOff val="40000"/>
                </a:schemeClr>
              </a:solidFill>
            </c:spPr>
          </c:dPt>
          <c:dPt>
            <c:idx val="7"/>
            <c:spPr>
              <a:solidFill>
                <a:srgbClr val="FFC000"/>
              </a:solidFill>
            </c:spPr>
          </c:dPt>
          <c:dPt>
            <c:idx val="8"/>
            <c:spPr>
              <a:solidFill>
                <a:srgbClr val="00FF00"/>
              </a:solidFill>
            </c:spPr>
          </c:dPt>
          <c:dPt>
            <c:idx val="10"/>
            <c:spPr>
              <a:solidFill>
                <a:schemeClr val="accent2">
                  <a:lumMod val="20000"/>
                  <a:lumOff val="80000"/>
                </a:schemeClr>
              </a:solidFill>
            </c:spPr>
          </c:dPt>
          <c:dPt>
            <c:idx val="11"/>
            <c:explosion val="50"/>
            <c:spPr>
              <a:solidFill>
                <a:srgbClr val="FF66FF"/>
              </a:solidFill>
            </c:spPr>
          </c:dPt>
          <c:dPt>
            <c:idx val="12"/>
            <c:spPr>
              <a:solidFill>
                <a:srgbClr val="9999FF"/>
              </a:solidFill>
            </c:spPr>
          </c:dPt>
          <c:cat>
            <c:strRef>
              <c:f>Лист1!$A$2:$A$18</c:f>
              <c:strCache>
                <c:ptCount val="14"/>
                <c:pt idx="0">
                  <c:v>Развитие образования </c:v>
                </c:pt>
                <c:pt idx="1">
                  <c:v>Социальная поддержка граждан </c:v>
                </c:pt>
                <c:pt idx="2">
                  <c:v>Сохранение и развитие культуры </c:v>
                </c:pt>
                <c:pt idx="3">
                  <c:v>Развитие физической культуры и спорта </c:v>
                </c:pt>
                <c:pt idx="4">
                  <c:v>Молодежная политика </c:v>
                </c:pt>
                <c:pt idx="5">
                  <c:v>Управление имуществом </c:v>
                </c:pt>
                <c:pt idx="6">
                  <c:v>Управление финансами </c:v>
                </c:pt>
                <c:pt idx="7">
                  <c:v>Защита населения и территории Курского района от чрезвычайных ситуаций</c:v>
                </c:pt>
                <c:pt idx="8">
                  <c:v>Развитие малого и среднего бизнеса, потребительского рынка, снижение административных барьеров </c:v>
                </c:pt>
                <c:pt idx="9">
                  <c:v>Развитие коммунального хозяйства, транспортной системы и обеспечение безопасности дорожного движения </c:v>
                </c:pt>
                <c:pt idx="10">
                  <c:v>Развитие сельского хозяйства </c:v>
                </c:pt>
                <c:pt idx="11">
                  <c:v>Межнациональные отношения и поддержка казачества </c:v>
                </c:pt>
                <c:pt idx="12">
                  <c:v>Энергосбережение</c:v>
                </c:pt>
                <c:pt idx="13">
                  <c:v>Профилактика правонарушений</c:v>
                </c:pt>
              </c:strCache>
            </c:strRef>
          </c:cat>
          <c:val>
            <c:numRef>
              <c:f>Лист1!$B$2:$B$18</c:f>
              <c:numCache>
                <c:formatCode>General</c:formatCode>
                <c:ptCount val="17"/>
                <c:pt idx="0">
                  <c:v>53.1</c:v>
                </c:pt>
                <c:pt idx="1">
                  <c:v>23.7</c:v>
                </c:pt>
                <c:pt idx="2">
                  <c:v>5.4</c:v>
                </c:pt>
                <c:pt idx="3">
                  <c:v>1.1000000000000001</c:v>
                </c:pt>
                <c:pt idx="4">
                  <c:v>0.2</c:v>
                </c:pt>
                <c:pt idx="5">
                  <c:v>0.1</c:v>
                </c:pt>
                <c:pt idx="6">
                  <c:v>4.8</c:v>
                </c:pt>
                <c:pt idx="7">
                  <c:v>0.30000000000000032</c:v>
                </c:pt>
                <c:pt idx="8">
                  <c:v>1</c:v>
                </c:pt>
                <c:pt idx="9">
                  <c:v>1</c:v>
                </c:pt>
                <c:pt idx="10">
                  <c:v>1</c:v>
                </c:pt>
                <c:pt idx="11">
                  <c:v>4.0000000000000022E-2</c:v>
                </c:pt>
                <c:pt idx="12">
                  <c:v>1</c:v>
                </c:pt>
                <c:pt idx="13">
                  <c:v>1</c:v>
                </c:pt>
              </c:numCache>
            </c:numRef>
          </c:val>
        </c:ser>
      </c:pie3DChart>
    </c:plotArea>
    <c:plotVisOnly val="1"/>
  </c:chart>
  <c:txPr>
    <a:bodyPr/>
    <a:lstStyle/>
    <a:p>
      <a:pPr>
        <a:defRPr sz="1100">
          <a:solidFill>
            <a:schemeClr val="tx1"/>
          </a:solidFill>
        </a:defRPr>
      </a:pPr>
      <a:endParaRPr lang="ru-RU"/>
    </a:p>
  </c:txPr>
  <c:externalData r:id="rId1"/>
  <c:userShapes r:id="rId2"/>
</c:chartSpace>
</file>

<file path=ppt/charts/chart5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plotArea>
      <c:layout>
        <c:manualLayout>
          <c:layoutTarget val="inner"/>
          <c:xMode val="edge"/>
          <c:yMode val="edge"/>
          <c:x val="0.17660943799550829"/>
          <c:y val="2.7093596059113371E-2"/>
          <c:w val="0.59572028825344203"/>
          <c:h val="0.85055215080873459"/>
        </c:manualLayout>
      </c:layout>
      <c:barChart>
        <c:barDir val="bar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Доходы (план)</c:v>
                </c:pt>
              </c:strCache>
            </c:strRef>
          </c:tx>
          <c:cat>
            <c:strRef>
              <c:f>Лист1!$A$2:$A$13</c:f>
              <c:strCache>
                <c:ptCount val="12"/>
                <c:pt idx="0">
                  <c:v>Галюгаевский</c:v>
                </c:pt>
                <c:pt idx="1">
                  <c:v>Балтийский</c:v>
                </c:pt>
                <c:pt idx="2">
                  <c:v>Кановский</c:v>
                </c:pt>
                <c:pt idx="3">
                  <c:v>Курский</c:v>
                </c:pt>
                <c:pt idx="4">
                  <c:v>Мирненский</c:v>
                </c:pt>
                <c:pt idx="5">
                  <c:v>Полтавский</c:v>
                </c:pt>
                <c:pt idx="6">
                  <c:v>Ростовановский</c:v>
                </c:pt>
                <c:pt idx="7">
                  <c:v>Рощинский</c:v>
                </c:pt>
                <c:pt idx="8">
                  <c:v>Русский</c:v>
                </c:pt>
                <c:pt idx="9">
                  <c:v>Серноводский</c:v>
                </c:pt>
                <c:pt idx="10">
                  <c:v>Стодеревский</c:v>
                </c:pt>
                <c:pt idx="11">
                  <c:v>Эдиссийский</c:v>
                </c:pt>
              </c:strCache>
            </c:strRef>
          </c:cat>
          <c:val>
            <c:numRef>
              <c:f>Лист1!$B$2:$B$13</c:f>
              <c:numCache>
                <c:formatCode>General</c:formatCode>
                <c:ptCount val="12"/>
                <c:pt idx="0">
                  <c:v>30301</c:v>
                </c:pt>
                <c:pt idx="1">
                  <c:v>16689</c:v>
                </c:pt>
                <c:pt idx="2">
                  <c:v>19679</c:v>
                </c:pt>
                <c:pt idx="3">
                  <c:v>188637</c:v>
                </c:pt>
                <c:pt idx="4">
                  <c:v>15695</c:v>
                </c:pt>
                <c:pt idx="5">
                  <c:v>24531</c:v>
                </c:pt>
                <c:pt idx="6">
                  <c:v>21081</c:v>
                </c:pt>
                <c:pt idx="7">
                  <c:v>16242</c:v>
                </c:pt>
                <c:pt idx="8">
                  <c:v>45491</c:v>
                </c:pt>
                <c:pt idx="9">
                  <c:v>34682</c:v>
                </c:pt>
                <c:pt idx="10">
                  <c:v>18266</c:v>
                </c:pt>
                <c:pt idx="11">
                  <c:v>21813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Доходы (факт)</c:v>
                </c:pt>
              </c:strCache>
            </c:strRef>
          </c:tx>
          <c:spPr>
            <a:solidFill>
              <a:srgbClr val="7030A0"/>
            </a:solidFill>
          </c:spPr>
          <c:cat>
            <c:strRef>
              <c:f>Лист1!$A$2:$A$13</c:f>
              <c:strCache>
                <c:ptCount val="12"/>
                <c:pt idx="0">
                  <c:v>Галюгаевский</c:v>
                </c:pt>
                <c:pt idx="1">
                  <c:v>Балтийский</c:v>
                </c:pt>
                <c:pt idx="2">
                  <c:v>Кановский</c:v>
                </c:pt>
                <c:pt idx="3">
                  <c:v>Курский</c:v>
                </c:pt>
                <c:pt idx="4">
                  <c:v>Мирненский</c:v>
                </c:pt>
                <c:pt idx="5">
                  <c:v>Полтавский</c:v>
                </c:pt>
                <c:pt idx="6">
                  <c:v>Ростовановский</c:v>
                </c:pt>
                <c:pt idx="7">
                  <c:v>Рощинский</c:v>
                </c:pt>
                <c:pt idx="8">
                  <c:v>Русский</c:v>
                </c:pt>
                <c:pt idx="9">
                  <c:v>Серноводский</c:v>
                </c:pt>
                <c:pt idx="10">
                  <c:v>Стодеревский</c:v>
                </c:pt>
                <c:pt idx="11">
                  <c:v>Эдиссийский</c:v>
                </c:pt>
              </c:strCache>
            </c:strRef>
          </c:cat>
          <c:val>
            <c:numRef>
              <c:f>Лист1!$C$2:$C$13</c:f>
              <c:numCache>
                <c:formatCode>General</c:formatCode>
                <c:ptCount val="12"/>
                <c:pt idx="0">
                  <c:v>31896</c:v>
                </c:pt>
                <c:pt idx="1">
                  <c:v>17434</c:v>
                </c:pt>
                <c:pt idx="2">
                  <c:v>20888</c:v>
                </c:pt>
                <c:pt idx="3">
                  <c:v>190416</c:v>
                </c:pt>
                <c:pt idx="4">
                  <c:v>16064</c:v>
                </c:pt>
                <c:pt idx="5">
                  <c:v>24456</c:v>
                </c:pt>
                <c:pt idx="6">
                  <c:v>20531</c:v>
                </c:pt>
                <c:pt idx="7">
                  <c:v>16810</c:v>
                </c:pt>
                <c:pt idx="8">
                  <c:v>41166</c:v>
                </c:pt>
                <c:pt idx="9">
                  <c:v>35650</c:v>
                </c:pt>
                <c:pt idx="10">
                  <c:v>18426</c:v>
                </c:pt>
                <c:pt idx="11">
                  <c:v>23552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Расходы (план)</c:v>
                </c:pt>
              </c:strCache>
            </c:strRef>
          </c:tx>
          <c:spPr>
            <a:solidFill>
              <a:srgbClr val="FFC000"/>
            </a:solidFill>
          </c:spPr>
          <c:cat>
            <c:strRef>
              <c:f>Лист1!$A$2:$A$13</c:f>
              <c:strCache>
                <c:ptCount val="12"/>
                <c:pt idx="0">
                  <c:v>Галюгаевский</c:v>
                </c:pt>
                <c:pt idx="1">
                  <c:v>Балтийский</c:v>
                </c:pt>
                <c:pt idx="2">
                  <c:v>Кановский</c:v>
                </c:pt>
                <c:pt idx="3">
                  <c:v>Курский</c:v>
                </c:pt>
                <c:pt idx="4">
                  <c:v>Мирненский</c:v>
                </c:pt>
                <c:pt idx="5">
                  <c:v>Полтавский</c:v>
                </c:pt>
                <c:pt idx="6">
                  <c:v>Ростовановский</c:v>
                </c:pt>
                <c:pt idx="7">
                  <c:v>Рощинский</c:v>
                </c:pt>
                <c:pt idx="8">
                  <c:v>Русский</c:v>
                </c:pt>
                <c:pt idx="9">
                  <c:v>Серноводский</c:v>
                </c:pt>
                <c:pt idx="10">
                  <c:v>Стодеревский</c:v>
                </c:pt>
                <c:pt idx="11">
                  <c:v>Эдиссийский</c:v>
                </c:pt>
              </c:strCache>
            </c:strRef>
          </c:cat>
          <c:val>
            <c:numRef>
              <c:f>Лист1!$D$2:$D$13</c:f>
              <c:numCache>
                <c:formatCode>General</c:formatCode>
                <c:ptCount val="12"/>
                <c:pt idx="0">
                  <c:v>40378</c:v>
                </c:pt>
                <c:pt idx="1">
                  <c:v>22411</c:v>
                </c:pt>
                <c:pt idx="2">
                  <c:v>25933</c:v>
                </c:pt>
                <c:pt idx="3">
                  <c:v>190634</c:v>
                </c:pt>
                <c:pt idx="4">
                  <c:v>17874</c:v>
                </c:pt>
                <c:pt idx="5">
                  <c:v>32095</c:v>
                </c:pt>
                <c:pt idx="6">
                  <c:v>26471</c:v>
                </c:pt>
                <c:pt idx="7">
                  <c:v>19518</c:v>
                </c:pt>
                <c:pt idx="8">
                  <c:v>54210</c:v>
                </c:pt>
                <c:pt idx="9">
                  <c:v>36670</c:v>
                </c:pt>
                <c:pt idx="10">
                  <c:v>20880</c:v>
                </c:pt>
                <c:pt idx="11">
                  <c:v>28498</c:v>
                </c:pt>
              </c:numCache>
            </c:numRef>
          </c:val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Расходы (факт)</c:v>
                </c:pt>
              </c:strCache>
            </c:strRef>
          </c:tx>
          <c:cat>
            <c:strRef>
              <c:f>Лист1!$A$2:$A$13</c:f>
              <c:strCache>
                <c:ptCount val="12"/>
                <c:pt idx="0">
                  <c:v>Галюгаевский</c:v>
                </c:pt>
                <c:pt idx="1">
                  <c:v>Балтийский</c:v>
                </c:pt>
                <c:pt idx="2">
                  <c:v>Кановский</c:v>
                </c:pt>
                <c:pt idx="3">
                  <c:v>Курский</c:v>
                </c:pt>
                <c:pt idx="4">
                  <c:v>Мирненский</c:v>
                </c:pt>
                <c:pt idx="5">
                  <c:v>Полтавский</c:v>
                </c:pt>
                <c:pt idx="6">
                  <c:v>Ростовановский</c:v>
                </c:pt>
                <c:pt idx="7">
                  <c:v>Рощинский</c:v>
                </c:pt>
                <c:pt idx="8">
                  <c:v>Русский</c:v>
                </c:pt>
                <c:pt idx="9">
                  <c:v>Серноводский</c:v>
                </c:pt>
                <c:pt idx="10">
                  <c:v>Стодеревский</c:v>
                </c:pt>
                <c:pt idx="11">
                  <c:v>Эдиссийский</c:v>
                </c:pt>
              </c:strCache>
            </c:strRef>
          </c:cat>
          <c:val>
            <c:numRef>
              <c:f>Лист1!$E$2:$E$13</c:f>
              <c:numCache>
                <c:formatCode>General</c:formatCode>
                <c:ptCount val="12"/>
                <c:pt idx="0">
                  <c:v>32212</c:v>
                </c:pt>
                <c:pt idx="1">
                  <c:v>20641</c:v>
                </c:pt>
                <c:pt idx="2">
                  <c:v>23102</c:v>
                </c:pt>
                <c:pt idx="3">
                  <c:v>66183</c:v>
                </c:pt>
                <c:pt idx="5">
                  <c:v>28497</c:v>
                </c:pt>
                <c:pt idx="6">
                  <c:v>20241</c:v>
                </c:pt>
                <c:pt idx="7">
                  <c:v>17827</c:v>
                </c:pt>
                <c:pt idx="8">
                  <c:v>39816</c:v>
                </c:pt>
                <c:pt idx="9">
                  <c:v>26787</c:v>
                </c:pt>
                <c:pt idx="10">
                  <c:v>19461</c:v>
                </c:pt>
                <c:pt idx="11">
                  <c:v>26829</c:v>
                </c:pt>
              </c:numCache>
            </c:numRef>
          </c:val>
        </c:ser>
        <c:gapWidth val="117"/>
        <c:axId val="162797440"/>
        <c:axId val="162798976"/>
      </c:barChart>
      <c:catAx>
        <c:axId val="162797440"/>
        <c:scaling>
          <c:orientation val="minMax"/>
        </c:scaling>
        <c:axPos val="l"/>
        <c:tickLblPos val="nextTo"/>
        <c:txPr>
          <a:bodyPr/>
          <a:lstStyle/>
          <a:p>
            <a:pPr>
              <a:defRPr sz="1100"/>
            </a:pPr>
            <a:endParaRPr lang="ru-RU"/>
          </a:p>
        </c:txPr>
        <c:crossAx val="162798976"/>
        <c:crosses val="autoZero"/>
        <c:auto val="1"/>
        <c:lblAlgn val="ctr"/>
        <c:lblOffset val="100"/>
      </c:catAx>
      <c:valAx>
        <c:axId val="162798976"/>
        <c:scaling>
          <c:orientation val="minMax"/>
        </c:scaling>
        <c:axPos val="b"/>
        <c:majorGridlines/>
        <c:numFmt formatCode="General" sourceLinked="1"/>
        <c:tickLblPos val="nextTo"/>
        <c:crossAx val="162797440"/>
        <c:crosses val="autoZero"/>
        <c:crossBetween val="between"/>
      </c:valAx>
      <c:spPr>
        <a:gradFill flip="none" rotWithShape="1">
          <a:gsLst>
            <a:gs pos="0">
              <a:srgbClr val="0F6FC6">
                <a:tint val="66000"/>
                <a:satMod val="160000"/>
              </a:srgbClr>
            </a:gs>
            <a:gs pos="50000">
              <a:srgbClr val="0F6FC6">
                <a:tint val="44500"/>
                <a:satMod val="160000"/>
              </a:srgbClr>
            </a:gs>
            <a:gs pos="100000">
              <a:srgbClr val="0F6FC6">
                <a:tint val="23500"/>
                <a:satMod val="160000"/>
              </a:srgbClr>
            </a:gs>
          </a:gsLst>
          <a:lin ang="10800000" scaled="1"/>
          <a:tileRect/>
        </a:gradFill>
        <a:ln>
          <a:noFill/>
        </a:ln>
      </c:spPr>
    </c:plotArea>
    <c:legend>
      <c:legendPos val="r"/>
      <c:layout/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5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plotArea>
      <c:layout>
        <c:manualLayout>
          <c:layoutTarget val="inner"/>
          <c:xMode val="edge"/>
          <c:yMode val="edge"/>
          <c:x val="0.11186630577427821"/>
          <c:y val="3.157037401574804E-2"/>
          <c:w val="0.73365987339819005"/>
          <c:h val="0.93060925196850974"/>
        </c:manualLayout>
      </c:layout>
      <c:lineChart>
        <c:grouping val="standard"/>
        <c:ser>
          <c:idx val="0"/>
          <c:order val="0"/>
          <c:tx>
            <c:strRef>
              <c:f>Лист1!$B$1</c:f>
              <c:strCache>
                <c:ptCount val="1"/>
                <c:pt idx="0">
                  <c:v>доходы</c:v>
                </c:pt>
              </c:strCache>
            </c:strRef>
          </c:tx>
          <c:cat>
            <c:strRef>
              <c:f>Лист1!$A$2:$A$6</c:f>
              <c:strCache>
                <c:ptCount val="5"/>
                <c:pt idx="0">
                  <c:v>2016 год</c:v>
                </c:pt>
                <c:pt idx="1">
                  <c:v>2017 год</c:v>
                </c:pt>
                <c:pt idx="2">
                  <c:v>2018 год</c:v>
                </c:pt>
                <c:pt idx="3">
                  <c:v>2019 год</c:v>
                </c:pt>
                <c:pt idx="4">
                  <c:v>2020 год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169427.03</c:v>
                </c:pt>
                <c:pt idx="1">
                  <c:v>209703.72</c:v>
                </c:pt>
                <c:pt idx="2">
                  <c:v>250966.49</c:v>
                </c:pt>
                <c:pt idx="3">
                  <c:v>318107.31</c:v>
                </c:pt>
                <c:pt idx="4">
                  <c:v>460599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расходы</c:v>
                </c:pt>
              </c:strCache>
            </c:strRef>
          </c:tx>
          <c:cat>
            <c:strRef>
              <c:f>Лист1!$A$2:$A$6</c:f>
              <c:strCache>
                <c:ptCount val="5"/>
                <c:pt idx="0">
                  <c:v>2016 год</c:v>
                </c:pt>
                <c:pt idx="1">
                  <c:v>2017 год</c:v>
                </c:pt>
                <c:pt idx="2">
                  <c:v>2018 год</c:v>
                </c:pt>
                <c:pt idx="3">
                  <c:v>2019 год</c:v>
                </c:pt>
                <c:pt idx="4">
                  <c:v>2020 год</c:v>
                </c:pt>
              </c:strCache>
            </c:strRef>
          </c:cat>
          <c:val>
            <c:numRef>
              <c:f>Лист1!$C$2:$C$6</c:f>
              <c:numCache>
                <c:formatCode>General</c:formatCode>
                <c:ptCount val="5"/>
                <c:pt idx="0">
                  <c:v>197834.93</c:v>
                </c:pt>
                <c:pt idx="1">
                  <c:v>202731.4</c:v>
                </c:pt>
                <c:pt idx="2">
                  <c:v>246353.73</c:v>
                </c:pt>
                <c:pt idx="3">
                  <c:v>293912.17</c:v>
                </c:pt>
                <c:pt idx="4">
                  <c:v>339198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источники</c:v>
                </c:pt>
              </c:strCache>
            </c:strRef>
          </c:tx>
          <c:cat>
            <c:strRef>
              <c:f>Лист1!$A$2:$A$6</c:f>
              <c:strCache>
                <c:ptCount val="5"/>
                <c:pt idx="0">
                  <c:v>2016 год</c:v>
                </c:pt>
                <c:pt idx="1">
                  <c:v>2017 год</c:v>
                </c:pt>
                <c:pt idx="2">
                  <c:v>2018 год</c:v>
                </c:pt>
                <c:pt idx="3">
                  <c:v>2019 год</c:v>
                </c:pt>
                <c:pt idx="4">
                  <c:v>2020 год</c:v>
                </c:pt>
              </c:strCache>
            </c:strRef>
          </c:cat>
          <c:val>
            <c:numRef>
              <c:f>Лист1!$D$2:$D$6</c:f>
              <c:numCache>
                <c:formatCode>General</c:formatCode>
                <c:ptCount val="5"/>
                <c:pt idx="0">
                  <c:v>-28407.9</c:v>
                </c:pt>
                <c:pt idx="1">
                  <c:v>6972.3200000000024</c:v>
                </c:pt>
                <c:pt idx="2">
                  <c:v>4612.75</c:v>
                </c:pt>
                <c:pt idx="3">
                  <c:v>24195.14</c:v>
                </c:pt>
                <c:pt idx="4">
                  <c:v>121401</c:v>
                </c:pt>
              </c:numCache>
            </c:numRef>
          </c:val>
        </c:ser>
        <c:marker val="1"/>
        <c:axId val="162172288"/>
        <c:axId val="162178176"/>
      </c:lineChart>
      <c:catAx>
        <c:axId val="162172288"/>
        <c:scaling>
          <c:orientation val="minMax"/>
        </c:scaling>
        <c:axPos val="b"/>
        <c:tickLblPos val="nextTo"/>
        <c:crossAx val="162178176"/>
        <c:crosses val="autoZero"/>
        <c:auto val="1"/>
        <c:lblAlgn val="ctr"/>
        <c:lblOffset val="100"/>
      </c:catAx>
      <c:valAx>
        <c:axId val="162178176"/>
        <c:scaling>
          <c:orientation val="minMax"/>
        </c:scaling>
        <c:axPos val="l"/>
        <c:majorGridlines/>
        <c:numFmt formatCode="General" sourceLinked="1"/>
        <c:tickLblPos val="nextTo"/>
        <c:crossAx val="162172288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74749987133961615"/>
          <c:y val="0.54877117633023165"/>
          <c:w val="0.21377463846430991"/>
          <c:h val="0.1780377594846099"/>
        </c:manualLayout>
      </c:layout>
      <c:txPr>
        <a:bodyPr/>
        <a:lstStyle/>
        <a:p>
          <a:pPr>
            <a:defRPr sz="800"/>
          </a:pPr>
          <a:endParaRPr lang="ru-RU"/>
        </a:p>
      </c:txPr>
    </c:legend>
    <c:plotVisOnly val="1"/>
  </c:chart>
  <c:txPr>
    <a:bodyPr/>
    <a:lstStyle/>
    <a:p>
      <a:pPr>
        <a:defRPr sz="1000">
          <a:latin typeface="Calibri" pitchFamily="34" charset="0"/>
          <a:cs typeface="Calibri" pitchFamily="34" charset="0"/>
        </a:defRPr>
      </a:pPr>
      <a:endParaRPr lang="ru-RU"/>
    </a:p>
  </c:txPr>
  <c:externalData r:id="rId1"/>
</c:chartSpace>
</file>

<file path=ppt/charts/chart5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view3D>
      <c:rAngAx val="1"/>
    </c:view3D>
    <c:plotArea>
      <c:layout>
        <c:manualLayout>
          <c:layoutTarget val="inner"/>
          <c:xMode val="edge"/>
          <c:yMode val="edge"/>
          <c:x val="0.11475530065049282"/>
          <c:y val="2.2759435159802888E-2"/>
          <c:w val="0.57742520256821972"/>
          <c:h val="0.81497863540161464"/>
        </c:manualLayout>
      </c:layout>
      <c:bar3DChart>
        <c:barDir val="col"/>
        <c:grouping val="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налоговые и неналоговые</c:v>
                </c:pt>
              </c:strCache>
            </c:strRef>
          </c:tx>
          <c:spPr>
            <a:solidFill>
              <a:srgbClr val="FF7C80"/>
            </a:solidFill>
          </c:spPr>
          <c:cat>
            <c:strRef>
              <c:f>Лист1!$A$2:$A$6</c:f>
              <c:strCache>
                <c:ptCount val="5"/>
                <c:pt idx="0">
                  <c:v>2016  (отчет)</c:v>
                </c:pt>
                <c:pt idx="1">
                  <c:v>2017  (отчет)</c:v>
                </c:pt>
                <c:pt idx="2">
                  <c:v>2018  (отчет)</c:v>
                </c:pt>
                <c:pt idx="3">
                  <c:v>2019 (отчет)</c:v>
                </c:pt>
                <c:pt idx="4">
                  <c:v>2020 (отчет)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99301.22</c:v>
                </c:pt>
                <c:pt idx="1">
                  <c:v>97447.28</c:v>
                </c:pt>
                <c:pt idx="2">
                  <c:v>101362.31</c:v>
                </c:pt>
                <c:pt idx="3">
                  <c:v>114314.45</c:v>
                </c:pt>
                <c:pt idx="4">
                  <c:v>113651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дотации</c:v>
                </c:pt>
              </c:strCache>
            </c:strRef>
          </c:tx>
          <c:spPr>
            <a:solidFill>
              <a:schemeClr val="accent1">
                <a:lumMod val="75000"/>
              </a:schemeClr>
            </a:solidFill>
          </c:spPr>
          <c:cat>
            <c:strRef>
              <c:f>Лист1!$A$2:$A$6</c:f>
              <c:strCache>
                <c:ptCount val="5"/>
                <c:pt idx="0">
                  <c:v>2016  (отчет)</c:v>
                </c:pt>
                <c:pt idx="1">
                  <c:v>2017  (отчет)</c:v>
                </c:pt>
                <c:pt idx="2">
                  <c:v>2018  (отчет)</c:v>
                </c:pt>
                <c:pt idx="3">
                  <c:v>2019 (отчет)</c:v>
                </c:pt>
                <c:pt idx="4">
                  <c:v>2020 (отчет)</c:v>
                </c:pt>
              </c:strCache>
            </c:strRef>
          </c:cat>
          <c:val>
            <c:numRef>
              <c:f>Лист1!$C$2:$C$6</c:f>
              <c:numCache>
                <c:formatCode>General</c:formatCode>
                <c:ptCount val="5"/>
                <c:pt idx="0">
                  <c:v>58732.29</c:v>
                </c:pt>
                <c:pt idx="1">
                  <c:v>64635.729999999996</c:v>
                </c:pt>
                <c:pt idx="2">
                  <c:v>67399.239999999991</c:v>
                </c:pt>
                <c:pt idx="3">
                  <c:v>83700.27</c:v>
                </c:pt>
                <c:pt idx="4">
                  <c:v>108135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субсидии</c:v>
                </c:pt>
              </c:strCache>
            </c:strRef>
          </c:tx>
          <c:spPr>
            <a:solidFill>
              <a:srgbClr val="FFCC99"/>
            </a:solidFill>
          </c:spPr>
          <c:cat>
            <c:strRef>
              <c:f>Лист1!$A$2:$A$6</c:f>
              <c:strCache>
                <c:ptCount val="5"/>
                <c:pt idx="0">
                  <c:v>2016  (отчет)</c:v>
                </c:pt>
                <c:pt idx="1">
                  <c:v>2017  (отчет)</c:v>
                </c:pt>
                <c:pt idx="2">
                  <c:v>2018  (отчет)</c:v>
                </c:pt>
                <c:pt idx="3">
                  <c:v>2019 (отчет)</c:v>
                </c:pt>
                <c:pt idx="4">
                  <c:v>2020 (отчет)</c:v>
                </c:pt>
              </c:strCache>
            </c:strRef>
          </c:cat>
          <c:val>
            <c:numRef>
              <c:f>Лист1!$D$2:$D$6</c:f>
              <c:numCache>
                <c:formatCode>General</c:formatCode>
                <c:ptCount val="5"/>
                <c:pt idx="0">
                  <c:v>19442.609999999953</c:v>
                </c:pt>
                <c:pt idx="1">
                  <c:v>44757.89</c:v>
                </c:pt>
                <c:pt idx="2">
                  <c:v>79568.63</c:v>
                </c:pt>
                <c:pt idx="3">
                  <c:v>102601.32</c:v>
                </c:pt>
                <c:pt idx="4">
                  <c:v>220674</c:v>
                </c:pt>
              </c:numCache>
            </c:numRef>
          </c:val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иные МБТ</c:v>
                </c:pt>
              </c:strCache>
            </c:strRef>
          </c:tx>
          <c:spPr>
            <a:solidFill>
              <a:srgbClr val="FF66FF"/>
            </a:solidFill>
          </c:spPr>
          <c:cat>
            <c:strRef>
              <c:f>Лист1!$A$2:$A$6</c:f>
              <c:strCache>
                <c:ptCount val="5"/>
                <c:pt idx="0">
                  <c:v>2016  (отчет)</c:v>
                </c:pt>
                <c:pt idx="1">
                  <c:v>2017  (отчет)</c:v>
                </c:pt>
                <c:pt idx="2">
                  <c:v>2018  (отчет)</c:v>
                </c:pt>
                <c:pt idx="3">
                  <c:v>2019 (отчет)</c:v>
                </c:pt>
                <c:pt idx="4">
                  <c:v>2020 (отчет)</c:v>
                </c:pt>
              </c:strCache>
            </c:strRef>
          </c:cat>
          <c:val>
            <c:numRef>
              <c:f>Лист1!$E$2:$E$6</c:f>
              <c:numCache>
                <c:formatCode>General</c:formatCode>
                <c:ptCount val="5"/>
                <c:pt idx="0">
                  <c:v>3264.9700000000012</c:v>
                </c:pt>
                <c:pt idx="1">
                  <c:v>499</c:v>
                </c:pt>
                <c:pt idx="2">
                  <c:v>846</c:v>
                </c:pt>
                <c:pt idx="3">
                  <c:v>14152.3</c:v>
                </c:pt>
                <c:pt idx="4">
                  <c:v>18146</c:v>
                </c:pt>
              </c:numCache>
            </c:numRef>
          </c:val>
        </c:ser>
        <c:ser>
          <c:idx val="4"/>
          <c:order val="4"/>
          <c:tx>
            <c:strRef>
              <c:f>Лист1!$F$1</c:f>
              <c:strCache>
                <c:ptCount val="1"/>
                <c:pt idx="0">
                  <c:v>субвенции</c:v>
                </c:pt>
              </c:strCache>
            </c:strRef>
          </c:tx>
          <c:spPr>
            <a:solidFill>
              <a:srgbClr val="FF0000"/>
            </a:solidFill>
          </c:spPr>
          <c:cat>
            <c:strRef>
              <c:f>Лист1!$A$2:$A$6</c:f>
              <c:strCache>
                <c:ptCount val="5"/>
                <c:pt idx="0">
                  <c:v>2016  (отчет)</c:v>
                </c:pt>
                <c:pt idx="1">
                  <c:v>2017  (отчет)</c:v>
                </c:pt>
                <c:pt idx="2">
                  <c:v>2018  (отчет)</c:v>
                </c:pt>
                <c:pt idx="3">
                  <c:v>2019 (отчет)</c:v>
                </c:pt>
                <c:pt idx="4">
                  <c:v>2020 (отчет)</c:v>
                </c:pt>
              </c:strCache>
            </c:strRef>
          </c:cat>
          <c:val>
            <c:numRef>
              <c:f>Лист1!$F$2:$F$6</c:f>
              <c:numCache>
                <c:formatCode>General</c:formatCode>
                <c:ptCount val="5"/>
                <c:pt idx="0">
                  <c:v>1859.8899999999999</c:v>
                </c:pt>
                <c:pt idx="1">
                  <c:v>1770.11</c:v>
                </c:pt>
                <c:pt idx="2">
                  <c:v>1926.91</c:v>
                </c:pt>
                <c:pt idx="3">
                  <c:v>2205.8000000000002</c:v>
                </c:pt>
                <c:pt idx="4">
                  <c:v>2888</c:v>
                </c:pt>
              </c:numCache>
            </c:numRef>
          </c:val>
        </c:ser>
        <c:ser>
          <c:idx val="5"/>
          <c:order val="5"/>
          <c:tx>
            <c:strRef>
              <c:f>Лист1!$G$1</c:f>
              <c:strCache>
                <c:ptCount val="1"/>
                <c:pt idx="0">
                  <c:v>прочие безвозмездные поступления</c:v>
                </c:pt>
              </c:strCache>
            </c:strRef>
          </c:tx>
          <c:spPr>
            <a:solidFill>
              <a:srgbClr val="00B050"/>
            </a:solidFill>
          </c:spPr>
          <c:cat>
            <c:strRef>
              <c:f>Лист1!$A$2:$A$6</c:f>
              <c:strCache>
                <c:ptCount val="5"/>
                <c:pt idx="0">
                  <c:v>2016  (отчет)</c:v>
                </c:pt>
                <c:pt idx="1">
                  <c:v>2017  (отчет)</c:v>
                </c:pt>
                <c:pt idx="2">
                  <c:v>2018  (отчет)</c:v>
                </c:pt>
                <c:pt idx="3">
                  <c:v>2019 (отчет)</c:v>
                </c:pt>
                <c:pt idx="4">
                  <c:v>2020 (отчет)</c:v>
                </c:pt>
              </c:strCache>
            </c:strRef>
          </c:cat>
          <c:val>
            <c:numRef>
              <c:f>Лист1!$G$2:$G$6</c:f>
              <c:numCache>
                <c:formatCode>General</c:formatCode>
                <c:ptCount val="5"/>
                <c:pt idx="0">
                  <c:v>45.91</c:v>
                </c:pt>
                <c:pt idx="1">
                  <c:v>1229.71</c:v>
                </c:pt>
                <c:pt idx="2">
                  <c:v>536.41</c:v>
                </c:pt>
                <c:pt idx="3">
                  <c:v>1175</c:v>
                </c:pt>
                <c:pt idx="4">
                  <c:v>1644</c:v>
                </c:pt>
              </c:numCache>
            </c:numRef>
          </c:val>
        </c:ser>
        <c:shape val="cone"/>
        <c:axId val="163508992"/>
        <c:axId val="163510528"/>
        <c:axId val="0"/>
      </c:bar3DChart>
      <c:catAx>
        <c:axId val="163508992"/>
        <c:scaling>
          <c:orientation val="minMax"/>
        </c:scaling>
        <c:axPos val="b"/>
        <c:tickLblPos val="nextTo"/>
        <c:txPr>
          <a:bodyPr/>
          <a:lstStyle/>
          <a:p>
            <a:pPr>
              <a:defRPr sz="800"/>
            </a:pPr>
            <a:endParaRPr lang="ru-RU"/>
          </a:p>
        </c:txPr>
        <c:crossAx val="163510528"/>
        <c:crosses val="autoZero"/>
        <c:auto val="1"/>
        <c:lblAlgn val="ctr"/>
        <c:lblOffset val="100"/>
      </c:catAx>
      <c:valAx>
        <c:axId val="163510528"/>
        <c:scaling>
          <c:orientation val="minMax"/>
        </c:scaling>
        <c:axPos val="l"/>
        <c:majorGridlines/>
        <c:numFmt formatCode="General" sourceLinked="1"/>
        <c:tickLblPos val="nextTo"/>
        <c:crossAx val="163508992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74832052132657989"/>
          <c:y val="0.11256900260508916"/>
          <c:w val="0.25167947867342383"/>
          <c:h val="0.68655717845129516"/>
        </c:manualLayout>
      </c:layout>
    </c:legend>
    <c:plotVisOnly val="1"/>
  </c:chart>
  <c:txPr>
    <a:bodyPr/>
    <a:lstStyle/>
    <a:p>
      <a:pPr>
        <a:defRPr sz="1000"/>
      </a:pPr>
      <a:endParaRPr lang="ru-RU"/>
    </a:p>
  </c:txPr>
  <c:externalData r:id="rId1"/>
</c:chartSpace>
</file>

<file path=ppt/charts/chart5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plotArea>
      <c:layout/>
      <c:barChart>
        <c:barDir val="bar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2016 год</c:v>
                </c:pt>
              </c:strCache>
            </c:strRef>
          </c:tx>
          <c:cat>
            <c:strRef>
              <c:f>Лист1!$A$2:$A$13</c:f>
              <c:strCache>
                <c:ptCount val="12"/>
                <c:pt idx="0">
                  <c:v>с. Эдиссия</c:v>
                </c:pt>
                <c:pt idx="1">
                  <c:v>ст. Стодеревская</c:v>
                </c:pt>
                <c:pt idx="2">
                  <c:v>Серноводский сс</c:v>
                </c:pt>
                <c:pt idx="3">
                  <c:v>Русский сс</c:v>
                </c:pt>
                <c:pt idx="4">
                  <c:v>Рощинский сс</c:v>
                </c:pt>
                <c:pt idx="5">
                  <c:v>Ростовановский сс</c:v>
                </c:pt>
                <c:pt idx="6">
                  <c:v>Полтавский сс</c:v>
                </c:pt>
                <c:pt idx="7">
                  <c:v>Мирненский сс</c:v>
                </c:pt>
                <c:pt idx="8">
                  <c:v>Курский сс</c:v>
                </c:pt>
                <c:pt idx="9">
                  <c:v>Кановский сс</c:v>
                </c:pt>
                <c:pt idx="10">
                  <c:v>Галюгаевский сс</c:v>
                </c:pt>
                <c:pt idx="11">
                  <c:v>Балтийский сс</c:v>
                </c:pt>
              </c:strCache>
            </c:strRef>
          </c:cat>
          <c:val>
            <c:numRef>
              <c:f>Лист1!$B$2:$B$13</c:f>
              <c:numCache>
                <c:formatCode>General</c:formatCode>
                <c:ptCount val="12"/>
                <c:pt idx="0">
                  <c:v>8372.1200000000008</c:v>
                </c:pt>
                <c:pt idx="1">
                  <c:v>3841.67</c:v>
                </c:pt>
                <c:pt idx="2">
                  <c:v>7921.35</c:v>
                </c:pt>
                <c:pt idx="3">
                  <c:v>9863.2400000000089</c:v>
                </c:pt>
                <c:pt idx="4">
                  <c:v>5598.28</c:v>
                </c:pt>
                <c:pt idx="5">
                  <c:v>6797.38</c:v>
                </c:pt>
                <c:pt idx="6">
                  <c:v>8263.5400000000009</c:v>
                </c:pt>
                <c:pt idx="7">
                  <c:v>7854.55</c:v>
                </c:pt>
                <c:pt idx="8">
                  <c:v>24041.08</c:v>
                </c:pt>
                <c:pt idx="9">
                  <c:v>7093.89</c:v>
                </c:pt>
                <c:pt idx="10">
                  <c:v>4798.05</c:v>
                </c:pt>
                <c:pt idx="11">
                  <c:v>4856.07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2017 год</c:v>
                </c:pt>
              </c:strCache>
            </c:strRef>
          </c:tx>
          <c:cat>
            <c:strRef>
              <c:f>Лист1!$A$2:$A$13</c:f>
              <c:strCache>
                <c:ptCount val="12"/>
                <c:pt idx="0">
                  <c:v>с. Эдиссия</c:v>
                </c:pt>
                <c:pt idx="1">
                  <c:v>ст. Стодеревская</c:v>
                </c:pt>
                <c:pt idx="2">
                  <c:v>Серноводский сс</c:v>
                </c:pt>
                <c:pt idx="3">
                  <c:v>Русский сс</c:v>
                </c:pt>
                <c:pt idx="4">
                  <c:v>Рощинский сс</c:v>
                </c:pt>
                <c:pt idx="5">
                  <c:v>Ростовановский сс</c:v>
                </c:pt>
                <c:pt idx="6">
                  <c:v>Полтавский сс</c:v>
                </c:pt>
                <c:pt idx="7">
                  <c:v>Мирненский сс</c:v>
                </c:pt>
                <c:pt idx="8">
                  <c:v>Курский сс</c:v>
                </c:pt>
                <c:pt idx="9">
                  <c:v>Кановский сс</c:v>
                </c:pt>
                <c:pt idx="10">
                  <c:v>Галюгаевский сс</c:v>
                </c:pt>
                <c:pt idx="11">
                  <c:v>Балтийский сс</c:v>
                </c:pt>
              </c:strCache>
            </c:strRef>
          </c:cat>
          <c:val>
            <c:numRef>
              <c:f>Лист1!$C$2:$C$13</c:f>
              <c:numCache>
                <c:formatCode>General</c:formatCode>
                <c:ptCount val="12"/>
                <c:pt idx="0">
                  <c:v>7667.21</c:v>
                </c:pt>
                <c:pt idx="1">
                  <c:v>3914.9700000000012</c:v>
                </c:pt>
                <c:pt idx="2">
                  <c:v>8209.31</c:v>
                </c:pt>
                <c:pt idx="3">
                  <c:v>11008.14000000001</c:v>
                </c:pt>
                <c:pt idx="4">
                  <c:v>4730.42</c:v>
                </c:pt>
                <c:pt idx="5">
                  <c:v>7208.78</c:v>
                </c:pt>
                <c:pt idx="6">
                  <c:v>8208.8599999999624</c:v>
                </c:pt>
                <c:pt idx="7">
                  <c:v>7855.1100000000024</c:v>
                </c:pt>
                <c:pt idx="8">
                  <c:v>23505.91</c:v>
                </c:pt>
                <c:pt idx="9">
                  <c:v>4914.6500000000024</c:v>
                </c:pt>
                <c:pt idx="10">
                  <c:v>5357.54</c:v>
                </c:pt>
                <c:pt idx="11">
                  <c:v>4866.38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2018 год</c:v>
                </c:pt>
              </c:strCache>
            </c:strRef>
          </c:tx>
          <c:cat>
            <c:strRef>
              <c:f>Лист1!$A$2:$A$13</c:f>
              <c:strCache>
                <c:ptCount val="12"/>
                <c:pt idx="0">
                  <c:v>с. Эдиссия</c:v>
                </c:pt>
                <c:pt idx="1">
                  <c:v>ст. Стодеревская</c:v>
                </c:pt>
                <c:pt idx="2">
                  <c:v>Серноводский сс</c:v>
                </c:pt>
                <c:pt idx="3">
                  <c:v>Русский сс</c:v>
                </c:pt>
                <c:pt idx="4">
                  <c:v>Рощинский сс</c:v>
                </c:pt>
                <c:pt idx="5">
                  <c:v>Ростовановский сс</c:v>
                </c:pt>
                <c:pt idx="6">
                  <c:v>Полтавский сс</c:v>
                </c:pt>
                <c:pt idx="7">
                  <c:v>Мирненский сс</c:v>
                </c:pt>
                <c:pt idx="8">
                  <c:v>Курский сс</c:v>
                </c:pt>
                <c:pt idx="9">
                  <c:v>Кановский сс</c:v>
                </c:pt>
                <c:pt idx="10">
                  <c:v>Галюгаевский сс</c:v>
                </c:pt>
                <c:pt idx="11">
                  <c:v>Балтийский сс</c:v>
                </c:pt>
              </c:strCache>
            </c:strRef>
          </c:cat>
          <c:val>
            <c:numRef>
              <c:f>Лист1!$D$2:$D$13</c:f>
              <c:numCache>
                <c:formatCode>General</c:formatCode>
                <c:ptCount val="12"/>
                <c:pt idx="0">
                  <c:v>8133</c:v>
                </c:pt>
                <c:pt idx="1">
                  <c:v>4903</c:v>
                </c:pt>
                <c:pt idx="2">
                  <c:v>7781</c:v>
                </c:pt>
                <c:pt idx="3">
                  <c:v>11780</c:v>
                </c:pt>
                <c:pt idx="4">
                  <c:v>3826</c:v>
                </c:pt>
                <c:pt idx="5">
                  <c:v>6552</c:v>
                </c:pt>
                <c:pt idx="6">
                  <c:v>10315</c:v>
                </c:pt>
                <c:pt idx="7">
                  <c:v>7595</c:v>
                </c:pt>
                <c:pt idx="8">
                  <c:v>24689</c:v>
                </c:pt>
                <c:pt idx="9">
                  <c:v>5427</c:v>
                </c:pt>
                <c:pt idx="10">
                  <c:v>4527</c:v>
                </c:pt>
                <c:pt idx="11">
                  <c:v>5835</c:v>
                </c:pt>
              </c:numCache>
            </c:numRef>
          </c:val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2019 год</c:v>
                </c:pt>
              </c:strCache>
            </c:strRef>
          </c:tx>
          <c:cat>
            <c:strRef>
              <c:f>Лист1!$A$2:$A$13</c:f>
              <c:strCache>
                <c:ptCount val="12"/>
                <c:pt idx="0">
                  <c:v>с. Эдиссия</c:v>
                </c:pt>
                <c:pt idx="1">
                  <c:v>ст. Стодеревская</c:v>
                </c:pt>
                <c:pt idx="2">
                  <c:v>Серноводский сс</c:v>
                </c:pt>
                <c:pt idx="3">
                  <c:v>Русский сс</c:v>
                </c:pt>
                <c:pt idx="4">
                  <c:v>Рощинский сс</c:v>
                </c:pt>
                <c:pt idx="5">
                  <c:v>Ростовановский сс</c:v>
                </c:pt>
                <c:pt idx="6">
                  <c:v>Полтавский сс</c:v>
                </c:pt>
                <c:pt idx="7">
                  <c:v>Мирненский сс</c:v>
                </c:pt>
                <c:pt idx="8">
                  <c:v>Курский сс</c:v>
                </c:pt>
                <c:pt idx="9">
                  <c:v>Кановский сс</c:v>
                </c:pt>
                <c:pt idx="10">
                  <c:v>Галюгаевский сс</c:v>
                </c:pt>
                <c:pt idx="11">
                  <c:v>Балтийский сс</c:v>
                </c:pt>
              </c:strCache>
            </c:strRef>
          </c:cat>
          <c:val>
            <c:numRef>
              <c:f>Лист1!$E$2:$E$13</c:f>
              <c:numCache>
                <c:formatCode>General</c:formatCode>
                <c:ptCount val="12"/>
                <c:pt idx="0">
                  <c:v>8532.93</c:v>
                </c:pt>
                <c:pt idx="1">
                  <c:v>5260.1500000000024</c:v>
                </c:pt>
                <c:pt idx="2">
                  <c:v>8723.7800000000007</c:v>
                </c:pt>
                <c:pt idx="3">
                  <c:v>11799.43</c:v>
                </c:pt>
                <c:pt idx="4">
                  <c:v>4209.1400000000003</c:v>
                </c:pt>
                <c:pt idx="5">
                  <c:v>7078.71</c:v>
                </c:pt>
                <c:pt idx="6">
                  <c:v>11643.81</c:v>
                </c:pt>
                <c:pt idx="7">
                  <c:v>8381.1</c:v>
                </c:pt>
                <c:pt idx="8">
                  <c:v>26782.49</c:v>
                </c:pt>
                <c:pt idx="9">
                  <c:v>5819.92</c:v>
                </c:pt>
                <c:pt idx="10">
                  <c:v>9107.09</c:v>
                </c:pt>
                <c:pt idx="11">
                  <c:v>6975.9</c:v>
                </c:pt>
              </c:numCache>
            </c:numRef>
          </c:val>
        </c:ser>
        <c:ser>
          <c:idx val="4"/>
          <c:order val="4"/>
          <c:tx>
            <c:strRef>
              <c:f>Лист1!$F$1</c:f>
              <c:strCache>
                <c:ptCount val="1"/>
                <c:pt idx="0">
                  <c:v>2020 год</c:v>
                </c:pt>
              </c:strCache>
            </c:strRef>
          </c:tx>
          <c:cat>
            <c:strRef>
              <c:f>Лист1!$A$2:$A$13</c:f>
              <c:strCache>
                <c:ptCount val="12"/>
                <c:pt idx="0">
                  <c:v>с. Эдиссия</c:v>
                </c:pt>
                <c:pt idx="1">
                  <c:v>ст. Стодеревская</c:v>
                </c:pt>
                <c:pt idx="2">
                  <c:v>Серноводский сс</c:v>
                </c:pt>
                <c:pt idx="3">
                  <c:v>Русский сс</c:v>
                </c:pt>
                <c:pt idx="4">
                  <c:v>Рощинский сс</c:v>
                </c:pt>
                <c:pt idx="5">
                  <c:v>Ростовановский сс</c:v>
                </c:pt>
                <c:pt idx="6">
                  <c:v>Полтавский сс</c:v>
                </c:pt>
                <c:pt idx="7">
                  <c:v>Мирненский сс</c:v>
                </c:pt>
                <c:pt idx="8">
                  <c:v>Курский сс</c:v>
                </c:pt>
                <c:pt idx="9">
                  <c:v>Кановский сс</c:v>
                </c:pt>
                <c:pt idx="10">
                  <c:v>Галюгаевский сс</c:v>
                </c:pt>
                <c:pt idx="11">
                  <c:v>Балтийский сс</c:v>
                </c:pt>
              </c:strCache>
            </c:strRef>
          </c:cat>
          <c:val>
            <c:numRef>
              <c:f>Лист1!$F$2:$F$13</c:f>
              <c:numCache>
                <c:formatCode>General</c:formatCode>
                <c:ptCount val="12"/>
                <c:pt idx="0">
                  <c:v>9951</c:v>
                </c:pt>
                <c:pt idx="1">
                  <c:v>4040</c:v>
                </c:pt>
                <c:pt idx="2">
                  <c:v>8323</c:v>
                </c:pt>
                <c:pt idx="3">
                  <c:v>11496</c:v>
                </c:pt>
                <c:pt idx="4">
                  <c:v>4103</c:v>
                </c:pt>
                <c:pt idx="5">
                  <c:v>5763</c:v>
                </c:pt>
                <c:pt idx="6">
                  <c:v>9958</c:v>
                </c:pt>
                <c:pt idx="7">
                  <c:v>9779</c:v>
                </c:pt>
                <c:pt idx="8">
                  <c:v>28957</c:v>
                </c:pt>
                <c:pt idx="9">
                  <c:v>6016</c:v>
                </c:pt>
                <c:pt idx="10">
                  <c:v>8401</c:v>
                </c:pt>
                <c:pt idx="11">
                  <c:v>6556</c:v>
                </c:pt>
              </c:numCache>
            </c:numRef>
          </c:val>
        </c:ser>
        <c:axId val="164031104"/>
        <c:axId val="163316096"/>
      </c:barChart>
      <c:catAx>
        <c:axId val="164031104"/>
        <c:scaling>
          <c:orientation val="minMax"/>
        </c:scaling>
        <c:axPos val="l"/>
        <c:tickLblPos val="nextTo"/>
        <c:crossAx val="163316096"/>
        <c:crosses val="autoZero"/>
        <c:auto val="1"/>
        <c:lblAlgn val="ctr"/>
        <c:lblOffset val="100"/>
      </c:catAx>
      <c:valAx>
        <c:axId val="163316096"/>
        <c:scaling>
          <c:orientation val="minMax"/>
        </c:scaling>
        <c:axPos val="b"/>
        <c:majorGridlines/>
        <c:numFmt formatCode="General" sourceLinked="1"/>
        <c:tickLblPos val="nextTo"/>
        <c:crossAx val="164031104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88898203457326452"/>
          <c:y val="0.49988458173498068"/>
          <c:w val="0.10405308172685312"/>
          <c:h val="0.2448608587388115"/>
        </c:manualLayout>
      </c:layout>
      <c:txPr>
        <a:bodyPr/>
        <a:lstStyle/>
        <a:p>
          <a:pPr>
            <a:defRPr sz="1400"/>
          </a:pPr>
          <a:endParaRPr lang="ru-RU"/>
        </a:p>
      </c:txPr>
    </c:legend>
    <c:plotVisOnly val="1"/>
  </c:chart>
  <c:txPr>
    <a:bodyPr/>
    <a:lstStyle/>
    <a:p>
      <a:pPr>
        <a:defRPr sz="1100">
          <a:latin typeface="Calibri" pitchFamily="34" charset="0"/>
          <a:cs typeface="Calibri" pitchFamily="34" charset="0"/>
        </a:defRPr>
      </a:pPr>
      <a:endParaRPr lang="ru-RU"/>
    </a:p>
  </c:txPr>
  <c:externalData r:id="rId1"/>
</c:chartSpace>
</file>

<file path=ppt/charts/chart5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rotX val="30"/>
      <c:rotY val="120"/>
      <c:depthPercent val="100"/>
      <c:perspective val="30"/>
    </c:view3D>
    <c:plotArea>
      <c:layout>
        <c:manualLayout>
          <c:layoutTarget val="inner"/>
          <c:xMode val="edge"/>
          <c:yMode val="edge"/>
          <c:x val="0"/>
          <c:y val="0"/>
          <c:w val="1"/>
          <c:h val="1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explosion val="25"/>
          <c:dPt>
            <c:idx val="2"/>
            <c:explosion val="60"/>
          </c:dPt>
          <c:dPt>
            <c:idx val="3"/>
            <c:explosion val="33"/>
          </c:dPt>
          <c:dPt>
            <c:idx val="6"/>
            <c:spPr>
              <a:solidFill>
                <a:srgbClr val="CCECFF"/>
              </a:solidFill>
            </c:spPr>
          </c:dPt>
          <c:dLbls>
            <c:dLbl>
              <c:idx val="1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0,8</a:t>
                    </a:r>
                  </a:p>
                  <a:p>
                    <a:endParaRPr lang="en-US" dirty="0"/>
                  </a:p>
                </c:rich>
              </c:tx>
              <c:dLblPos val="bestFit"/>
              <c:showVal val="1"/>
            </c:dLbl>
            <c:showVal val="1"/>
            <c:showLeaderLines val="1"/>
          </c:dLbls>
          <c:cat>
            <c:strRef>
              <c:f>Лист1!$A$2:$A$9</c:f>
              <c:strCache>
                <c:ptCount val="8"/>
                <c:pt idx="0">
                  <c:v>общегосударственные вопросы </c:v>
                </c:pt>
                <c:pt idx="1">
                  <c:v>национальная оборона </c:v>
                </c:pt>
                <c:pt idx="2">
                  <c:v>национальная безопасность</c:v>
                </c:pt>
                <c:pt idx="3">
                  <c:v>национальная экономика</c:v>
                </c:pt>
                <c:pt idx="4">
                  <c:v>жилищно-коммунальное хозяйство </c:v>
                </c:pt>
                <c:pt idx="5">
                  <c:v>культура, кинематография </c:v>
                </c:pt>
                <c:pt idx="6">
                  <c:v>социальная политика </c:v>
                </c:pt>
                <c:pt idx="7">
                  <c:v>физическая культура и спорт </c:v>
                </c:pt>
              </c:strCache>
            </c:strRef>
          </c:cat>
          <c:val>
            <c:numRef>
              <c:f>Лист1!$B$2:$B$9</c:f>
              <c:numCache>
                <c:formatCode>General</c:formatCode>
                <c:ptCount val="8"/>
                <c:pt idx="0">
                  <c:v>23.5</c:v>
                </c:pt>
                <c:pt idx="1">
                  <c:v>0.8</c:v>
                </c:pt>
                <c:pt idx="2">
                  <c:v>0.60000000000000064</c:v>
                </c:pt>
                <c:pt idx="3">
                  <c:v>19.5</c:v>
                </c:pt>
                <c:pt idx="4">
                  <c:v>12</c:v>
                </c:pt>
                <c:pt idx="5">
                  <c:v>30.5</c:v>
                </c:pt>
                <c:pt idx="6">
                  <c:v>11.3</c:v>
                </c:pt>
                <c:pt idx="7">
                  <c:v>1.9000000000000001</c:v>
                </c:pt>
              </c:numCache>
            </c:numRef>
          </c:val>
        </c:ser>
      </c:pie3DChart>
      <c:spPr>
        <a:noFill/>
        <a:ln w="25400">
          <a:noFill/>
        </a:ln>
      </c:spPr>
    </c:plotArea>
    <c:plotVisOnly val="1"/>
  </c:chart>
  <c:txPr>
    <a:bodyPr/>
    <a:lstStyle/>
    <a:p>
      <a:pPr>
        <a:defRPr sz="1000"/>
      </a:pPr>
      <a:endParaRPr lang="ru-RU"/>
    </a:p>
  </c:txPr>
  <c:externalData r:id="rId1"/>
</c:chartSpace>
</file>

<file path=ppt/charts/chart5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rotX val="30"/>
      <c:rotY val="140"/>
      <c:depthPercent val="100"/>
      <c:perspective val="30"/>
    </c:view3D>
    <c:plotArea>
      <c:layout>
        <c:manualLayout>
          <c:layoutTarget val="inner"/>
          <c:xMode val="edge"/>
          <c:yMode val="edge"/>
          <c:x val="0"/>
          <c:y val="0"/>
          <c:w val="1"/>
          <c:h val="1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explosion val="25"/>
          <c:dPt>
            <c:idx val="2"/>
            <c:explosion val="60"/>
          </c:dPt>
          <c:dPt>
            <c:idx val="3"/>
            <c:explosion val="33"/>
          </c:dPt>
          <c:dPt>
            <c:idx val="6"/>
            <c:spPr>
              <a:solidFill>
                <a:srgbClr val="CCECFF"/>
              </a:solidFill>
            </c:spPr>
          </c:dPt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21,5</a:t>
                    </a:r>
                    <a:endParaRPr lang="en-US" dirty="0"/>
                  </a:p>
                </c:rich>
              </c:tx>
              <c:showVal val="1"/>
            </c:dLbl>
            <c:dLbl>
              <c:idx val="1"/>
              <c:layout>
                <c:manualLayout>
                  <c:x val="6.5888257023427724E-2"/>
                  <c:y val="7.4916785969936242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0,8</a:t>
                    </a:r>
                    <a:endParaRPr lang="en-US" dirty="0"/>
                  </a:p>
                </c:rich>
              </c:tx>
              <c:dLblPos val="bestFit"/>
              <c:showVal val="1"/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0,5</a:t>
                    </a:r>
                    <a:endParaRPr lang="en-US" dirty="0"/>
                  </a:p>
                </c:rich>
              </c:tx>
              <c:showVal val="1"/>
            </c:dLbl>
            <c:dLbl>
              <c:idx val="3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23,2</a:t>
                    </a:r>
                    <a:endParaRPr lang="en-US" dirty="0"/>
                  </a:p>
                </c:rich>
              </c:tx>
              <c:showVal val="1"/>
            </c:dLbl>
            <c:dLbl>
              <c:idx val="4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14,5</a:t>
                    </a:r>
                    <a:endParaRPr lang="en-US" dirty="0"/>
                  </a:p>
                </c:rich>
              </c:tx>
              <c:showVal val="1"/>
            </c:dLbl>
            <c:dLbl>
              <c:idx val="5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27,7</a:t>
                    </a:r>
                  </a:p>
                </c:rich>
              </c:tx>
              <c:showVal val="1"/>
            </c:dLbl>
            <c:dLbl>
              <c:idx val="6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10,7</a:t>
                    </a:r>
                    <a:endParaRPr lang="en-US" dirty="0"/>
                  </a:p>
                </c:rich>
              </c:tx>
              <c:showVal val="1"/>
            </c:dLbl>
            <c:dLbl>
              <c:idx val="7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0,9</a:t>
                    </a:r>
                    <a:endParaRPr lang="en-US" dirty="0"/>
                  </a:p>
                </c:rich>
              </c:tx>
              <c:showVal val="1"/>
            </c:dLbl>
            <c:showVal val="1"/>
            <c:showLeaderLines val="1"/>
          </c:dLbls>
          <c:cat>
            <c:strRef>
              <c:f>Лист1!$A$2:$A$9</c:f>
              <c:strCache>
                <c:ptCount val="8"/>
                <c:pt idx="0">
                  <c:v>общегосударственные вопросы </c:v>
                </c:pt>
                <c:pt idx="1">
                  <c:v>национальная оборона </c:v>
                </c:pt>
                <c:pt idx="2">
                  <c:v>национальная безопасность</c:v>
                </c:pt>
                <c:pt idx="3">
                  <c:v>национальная экономика</c:v>
                </c:pt>
                <c:pt idx="4">
                  <c:v>жилищно-коммунальное хозяйство </c:v>
                </c:pt>
                <c:pt idx="5">
                  <c:v>культура, кинематография </c:v>
                </c:pt>
                <c:pt idx="6">
                  <c:v>социальная политика </c:v>
                </c:pt>
                <c:pt idx="7">
                  <c:v>физическая культура и спорт </c:v>
                </c:pt>
              </c:strCache>
            </c:strRef>
          </c:cat>
          <c:val>
            <c:numRef>
              <c:f>Лист1!$B$2:$B$9</c:f>
              <c:numCache>
                <c:formatCode>General</c:formatCode>
                <c:ptCount val="8"/>
                <c:pt idx="0">
                  <c:v>18.399999999999999</c:v>
                </c:pt>
                <c:pt idx="1">
                  <c:v>0.60000000000000064</c:v>
                </c:pt>
                <c:pt idx="2">
                  <c:v>0.30000000000000032</c:v>
                </c:pt>
                <c:pt idx="3">
                  <c:v>35.5</c:v>
                </c:pt>
                <c:pt idx="4">
                  <c:v>8.2000000000000011</c:v>
                </c:pt>
                <c:pt idx="5">
                  <c:v>29.1</c:v>
                </c:pt>
                <c:pt idx="6">
                  <c:v>6.1</c:v>
                </c:pt>
                <c:pt idx="7">
                  <c:v>1.8</c:v>
                </c:pt>
              </c:numCache>
            </c:numRef>
          </c:val>
        </c:ser>
      </c:pie3DChart>
      <c:spPr>
        <a:noFill/>
        <a:ln w="25400">
          <a:noFill/>
        </a:ln>
      </c:spPr>
    </c:plotArea>
    <c:plotVisOnly val="1"/>
  </c:chart>
  <c:txPr>
    <a:bodyPr/>
    <a:lstStyle/>
    <a:p>
      <a:pPr>
        <a:defRPr sz="1000"/>
      </a:pPr>
      <a:endParaRPr lang="ru-RU"/>
    </a:p>
  </c:txPr>
  <c:externalData r:id="rId1"/>
</c:chartSpace>
</file>

<file path=ppt/charts/chart5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layout>
        <c:manualLayout>
          <c:xMode val="edge"/>
          <c:yMode val="edge"/>
          <c:x val="5.4137931034483458E-2"/>
          <c:y val="7.8947368421052475E-2"/>
        </c:manualLayout>
      </c:layout>
    </c:title>
    <c:plotArea>
      <c:layout/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2018 год</c:v>
                </c:pt>
              </c:strCache>
            </c:strRef>
          </c:tx>
          <c:dLbls>
            <c:showVal val="1"/>
            <c:showLeaderLines val="1"/>
          </c:dLbls>
          <c:cat>
            <c:strRef>
              <c:f>Лист1!$A$2:$A$4</c:f>
              <c:strCache>
                <c:ptCount val="3"/>
                <c:pt idx="0">
                  <c:v>за счет средств местного бюджета </c:v>
                </c:pt>
                <c:pt idx="1">
                  <c:v>за счет поступления акцизов</c:v>
                </c:pt>
                <c:pt idx="2">
                  <c:v>за счет  средств краевого бюджета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10984.32</c:v>
                </c:pt>
                <c:pt idx="1">
                  <c:v>30481.45</c:v>
                </c:pt>
                <c:pt idx="2">
                  <c:v>10621.76</c:v>
                </c:pt>
              </c:numCache>
            </c:numRef>
          </c:val>
        </c:ser>
        <c:firstSliceAng val="0"/>
        <c:holeSize val="50"/>
      </c:doughnutChart>
    </c:plotArea>
    <c:legend>
      <c:legendPos val="r"/>
      <c:layout>
        <c:manualLayout>
          <c:xMode val="edge"/>
          <c:yMode val="edge"/>
          <c:x val="0.63744388632455995"/>
          <c:y val="0.35340447575632183"/>
          <c:w val="0.34531473436510335"/>
          <c:h val="0.39691877331123643"/>
        </c:manualLayout>
      </c:layout>
    </c:legend>
    <c:plotVisOnly val="1"/>
  </c:chart>
  <c:txPr>
    <a:bodyPr/>
    <a:lstStyle/>
    <a:p>
      <a:pPr>
        <a:defRPr sz="1000">
          <a:latin typeface="Calibri" pitchFamily="34" charset="0"/>
          <a:cs typeface="Calibri" pitchFamily="34" charset="0"/>
        </a:defRPr>
      </a:pPr>
      <a:endParaRPr lang="ru-RU"/>
    </a:p>
  </c:txPr>
  <c:externalData r:id="rId1"/>
</c:chartSpace>
</file>

<file path=ppt/charts/chart5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layout>
        <c:manualLayout>
          <c:xMode val="edge"/>
          <c:yMode val="edge"/>
          <c:x val="7.5272727272727311E-2"/>
          <c:y val="0.10714285714285714"/>
        </c:manualLayout>
      </c:layout>
    </c:title>
    <c:plotArea>
      <c:layout/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2019 год</c:v>
                </c:pt>
              </c:strCache>
            </c:strRef>
          </c:tx>
          <c:dLbls>
            <c:showVal val="1"/>
            <c:showLeaderLines val="1"/>
          </c:dLbls>
          <c:cat>
            <c:strRef>
              <c:f>Лист1!$A$2:$A$4</c:f>
              <c:strCache>
                <c:ptCount val="3"/>
                <c:pt idx="0">
                  <c:v>за счет средств  местного бюджета </c:v>
                </c:pt>
                <c:pt idx="1">
                  <c:v>за счет поступления акцизов</c:v>
                </c:pt>
                <c:pt idx="2">
                  <c:v>за счет средств краевого бюджета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24188.04</c:v>
                </c:pt>
                <c:pt idx="1">
                  <c:v>34511.83</c:v>
                </c:pt>
                <c:pt idx="2">
                  <c:v>35243.950000000012</c:v>
                </c:pt>
              </c:numCache>
            </c:numRef>
          </c:val>
        </c:ser>
        <c:firstSliceAng val="0"/>
        <c:holeSize val="50"/>
      </c:doughnutChart>
    </c:plotArea>
    <c:legend>
      <c:legendPos val="r"/>
      <c:layout>
        <c:manualLayout>
          <c:xMode val="edge"/>
          <c:yMode val="edge"/>
          <c:x val="0.59645597709377263"/>
          <c:y val="0.35078669853768513"/>
          <c:w val="0.38536220472441368"/>
          <c:h val="0.40400660854893139"/>
        </c:manualLayout>
      </c:layout>
    </c:legend>
    <c:plotVisOnly val="1"/>
  </c:chart>
  <c:txPr>
    <a:bodyPr/>
    <a:lstStyle/>
    <a:p>
      <a:pPr>
        <a:defRPr sz="1000">
          <a:latin typeface="Calibri" pitchFamily="34" charset="0"/>
          <a:cs typeface="Calibri" pitchFamily="34" charset="0"/>
        </a:defRPr>
      </a:pPr>
      <a:endParaRPr lang="ru-RU"/>
    </a:p>
  </c:txPr>
  <c:externalData r:id="rId1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>
        <c:manualLayout>
          <c:layoutTarget val="inner"/>
          <c:xMode val="edge"/>
          <c:yMode val="edge"/>
          <c:x val="5.1700064884467802E-2"/>
          <c:y val="8.8323126275883568E-2"/>
          <c:w val="0.94951159230096238"/>
          <c:h val="0.69522659667541564"/>
        </c:manualLayout>
      </c:layout>
      <c:barChart>
        <c:barDir val="col"/>
        <c:grouping val="stacked"/>
        <c:ser>
          <c:idx val="0"/>
          <c:order val="0"/>
          <c:tx>
            <c:strRef>
              <c:f>Sheet1!$A$2</c:f>
              <c:strCache>
                <c:ptCount val="1"/>
                <c:pt idx="0">
                  <c:v>Объем отгруженных товаров собственного производства, выполненных работ и услуг собственными силами </c:v>
                </c:pt>
              </c:strCache>
            </c:strRef>
          </c:tx>
          <c:spPr>
            <a:solidFill>
              <a:srgbClr val="92D050"/>
            </a:solidFill>
            <a:ln w="12727">
              <a:solidFill>
                <a:schemeClr val="tx1"/>
              </a:solidFill>
              <a:prstDash val="solid"/>
            </a:ln>
          </c:spPr>
          <c:cat>
            <c:numRef>
              <c:f>Sheet1!$B$1:$G$1</c:f>
              <c:numCache>
                <c:formatCode>General</c:formatCode>
                <c:ptCount val="6"/>
                <c:pt idx="0">
                  <c:v>2016</c:v>
                </c:pt>
                <c:pt idx="1">
                  <c:v>2017</c:v>
                </c:pt>
                <c:pt idx="2">
                  <c:v>2018</c:v>
                </c:pt>
                <c:pt idx="3">
                  <c:v>2019</c:v>
                </c:pt>
                <c:pt idx="4">
                  <c:v>2020</c:v>
                </c:pt>
                <c:pt idx="5">
                  <c:v>2021</c:v>
                </c:pt>
              </c:numCache>
            </c:numRef>
          </c:cat>
          <c:val>
            <c:numRef>
              <c:f>Sheet1!$B$2:$G$2</c:f>
              <c:numCache>
                <c:formatCode>General</c:formatCode>
                <c:ptCount val="6"/>
                <c:pt idx="0">
                  <c:v>223.6</c:v>
                </c:pt>
                <c:pt idx="1">
                  <c:v>205.9</c:v>
                </c:pt>
                <c:pt idx="2">
                  <c:v>210.6</c:v>
                </c:pt>
                <c:pt idx="3">
                  <c:v>218.4</c:v>
                </c:pt>
                <c:pt idx="4">
                  <c:v>226.04</c:v>
                </c:pt>
                <c:pt idx="5">
                  <c:v>233.72</c:v>
                </c:pt>
              </c:numCache>
            </c:numRef>
          </c:val>
        </c:ser>
        <c:overlap val="100"/>
        <c:axId val="186610816"/>
        <c:axId val="186612352"/>
      </c:barChart>
      <c:catAx>
        <c:axId val="186610816"/>
        <c:scaling>
          <c:orientation val="minMax"/>
        </c:scaling>
        <c:axPos val="b"/>
        <c:numFmt formatCode="General" sourceLinked="1"/>
        <c:tickLblPos val="low"/>
        <c:spPr>
          <a:ln w="3182">
            <a:solidFill>
              <a:schemeClr val="tx1"/>
            </a:solidFill>
            <a:prstDash val="solid"/>
          </a:ln>
        </c:spPr>
        <c:txPr>
          <a:bodyPr rot="0" vert="horz"/>
          <a:lstStyle/>
          <a:p>
            <a:pPr>
              <a:defRPr/>
            </a:pPr>
            <a:endParaRPr lang="ru-RU"/>
          </a:p>
        </c:txPr>
        <c:crossAx val="186612352"/>
        <c:crosses val="autoZero"/>
        <c:auto val="1"/>
        <c:lblAlgn val="ctr"/>
        <c:lblOffset val="100"/>
        <c:tickLblSkip val="1"/>
        <c:tickMarkSkip val="1"/>
      </c:catAx>
      <c:valAx>
        <c:axId val="186612352"/>
        <c:scaling>
          <c:orientation val="minMax"/>
        </c:scaling>
        <c:axPos val="l"/>
        <c:majorGridlines>
          <c:spPr>
            <a:ln w="3182">
              <a:solidFill>
                <a:schemeClr val="tx1"/>
              </a:solidFill>
              <a:prstDash val="solid"/>
            </a:ln>
          </c:spPr>
        </c:majorGridlines>
        <c:numFmt formatCode="General" sourceLinked="1"/>
        <c:tickLblPos val="nextTo"/>
        <c:spPr>
          <a:ln w="3182">
            <a:solidFill>
              <a:schemeClr val="tx1"/>
            </a:solidFill>
            <a:prstDash val="solid"/>
          </a:ln>
        </c:spPr>
        <c:txPr>
          <a:bodyPr rot="0" vert="horz"/>
          <a:lstStyle/>
          <a:p>
            <a:pPr>
              <a:defRPr/>
            </a:pPr>
            <a:endParaRPr lang="ru-RU"/>
          </a:p>
        </c:txPr>
        <c:crossAx val="186610816"/>
        <c:crosses val="autoZero"/>
        <c:crossBetween val="between"/>
      </c:valAx>
      <c:spPr>
        <a:noFill/>
        <a:ln w="12700">
          <a:solidFill>
            <a:schemeClr val="tx1"/>
          </a:solidFill>
          <a:prstDash val="solid"/>
        </a:ln>
      </c:spPr>
    </c:plotArea>
    <c:legend>
      <c:legendPos val="r"/>
      <c:layout>
        <c:manualLayout>
          <c:xMode val="edge"/>
          <c:yMode val="edge"/>
          <c:x val="0"/>
          <c:y val="0.87610684335190003"/>
          <c:w val="0.99022403250852831"/>
          <c:h val="0.12389305987914302"/>
        </c:manualLayout>
      </c:layout>
      <c:spPr>
        <a:noFill/>
        <a:ln w="3182">
          <a:noFill/>
          <a:prstDash val="solid"/>
        </a:ln>
      </c:spPr>
    </c:legend>
    <c:plotVisOnly val="1"/>
    <c:dispBlanksAs val="gap"/>
  </c:chart>
  <c:spPr>
    <a:noFill/>
    <a:ln>
      <a:noFill/>
    </a:ln>
  </c:spPr>
  <c:txPr>
    <a:bodyPr/>
    <a:lstStyle/>
    <a:p>
      <a:pPr>
        <a:defRPr sz="1200" b="1" i="0" u="none" strike="noStrike" baseline="0">
          <a:solidFill>
            <a:schemeClr val="tx1"/>
          </a:solidFill>
          <a:latin typeface="Calibri" pitchFamily="34" charset="0"/>
          <a:ea typeface="Arial"/>
          <a:cs typeface="Calibri" pitchFamily="34" charset="0"/>
        </a:defRPr>
      </a:pPr>
      <a:endParaRPr lang="ru-RU"/>
    </a:p>
  </c:txPr>
  <c:externalData r:id="rId1"/>
  <c:userShapes r:id="rId2"/>
</c:chartSpace>
</file>

<file path=ppt/charts/chart6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layout>
        <c:manualLayout>
          <c:xMode val="edge"/>
          <c:yMode val="edge"/>
          <c:x val="7.5272727272727311E-2"/>
          <c:y val="0.10714285714285714"/>
        </c:manualLayout>
      </c:layout>
    </c:title>
    <c:plotArea>
      <c:layout/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2020 год</c:v>
                </c:pt>
              </c:strCache>
            </c:strRef>
          </c:tx>
          <c:dLbls>
            <c:dLbl>
              <c:idx val="2"/>
              <c:layout>
                <c:manualLayout>
                  <c:x val="-4.0650406504065054E-3"/>
                  <c:y val="2.1929824561403521E-2"/>
                </c:manualLayout>
              </c:layout>
              <c:tx>
                <c:rich>
                  <a:bodyPr/>
                  <a:lstStyle/>
                  <a:p>
                    <a:r>
                      <a:rPr lang="ru-RU" smtClean="0"/>
                      <a:t>26974,78</a:t>
                    </a:r>
                  </a:p>
                  <a:p>
                    <a:endParaRPr lang="en-US" dirty="0"/>
                  </a:p>
                </c:rich>
              </c:tx>
              <c:showVal val="1"/>
            </c:dLbl>
            <c:showVal val="1"/>
            <c:showLeaderLines val="1"/>
          </c:dLbls>
          <c:cat>
            <c:strRef>
              <c:f>Лист1!$A$2:$A$4</c:f>
              <c:strCache>
                <c:ptCount val="3"/>
                <c:pt idx="0">
                  <c:v>за счет средств  местного бюджета </c:v>
                </c:pt>
                <c:pt idx="1">
                  <c:v>за счет поступления акцизов</c:v>
                </c:pt>
                <c:pt idx="2">
                  <c:v>за счет средств краевого бюджета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9540</c:v>
                </c:pt>
                <c:pt idx="1">
                  <c:v>39084</c:v>
                </c:pt>
                <c:pt idx="2">
                  <c:v>36453</c:v>
                </c:pt>
              </c:numCache>
            </c:numRef>
          </c:val>
        </c:ser>
        <c:firstSliceAng val="0"/>
        <c:holeSize val="50"/>
      </c:doughnutChart>
    </c:plotArea>
    <c:legend>
      <c:legendPos val="r"/>
      <c:layout>
        <c:manualLayout>
          <c:xMode val="edge"/>
          <c:yMode val="edge"/>
          <c:x val="0.60865117470072361"/>
          <c:y val="0.15780425473131693"/>
          <c:w val="0.38536220472441396"/>
          <c:h val="0.67593659345213464"/>
        </c:manualLayout>
      </c:layout>
    </c:legend>
    <c:plotVisOnly val="1"/>
  </c:chart>
  <c:txPr>
    <a:bodyPr/>
    <a:lstStyle/>
    <a:p>
      <a:pPr>
        <a:defRPr sz="1000">
          <a:latin typeface="Calibri" pitchFamily="34" charset="0"/>
          <a:cs typeface="Calibri" pitchFamily="34" charset="0"/>
        </a:defRPr>
      </a:pPr>
      <a:endParaRPr lang="ru-RU"/>
    </a:p>
  </c:txPr>
  <c:externalData r:id="rId1"/>
</c:chartSpace>
</file>

<file path=ppt/charts/chart6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view3D>
      <c:rAngAx val="1"/>
    </c:view3D>
    <c:plotArea>
      <c:layout/>
      <c:bar3DChart>
        <c:barDir val="col"/>
        <c:grouping val="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Дотации</c:v>
                </c:pt>
              </c:strCache>
            </c:strRef>
          </c:tx>
          <c:spPr>
            <a:solidFill>
              <a:srgbClr val="FFCCFF"/>
            </a:solidFill>
          </c:spPr>
          <c:cat>
            <c:strRef>
              <c:f>Лист1!$A$2:$A$6</c:f>
              <c:strCache>
                <c:ptCount val="5"/>
                <c:pt idx="0">
                  <c:v>2016 (отчет)</c:v>
                </c:pt>
                <c:pt idx="1">
                  <c:v>2017 (отчет)</c:v>
                </c:pt>
                <c:pt idx="2">
                  <c:v>2018 (отчет)</c:v>
                </c:pt>
                <c:pt idx="3">
                  <c:v>2019 (отчет)</c:v>
                </c:pt>
                <c:pt idx="4">
                  <c:v>2020 (отчёт)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219041.28</c:v>
                </c:pt>
                <c:pt idx="1">
                  <c:v>185668.75</c:v>
                </c:pt>
                <c:pt idx="2">
                  <c:v>197785.23</c:v>
                </c:pt>
                <c:pt idx="3">
                  <c:v>223703.47999999998</c:v>
                </c:pt>
                <c:pt idx="4">
                  <c:v>457085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Субсидии</c:v>
                </c:pt>
              </c:strCache>
            </c:strRef>
          </c:tx>
          <c:spPr>
            <a:solidFill>
              <a:srgbClr val="FF0000"/>
            </a:solidFill>
          </c:spPr>
          <c:cat>
            <c:strRef>
              <c:f>Лист1!$A$2:$A$6</c:f>
              <c:strCache>
                <c:ptCount val="5"/>
                <c:pt idx="0">
                  <c:v>2016 (отчет)</c:v>
                </c:pt>
                <c:pt idx="1">
                  <c:v>2017 (отчет)</c:v>
                </c:pt>
                <c:pt idx="2">
                  <c:v>2018 (отчет)</c:v>
                </c:pt>
                <c:pt idx="3">
                  <c:v>2019 (отчет)</c:v>
                </c:pt>
                <c:pt idx="4">
                  <c:v>2020 (отчёт)</c:v>
                </c:pt>
              </c:strCache>
            </c:strRef>
          </c:cat>
          <c:val>
            <c:numRef>
              <c:f>Лист1!$C$2:$C$6</c:f>
              <c:numCache>
                <c:formatCode>General</c:formatCode>
                <c:ptCount val="5"/>
                <c:pt idx="0">
                  <c:v>84363.239999999991</c:v>
                </c:pt>
                <c:pt idx="1">
                  <c:v>184418.8899999999</c:v>
                </c:pt>
                <c:pt idx="2">
                  <c:v>237330.47999999998</c:v>
                </c:pt>
                <c:pt idx="3">
                  <c:v>298990.99000000022</c:v>
                </c:pt>
                <c:pt idx="4">
                  <c:v>273952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Субвенции</c:v>
                </c:pt>
              </c:strCache>
            </c:strRef>
          </c:tx>
          <c:spPr>
            <a:solidFill>
              <a:schemeClr val="accent6">
                <a:lumMod val="60000"/>
                <a:lumOff val="40000"/>
              </a:schemeClr>
            </a:solidFill>
          </c:spPr>
          <c:cat>
            <c:strRef>
              <c:f>Лист1!$A$2:$A$6</c:f>
              <c:strCache>
                <c:ptCount val="5"/>
                <c:pt idx="0">
                  <c:v>2016 (отчет)</c:v>
                </c:pt>
                <c:pt idx="1">
                  <c:v>2017 (отчет)</c:v>
                </c:pt>
                <c:pt idx="2">
                  <c:v>2018 (отчет)</c:v>
                </c:pt>
                <c:pt idx="3">
                  <c:v>2019 (отчет)</c:v>
                </c:pt>
                <c:pt idx="4">
                  <c:v>2020 (отчёт)</c:v>
                </c:pt>
              </c:strCache>
            </c:strRef>
          </c:cat>
          <c:val>
            <c:numRef>
              <c:f>Лист1!$D$2:$D$6</c:f>
              <c:numCache>
                <c:formatCode>General</c:formatCode>
                <c:ptCount val="5"/>
                <c:pt idx="0">
                  <c:v>744797.01</c:v>
                </c:pt>
                <c:pt idx="1">
                  <c:v>596201.69999999902</c:v>
                </c:pt>
                <c:pt idx="2">
                  <c:v>709142.22</c:v>
                </c:pt>
                <c:pt idx="3">
                  <c:v>698562.84000000043</c:v>
                </c:pt>
                <c:pt idx="4">
                  <c:v>997799</c:v>
                </c:pt>
              </c:numCache>
            </c:numRef>
          </c:val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Иные МБТ</c:v>
                </c:pt>
              </c:strCache>
            </c:strRef>
          </c:tx>
          <c:spPr>
            <a:solidFill>
              <a:srgbClr val="92D050"/>
            </a:solidFill>
          </c:spPr>
          <c:cat>
            <c:strRef>
              <c:f>Лист1!$A$2:$A$6</c:f>
              <c:strCache>
                <c:ptCount val="5"/>
                <c:pt idx="0">
                  <c:v>2016 (отчет)</c:v>
                </c:pt>
                <c:pt idx="1">
                  <c:v>2017 (отчет)</c:v>
                </c:pt>
                <c:pt idx="2">
                  <c:v>2018 (отчет)</c:v>
                </c:pt>
                <c:pt idx="3">
                  <c:v>2019 (отчет)</c:v>
                </c:pt>
                <c:pt idx="4">
                  <c:v>2020 (отчёт)</c:v>
                </c:pt>
              </c:strCache>
            </c:strRef>
          </c:cat>
          <c:val>
            <c:numRef>
              <c:f>Лист1!$E$2:$E$6</c:f>
              <c:numCache>
                <c:formatCode>General</c:formatCode>
                <c:ptCount val="5"/>
                <c:pt idx="0">
                  <c:v>11568.449999999993</c:v>
                </c:pt>
                <c:pt idx="1">
                  <c:v>2981.4100000000012</c:v>
                </c:pt>
                <c:pt idx="2">
                  <c:v>4374.07</c:v>
                </c:pt>
                <c:pt idx="3">
                  <c:v>8166.63</c:v>
                </c:pt>
                <c:pt idx="4">
                  <c:v>22870</c:v>
                </c:pt>
              </c:numCache>
            </c:numRef>
          </c:val>
        </c:ser>
        <c:shape val="cylinder"/>
        <c:axId val="164658560"/>
        <c:axId val="164664448"/>
        <c:axId val="0"/>
      </c:bar3DChart>
      <c:catAx>
        <c:axId val="164658560"/>
        <c:scaling>
          <c:orientation val="minMax"/>
        </c:scaling>
        <c:axPos val="b"/>
        <c:tickLblPos val="nextTo"/>
        <c:crossAx val="164664448"/>
        <c:crosses val="autoZero"/>
        <c:auto val="1"/>
        <c:lblAlgn val="ctr"/>
        <c:lblOffset val="100"/>
      </c:catAx>
      <c:valAx>
        <c:axId val="164664448"/>
        <c:scaling>
          <c:orientation val="minMax"/>
        </c:scaling>
        <c:axPos val="l"/>
        <c:majorGridlines/>
        <c:numFmt formatCode="General" sourceLinked="1"/>
        <c:tickLblPos val="nextTo"/>
        <c:crossAx val="164658560"/>
        <c:crosses val="autoZero"/>
        <c:crossBetween val="between"/>
      </c:valAx>
    </c:plotArea>
    <c:legend>
      <c:legendPos val="r"/>
      <c:layout/>
    </c:legend>
    <c:plotVisOnly val="1"/>
  </c:chart>
  <c:txPr>
    <a:bodyPr/>
    <a:lstStyle/>
    <a:p>
      <a:pPr>
        <a:defRPr sz="1000"/>
      </a:pPr>
      <a:endParaRPr lang="ru-RU"/>
    </a:p>
  </c:txPr>
  <c:externalData r:id="rId1"/>
</c:chartSpace>
</file>

<file path=ppt/charts/chart6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plotArea>
      <c:layout>
        <c:manualLayout>
          <c:layoutTarget val="inner"/>
          <c:xMode val="edge"/>
          <c:yMode val="edge"/>
          <c:x val="0.11627766841644796"/>
          <c:y val="4.8309742532183467E-2"/>
          <c:w val="0.85059262904636856"/>
          <c:h val="0.66737610923634549"/>
        </c:manualLayout>
      </c:layout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процент исполнения</c:v>
                </c:pt>
              </c:strCache>
            </c:strRef>
          </c:tx>
          <c:spPr>
            <a:solidFill>
              <a:schemeClr val="accent5">
                <a:lumMod val="75000"/>
              </a:schemeClr>
            </a:solidFill>
          </c:spPr>
          <c:dPt>
            <c:idx val="8"/>
            <c:spPr>
              <a:solidFill>
                <a:srgbClr val="FF0000"/>
              </a:solidFill>
            </c:spPr>
          </c:dPt>
          <c:dLbls>
            <c:dLbl>
              <c:idx val="8"/>
              <c:spPr/>
              <c:txPr>
                <a:bodyPr/>
                <a:lstStyle/>
                <a:p>
                  <a:pPr>
                    <a:defRPr sz="1800" b="1"/>
                  </a:pPr>
                  <a:endParaRPr lang="ru-RU"/>
                </a:p>
              </c:txPr>
            </c:dLbl>
            <c:txPr>
              <a:bodyPr/>
              <a:lstStyle/>
              <a:p>
                <a:pPr>
                  <a:defRPr sz="800"/>
                </a:pPr>
                <a:endParaRPr lang="ru-RU"/>
              </a:p>
            </c:txPr>
            <c:showVal val="1"/>
          </c:dLbls>
          <c:cat>
            <c:strRef>
              <c:f>Лист1!$A$2:$A$17</c:f>
              <c:strCache>
                <c:ptCount val="16"/>
                <c:pt idx="0">
                  <c:v>Александровский район</c:v>
                </c:pt>
                <c:pt idx="1">
                  <c:v>Андроповский район</c:v>
                </c:pt>
                <c:pt idx="2">
                  <c:v>Апанасенковский район</c:v>
                </c:pt>
                <c:pt idx="3">
                  <c:v>Арзгирский район</c:v>
                </c:pt>
                <c:pt idx="4">
                  <c:v>Буденовский район</c:v>
                </c:pt>
                <c:pt idx="5">
                  <c:v>Грачевский район</c:v>
                </c:pt>
                <c:pt idx="6">
                  <c:v>Кочубеевский район</c:v>
                </c:pt>
                <c:pt idx="7">
                  <c:v>Красногвардейский район</c:v>
                </c:pt>
                <c:pt idx="8">
                  <c:v>Курский район</c:v>
                </c:pt>
                <c:pt idx="9">
                  <c:v>Левокумский район</c:v>
                </c:pt>
                <c:pt idx="10">
                  <c:v>Новоселецкий район</c:v>
                </c:pt>
                <c:pt idx="11">
                  <c:v>Предгорный район</c:v>
                </c:pt>
                <c:pt idx="12">
                  <c:v>Степновский район</c:v>
                </c:pt>
                <c:pt idx="13">
                  <c:v>Труновский район</c:v>
                </c:pt>
                <c:pt idx="14">
                  <c:v>Туркменский район</c:v>
                </c:pt>
                <c:pt idx="15">
                  <c:v>Шпаковский район</c:v>
                </c:pt>
              </c:strCache>
            </c:strRef>
          </c:cat>
          <c:val>
            <c:numRef>
              <c:f>Лист1!$B$2:$B$17</c:f>
              <c:numCache>
                <c:formatCode>General</c:formatCode>
                <c:ptCount val="16"/>
                <c:pt idx="0">
                  <c:v>109</c:v>
                </c:pt>
                <c:pt idx="1">
                  <c:v>113.4</c:v>
                </c:pt>
                <c:pt idx="2">
                  <c:v>108</c:v>
                </c:pt>
                <c:pt idx="3">
                  <c:v>121.9</c:v>
                </c:pt>
                <c:pt idx="4">
                  <c:v>109.8</c:v>
                </c:pt>
                <c:pt idx="5">
                  <c:v>105.9</c:v>
                </c:pt>
                <c:pt idx="6">
                  <c:v>102.2</c:v>
                </c:pt>
                <c:pt idx="7">
                  <c:v>104.7</c:v>
                </c:pt>
                <c:pt idx="8">
                  <c:v>116</c:v>
                </c:pt>
                <c:pt idx="9">
                  <c:v>101</c:v>
                </c:pt>
                <c:pt idx="10">
                  <c:v>104.1</c:v>
                </c:pt>
                <c:pt idx="11">
                  <c:v>106.3</c:v>
                </c:pt>
                <c:pt idx="12">
                  <c:v>101.7</c:v>
                </c:pt>
                <c:pt idx="13">
                  <c:v>105.5</c:v>
                </c:pt>
                <c:pt idx="14">
                  <c:v>112.2</c:v>
                </c:pt>
                <c:pt idx="15">
                  <c:v>108.6</c:v>
                </c:pt>
              </c:numCache>
            </c:numRef>
          </c:val>
        </c:ser>
        <c:axId val="193952384"/>
        <c:axId val="193966464"/>
      </c:barChart>
      <c:catAx>
        <c:axId val="193952384"/>
        <c:scaling>
          <c:orientation val="minMax"/>
        </c:scaling>
        <c:axPos val="b"/>
        <c:tickLblPos val="nextTo"/>
        <c:txPr>
          <a:bodyPr rot="-5400000" vert="horz" anchor="t" anchorCtr="1"/>
          <a:lstStyle/>
          <a:p>
            <a:pPr>
              <a:defRPr sz="1100" b="0"/>
            </a:pPr>
            <a:endParaRPr lang="ru-RU"/>
          </a:p>
        </c:txPr>
        <c:crossAx val="193966464"/>
        <c:crosses val="autoZero"/>
        <c:auto val="1"/>
        <c:lblAlgn val="ctr"/>
        <c:lblOffset val="100"/>
      </c:catAx>
      <c:valAx>
        <c:axId val="193966464"/>
        <c:scaling>
          <c:orientation val="minMax"/>
          <c:max val="130"/>
          <c:min val="90"/>
        </c:scaling>
        <c:axPos val="l"/>
        <c:majorGridlines/>
        <c:numFmt formatCode="General" sourceLinked="1"/>
        <c:tickLblPos val="nextTo"/>
        <c:txPr>
          <a:bodyPr/>
          <a:lstStyle/>
          <a:p>
            <a:pPr>
              <a:defRPr sz="1400"/>
            </a:pPr>
            <a:endParaRPr lang="ru-RU"/>
          </a:p>
        </c:txPr>
        <c:crossAx val="193952384"/>
        <c:crosses val="autoZero"/>
        <c:crossBetween val="between"/>
        <c:majorUnit val="5"/>
        <c:minorUnit val="5"/>
      </c:valAx>
    </c:plotArea>
    <c:plotVisOnly val="1"/>
  </c:chart>
  <c:txPr>
    <a:bodyPr/>
    <a:lstStyle/>
    <a:p>
      <a:pPr>
        <a:defRPr sz="1800"/>
      </a:pPr>
      <a:endParaRPr lang="ru-RU"/>
    </a:p>
  </c:txPr>
  <c:externalData r:id="rId1"/>
  <c:userShapes r:id="rId2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>
        <c:manualLayout>
          <c:layoutTarget val="inner"/>
          <c:xMode val="edge"/>
          <c:yMode val="edge"/>
          <c:x val="7.9261631094939999E-2"/>
          <c:y val="0.12165639806711756"/>
          <c:w val="0.92073832790445154"/>
          <c:h val="0.64300554097404494"/>
        </c:manualLayout>
      </c:layout>
      <c:barChart>
        <c:barDir val="col"/>
        <c:grouping val="stacked"/>
        <c:ser>
          <c:idx val="0"/>
          <c:order val="0"/>
          <c:tx>
            <c:strRef>
              <c:f>Sheet1!$A$2</c:f>
              <c:strCache>
                <c:ptCount val="1"/>
                <c:pt idx="0">
                  <c:v>Объем выполненных работ по виду "Строительство"</c:v>
                </c:pt>
              </c:strCache>
            </c:strRef>
          </c:tx>
          <c:spPr>
            <a:solidFill>
              <a:srgbClr val="66CCFF"/>
            </a:solidFill>
            <a:ln w="12727">
              <a:solidFill>
                <a:schemeClr val="tx1"/>
              </a:solidFill>
              <a:prstDash val="solid"/>
            </a:ln>
          </c:spPr>
          <c:cat>
            <c:numRef>
              <c:f>Sheet1!$B$1:$G$1</c:f>
              <c:numCache>
                <c:formatCode>General</c:formatCode>
                <c:ptCount val="6"/>
                <c:pt idx="0">
                  <c:v>2016</c:v>
                </c:pt>
                <c:pt idx="1">
                  <c:v>2017</c:v>
                </c:pt>
                <c:pt idx="2">
                  <c:v>2018</c:v>
                </c:pt>
                <c:pt idx="3">
                  <c:v>2019</c:v>
                </c:pt>
                <c:pt idx="4">
                  <c:v>2020</c:v>
                </c:pt>
                <c:pt idx="5">
                  <c:v>2021</c:v>
                </c:pt>
              </c:numCache>
            </c:numRef>
          </c:cat>
          <c:val>
            <c:numRef>
              <c:f>Sheet1!$B$2:$G$2</c:f>
              <c:numCache>
                <c:formatCode>General</c:formatCode>
                <c:ptCount val="6"/>
                <c:pt idx="0">
                  <c:v>4699.93</c:v>
                </c:pt>
                <c:pt idx="1">
                  <c:v>5001.1000000000004</c:v>
                </c:pt>
                <c:pt idx="2">
                  <c:v>3500</c:v>
                </c:pt>
                <c:pt idx="3">
                  <c:v>3550</c:v>
                </c:pt>
                <c:pt idx="4">
                  <c:v>3799.7</c:v>
                </c:pt>
                <c:pt idx="5">
                  <c:v>3650.09</c:v>
                </c:pt>
              </c:numCache>
            </c:numRef>
          </c:val>
        </c:ser>
        <c:overlap val="100"/>
        <c:axId val="186688256"/>
        <c:axId val="186689792"/>
      </c:barChart>
      <c:catAx>
        <c:axId val="186688256"/>
        <c:scaling>
          <c:orientation val="minMax"/>
        </c:scaling>
        <c:axPos val="b"/>
        <c:numFmt formatCode="General" sourceLinked="1"/>
        <c:tickLblPos val="low"/>
        <c:spPr>
          <a:ln w="3182">
            <a:solidFill>
              <a:schemeClr val="tx1"/>
            </a:solidFill>
            <a:prstDash val="solid"/>
          </a:ln>
        </c:spPr>
        <c:txPr>
          <a:bodyPr rot="0" vert="horz"/>
          <a:lstStyle/>
          <a:p>
            <a:pPr>
              <a:defRPr/>
            </a:pPr>
            <a:endParaRPr lang="ru-RU"/>
          </a:p>
        </c:txPr>
        <c:crossAx val="186689792"/>
        <c:crosses val="autoZero"/>
        <c:auto val="1"/>
        <c:lblAlgn val="ctr"/>
        <c:lblOffset val="100"/>
        <c:tickLblSkip val="1"/>
        <c:tickMarkSkip val="1"/>
      </c:catAx>
      <c:valAx>
        <c:axId val="186689792"/>
        <c:scaling>
          <c:orientation val="minMax"/>
        </c:scaling>
        <c:axPos val="l"/>
        <c:majorGridlines>
          <c:spPr>
            <a:ln w="3182">
              <a:solidFill>
                <a:schemeClr val="tx1"/>
              </a:solidFill>
              <a:prstDash val="solid"/>
            </a:ln>
          </c:spPr>
        </c:majorGridlines>
        <c:numFmt formatCode="General" sourceLinked="1"/>
        <c:tickLblPos val="nextTo"/>
        <c:spPr>
          <a:ln w="3182">
            <a:solidFill>
              <a:schemeClr val="tx1"/>
            </a:solidFill>
            <a:prstDash val="solid"/>
          </a:ln>
        </c:spPr>
        <c:txPr>
          <a:bodyPr rot="0" vert="horz"/>
          <a:lstStyle/>
          <a:p>
            <a:pPr>
              <a:defRPr/>
            </a:pPr>
            <a:endParaRPr lang="ru-RU"/>
          </a:p>
        </c:txPr>
        <c:crossAx val="186688256"/>
        <c:crosses val="autoZero"/>
        <c:crossBetween val="between"/>
      </c:valAx>
      <c:spPr>
        <a:noFill/>
        <a:ln w="12700">
          <a:solidFill>
            <a:schemeClr val="tx1"/>
          </a:solidFill>
          <a:prstDash val="solid"/>
        </a:ln>
      </c:spPr>
    </c:plotArea>
    <c:legend>
      <c:legendPos val="r"/>
      <c:layout>
        <c:manualLayout>
          <c:xMode val="edge"/>
          <c:yMode val="edge"/>
          <c:x val="0"/>
          <c:y val="0.83139145345916821"/>
          <c:w val="1"/>
          <c:h val="0.16860867151221481"/>
        </c:manualLayout>
      </c:layout>
      <c:spPr>
        <a:noFill/>
        <a:ln w="3182">
          <a:noFill/>
          <a:prstDash val="solid"/>
        </a:ln>
      </c:spPr>
    </c:legend>
    <c:plotVisOnly val="1"/>
    <c:dispBlanksAs val="gap"/>
  </c:chart>
  <c:spPr>
    <a:noFill/>
    <a:ln>
      <a:noFill/>
    </a:ln>
  </c:spPr>
  <c:txPr>
    <a:bodyPr/>
    <a:lstStyle/>
    <a:p>
      <a:pPr>
        <a:defRPr sz="1200" b="1" i="0" u="none" strike="noStrike" baseline="0">
          <a:solidFill>
            <a:schemeClr val="tx1"/>
          </a:solidFill>
          <a:latin typeface="Calibri" pitchFamily="34" charset="0"/>
          <a:ea typeface="Arial"/>
          <a:cs typeface="Calibri" pitchFamily="34" charset="0"/>
        </a:defRPr>
      </a:pPr>
      <a:endParaRPr lang="ru-RU"/>
    </a:p>
  </c:txPr>
  <c:externalData r:id="rId1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>
        <c:manualLayout>
          <c:layoutTarget val="inner"/>
          <c:xMode val="edge"/>
          <c:yMode val="edge"/>
          <c:x val="3.2039370078741088E-2"/>
          <c:y val="0.11054534849810442"/>
          <c:w val="0.96796052055992998"/>
          <c:h val="0.61901168176234733"/>
        </c:manualLayout>
      </c:layout>
      <c:barChart>
        <c:barDir val="col"/>
        <c:grouping val="stacked"/>
        <c:ser>
          <c:idx val="0"/>
          <c:order val="0"/>
          <c:tx>
            <c:strRef>
              <c:f>Sheet1!$A$2</c:f>
              <c:strCache>
                <c:ptCount val="1"/>
                <c:pt idx="0">
                  <c:v>Ввод в действие жилых домов</c:v>
                </c:pt>
              </c:strCache>
            </c:strRef>
          </c:tx>
          <c:spPr>
            <a:solidFill>
              <a:srgbClr val="CC00FF"/>
            </a:solidFill>
            <a:ln w="12727">
              <a:solidFill>
                <a:schemeClr val="tx1"/>
              </a:solidFill>
              <a:prstDash val="solid"/>
            </a:ln>
          </c:spPr>
          <c:cat>
            <c:numRef>
              <c:f>Sheet1!$B$1:$G$1</c:f>
              <c:numCache>
                <c:formatCode>General</c:formatCode>
                <c:ptCount val="6"/>
                <c:pt idx="0">
                  <c:v>2016</c:v>
                </c:pt>
                <c:pt idx="1">
                  <c:v>2017</c:v>
                </c:pt>
                <c:pt idx="2">
                  <c:v>2018</c:v>
                </c:pt>
                <c:pt idx="3">
                  <c:v>2019</c:v>
                </c:pt>
                <c:pt idx="4">
                  <c:v>2020</c:v>
                </c:pt>
                <c:pt idx="5">
                  <c:v>2021</c:v>
                </c:pt>
              </c:numCache>
            </c:numRef>
          </c:cat>
          <c:val>
            <c:numRef>
              <c:f>Sheet1!$B$2:$G$2</c:f>
              <c:numCache>
                <c:formatCode>General</c:formatCode>
                <c:ptCount val="6"/>
                <c:pt idx="0">
                  <c:v>5.9</c:v>
                </c:pt>
                <c:pt idx="1">
                  <c:v>4.7</c:v>
                </c:pt>
                <c:pt idx="2">
                  <c:v>5.6</c:v>
                </c:pt>
                <c:pt idx="3">
                  <c:v>5.7</c:v>
                </c:pt>
                <c:pt idx="4">
                  <c:v>5</c:v>
                </c:pt>
                <c:pt idx="5">
                  <c:v>5.9</c:v>
                </c:pt>
              </c:numCache>
            </c:numRef>
          </c:val>
        </c:ser>
        <c:overlap val="100"/>
        <c:axId val="186855808"/>
        <c:axId val="186857344"/>
      </c:barChart>
      <c:catAx>
        <c:axId val="186855808"/>
        <c:scaling>
          <c:orientation val="minMax"/>
        </c:scaling>
        <c:axPos val="b"/>
        <c:numFmt formatCode="General" sourceLinked="1"/>
        <c:tickLblPos val="low"/>
        <c:spPr>
          <a:ln w="3182">
            <a:solidFill>
              <a:schemeClr val="tx1"/>
            </a:solidFill>
            <a:prstDash val="solid"/>
          </a:ln>
        </c:spPr>
        <c:txPr>
          <a:bodyPr rot="0" vert="horz"/>
          <a:lstStyle/>
          <a:p>
            <a:pPr>
              <a:defRPr/>
            </a:pPr>
            <a:endParaRPr lang="ru-RU"/>
          </a:p>
        </c:txPr>
        <c:crossAx val="186857344"/>
        <c:crosses val="autoZero"/>
        <c:auto val="1"/>
        <c:lblAlgn val="ctr"/>
        <c:lblOffset val="100"/>
        <c:tickLblSkip val="1"/>
        <c:tickMarkSkip val="1"/>
      </c:catAx>
      <c:valAx>
        <c:axId val="186857344"/>
        <c:scaling>
          <c:orientation val="minMax"/>
        </c:scaling>
        <c:axPos val="l"/>
        <c:majorGridlines>
          <c:spPr>
            <a:ln w="3182">
              <a:solidFill>
                <a:schemeClr val="tx1"/>
              </a:solidFill>
              <a:prstDash val="solid"/>
            </a:ln>
          </c:spPr>
        </c:majorGridlines>
        <c:numFmt formatCode="General" sourceLinked="1"/>
        <c:tickLblPos val="nextTo"/>
        <c:spPr>
          <a:ln w="3182">
            <a:solidFill>
              <a:schemeClr val="tx1"/>
            </a:solidFill>
            <a:prstDash val="solid"/>
          </a:ln>
        </c:spPr>
        <c:txPr>
          <a:bodyPr rot="0" vert="horz"/>
          <a:lstStyle/>
          <a:p>
            <a:pPr>
              <a:defRPr/>
            </a:pPr>
            <a:endParaRPr lang="ru-RU"/>
          </a:p>
        </c:txPr>
        <c:crossAx val="186855808"/>
        <c:crosses val="autoZero"/>
        <c:crossBetween val="between"/>
      </c:valAx>
      <c:spPr>
        <a:noFill/>
        <a:ln w="12700">
          <a:solidFill>
            <a:schemeClr val="tx1"/>
          </a:solidFill>
          <a:prstDash val="solid"/>
        </a:ln>
      </c:spPr>
    </c:plotArea>
    <c:legend>
      <c:legendPos val="r"/>
      <c:layout>
        <c:manualLayout>
          <c:xMode val="edge"/>
          <c:yMode val="edge"/>
          <c:x val="0"/>
          <c:y val="0.83139145345916865"/>
          <c:w val="1"/>
          <c:h val="0.11876801195079922"/>
        </c:manualLayout>
      </c:layout>
      <c:spPr>
        <a:noFill/>
        <a:ln w="3182">
          <a:noFill/>
          <a:prstDash val="solid"/>
        </a:ln>
      </c:spPr>
    </c:legend>
    <c:plotVisOnly val="1"/>
    <c:dispBlanksAs val="gap"/>
  </c:chart>
  <c:spPr>
    <a:noFill/>
    <a:ln>
      <a:noFill/>
    </a:ln>
  </c:spPr>
  <c:txPr>
    <a:bodyPr/>
    <a:lstStyle/>
    <a:p>
      <a:pPr>
        <a:defRPr sz="1200" b="1" i="0" u="none" strike="noStrike" baseline="0">
          <a:solidFill>
            <a:schemeClr val="tx1"/>
          </a:solidFill>
          <a:latin typeface="Calibri" pitchFamily="34" charset="0"/>
          <a:ea typeface="Arial"/>
          <a:cs typeface="Calibri" pitchFamily="34" charset="0"/>
        </a:defRPr>
      </a:pPr>
      <a:endParaRPr lang="ru-RU"/>
    </a:p>
  </c:txPr>
  <c:externalData r:id="rId1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hPercent val="48"/>
      <c:depthPercent val="100"/>
      <c:rAngAx val="1"/>
    </c:view3D>
    <c:floor>
      <c:spPr>
        <a:solidFill>
          <a:srgbClr val="C0C0C0"/>
        </a:solidFill>
        <a:ln w="3175">
          <a:solidFill>
            <a:schemeClr val="tx1"/>
          </a:solidFill>
          <a:prstDash val="solid"/>
        </a:ln>
      </c:spPr>
    </c:floor>
    <c:sideWall>
      <c:spPr>
        <a:noFill/>
        <a:ln w="12700">
          <a:solidFill>
            <a:schemeClr val="tx1"/>
          </a:solidFill>
          <a:prstDash val="solid"/>
        </a:ln>
      </c:spPr>
    </c:sideWall>
    <c:backWall>
      <c:spPr>
        <a:noFill/>
        <a:ln w="12700">
          <a:solidFill>
            <a:schemeClr val="tx1"/>
          </a:solidFill>
          <a:prstDash val="solid"/>
        </a:ln>
      </c:spPr>
    </c:backWall>
    <c:plotArea>
      <c:layout>
        <c:manualLayout>
          <c:layoutTarget val="inner"/>
          <c:xMode val="edge"/>
          <c:yMode val="edge"/>
          <c:x val="5.1700064884467802E-2"/>
          <c:y val="8.852785068533342E-2"/>
          <c:w val="0.94951159230096238"/>
          <c:h val="0.79893030037911961"/>
        </c:manualLayout>
      </c:layout>
      <c:bar3DChart>
        <c:barDir val="col"/>
        <c:grouping val="stacked"/>
        <c:ser>
          <c:idx val="0"/>
          <c:order val="0"/>
          <c:tx>
            <c:strRef>
              <c:f>Sheet1!$A$2</c:f>
              <c:strCache>
                <c:ptCount val="1"/>
                <c:pt idx="0">
                  <c:v>Водоснабжение; водоотведение, организация сбора и утилизация отходов, деятельности по ликвидации загрязнений</c:v>
                </c:pt>
              </c:strCache>
            </c:strRef>
          </c:tx>
          <c:spPr>
            <a:solidFill>
              <a:schemeClr val="accent6">
                <a:lumMod val="60000"/>
                <a:lumOff val="40000"/>
              </a:schemeClr>
            </a:solidFill>
            <a:ln w="12727">
              <a:solidFill>
                <a:schemeClr val="tx1"/>
              </a:solidFill>
              <a:prstDash val="solid"/>
            </a:ln>
          </c:spPr>
          <c:cat>
            <c:numRef>
              <c:f>Sheet1!$B$1:$G$1</c:f>
              <c:numCache>
                <c:formatCode>General</c:formatCode>
                <c:ptCount val="6"/>
                <c:pt idx="0">
                  <c:v>2016</c:v>
                </c:pt>
                <c:pt idx="1">
                  <c:v>2017</c:v>
                </c:pt>
                <c:pt idx="2">
                  <c:v>2018</c:v>
                </c:pt>
                <c:pt idx="3">
                  <c:v>2019</c:v>
                </c:pt>
                <c:pt idx="4">
                  <c:v>2020</c:v>
                </c:pt>
                <c:pt idx="5">
                  <c:v>2021</c:v>
                </c:pt>
              </c:numCache>
            </c:numRef>
          </c:cat>
          <c:val>
            <c:numRef>
              <c:f>Sheet1!$B$2:$G$2</c:f>
              <c:numCache>
                <c:formatCode>General</c:formatCode>
                <c:ptCount val="6"/>
                <c:pt idx="0">
                  <c:v>59</c:v>
                </c:pt>
                <c:pt idx="1">
                  <c:v>59.9</c:v>
                </c:pt>
                <c:pt idx="2">
                  <c:v>62.17</c:v>
                </c:pt>
                <c:pt idx="3">
                  <c:v>62.91</c:v>
                </c:pt>
                <c:pt idx="4">
                  <c:v>64.89</c:v>
                </c:pt>
                <c:pt idx="5">
                  <c:v>64.42</c:v>
                </c:pt>
              </c:numCache>
            </c:numRef>
          </c:val>
        </c:ser>
        <c:gapDepth val="0"/>
        <c:shape val="cylinder"/>
        <c:axId val="186893440"/>
        <c:axId val="186894976"/>
        <c:axId val="0"/>
      </c:bar3DChart>
      <c:catAx>
        <c:axId val="186893440"/>
        <c:scaling>
          <c:orientation val="minMax"/>
        </c:scaling>
        <c:axPos val="b"/>
        <c:numFmt formatCode="General" sourceLinked="1"/>
        <c:tickLblPos val="low"/>
        <c:spPr>
          <a:ln w="3182">
            <a:solidFill>
              <a:schemeClr val="tx1"/>
            </a:solidFill>
            <a:prstDash val="solid"/>
          </a:ln>
        </c:spPr>
        <c:txPr>
          <a:bodyPr rot="0" vert="horz"/>
          <a:lstStyle/>
          <a:p>
            <a:pPr>
              <a:defRPr/>
            </a:pPr>
            <a:endParaRPr lang="ru-RU"/>
          </a:p>
        </c:txPr>
        <c:crossAx val="186894976"/>
        <c:crosses val="autoZero"/>
        <c:auto val="1"/>
        <c:lblAlgn val="ctr"/>
        <c:lblOffset val="100"/>
        <c:tickLblSkip val="1"/>
        <c:tickMarkSkip val="1"/>
      </c:catAx>
      <c:valAx>
        <c:axId val="186894976"/>
        <c:scaling>
          <c:orientation val="minMax"/>
        </c:scaling>
        <c:axPos val="l"/>
        <c:majorGridlines>
          <c:spPr>
            <a:ln w="3182">
              <a:solidFill>
                <a:schemeClr val="tx1"/>
              </a:solidFill>
              <a:prstDash val="solid"/>
            </a:ln>
          </c:spPr>
        </c:majorGridlines>
        <c:numFmt formatCode="General" sourceLinked="1"/>
        <c:tickLblPos val="nextTo"/>
        <c:spPr>
          <a:ln w="3182">
            <a:solidFill>
              <a:schemeClr val="tx1"/>
            </a:solidFill>
            <a:prstDash val="solid"/>
          </a:ln>
        </c:spPr>
        <c:txPr>
          <a:bodyPr rot="0" vert="horz"/>
          <a:lstStyle/>
          <a:p>
            <a:pPr>
              <a:defRPr/>
            </a:pPr>
            <a:endParaRPr lang="ru-RU"/>
          </a:p>
        </c:txPr>
        <c:crossAx val="186893440"/>
        <c:crosses val="autoZero"/>
        <c:crossBetween val="between"/>
      </c:valAx>
      <c:spPr>
        <a:noFill/>
        <a:ln w="25454">
          <a:noFill/>
        </a:ln>
      </c:spPr>
    </c:plotArea>
    <c:plotVisOnly val="1"/>
    <c:dispBlanksAs val="gap"/>
  </c:chart>
  <c:spPr>
    <a:noFill/>
    <a:ln>
      <a:noFill/>
    </a:ln>
  </c:spPr>
  <c:txPr>
    <a:bodyPr/>
    <a:lstStyle/>
    <a:p>
      <a:pPr>
        <a:defRPr sz="1200" b="1" i="0" u="none" strike="noStrike" baseline="0">
          <a:solidFill>
            <a:schemeClr val="tx1"/>
          </a:solidFill>
          <a:latin typeface="Calibri" pitchFamily="34" charset="0"/>
          <a:ea typeface="Arial"/>
          <a:cs typeface="Calibri" pitchFamily="34" charset="0"/>
        </a:defRPr>
      </a:pPr>
      <a:endParaRPr lang="ru-RU"/>
    </a:p>
  </c:txPr>
  <c:externalData r:id="rId1"/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DF66D2E-4062-42EC-8E06-5B51B1ACF1EC}" type="doc">
      <dgm:prSet loTypeId="urn:microsoft.com/office/officeart/2005/8/layout/radial6" loCatId="cycle" qsTypeId="urn:microsoft.com/office/officeart/2005/8/quickstyle/simple5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734CE3CE-F06D-4B23-AF33-35124ED4F4FE}">
      <dgm:prSet phldrT="[Текст]" custT="1"/>
      <dgm:spPr/>
      <dgm:t>
        <a:bodyPr/>
        <a:lstStyle/>
        <a:p>
          <a:r>
            <a:rPr lang="ru-RU" sz="1200" dirty="0" smtClean="0">
              <a:solidFill>
                <a:schemeClr val="bg2">
                  <a:lumMod val="90000"/>
                </a:schemeClr>
              </a:solidFill>
            </a:rPr>
            <a:t>Бюджетная система Российской Федерации</a:t>
          </a:r>
          <a:endParaRPr lang="ru-RU" sz="1200" dirty="0">
            <a:solidFill>
              <a:schemeClr val="bg2">
                <a:lumMod val="90000"/>
              </a:schemeClr>
            </a:solidFill>
          </a:endParaRPr>
        </a:p>
      </dgm:t>
    </dgm:pt>
    <dgm:pt modelId="{6851E8EB-513E-45A5-B1E2-B8D7B86D7E51}" type="parTrans" cxnId="{E07BE58D-F623-4CA0-9443-4FAA77D8DB0F}">
      <dgm:prSet/>
      <dgm:spPr/>
      <dgm:t>
        <a:bodyPr/>
        <a:lstStyle/>
        <a:p>
          <a:endParaRPr lang="ru-RU" sz="1200">
            <a:solidFill>
              <a:schemeClr val="bg2">
                <a:lumMod val="90000"/>
              </a:schemeClr>
            </a:solidFill>
          </a:endParaRPr>
        </a:p>
      </dgm:t>
    </dgm:pt>
    <dgm:pt modelId="{CDCBDEBC-847B-4199-91EF-ECC587D6E4FD}" type="sibTrans" cxnId="{E07BE58D-F623-4CA0-9443-4FAA77D8DB0F}">
      <dgm:prSet/>
      <dgm:spPr/>
      <dgm:t>
        <a:bodyPr/>
        <a:lstStyle/>
        <a:p>
          <a:endParaRPr lang="ru-RU" sz="1200">
            <a:solidFill>
              <a:schemeClr val="bg2">
                <a:lumMod val="90000"/>
              </a:schemeClr>
            </a:solidFill>
          </a:endParaRPr>
        </a:p>
      </dgm:t>
    </dgm:pt>
    <dgm:pt modelId="{07BE1861-A753-4FD7-9E84-3C5C8DD16ECE}">
      <dgm:prSet phldrT="[Текст]" custT="1"/>
      <dgm:spPr/>
      <dgm:t>
        <a:bodyPr/>
        <a:lstStyle/>
        <a:p>
          <a:r>
            <a:rPr lang="ru-RU" sz="1200" dirty="0" smtClean="0">
              <a:solidFill>
                <a:schemeClr val="bg2">
                  <a:lumMod val="90000"/>
                </a:schemeClr>
              </a:solidFill>
            </a:rPr>
            <a:t>Федеральный бюджет</a:t>
          </a:r>
          <a:endParaRPr lang="ru-RU" sz="1200" dirty="0">
            <a:solidFill>
              <a:schemeClr val="bg2">
                <a:lumMod val="90000"/>
              </a:schemeClr>
            </a:solidFill>
          </a:endParaRPr>
        </a:p>
      </dgm:t>
    </dgm:pt>
    <dgm:pt modelId="{23AEFB1C-87B5-4784-A548-F162B41FB0EF}" type="parTrans" cxnId="{0245C70C-EE15-4A48-8FDA-8178ED1326C4}">
      <dgm:prSet/>
      <dgm:spPr/>
      <dgm:t>
        <a:bodyPr/>
        <a:lstStyle/>
        <a:p>
          <a:endParaRPr lang="ru-RU" sz="1200">
            <a:solidFill>
              <a:schemeClr val="bg2">
                <a:lumMod val="90000"/>
              </a:schemeClr>
            </a:solidFill>
          </a:endParaRPr>
        </a:p>
      </dgm:t>
    </dgm:pt>
    <dgm:pt modelId="{DE9FE86E-820A-470E-8BA2-39A48A2A7407}" type="sibTrans" cxnId="{0245C70C-EE15-4A48-8FDA-8178ED1326C4}">
      <dgm:prSet/>
      <dgm:spPr/>
      <dgm:t>
        <a:bodyPr/>
        <a:lstStyle/>
        <a:p>
          <a:endParaRPr lang="ru-RU" sz="1200">
            <a:solidFill>
              <a:schemeClr val="bg2">
                <a:lumMod val="90000"/>
              </a:schemeClr>
            </a:solidFill>
          </a:endParaRPr>
        </a:p>
      </dgm:t>
    </dgm:pt>
    <dgm:pt modelId="{B306646C-1832-48A6-A171-E05FEED0820E}">
      <dgm:prSet phldrT="[Текст]" custT="1"/>
      <dgm:spPr/>
      <dgm:t>
        <a:bodyPr/>
        <a:lstStyle/>
        <a:p>
          <a:pPr algn="ctr"/>
          <a:r>
            <a:rPr lang="ru-RU" sz="1200" dirty="0" smtClean="0">
              <a:solidFill>
                <a:schemeClr val="bg2">
                  <a:lumMod val="90000"/>
                </a:schemeClr>
              </a:solidFill>
            </a:rPr>
            <a:t>Бюджеты государственных внебюджетных фондов</a:t>
          </a:r>
          <a:endParaRPr lang="ru-RU" sz="1200" dirty="0">
            <a:solidFill>
              <a:schemeClr val="bg2">
                <a:lumMod val="90000"/>
              </a:schemeClr>
            </a:solidFill>
          </a:endParaRPr>
        </a:p>
      </dgm:t>
    </dgm:pt>
    <dgm:pt modelId="{4801EAEA-A721-4684-9759-036A3A82AE3D}" type="parTrans" cxnId="{9F13ECFB-8056-4CC0-8BE3-2C16C306A500}">
      <dgm:prSet/>
      <dgm:spPr/>
      <dgm:t>
        <a:bodyPr/>
        <a:lstStyle/>
        <a:p>
          <a:endParaRPr lang="ru-RU" sz="1200">
            <a:solidFill>
              <a:schemeClr val="bg2">
                <a:lumMod val="90000"/>
              </a:schemeClr>
            </a:solidFill>
          </a:endParaRPr>
        </a:p>
      </dgm:t>
    </dgm:pt>
    <dgm:pt modelId="{C88D8442-690B-44D3-97A8-25E3826F3FFD}" type="sibTrans" cxnId="{9F13ECFB-8056-4CC0-8BE3-2C16C306A500}">
      <dgm:prSet/>
      <dgm:spPr/>
      <dgm:t>
        <a:bodyPr/>
        <a:lstStyle/>
        <a:p>
          <a:endParaRPr lang="ru-RU" sz="1200">
            <a:solidFill>
              <a:schemeClr val="bg2">
                <a:lumMod val="90000"/>
              </a:schemeClr>
            </a:solidFill>
          </a:endParaRPr>
        </a:p>
      </dgm:t>
    </dgm:pt>
    <dgm:pt modelId="{3A9300ED-E8DE-49F2-8E71-56E2EC151C3A}">
      <dgm:prSet phldrT="[Текст]" custT="1"/>
      <dgm:spPr/>
      <dgm:t>
        <a:bodyPr/>
        <a:lstStyle/>
        <a:p>
          <a:r>
            <a:rPr lang="ru-RU" sz="1200" dirty="0" smtClean="0">
              <a:solidFill>
                <a:schemeClr val="bg2">
                  <a:lumMod val="90000"/>
                </a:schemeClr>
              </a:solidFill>
            </a:rPr>
            <a:t>Бюджеты субъектов</a:t>
          </a:r>
          <a:endParaRPr lang="ru-RU" sz="1200" dirty="0">
            <a:solidFill>
              <a:schemeClr val="bg2">
                <a:lumMod val="90000"/>
              </a:schemeClr>
            </a:solidFill>
          </a:endParaRPr>
        </a:p>
      </dgm:t>
    </dgm:pt>
    <dgm:pt modelId="{FBCA2F67-1F23-4118-89F8-110CBE0B3D08}" type="parTrans" cxnId="{88746285-2E0A-480D-A718-722A1F95A827}">
      <dgm:prSet/>
      <dgm:spPr/>
      <dgm:t>
        <a:bodyPr/>
        <a:lstStyle/>
        <a:p>
          <a:endParaRPr lang="ru-RU" sz="1200">
            <a:solidFill>
              <a:schemeClr val="bg2">
                <a:lumMod val="90000"/>
              </a:schemeClr>
            </a:solidFill>
          </a:endParaRPr>
        </a:p>
      </dgm:t>
    </dgm:pt>
    <dgm:pt modelId="{5E3B0D77-B7B2-40BF-BDBA-6E6F43D7B7D2}" type="sibTrans" cxnId="{88746285-2E0A-480D-A718-722A1F95A827}">
      <dgm:prSet/>
      <dgm:spPr/>
      <dgm:t>
        <a:bodyPr/>
        <a:lstStyle/>
        <a:p>
          <a:endParaRPr lang="ru-RU" sz="1200">
            <a:solidFill>
              <a:schemeClr val="bg2">
                <a:lumMod val="90000"/>
              </a:schemeClr>
            </a:solidFill>
          </a:endParaRPr>
        </a:p>
      </dgm:t>
    </dgm:pt>
    <dgm:pt modelId="{FB3D5695-911D-4251-B3E7-8C9608A22033}">
      <dgm:prSet phldrT="[Текст]" custT="1"/>
      <dgm:spPr/>
      <dgm:t>
        <a:bodyPr/>
        <a:lstStyle/>
        <a:p>
          <a:r>
            <a:rPr lang="ru-RU" sz="1200" dirty="0" smtClean="0">
              <a:solidFill>
                <a:schemeClr val="bg2">
                  <a:lumMod val="90000"/>
                </a:schemeClr>
              </a:solidFill>
            </a:rPr>
            <a:t>местные бюджеты</a:t>
          </a:r>
          <a:endParaRPr lang="ru-RU" sz="1200" dirty="0">
            <a:solidFill>
              <a:schemeClr val="bg2">
                <a:lumMod val="90000"/>
              </a:schemeClr>
            </a:solidFill>
          </a:endParaRPr>
        </a:p>
      </dgm:t>
    </dgm:pt>
    <dgm:pt modelId="{CC0B759C-63DF-4513-9A6B-A9CB2BE98D8C}" type="parTrans" cxnId="{32F074B1-97F2-4EF2-B3C1-4E12E7AB103E}">
      <dgm:prSet/>
      <dgm:spPr/>
      <dgm:t>
        <a:bodyPr/>
        <a:lstStyle/>
        <a:p>
          <a:endParaRPr lang="ru-RU" sz="1200">
            <a:solidFill>
              <a:schemeClr val="bg2">
                <a:lumMod val="90000"/>
              </a:schemeClr>
            </a:solidFill>
          </a:endParaRPr>
        </a:p>
      </dgm:t>
    </dgm:pt>
    <dgm:pt modelId="{07B7C249-4070-4299-AFA1-A7E93B6F1327}" type="sibTrans" cxnId="{32F074B1-97F2-4EF2-B3C1-4E12E7AB103E}">
      <dgm:prSet/>
      <dgm:spPr/>
      <dgm:t>
        <a:bodyPr/>
        <a:lstStyle/>
        <a:p>
          <a:endParaRPr lang="ru-RU" sz="1200">
            <a:solidFill>
              <a:schemeClr val="bg2">
                <a:lumMod val="90000"/>
              </a:schemeClr>
            </a:solidFill>
          </a:endParaRPr>
        </a:p>
      </dgm:t>
    </dgm:pt>
    <dgm:pt modelId="{9A81F517-5168-463E-9FA2-A159A2BD768D}">
      <dgm:prSet phldrT="[Текст]" custT="1"/>
      <dgm:spPr/>
      <dgm:t>
        <a:bodyPr/>
        <a:lstStyle/>
        <a:p>
          <a:r>
            <a:rPr lang="ru-RU" sz="1200" dirty="0" smtClean="0">
              <a:solidFill>
                <a:schemeClr val="bg2">
                  <a:lumMod val="90000"/>
                </a:schemeClr>
              </a:solidFill>
            </a:rPr>
            <a:t>Бюджеты территориальных государственных внебюджетных фондов</a:t>
          </a:r>
          <a:endParaRPr lang="ru-RU" sz="1200" dirty="0">
            <a:solidFill>
              <a:schemeClr val="bg2">
                <a:lumMod val="90000"/>
              </a:schemeClr>
            </a:solidFill>
          </a:endParaRPr>
        </a:p>
      </dgm:t>
    </dgm:pt>
    <dgm:pt modelId="{CDB70C46-C0FC-4C31-B8EB-08FFA8B92C6A}" type="parTrans" cxnId="{EBECD1D6-5119-4E09-BC17-0AC80DCFFCCC}">
      <dgm:prSet/>
      <dgm:spPr/>
      <dgm:t>
        <a:bodyPr/>
        <a:lstStyle/>
        <a:p>
          <a:endParaRPr lang="ru-RU" sz="1200">
            <a:solidFill>
              <a:schemeClr val="bg2">
                <a:lumMod val="90000"/>
              </a:schemeClr>
            </a:solidFill>
          </a:endParaRPr>
        </a:p>
      </dgm:t>
    </dgm:pt>
    <dgm:pt modelId="{F37248AF-A444-4805-8395-FD4EA5378E66}" type="sibTrans" cxnId="{EBECD1D6-5119-4E09-BC17-0AC80DCFFCCC}">
      <dgm:prSet/>
      <dgm:spPr/>
      <dgm:t>
        <a:bodyPr/>
        <a:lstStyle/>
        <a:p>
          <a:endParaRPr lang="ru-RU" sz="1200">
            <a:solidFill>
              <a:schemeClr val="bg2">
                <a:lumMod val="90000"/>
              </a:schemeClr>
            </a:solidFill>
          </a:endParaRPr>
        </a:p>
      </dgm:t>
    </dgm:pt>
    <dgm:pt modelId="{5758BC72-58EC-47CF-A666-13A1A5C819E4}" type="pres">
      <dgm:prSet presAssocID="{9DF66D2E-4062-42EC-8E06-5B51B1ACF1EC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396302B-EBEC-480D-A021-AF0B319D1566}" type="pres">
      <dgm:prSet presAssocID="{734CE3CE-F06D-4B23-AF33-35124ED4F4FE}" presName="centerShape" presStyleLbl="node0" presStyleIdx="0" presStyleCnt="1"/>
      <dgm:spPr/>
      <dgm:t>
        <a:bodyPr/>
        <a:lstStyle/>
        <a:p>
          <a:endParaRPr lang="ru-RU"/>
        </a:p>
      </dgm:t>
    </dgm:pt>
    <dgm:pt modelId="{E34D9C82-0885-4288-8E87-F0E84D3481D8}" type="pres">
      <dgm:prSet presAssocID="{07BE1861-A753-4FD7-9E84-3C5C8DD16ECE}" presName="node" presStyleLbl="node1" presStyleIdx="0" presStyleCnt="5" custScaleX="157159" custScaleY="11504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F94054A-83D8-4548-92BE-56151ED0E556}" type="pres">
      <dgm:prSet presAssocID="{07BE1861-A753-4FD7-9E84-3C5C8DD16ECE}" presName="dummy" presStyleCnt="0"/>
      <dgm:spPr/>
    </dgm:pt>
    <dgm:pt modelId="{B9EB4CBC-DC17-45BB-B6D9-E33B1BCCCFAB}" type="pres">
      <dgm:prSet presAssocID="{DE9FE86E-820A-470E-8BA2-39A48A2A7407}" presName="sibTrans" presStyleLbl="sibTrans2D1" presStyleIdx="0" presStyleCnt="5"/>
      <dgm:spPr/>
      <dgm:t>
        <a:bodyPr/>
        <a:lstStyle/>
        <a:p>
          <a:endParaRPr lang="ru-RU"/>
        </a:p>
      </dgm:t>
    </dgm:pt>
    <dgm:pt modelId="{E3DDBC63-8E44-4E95-B5E5-B773D6322897}" type="pres">
      <dgm:prSet presAssocID="{B306646C-1832-48A6-A171-E05FEED0820E}" presName="node" presStyleLbl="node1" presStyleIdx="1" presStyleCnt="5" custScaleX="11146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CB5A357-BBDF-4F06-8E33-8A2C335CDC6B}" type="pres">
      <dgm:prSet presAssocID="{B306646C-1832-48A6-A171-E05FEED0820E}" presName="dummy" presStyleCnt="0"/>
      <dgm:spPr/>
    </dgm:pt>
    <dgm:pt modelId="{16122B01-F90B-4828-802A-0F6103C05245}" type="pres">
      <dgm:prSet presAssocID="{C88D8442-690B-44D3-97A8-25E3826F3FFD}" presName="sibTrans" presStyleLbl="sibTrans2D1" presStyleIdx="1" presStyleCnt="5"/>
      <dgm:spPr/>
      <dgm:t>
        <a:bodyPr/>
        <a:lstStyle/>
        <a:p>
          <a:endParaRPr lang="ru-RU"/>
        </a:p>
      </dgm:t>
    </dgm:pt>
    <dgm:pt modelId="{010A674D-F1F5-41B4-9F53-79530C1FAED9}" type="pres">
      <dgm:prSet presAssocID="{3A9300ED-E8DE-49F2-8E71-56E2EC151C3A}" presName="node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FDED49E-D95F-42E7-8E08-0E65B74D20FB}" type="pres">
      <dgm:prSet presAssocID="{3A9300ED-E8DE-49F2-8E71-56E2EC151C3A}" presName="dummy" presStyleCnt="0"/>
      <dgm:spPr/>
    </dgm:pt>
    <dgm:pt modelId="{0A9330BE-20E3-4613-9932-DE6137B8A58C}" type="pres">
      <dgm:prSet presAssocID="{5E3B0D77-B7B2-40BF-BDBA-6E6F43D7B7D2}" presName="sibTrans" presStyleLbl="sibTrans2D1" presStyleIdx="2" presStyleCnt="5"/>
      <dgm:spPr/>
      <dgm:t>
        <a:bodyPr/>
        <a:lstStyle/>
        <a:p>
          <a:endParaRPr lang="ru-RU"/>
        </a:p>
      </dgm:t>
    </dgm:pt>
    <dgm:pt modelId="{740B099B-E67C-4616-825E-F704AF7D9F42}" type="pres">
      <dgm:prSet presAssocID="{9A81F517-5168-463E-9FA2-A159A2BD768D}" presName="node" presStyleLbl="node1" presStyleIdx="3" presStyleCnt="5" custScaleX="107190" custRadScaleRad="100337" custRadScaleInc="39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1A04255-EBE8-4B07-9EFE-22495E066E56}" type="pres">
      <dgm:prSet presAssocID="{9A81F517-5168-463E-9FA2-A159A2BD768D}" presName="dummy" presStyleCnt="0"/>
      <dgm:spPr/>
    </dgm:pt>
    <dgm:pt modelId="{50866A34-7F13-4456-BFE5-9C4F30148E1C}" type="pres">
      <dgm:prSet presAssocID="{F37248AF-A444-4805-8395-FD4EA5378E66}" presName="sibTrans" presStyleLbl="sibTrans2D1" presStyleIdx="3" presStyleCnt="5"/>
      <dgm:spPr/>
      <dgm:t>
        <a:bodyPr/>
        <a:lstStyle/>
        <a:p>
          <a:endParaRPr lang="ru-RU"/>
        </a:p>
      </dgm:t>
    </dgm:pt>
    <dgm:pt modelId="{05D87BE7-941A-48DA-8A10-83D8F4090984}" type="pres">
      <dgm:prSet presAssocID="{FB3D5695-911D-4251-B3E7-8C9608A22033}" presName="node" presStyleLbl="node1" presStyleIdx="4" presStyleCnt="5" custScaleX="1098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9C81AEF-5B35-4988-8E80-25274A0FDFC9}" type="pres">
      <dgm:prSet presAssocID="{FB3D5695-911D-4251-B3E7-8C9608A22033}" presName="dummy" presStyleCnt="0"/>
      <dgm:spPr/>
    </dgm:pt>
    <dgm:pt modelId="{6B902388-4A31-4CAC-AEEE-6A46F4619090}" type="pres">
      <dgm:prSet presAssocID="{07B7C249-4070-4299-AFA1-A7E93B6F1327}" presName="sibTrans" presStyleLbl="sibTrans2D1" presStyleIdx="4" presStyleCnt="5"/>
      <dgm:spPr/>
      <dgm:t>
        <a:bodyPr/>
        <a:lstStyle/>
        <a:p>
          <a:endParaRPr lang="ru-RU"/>
        </a:p>
      </dgm:t>
    </dgm:pt>
  </dgm:ptLst>
  <dgm:cxnLst>
    <dgm:cxn modelId="{5C4301B8-78B6-46E2-B217-EE44C0C026FA}" type="presOf" srcId="{07B7C249-4070-4299-AFA1-A7E93B6F1327}" destId="{6B902388-4A31-4CAC-AEEE-6A46F4619090}" srcOrd="0" destOrd="0" presId="urn:microsoft.com/office/officeart/2005/8/layout/radial6"/>
    <dgm:cxn modelId="{35F682E9-ADAC-4C79-9BB3-1519BCA58F07}" type="presOf" srcId="{3A9300ED-E8DE-49F2-8E71-56E2EC151C3A}" destId="{010A674D-F1F5-41B4-9F53-79530C1FAED9}" srcOrd="0" destOrd="0" presId="urn:microsoft.com/office/officeart/2005/8/layout/radial6"/>
    <dgm:cxn modelId="{9F13ECFB-8056-4CC0-8BE3-2C16C306A500}" srcId="{734CE3CE-F06D-4B23-AF33-35124ED4F4FE}" destId="{B306646C-1832-48A6-A171-E05FEED0820E}" srcOrd="1" destOrd="0" parTransId="{4801EAEA-A721-4684-9759-036A3A82AE3D}" sibTransId="{C88D8442-690B-44D3-97A8-25E3826F3FFD}"/>
    <dgm:cxn modelId="{88746285-2E0A-480D-A718-722A1F95A827}" srcId="{734CE3CE-F06D-4B23-AF33-35124ED4F4FE}" destId="{3A9300ED-E8DE-49F2-8E71-56E2EC151C3A}" srcOrd="2" destOrd="0" parTransId="{FBCA2F67-1F23-4118-89F8-110CBE0B3D08}" sibTransId="{5E3B0D77-B7B2-40BF-BDBA-6E6F43D7B7D2}"/>
    <dgm:cxn modelId="{16498AA1-336B-44C1-BAD4-926C854143DB}" type="presOf" srcId="{C88D8442-690B-44D3-97A8-25E3826F3FFD}" destId="{16122B01-F90B-4828-802A-0F6103C05245}" srcOrd="0" destOrd="0" presId="urn:microsoft.com/office/officeart/2005/8/layout/radial6"/>
    <dgm:cxn modelId="{92B06189-6F85-4A7A-9534-7E7A92C96E06}" type="presOf" srcId="{07BE1861-A753-4FD7-9E84-3C5C8DD16ECE}" destId="{E34D9C82-0885-4288-8E87-F0E84D3481D8}" srcOrd="0" destOrd="0" presId="urn:microsoft.com/office/officeart/2005/8/layout/radial6"/>
    <dgm:cxn modelId="{358ACF92-CA8A-437B-A74C-1390D198A8CF}" type="presOf" srcId="{DE9FE86E-820A-470E-8BA2-39A48A2A7407}" destId="{B9EB4CBC-DC17-45BB-B6D9-E33B1BCCCFAB}" srcOrd="0" destOrd="0" presId="urn:microsoft.com/office/officeart/2005/8/layout/radial6"/>
    <dgm:cxn modelId="{F30F6416-98DA-4B2C-9D68-6847835E6C6D}" type="presOf" srcId="{F37248AF-A444-4805-8395-FD4EA5378E66}" destId="{50866A34-7F13-4456-BFE5-9C4F30148E1C}" srcOrd="0" destOrd="0" presId="urn:microsoft.com/office/officeart/2005/8/layout/radial6"/>
    <dgm:cxn modelId="{7B431CA8-930D-42D4-BFC0-E21BCE9EBE80}" type="presOf" srcId="{9A81F517-5168-463E-9FA2-A159A2BD768D}" destId="{740B099B-E67C-4616-825E-F704AF7D9F42}" srcOrd="0" destOrd="0" presId="urn:microsoft.com/office/officeart/2005/8/layout/radial6"/>
    <dgm:cxn modelId="{32F074B1-97F2-4EF2-B3C1-4E12E7AB103E}" srcId="{734CE3CE-F06D-4B23-AF33-35124ED4F4FE}" destId="{FB3D5695-911D-4251-B3E7-8C9608A22033}" srcOrd="4" destOrd="0" parTransId="{CC0B759C-63DF-4513-9A6B-A9CB2BE98D8C}" sibTransId="{07B7C249-4070-4299-AFA1-A7E93B6F1327}"/>
    <dgm:cxn modelId="{EBECD1D6-5119-4E09-BC17-0AC80DCFFCCC}" srcId="{734CE3CE-F06D-4B23-AF33-35124ED4F4FE}" destId="{9A81F517-5168-463E-9FA2-A159A2BD768D}" srcOrd="3" destOrd="0" parTransId="{CDB70C46-C0FC-4C31-B8EB-08FFA8B92C6A}" sibTransId="{F37248AF-A444-4805-8395-FD4EA5378E66}"/>
    <dgm:cxn modelId="{E817E4DA-3785-465A-A10F-DAB3EEB01298}" type="presOf" srcId="{B306646C-1832-48A6-A171-E05FEED0820E}" destId="{E3DDBC63-8E44-4E95-B5E5-B773D6322897}" srcOrd="0" destOrd="0" presId="urn:microsoft.com/office/officeart/2005/8/layout/radial6"/>
    <dgm:cxn modelId="{97130F47-5E56-4AFD-AC97-184A18B2BF4F}" type="presOf" srcId="{5E3B0D77-B7B2-40BF-BDBA-6E6F43D7B7D2}" destId="{0A9330BE-20E3-4613-9932-DE6137B8A58C}" srcOrd="0" destOrd="0" presId="urn:microsoft.com/office/officeart/2005/8/layout/radial6"/>
    <dgm:cxn modelId="{E07BE58D-F623-4CA0-9443-4FAA77D8DB0F}" srcId="{9DF66D2E-4062-42EC-8E06-5B51B1ACF1EC}" destId="{734CE3CE-F06D-4B23-AF33-35124ED4F4FE}" srcOrd="0" destOrd="0" parTransId="{6851E8EB-513E-45A5-B1E2-B8D7B86D7E51}" sibTransId="{CDCBDEBC-847B-4199-91EF-ECC587D6E4FD}"/>
    <dgm:cxn modelId="{7E2EBB9C-722F-4653-971C-C489EB94328E}" type="presOf" srcId="{9DF66D2E-4062-42EC-8E06-5B51B1ACF1EC}" destId="{5758BC72-58EC-47CF-A666-13A1A5C819E4}" srcOrd="0" destOrd="0" presId="urn:microsoft.com/office/officeart/2005/8/layout/radial6"/>
    <dgm:cxn modelId="{8C091D07-67A2-4DDE-A566-BC3BAE7153D2}" type="presOf" srcId="{FB3D5695-911D-4251-B3E7-8C9608A22033}" destId="{05D87BE7-941A-48DA-8A10-83D8F4090984}" srcOrd="0" destOrd="0" presId="urn:microsoft.com/office/officeart/2005/8/layout/radial6"/>
    <dgm:cxn modelId="{0245C70C-EE15-4A48-8FDA-8178ED1326C4}" srcId="{734CE3CE-F06D-4B23-AF33-35124ED4F4FE}" destId="{07BE1861-A753-4FD7-9E84-3C5C8DD16ECE}" srcOrd="0" destOrd="0" parTransId="{23AEFB1C-87B5-4784-A548-F162B41FB0EF}" sibTransId="{DE9FE86E-820A-470E-8BA2-39A48A2A7407}"/>
    <dgm:cxn modelId="{341C1FED-C351-4E07-BFC8-D799CEA7D85B}" type="presOf" srcId="{734CE3CE-F06D-4B23-AF33-35124ED4F4FE}" destId="{4396302B-EBEC-480D-A021-AF0B319D1566}" srcOrd="0" destOrd="0" presId="urn:microsoft.com/office/officeart/2005/8/layout/radial6"/>
    <dgm:cxn modelId="{8628F392-EC60-452A-B900-5CC8BB8180A6}" type="presParOf" srcId="{5758BC72-58EC-47CF-A666-13A1A5C819E4}" destId="{4396302B-EBEC-480D-A021-AF0B319D1566}" srcOrd="0" destOrd="0" presId="urn:microsoft.com/office/officeart/2005/8/layout/radial6"/>
    <dgm:cxn modelId="{A2283F75-67D2-4962-82D9-3298B49D4D9C}" type="presParOf" srcId="{5758BC72-58EC-47CF-A666-13A1A5C819E4}" destId="{E34D9C82-0885-4288-8E87-F0E84D3481D8}" srcOrd="1" destOrd="0" presId="urn:microsoft.com/office/officeart/2005/8/layout/radial6"/>
    <dgm:cxn modelId="{F534228A-61DB-4AA3-9227-91073623390D}" type="presParOf" srcId="{5758BC72-58EC-47CF-A666-13A1A5C819E4}" destId="{4F94054A-83D8-4548-92BE-56151ED0E556}" srcOrd="2" destOrd="0" presId="urn:microsoft.com/office/officeart/2005/8/layout/radial6"/>
    <dgm:cxn modelId="{2EF3FD95-F4F8-4FB0-84B2-E2439550DD08}" type="presParOf" srcId="{5758BC72-58EC-47CF-A666-13A1A5C819E4}" destId="{B9EB4CBC-DC17-45BB-B6D9-E33B1BCCCFAB}" srcOrd="3" destOrd="0" presId="urn:microsoft.com/office/officeart/2005/8/layout/radial6"/>
    <dgm:cxn modelId="{A5A1D0B1-70D6-42DD-B773-C36C4AACFBC7}" type="presParOf" srcId="{5758BC72-58EC-47CF-A666-13A1A5C819E4}" destId="{E3DDBC63-8E44-4E95-B5E5-B773D6322897}" srcOrd="4" destOrd="0" presId="urn:microsoft.com/office/officeart/2005/8/layout/radial6"/>
    <dgm:cxn modelId="{86E34065-F8A9-4DE7-9395-34E62509AD09}" type="presParOf" srcId="{5758BC72-58EC-47CF-A666-13A1A5C819E4}" destId="{1CB5A357-BBDF-4F06-8E33-8A2C335CDC6B}" srcOrd="5" destOrd="0" presId="urn:microsoft.com/office/officeart/2005/8/layout/radial6"/>
    <dgm:cxn modelId="{662AEAAB-74E2-43D7-867F-B4A20A7FA441}" type="presParOf" srcId="{5758BC72-58EC-47CF-A666-13A1A5C819E4}" destId="{16122B01-F90B-4828-802A-0F6103C05245}" srcOrd="6" destOrd="0" presId="urn:microsoft.com/office/officeart/2005/8/layout/radial6"/>
    <dgm:cxn modelId="{B8326712-D2CF-4630-9106-95DF54FAB7E6}" type="presParOf" srcId="{5758BC72-58EC-47CF-A666-13A1A5C819E4}" destId="{010A674D-F1F5-41B4-9F53-79530C1FAED9}" srcOrd="7" destOrd="0" presId="urn:microsoft.com/office/officeart/2005/8/layout/radial6"/>
    <dgm:cxn modelId="{E4EE10F5-E218-41AF-A162-5F9523B6B37E}" type="presParOf" srcId="{5758BC72-58EC-47CF-A666-13A1A5C819E4}" destId="{FFDED49E-D95F-42E7-8E08-0E65B74D20FB}" srcOrd="8" destOrd="0" presId="urn:microsoft.com/office/officeart/2005/8/layout/radial6"/>
    <dgm:cxn modelId="{972B00BE-6614-4258-9C81-B62910768D3B}" type="presParOf" srcId="{5758BC72-58EC-47CF-A666-13A1A5C819E4}" destId="{0A9330BE-20E3-4613-9932-DE6137B8A58C}" srcOrd="9" destOrd="0" presId="urn:microsoft.com/office/officeart/2005/8/layout/radial6"/>
    <dgm:cxn modelId="{EB5C6115-9BCB-4837-BC83-48A15D04414E}" type="presParOf" srcId="{5758BC72-58EC-47CF-A666-13A1A5C819E4}" destId="{740B099B-E67C-4616-825E-F704AF7D9F42}" srcOrd="10" destOrd="0" presId="urn:microsoft.com/office/officeart/2005/8/layout/radial6"/>
    <dgm:cxn modelId="{A43DAA0B-3A93-4EE4-AA30-835648D9DF76}" type="presParOf" srcId="{5758BC72-58EC-47CF-A666-13A1A5C819E4}" destId="{21A04255-EBE8-4B07-9EFE-22495E066E56}" srcOrd="11" destOrd="0" presId="urn:microsoft.com/office/officeart/2005/8/layout/radial6"/>
    <dgm:cxn modelId="{F5F970FC-640D-445C-968A-4568F1DD3927}" type="presParOf" srcId="{5758BC72-58EC-47CF-A666-13A1A5C819E4}" destId="{50866A34-7F13-4456-BFE5-9C4F30148E1C}" srcOrd="12" destOrd="0" presId="urn:microsoft.com/office/officeart/2005/8/layout/radial6"/>
    <dgm:cxn modelId="{7736A780-EEF4-4E24-AC43-901ECA9AC968}" type="presParOf" srcId="{5758BC72-58EC-47CF-A666-13A1A5C819E4}" destId="{05D87BE7-941A-48DA-8A10-83D8F4090984}" srcOrd="13" destOrd="0" presId="urn:microsoft.com/office/officeart/2005/8/layout/radial6"/>
    <dgm:cxn modelId="{3AECB164-8574-4E76-AEED-AA96A5CC677A}" type="presParOf" srcId="{5758BC72-58EC-47CF-A666-13A1A5C819E4}" destId="{D9C81AEF-5B35-4988-8E80-25274A0FDFC9}" srcOrd="14" destOrd="0" presId="urn:microsoft.com/office/officeart/2005/8/layout/radial6"/>
    <dgm:cxn modelId="{1C91AA55-BA25-4702-AE6D-A4F213497514}" type="presParOf" srcId="{5758BC72-58EC-47CF-A666-13A1A5C819E4}" destId="{6B902388-4A31-4CAC-AEEE-6A46F4619090}" srcOrd="15" destOrd="0" presId="urn:microsoft.com/office/officeart/2005/8/layout/radial6"/>
  </dgm:cxnLst>
  <dgm:bg/>
  <dgm:whole/>
</dgm:dataModel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351D06B5-4A59-4CD6-830F-8FB6BCB6A4E1}">
      <dsp:nvSpPr>
        <dsp:cNvPr id="0" name=""/>
        <dsp:cNvSpPr/>
      </dsp:nvSpPr>
      <dsp:spPr>
        <a:xfrm rot="16200000">
          <a:off x="-281887" y="283372"/>
          <a:ext cx="1879252" cy="1315476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3495" tIns="23495" rIns="23495" bIns="23495" numCol="1" spcCol="1270" anchor="ctr" anchorCtr="0">
          <a:noAutofit/>
        </a:bodyPr>
        <a:lstStyle/>
        <a:p>
          <a:pPr lvl="0" algn="ctr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700" kern="1200" dirty="0">
            <a:latin typeface="Calibri" pitchFamily="34" charset="0"/>
            <a:cs typeface="Calibri" pitchFamily="34" charset="0"/>
          </a:endParaRPr>
        </a:p>
      </dsp:txBody>
      <dsp:txXfrm rot="16200000">
        <a:off x="-281887" y="283372"/>
        <a:ext cx="1879252" cy="1315476"/>
      </dsp:txXfrm>
    </dsp:sp>
    <dsp:sp modelId="{31FC3404-07CD-44D4-9F9B-7F1061ED9CE6}">
      <dsp:nvSpPr>
        <dsp:cNvPr id="0" name=""/>
        <dsp:cNvSpPr/>
      </dsp:nvSpPr>
      <dsp:spPr>
        <a:xfrm rot="5400000">
          <a:off x="4025686" y="-2046203"/>
          <a:ext cx="1221514" cy="6685523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1808" tIns="21590" rIns="21590" bIns="21590" numCol="1" spcCol="1270" anchor="ctr" anchorCtr="0">
          <a:noAutofit/>
        </a:bodyPr>
        <a:lstStyle/>
        <a:p>
          <a:pPr marL="285750" lvl="1" indent="-285750" algn="l" defTabSz="1511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3400" kern="1200" dirty="0" smtClean="0">
              <a:latin typeface="Calibri" pitchFamily="34" charset="0"/>
              <a:cs typeface="Calibri" pitchFamily="34" charset="0"/>
            </a:rPr>
            <a:t>211 006,24 </a:t>
          </a:r>
          <a:endParaRPr lang="ru-RU" sz="3400" kern="1200" dirty="0">
            <a:latin typeface="Calibri" pitchFamily="34" charset="0"/>
            <a:cs typeface="Calibri" pitchFamily="34" charset="0"/>
          </a:endParaRPr>
        </a:p>
      </dsp:txBody>
      <dsp:txXfrm rot="5400000">
        <a:off x="4025686" y="-2046203"/>
        <a:ext cx="1221514" cy="6685523"/>
      </dsp:txXfrm>
    </dsp:sp>
    <dsp:sp modelId="{44252A41-0E0E-43C7-9EBA-3BE059FA583A}">
      <dsp:nvSpPr>
        <dsp:cNvPr id="0" name=""/>
        <dsp:cNvSpPr/>
      </dsp:nvSpPr>
      <dsp:spPr>
        <a:xfrm rot="16200000">
          <a:off x="-281887" y="1971161"/>
          <a:ext cx="1879252" cy="1315476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3495" tIns="23495" rIns="23495" bIns="23495" numCol="1" spcCol="1270" anchor="ctr" anchorCtr="0">
          <a:noAutofit/>
        </a:bodyPr>
        <a:lstStyle/>
        <a:p>
          <a:pPr lvl="0" algn="ctr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700" kern="1200" dirty="0">
            <a:latin typeface="Calibri" pitchFamily="34" charset="0"/>
            <a:cs typeface="Calibri" pitchFamily="34" charset="0"/>
          </a:endParaRPr>
        </a:p>
      </dsp:txBody>
      <dsp:txXfrm rot="16200000">
        <a:off x="-281887" y="1971161"/>
        <a:ext cx="1879252" cy="1315476"/>
      </dsp:txXfrm>
    </dsp:sp>
    <dsp:sp modelId="{91430E59-2EC4-421D-8276-6A8E67318C2E}">
      <dsp:nvSpPr>
        <dsp:cNvPr id="0" name=""/>
        <dsp:cNvSpPr/>
      </dsp:nvSpPr>
      <dsp:spPr>
        <a:xfrm rot="5400000">
          <a:off x="4025686" y="-369810"/>
          <a:ext cx="1221514" cy="6685523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1808" tIns="21590" rIns="21590" bIns="21590" numCol="1" spcCol="1270" anchor="ctr" anchorCtr="0">
          <a:noAutofit/>
        </a:bodyPr>
        <a:lstStyle/>
        <a:p>
          <a:pPr marL="285750" lvl="1" indent="-285750" algn="l" defTabSz="1511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3400" kern="1200" dirty="0" smtClean="0">
              <a:latin typeface="Calibri" pitchFamily="34" charset="0"/>
              <a:cs typeface="Calibri" pitchFamily="34" charset="0"/>
            </a:rPr>
            <a:t>+ 16 062,74</a:t>
          </a:r>
          <a:endParaRPr lang="ru-RU" sz="3400" kern="1200" dirty="0">
            <a:latin typeface="Calibri" pitchFamily="34" charset="0"/>
            <a:cs typeface="Calibri" pitchFamily="34" charset="0"/>
          </a:endParaRPr>
        </a:p>
        <a:p>
          <a:pPr marL="285750" lvl="1" indent="-285750" algn="l" defTabSz="1511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3400" kern="1200" dirty="0" smtClean="0">
              <a:latin typeface="Calibri" pitchFamily="34" charset="0"/>
              <a:cs typeface="Calibri" pitchFamily="34" charset="0"/>
            </a:rPr>
            <a:t>+ 8,2%</a:t>
          </a:r>
          <a:endParaRPr lang="ru-RU" sz="3400" kern="1200" dirty="0">
            <a:latin typeface="Calibri" pitchFamily="34" charset="0"/>
            <a:cs typeface="Calibri" pitchFamily="34" charset="0"/>
          </a:endParaRPr>
        </a:p>
      </dsp:txBody>
      <dsp:txXfrm rot="5400000">
        <a:off x="4025686" y="-369810"/>
        <a:ext cx="1221514" cy="6685523"/>
      </dsp:txXfrm>
    </dsp:sp>
    <dsp:sp modelId="{6506A5FC-BB32-4A16-A9A7-7E0E5C5C276E}">
      <dsp:nvSpPr>
        <dsp:cNvPr id="0" name=""/>
        <dsp:cNvSpPr/>
      </dsp:nvSpPr>
      <dsp:spPr>
        <a:xfrm rot="16200000">
          <a:off x="-281887" y="3658950"/>
          <a:ext cx="1879252" cy="1315476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3495" tIns="23495" rIns="23495" bIns="23495" numCol="1" spcCol="1270" anchor="ctr" anchorCtr="0">
          <a:noAutofit/>
        </a:bodyPr>
        <a:lstStyle/>
        <a:p>
          <a:pPr lvl="0" algn="ctr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700" kern="1200" dirty="0">
            <a:latin typeface="Calibri" pitchFamily="34" charset="0"/>
            <a:cs typeface="Calibri" pitchFamily="34" charset="0"/>
          </a:endParaRPr>
        </a:p>
      </dsp:txBody>
      <dsp:txXfrm rot="16200000">
        <a:off x="-281887" y="3658950"/>
        <a:ext cx="1879252" cy="1315476"/>
      </dsp:txXfrm>
    </dsp:sp>
    <dsp:sp modelId="{3FF4BCE9-08F7-4536-9CAA-832C5265CC0E}">
      <dsp:nvSpPr>
        <dsp:cNvPr id="0" name=""/>
        <dsp:cNvSpPr/>
      </dsp:nvSpPr>
      <dsp:spPr>
        <a:xfrm rot="5400000">
          <a:off x="4025686" y="1304281"/>
          <a:ext cx="1221514" cy="6685523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1808" tIns="21590" rIns="21590" bIns="21590" numCol="1" spcCol="1270" anchor="ctr" anchorCtr="0">
          <a:noAutofit/>
        </a:bodyPr>
        <a:lstStyle/>
        <a:p>
          <a:pPr marL="285750" lvl="1" indent="-285750" algn="l" defTabSz="1511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3400" kern="1200" dirty="0" smtClean="0">
              <a:latin typeface="Calibri" pitchFamily="34" charset="0"/>
              <a:cs typeface="Calibri" pitchFamily="34" charset="0"/>
            </a:rPr>
            <a:t>194 943,50</a:t>
          </a:r>
          <a:endParaRPr lang="ru-RU" sz="3400" kern="1200" dirty="0">
            <a:latin typeface="Calibri" pitchFamily="34" charset="0"/>
            <a:cs typeface="Calibri" pitchFamily="34" charset="0"/>
          </a:endParaRPr>
        </a:p>
      </dsp:txBody>
      <dsp:txXfrm rot="5400000">
        <a:off x="4025686" y="1304281"/>
        <a:ext cx="1221514" cy="668552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6">
  <dgm:title val=""/>
  <dgm:desc val=""/>
  <dgm:catLst>
    <dgm:cat type="cycle" pri="9000"/>
    <dgm:cat type="relationship" pri="2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choose name="Name3">
          <dgm:if name="Name4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5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6">
        <dgm:choose name="Name7">
          <dgm:if name="Name8" axis="ch ch" ptType="node node" st="1 1" cnt="1 0" func="cnt" op="lte" val="1">
            <dgm:alg type="cycle">
              <dgm:param type="stAng" val="-90"/>
              <dgm:param type="spanAng" val="360"/>
              <dgm:param type="ctrShpMap" val="fNode"/>
            </dgm:alg>
          </dgm:if>
          <dgm:else name="Name9">
            <dgm:alg type="cycle">
              <dgm:param type="stAng" val="0"/>
              <dgm:param type="spanAng" val="-360"/>
              <dgm:param type="ctrShpMap" val="fNode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10">
      <dgm:if name="Name11" func="var" arg="dir" op="equ" val="norm">
        <dgm:choose name="Name12">
          <dgm:if name="Name13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des" forName="oneNode" refType="primFontSz" refFor="ch" refForName="centerShape" op="lte" fact="0.95"/>
              <dgm:constr type="diam" for="ch" forName="singleconn" refType="diam" op="equ" fact="-1"/>
              <dgm:constr type="h" for="ch" forName="singleconn" refType="w" refFor="ch" refForName="oneComp" fact="0.24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4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forName="sibTrans" refType="diam" op="equ"/>
              <dgm:constr type="h" for="ch" forName="sibTrans" refType="w" refFor="ch" refForName="node" fact="0.24"/>
              <dgm:constr type="w" for="ch" forName="dummy" val="1"/>
            </dgm:constrLst>
          </dgm:else>
        </dgm:choose>
      </dgm:if>
      <dgm:else name="Name15">
        <dgm:choose name="Name16">
          <dgm:if name="Name17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ch" forName="oneNode" refType="primFontSz" refFor="ch" refForName="centerShape" op="lte" fact="0.95"/>
              <dgm:constr type="diam" for="ch" forName="singleconn" refType="diam"/>
              <dgm:constr type="h" for="ch" forName="singleconn" refType="w" refFor="ch" refForName="oneComp" fact="0.24"/>
              <dgm:constr type="diam" for="ch" refType="diam" op="equ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8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ptType="sibTrans" refType="diam" fact="-1"/>
              <dgm:constr type="h" for="ch" forName="sibTrans" refType="w" refFor="ch" refForName="node" fact="0.24"/>
              <dgm:constr type="diam" for="ch" refType="diam" op="equ" fact="-1"/>
              <dgm:constr type="w" for="ch" forName="dummy" val="1"/>
            </dgm:constrLst>
          </dgm:else>
        </dgm:choose>
      </dgm:else>
    </dgm:choose>
    <dgm:ruleLst>
      <dgm:rule type="diam" val="INF" fact="NaN" max="NaN"/>
    </dgm:ruleLst>
    <dgm:forEach name="Name19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20" axis="ch">
        <dgm:forEach name="Name21" axis="self" ptType="node">
          <dgm:choose name="Name22">
            <dgm:if name="Name23" axis="par ch" ptType="node node" func="cnt" op="gt" val="1">
              <dgm:layoutNode name="node" styleLbl="node1">
                <dgm:varLst>
                  <dgm:bulletEnabled val="1"/>
                </dgm:varLst>
                <dgm:alg type="tx">
                  <dgm:param type="txAnchorVertCh" val="mid"/>
                </dgm:alg>
                <dgm:shape xmlns:r="http://schemas.openxmlformats.org/officeDocument/2006/relationships" type="ellipse" r:blip="">
                  <dgm:adjLst/>
                </dgm:shape>
                <dgm:presOf axis="desOrSelf" ptType="node"/>
                <dgm:constrLst>
                  <dgm:constr type="h" refType="w"/>
                  <dgm:constr type="tMarg" refType="primFontSz" fact="0.1"/>
                  <dgm:constr type="bMarg" refType="primFontSz" fact="0.1"/>
                  <dgm:constr type="lMarg" refType="primFontSz" fact="0.1"/>
                  <dgm:constr type="rMarg" refType="primFontSz" fact="0.1"/>
                </dgm:constrLst>
                <dgm:ruleLst>
                  <dgm:rule type="primFontSz" val="5" fact="NaN" max="NaN"/>
                </dgm:ruleLst>
              </dgm:layoutNode>
              <dgm:layoutNode name="dummy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" axis="followSib" ptType="sibTrans" hideLastTrans="0" cnt="1">
                <dgm:layoutNode name="sibTrans" styleLbl="sibTrans2D1">
                  <dgm:alg type="conn">
                    <dgm:param type="connRout" val="curve"/>
                    <dgm:param type="begPts" val="ctr"/>
                    <dgm:param type="endPts" val="ctr"/>
                    <dgm:param type="begSty" val="noArr"/>
                    <dgm:param type="endSty" val="noArr"/>
                    <dgm:param type="dstNode" val="node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if name="Name24" axis="par ch" ptType="node node" func="cnt" op="equ" val="1">
              <dgm:layoutNode name="oneComp">
                <dgm:alg type="composite">
                  <dgm:param type="ar" val="1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  <dgm:constr type="l" for="ch" forName="dummyConnPt" refType="w" fact="0.5"/>
                  <dgm:constr type="t" for="ch" forName="dummyConnPt" refType="w" fact="0.5"/>
                  <dgm:constr type="l" for="ch" forName="oneNode"/>
                  <dgm:constr type="t" for="ch" forName="oneNode"/>
                  <dgm:constr type="h" for="ch" forName="oneNode" refType="h"/>
                  <dgm:constr type="w" for="ch" forName="oneNode" refType="w"/>
                </dgm:constrLst>
                <dgm:ruleLst/>
                <dgm:layoutNode name="dummyConnPt" styleLbl="node1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val="1"/>
                    <dgm:constr type="h" val="1"/>
                  </dgm:constrLst>
                  <dgm:ruleLst/>
                </dgm:layoutNode>
                <dgm:layoutNode name="oneNode" styleLbl="node1">
                  <dgm:varLst>
                    <dgm:bulletEnabled val="1"/>
                  </dgm:varLst>
                  <dgm:alg type="tx">
                    <dgm:param type="txAnchorVertCh" val="mid"/>
                  </dgm:alg>
                  <dgm:shape xmlns:r="http://schemas.openxmlformats.org/officeDocument/2006/relationships" type="ellipse" r:blip="">
                    <dgm:adjLst/>
                  </dgm:shape>
                  <dgm:presOf axis="desOrSelf" ptType="node"/>
                  <dgm:constrLst>
                    <dgm:constr type="h" refType="w"/>
                    <dgm:constr type="tMarg" refType="primFontSz" fact="0.1"/>
                    <dgm:constr type="bMarg" refType="primFontSz" fact="0.1"/>
                    <dgm:constr type="lMarg" refType="primFontSz" fact="0.1"/>
                    <dgm:constr type="rMarg" refType="primFontSz" fact="0.1"/>
                  </dgm:constrLst>
                  <dgm:ruleLst>
                    <dgm:rule type="primFontSz" val="5" fact="NaN" max="NaN"/>
                  </dgm:ruleLst>
                </dgm:layoutNode>
              </dgm:layoutNode>
              <dgm:layoutNode name="dummya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b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c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1" axis="followSib" ptType="sibTrans" hideLastTrans="0" cnt="1">
                <dgm:layoutNode name="singleconn" styleLbl="sibTrans2D1">
                  <dgm:alg type="conn">
                    <dgm:param type="connRout" val="longCurve"/>
                    <dgm:param type="begPts" val="bCtr"/>
                    <dgm:param type="endPts" val="tCtr"/>
                    <dgm:param type="begSty" val="noArr"/>
                    <dgm:param type="endSty" val="noArr"/>
                    <dgm:param type="srcNode" val="dummyConnPt"/>
                    <dgm:param type="dstNode" val="dummyConnPt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else name="Name25"/>
          </dgm:choos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drawing7.xml.rels><?xml version="1.0" encoding="UTF-8" standalone="yes"?>
<Relationships xmlns="http://schemas.openxmlformats.org/package/2006/relationships"><Relationship Id="rId13" Type="http://schemas.openxmlformats.org/officeDocument/2006/relationships/image" Target="../media/image43.png"/><Relationship Id="rId12" Type="http://schemas.microsoft.com/office/2007/relationships/hdphoto" Target="../media/hdphoto3.wdp"/><Relationship Id="rId1" Type="http://schemas.openxmlformats.org/officeDocument/2006/relationships/image" Target="../media/image42.png"/><Relationship Id="rId15" Type="http://schemas.openxmlformats.org/officeDocument/2006/relationships/image" Target="../media/image44.png"/><Relationship Id="rId14" Type="http://schemas.microsoft.com/office/2007/relationships/hdphoto" Target="../media/hdphoto4.wdp"/><Relationship Id="rId9" Type="http://schemas.microsoft.com/office/2007/relationships/hdphoto" Target="../media/hdphoto8.wdp"/></Relationships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0.81746</cdr:x>
      <cdr:y>0.02326</cdr:y>
    </cdr:from>
    <cdr:to>
      <cdr:x>0.99013</cdr:x>
      <cdr:y>0.10405</cdr:y>
    </cdr:to>
    <cdr:sp macro="" textlink="">
      <cdr:nvSpPr>
        <cdr:cNvPr id="2" name="Прямоугольник 1"/>
        <cdr:cNvSpPr/>
      </cdr:nvSpPr>
      <cdr:spPr>
        <a:xfrm xmlns:a="http://schemas.openxmlformats.org/drawingml/2006/main">
          <a:off x="4267200" y="76200"/>
          <a:ext cx="901346" cy="264717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>
          <a:spAutoFit/>
        </a:bodyPr>
        <a:lstStyle xmlns:a="http://schemas.openxmlformats.org/drawingml/2006/main">
          <a:defPPr>
            <a:defRPr lang="ru-RU"/>
          </a:defPPr>
          <a:lvl1pPr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rgbClr val="000000"/>
              </a:solidFill>
              <a:latin typeface="Arial" charset="0"/>
              <a:cs typeface="Arial" charset="0"/>
            </a:defRPr>
          </a:lvl1pPr>
          <a:lvl2pPr marL="4572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rgbClr val="000000"/>
              </a:solidFill>
              <a:latin typeface="Arial" charset="0"/>
              <a:cs typeface="Arial" charset="0"/>
            </a:defRPr>
          </a:lvl2pPr>
          <a:lvl3pPr marL="9144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rgbClr val="000000"/>
              </a:solidFill>
              <a:latin typeface="Arial" charset="0"/>
              <a:cs typeface="Arial" charset="0"/>
            </a:defRPr>
          </a:lvl3pPr>
          <a:lvl4pPr marL="13716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rgbClr val="000000"/>
              </a:solidFill>
              <a:latin typeface="Arial" charset="0"/>
              <a:cs typeface="Arial" charset="0"/>
            </a:defRPr>
          </a:lvl4pPr>
          <a:lvl5pPr marL="18288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rgbClr val="000000"/>
              </a:solidFill>
              <a:latin typeface="Arial" charset="0"/>
              <a:cs typeface="Arial" charset="0"/>
            </a:defRPr>
          </a:lvl5pPr>
          <a:lvl6pPr marL="2286000" algn="l" defTabSz="914400" rtl="0" eaLnBrk="1" latinLnBrk="0" hangingPunct="1">
            <a:defRPr kern="1200">
              <a:solidFill>
                <a:srgbClr val="000000"/>
              </a:solidFill>
              <a:latin typeface="Arial" charset="0"/>
              <a:cs typeface="Arial" charset="0"/>
            </a:defRPr>
          </a:lvl6pPr>
          <a:lvl7pPr marL="2743200" algn="l" defTabSz="914400" rtl="0" eaLnBrk="1" latinLnBrk="0" hangingPunct="1">
            <a:defRPr kern="1200">
              <a:solidFill>
                <a:srgbClr val="000000"/>
              </a:solidFill>
              <a:latin typeface="Arial" charset="0"/>
              <a:cs typeface="Arial" charset="0"/>
            </a:defRPr>
          </a:lvl7pPr>
          <a:lvl8pPr marL="3200400" algn="l" defTabSz="914400" rtl="0" eaLnBrk="1" latinLnBrk="0" hangingPunct="1">
            <a:defRPr kern="1200">
              <a:solidFill>
                <a:srgbClr val="000000"/>
              </a:solidFill>
              <a:latin typeface="Arial" charset="0"/>
              <a:cs typeface="Arial" charset="0"/>
            </a:defRPr>
          </a:lvl8pPr>
          <a:lvl9pPr marL="3657600" algn="l" defTabSz="914400" rtl="0" eaLnBrk="1" latinLnBrk="0" hangingPunct="1">
            <a:defRPr kern="1200">
              <a:solidFill>
                <a:srgbClr val="000000"/>
              </a:solidFill>
              <a:latin typeface="Arial" charset="0"/>
              <a:cs typeface="Arial" charset="0"/>
            </a:defRPr>
          </a:lvl9pPr>
        </a:lstStyle>
        <a:p xmlns:a="http://schemas.openxmlformats.org/drawingml/2006/main">
          <a:pPr>
            <a:spcBef>
              <a:spcPct val="50000"/>
            </a:spcBef>
          </a:pPr>
          <a:r>
            <a:rPr lang="ru-RU" sz="1200" i="1" dirty="0" smtClean="0">
              <a:latin typeface="Calibri" pitchFamily="34" charset="0"/>
            </a:rPr>
            <a:t>млн. руб.</a:t>
          </a:r>
          <a:endParaRPr lang="ru-RU" sz="1200" i="1" dirty="0">
            <a:latin typeface="Calibri" pitchFamily="34" charset="0"/>
          </a:endParaRPr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0.7191</cdr:x>
      <cdr:y>0.13333</cdr:y>
    </cdr:from>
    <cdr:to>
      <cdr:x>0.89887</cdr:x>
      <cdr:y>0.21412</cdr:y>
    </cdr:to>
    <cdr:sp macro="" textlink="">
      <cdr:nvSpPr>
        <cdr:cNvPr id="2" name="Прямоугольник 1"/>
        <cdr:cNvSpPr/>
      </cdr:nvSpPr>
      <cdr:spPr>
        <a:xfrm xmlns:a="http://schemas.openxmlformats.org/drawingml/2006/main">
          <a:off x="4572000" y="457200"/>
          <a:ext cx="1143000" cy="277029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>
          <a:spAutoFit/>
        </a:bodyPr>
        <a:lstStyle xmlns:a="http://schemas.openxmlformats.org/drawingml/2006/main">
          <a:defPPr>
            <a:defRPr lang="ru-RU"/>
          </a:defPPr>
          <a:lvl1pPr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rgbClr val="000000"/>
              </a:solidFill>
              <a:latin typeface="Arial" charset="0"/>
              <a:cs typeface="Arial" charset="0"/>
            </a:defRPr>
          </a:lvl1pPr>
          <a:lvl2pPr marL="4572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rgbClr val="000000"/>
              </a:solidFill>
              <a:latin typeface="Arial" charset="0"/>
              <a:cs typeface="Arial" charset="0"/>
            </a:defRPr>
          </a:lvl2pPr>
          <a:lvl3pPr marL="9144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rgbClr val="000000"/>
              </a:solidFill>
              <a:latin typeface="Arial" charset="0"/>
              <a:cs typeface="Arial" charset="0"/>
            </a:defRPr>
          </a:lvl3pPr>
          <a:lvl4pPr marL="13716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rgbClr val="000000"/>
              </a:solidFill>
              <a:latin typeface="Arial" charset="0"/>
              <a:cs typeface="Arial" charset="0"/>
            </a:defRPr>
          </a:lvl4pPr>
          <a:lvl5pPr marL="18288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rgbClr val="000000"/>
              </a:solidFill>
              <a:latin typeface="Arial" charset="0"/>
              <a:cs typeface="Arial" charset="0"/>
            </a:defRPr>
          </a:lvl5pPr>
          <a:lvl6pPr marL="2286000" algn="l" defTabSz="914400" rtl="0" eaLnBrk="1" latinLnBrk="0" hangingPunct="1">
            <a:defRPr kern="1200">
              <a:solidFill>
                <a:srgbClr val="000000"/>
              </a:solidFill>
              <a:latin typeface="Arial" charset="0"/>
              <a:cs typeface="Arial" charset="0"/>
            </a:defRPr>
          </a:lvl6pPr>
          <a:lvl7pPr marL="2743200" algn="l" defTabSz="914400" rtl="0" eaLnBrk="1" latinLnBrk="0" hangingPunct="1">
            <a:defRPr kern="1200">
              <a:solidFill>
                <a:srgbClr val="000000"/>
              </a:solidFill>
              <a:latin typeface="Arial" charset="0"/>
              <a:cs typeface="Arial" charset="0"/>
            </a:defRPr>
          </a:lvl7pPr>
          <a:lvl8pPr marL="3200400" algn="l" defTabSz="914400" rtl="0" eaLnBrk="1" latinLnBrk="0" hangingPunct="1">
            <a:defRPr kern="1200">
              <a:solidFill>
                <a:srgbClr val="000000"/>
              </a:solidFill>
              <a:latin typeface="Arial" charset="0"/>
              <a:cs typeface="Arial" charset="0"/>
            </a:defRPr>
          </a:lvl8pPr>
          <a:lvl9pPr marL="3657600" algn="l" defTabSz="914400" rtl="0" eaLnBrk="1" latinLnBrk="0" hangingPunct="1">
            <a:defRPr kern="1200">
              <a:solidFill>
                <a:srgbClr val="000000"/>
              </a:solidFill>
              <a:latin typeface="Arial" charset="0"/>
              <a:cs typeface="Arial" charset="0"/>
            </a:defRPr>
          </a:lvl9pPr>
        </a:lstStyle>
        <a:p xmlns:a="http://schemas.openxmlformats.org/drawingml/2006/main">
          <a:pPr>
            <a:spcBef>
              <a:spcPct val="50000"/>
            </a:spcBef>
          </a:pPr>
          <a:r>
            <a:rPr lang="ru-RU" sz="1200" i="1" dirty="0" smtClean="0">
              <a:latin typeface="Calibri" pitchFamily="34" charset="0"/>
            </a:rPr>
            <a:t>млн. руб.</a:t>
          </a:r>
          <a:endParaRPr lang="ru-RU" sz="1200" i="1" dirty="0">
            <a:latin typeface="Calibri" pitchFamily="34" charset="0"/>
          </a:endParaRPr>
        </a:p>
      </cdr:txBody>
    </cdr:sp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0.23077</cdr:x>
      <cdr:y>0.07442</cdr:y>
    </cdr:from>
    <cdr:to>
      <cdr:x>0.39344</cdr:x>
      <cdr:y>0.16459</cdr:y>
    </cdr:to>
    <cdr:sp macro="" textlink="">
      <cdr:nvSpPr>
        <cdr:cNvPr id="2" name="Прямоугольник 1"/>
        <cdr:cNvSpPr/>
      </cdr:nvSpPr>
      <cdr:spPr>
        <a:xfrm xmlns:a="http://schemas.openxmlformats.org/drawingml/2006/main">
          <a:off x="1072662" y="228600"/>
          <a:ext cx="756138" cy="276999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>
          <a:spAutoFit/>
        </a:bodyPr>
        <a:lstStyle xmlns:a="http://schemas.openxmlformats.org/drawingml/2006/main">
          <a:defPPr>
            <a:defRPr lang="ru-RU"/>
          </a:defPPr>
          <a:lvl1pPr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rgbClr val="000000"/>
              </a:solidFill>
              <a:latin typeface="Arial" charset="0"/>
              <a:cs typeface="Arial" charset="0"/>
            </a:defRPr>
          </a:lvl1pPr>
          <a:lvl2pPr marL="4572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rgbClr val="000000"/>
              </a:solidFill>
              <a:latin typeface="Arial" charset="0"/>
              <a:cs typeface="Arial" charset="0"/>
            </a:defRPr>
          </a:lvl2pPr>
          <a:lvl3pPr marL="9144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rgbClr val="000000"/>
              </a:solidFill>
              <a:latin typeface="Arial" charset="0"/>
              <a:cs typeface="Arial" charset="0"/>
            </a:defRPr>
          </a:lvl3pPr>
          <a:lvl4pPr marL="13716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rgbClr val="000000"/>
              </a:solidFill>
              <a:latin typeface="Arial" charset="0"/>
              <a:cs typeface="Arial" charset="0"/>
            </a:defRPr>
          </a:lvl4pPr>
          <a:lvl5pPr marL="18288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rgbClr val="000000"/>
              </a:solidFill>
              <a:latin typeface="Arial" charset="0"/>
              <a:cs typeface="Arial" charset="0"/>
            </a:defRPr>
          </a:lvl5pPr>
          <a:lvl6pPr marL="2286000" algn="l" defTabSz="914400" rtl="0" eaLnBrk="1" latinLnBrk="0" hangingPunct="1">
            <a:defRPr kern="1200">
              <a:solidFill>
                <a:srgbClr val="000000"/>
              </a:solidFill>
              <a:latin typeface="Arial" charset="0"/>
              <a:cs typeface="Arial" charset="0"/>
            </a:defRPr>
          </a:lvl6pPr>
          <a:lvl7pPr marL="2743200" algn="l" defTabSz="914400" rtl="0" eaLnBrk="1" latinLnBrk="0" hangingPunct="1">
            <a:defRPr kern="1200">
              <a:solidFill>
                <a:srgbClr val="000000"/>
              </a:solidFill>
              <a:latin typeface="Arial" charset="0"/>
              <a:cs typeface="Arial" charset="0"/>
            </a:defRPr>
          </a:lvl7pPr>
          <a:lvl8pPr marL="3200400" algn="l" defTabSz="914400" rtl="0" eaLnBrk="1" latinLnBrk="0" hangingPunct="1">
            <a:defRPr kern="1200">
              <a:solidFill>
                <a:srgbClr val="000000"/>
              </a:solidFill>
              <a:latin typeface="Arial" charset="0"/>
              <a:cs typeface="Arial" charset="0"/>
            </a:defRPr>
          </a:lvl8pPr>
          <a:lvl9pPr marL="3657600" algn="l" defTabSz="914400" rtl="0" eaLnBrk="1" latinLnBrk="0" hangingPunct="1">
            <a:defRPr kern="1200">
              <a:solidFill>
                <a:srgbClr val="000000"/>
              </a:solidFill>
              <a:latin typeface="Arial" charset="0"/>
              <a:cs typeface="Arial" charset="0"/>
            </a:defRPr>
          </a:lvl9pPr>
        </a:lstStyle>
        <a:p xmlns:a="http://schemas.openxmlformats.org/drawingml/2006/main">
          <a:pPr>
            <a:spcBef>
              <a:spcPct val="50000"/>
            </a:spcBef>
          </a:pPr>
          <a:r>
            <a:rPr lang="ru-RU" sz="1200" i="1" dirty="0" smtClean="0">
              <a:latin typeface="Calibri" pitchFamily="34" charset="0"/>
            </a:rPr>
            <a:t>единиц</a:t>
          </a:r>
          <a:endParaRPr lang="ru-RU" sz="1200" i="1" dirty="0">
            <a:latin typeface="Calibri" pitchFamily="34" charset="0"/>
          </a:endParaRPr>
        </a:p>
      </cdr:txBody>
    </cdr:sp>
  </cdr:relSizeAnchor>
</c:userShapes>
</file>

<file path=ppt/drawings/drawing4.xml><?xml version="1.0" encoding="utf-8"?>
<c:userShapes xmlns:c="http://schemas.openxmlformats.org/drawingml/2006/chart">
  <cdr:relSizeAnchor xmlns:cdr="http://schemas.openxmlformats.org/drawingml/2006/chartDrawing">
    <cdr:from>
      <cdr:x>0.65</cdr:x>
      <cdr:y>0</cdr:y>
    </cdr:from>
    <cdr:to>
      <cdr:x>0.89063</cdr:x>
      <cdr:y>0.08617</cdr:y>
    </cdr:to>
    <cdr:sp macro="" textlink="">
      <cdr:nvSpPr>
        <cdr:cNvPr id="2" name="Прямоугольник 1"/>
        <cdr:cNvSpPr/>
      </cdr:nvSpPr>
      <cdr:spPr>
        <a:xfrm xmlns:a="http://schemas.openxmlformats.org/drawingml/2006/main">
          <a:off x="2971800" y="-76200"/>
          <a:ext cx="1100160" cy="276999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>
          <a:spAutoFit/>
        </a:bodyPr>
        <a:lstStyle xmlns:a="http://schemas.openxmlformats.org/drawingml/2006/main">
          <a:defPPr>
            <a:defRPr lang="ru-RU"/>
          </a:defPPr>
          <a:lvl1pPr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rgbClr val="000000"/>
              </a:solidFill>
              <a:latin typeface="Arial" charset="0"/>
              <a:cs typeface="Arial" charset="0"/>
            </a:defRPr>
          </a:lvl1pPr>
          <a:lvl2pPr marL="4572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rgbClr val="000000"/>
              </a:solidFill>
              <a:latin typeface="Arial" charset="0"/>
              <a:cs typeface="Arial" charset="0"/>
            </a:defRPr>
          </a:lvl2pPr>
          <a:lvl3pPr marL="9144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rgbClr val="000000"/>
              </a:solidFill>
              <a:latin typeface="Arial" charset="0"/>
              <a:cs typeface="Arial" charset="0"/>
            </a:defRPr>
          </a:lvl3pPr>
          <a:lvl4pPr marL="13716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rgbClr val="000000"/>
              </a:solidFill>
              <a:latin typeface="Arial" charset="0"/>
              <a:cs typeface="Arial" charset="0"/>
            </a:defRPr>
          </a:lvl4pPr>
          <a:lvl5pPr marL="18288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rgbClr val="000000"/>
              </a:solidFill>
              <a:latin typeface="Arial" charset="0"/>
              <a:cs typeface="Arial" charset="0"/>
            </a:defRPr>
          </a:lvl5pPr>
          <a:lvl6pPr marL="2286000" algn="l" defTabSz="914400" rtl="0" eaLnBrk="1" latinLnBrk="0" hangingPunct="1">
            <a:defRPr kern="1200">
              <a:solidFill>
                <a:srgbClr val="000000"/>
              </a:solidFill>
              <a:latin typeface="Arial" charset="0"/>
              <a:cs typeface="Arial" charset="0"/>
            </a:defRPr>
          </a:lvl6pPr>
          <a:lvl7pPr marL="2743200" algn="l" defTabSz="914400" rtl="0" eaLnBrk="1" latinLnBrk="0" hangingPunct="1">
            <a:defRPr kern="1200">
              <a:solidFill>
                <a:srgbClr val="000000"/>
              </a:solidFill>
              <a:latin typeface="Arial" charset="0"/>
              <a:cs typeface="Arial" charset="0"/>
            </a:defRPr>
          </a:lvl7pPr>
          <a:lvl8pPr marL="3200400" algn="l" defTabSz="914400" rtl="0" eaLnBrk="1" latinLnBrk="0" hangingPunct="1">
            <a:defRPr kern="1200">
              <a:solidFill>
                <a:srgbClr val="000000"/>
              </a:solidFill>
              <a:latin typeface="Arial" charset="0"/>
              <a:cs typeface="Arial" charset="0"/>
            </a:defRPr>
          </a:lvl8pPr>
          <a:lvl9pPr marL="3657600" algn="l" defTabSz="914400" rtl="0" eaLnBrk="1" latinLnBrk="0" hangingPunct="1">
            <a:defRPr kern="1200">
              <a:solidFill>
                <a:srgbClr val="000000"/>
              </a:solidFill>
              <a:latin typeface="Arial" charset="0"/>
              <a:cs typeface="Arial" charset="0"/>
            </a:defRPr>
          </a:lvl9pPr>
        </a:lstStyle>
        <a:p xmlns:a="http://schemas.openxmlformats.org/drawingml/2006/main">
          <a:pPr>
            <a:spcBef>
              <a:spcPct val="50000"/>
            </a:spcBef>
          </a:pPr>
          <a:r>
            <a:rPr lang="ru-RU" sz="1200" i="1" dirty="0" smtClean="0">
              <a:latin typeface="Calibri" pitchFamily="34" charset="0"/>
            </a:rPr>
            <a:t>тыс. человек</a:t>
          </a:r>
          <a:endParaRPr lang="ru-RU" sz="1200" i="1" dirty="0">
            <a:latin typeface="Calibri" pitchFamily="34" charset="0"/>
          </a:endParaRPr>
        </a:p>
      </cdr:txBody>
    </cdr:sp>
  </cdr:relSizeAnchor>
</c:userShapes>
</file>

<file path=ppt/drawings/drawing5.xml><?xml version="1.0" encoding="utf-8"?>
<c:userShapes xmlns:c="http://schemas.openxmlformats.org/drawingml/2006/chart">
  <cdr:relSizeAnchor xmlns:cdr="http://schemas.openxmlformats.org/drawingml/2006/chartDrawing">
    <cdr:from>
      <cdr:x>0.56364</cdr:x>
      <cdr:y>0.04631</cdr:y>
    </cdr:from>
    <cdr:to>
      <cdr:x>0.85937</cdr:x>
      <cdr:y>0.13248</cdr:y>
    </cdr:to>
    <cdr:sp macro="" textlink="">
      <cdr:nvSpPr>
        <cdr:cNvPr id="2" name="Прямоугольник 1"/>
        <cdr:cNvSpPr/>
      </cdr:nvSpPr>
      <cdr:spPr>
        <a:xfrm xmlns:a="http://schemas.openxmlformats.org/drawingml/2006/main">
          <a:off x="2362200" y="152400"/>
          <a:ext cx="1239420" cy="28356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>
          <a:spAutoFit/>
        </a:bodyPr>
        <a:lstStyle xmlns:a="http://schemas.openxmlformats.org/drawingml/2006/main">
          <a:defPPr>
            <a:defRPr lang="ru-RU"/>
          </a:defPPr>
          <a:lvl1pPr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rgbClr val="000000"/>
              </a:solidFill>
              <a:latin typeface="Arial" charset="0"/>
              <a:cs typeface="Arial" charset="0"/>
            </a:defRPr>
          </a:lvl1pPr>
          <a:lvl2pPr marL="4572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rgbClr val="000000"/>
              </a:solidFill>
              <a:latin typeface="Arial" charset="0"/>
              <a:cs typeface="Arial" charset="0"/>
            </a:defRPr>
          </a:lvl2pPr>
          <a:lvl3pPr marL="9144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rgbClr val="000000"/>
              </a:solidFill>
              <a:latin typeface="Arial" charset="0"/>
              <a:cs typeface="Arial" charset="0"/>
            </a:defRPr>
          </a:lvl3pPr>
          <a:lvl4pPr marL="13716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rgbClr val="000000"/>
              </a:solidFill>
              <a:latin typeface="Arial" charset="0"/>
              <a:cs typeface="Arial" charset="0"/>
            </a:defRPr>
          </a:lvl4pPr>
          <a:lvl5pPr marL="18288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rgbClr val="000000"/>
              </a:solidFill>
              <a:latin typeface="Arial" charset="0"/>
              <a:cs typeface="Arial" charset="0"/>
            </a:defRPr>
          </a:lvl5pPr>
          <a:lvl6pPr marL="2286000" algn="l" defTabSz="914400" rtl="0" eaLnBrk="1" latinLnBrk="0" hangingPunct="1">
            <a:defRPr kern="1200">
              <a:solidFill>
                <a:srgbClr val="000000"/>
              </a:solidFill>
              <a:latin typeface="Arial" charset="0"/>
              <a:cs typeface="Arial" charset="0"/>
            </a:defRPr>
          </a:lvl6pPr>
          <a:lvl7pPr marL="2743200" algn="l" defTabSz="914400" rtl="0" eaLnBrk="1" latinLnBrk="0" hangingPunct="1">
            <a:defRPr kern="1200">
              <a:solidFill>
                <a:srgbClr val="000000"/>
              </a:solidFill>
              <a:latin typeface="Arial" charset="0"/>
              <a:cs typeface="Arial" charset="0"/>
            </a:defRPr>
          </a:lvl7pPr>
          <a:lvl8pPr marL="3200400" algn="l" defTabSz="914400" rtl="0" eaLnBrk="1" latinLnBrk="0" hangingPunct="1">
            <a:defRPr kern="1200">
              <a:solidFill>
                <a:srgbClr val="000000"/>
              </a:solidFill>
              <a:latin typeface="Arial" charset="0"/>
              <a:cs typeface="Arial" charset="0"/>
            </a:defRPr>
          </a:lvl8pPr>
          <a:lvl9pPr marL="3657600" algn="l" defTabSz="914400" rtl="0" eaLnBrk="1" latinLnBrk="0" hangingPunct="1">
            <a:defRPr kern="1200">
              <a:solidFill>
                <a:srgbClr val="000000"/>
              </a:solidFill>
              <a:latin typeface="Arial" charset="0"/>
              <a:cs typeface="Arial" charset="0"/>
            </a:defRPr>
          </a:lvl9pPr>
        </a:lstStyle>
        <a:p xmlns:a="http://schemas.openxmlformats.org/drawingml/2006/main">
          <a:pPr>
            <a:spcBef>
              <a:spcPct val="50000"/>
            </a:spcBef>
          </a:pPr>
          <a:r>
            <a:rPr lang="ru-RU" sz="1200" i="1" dirty="0" smtClean="0">
              <a:latin typeface="Calibri" pitchFamily="34" charset="0"/>
            </a:rPr>
            <a:t>млрд. рублей</a:t>
          </a:r>
          <a:endParaRPr lang="ru-RU" sz="1200" i="1" dirty="0">
            <a:latin typeface="Calibri" pitchFamily="34" charset="0"/>
          </a:endParaRPr>
        </a:p>
      </cdr:txBody>
    </cdr:sp>
  </cdr:relSizeAnchor>
</c:userShapes>
</file>

<file path=ppt/drawings/drawing6.xml><?xml version="1.0" encoding="utf-8"?>
<c:userShapes xmlns:c="http://schemas.openxmlformats.org/drawingml/2006/chart">
  <cdr:relSizeAnchor xmlns:cdr="http://schemas.openxmlformats.org/drawingml/2006/chartDrawing">
    <cdr:from>
      <cdr:x>0.90054</cdr:x>
      <cdr:y>0.13333</cdr:y>
    </cdr:from>
    <cdr:to>
      <cdr:x>0.99671</cdr:x>
      <cdr:y>0.23431</cdr:y>
    </cdr:to>
    <cdr:sp macro="" textlink="">
      <cdr:nvSpPr>
        <cdr:cNvPr id="2" name="TextBox 26"/>
        <cdr:cNvSpPr txBox="1"/>
      </cdr:nvSpPr>
      <cdr:spPr>
        <a:xfrm xmlns:a="http://schemas.openxmlformats.org/drawingml/2006/main">
          <a:off x="8054463" y="304800"/>
          <a:ext cx="860186" cy="230832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rtlCol="0">
          <a:spAutoFit/>
        </a:bodyPr>
        <a:lstStyle xmlns:a="http://schemas.openxmlformats.org/drawingml/2006/main">
          <a:defPPr>
            <a:defRPr lang="en-US"/>
          </a:defPPr>
          <a:lvl1pPr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ysClr val="windowText" lastClr="000000"/>
              </a:solidFill>
              <a:latin typeface="Arial" charset="0"/>
              <a:cs typeface="Arial" charset="0"/>
            </a:defRPr>
          </a:lvl1pPr>
          <a:lvl2pPr marL="4572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ysClr val="windowText" lastClr="000000"/>
              </a:solidFill>
              <a:latin typeface="Arial" charset="0"/>
              <a:cs typeface="Arial" charset="0"/>
            </a:defRPr>
          </a:lvl2pPr>
          <a:lvl3pPr marL="9144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ysClr val="windowText" lastClr="000000"/>
              </a:solidFill>
              <a:latin typeface="Arial" charset="0"/>
              <a:cs typeface="Arial" charset="0"/>
            </a:defRPr>
          </a:lvl3pPr>
          <a:lvl4pPr marL="13716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ysClr val="windowText" lastClr="000000"/>
              </a:solidFill>
              <a:latin typeface="Arial" charset="0"/>
              <a:cs typeface="Arial" charset="0"/>
            </a:defRPr>
          </a:lvl4pPr>
          <a:lvl5pPr marL="18288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ysClr val="windowText" lastClr="000000"/>
              </a:solidFill>
              <a:latin typeface="Arial" charset="0"/>
              <a:cs typeface="Arial" charset="0"/>
            </a:defRPr>
          </a:lvl5pPr>
          <a:lvl6pPr marL="2286000" algn="l" defTabSz="914400" rtl="0" eaLnBrk="1" latinLnBrk="0" hangingPunct="1">
            <a:defRPr kern="1200">
              <a:solidFill>
                <a:sysClr val="windowText" lastClr="000000"/>
              </a:solidFill>
              <a:latin typeface="Arial" charset="0"/>
              <a:cs typeface="Arial" charset="0"/>
            </a:defRPr>
          </a:lvl6pPr>
          <a:lvl7pPr marL="2743200" algn="l" defTabSz="914400" rtl="0" eaLnBrk="1" latinLnBrk="0" hangingPunct="1">
            <a:defRPr kern="1200">
              <a:solidFill>
                <a:sysClr val="windowText" lastClr="000000"/>
              </a:solidFill>
              <a:latin typeface="Arial" charset="0"/>
              <a:cs typeface="Arial" charset="0"/>
            </a:defRPr>
          </a:lvl7pPr>
          <a:lvl8pPr marL="3200400" algn="l" defTabSz="914400" rtl="0" eaLnBrk="1" latinLnBrk="0" hangingPunct="1">
            <a:defRPr kern="1200">
              <a:solidFill>
                <a:sysClr val="windowText" lastClr="000000"/>
              </a:solidFill>
              <a:latin typeface="Arial" charset="0"/>
              <a:cs typeface="Arial" charset="0"/>
            </a:defRPr>
          </a:lvl8pPr>
          <a:lvl9pPr marL="3657600" algn="l" defTabSz="914400" rtl="0" eaLnBrk="1" latinLnBrk="0" hangingPunct="1">
            <a:defRPr kern="1200">
              <a:solidFill>
                <a:sysClr val="windowText" lastClr="000000"/>
              </a:solidFill>
              <a:latin typeface="Arial" charset="0"/>
              <a:cs typeface="Arial" charset="0"/>
            </a:defRPr>
          </a:lvl9pPr>
        </a:lstStyle>
        <a:p xmlns:a="http://schemas.openxmlformats.org/drawingml/2006/main">
          <a:r>
            <a:rPr lang="ru-RU" sz="900" dirty="0" smtClean="0">
              <a:latin typeface="Calibri" pitchFamily="34" charset="0"/>
              <a:cs typeface="Calibri" pitchFamily="34" charset="0"/>
            </a:rPr>
            <a:t>тыс. рублей</a:t>
          </a:r>
          <a:endParaRPr lang="ru-RU" sz="900" dirty="0">
            <a:latin typeface="Calibri" pitchFamily="34" charset="0"/>
            <a:cs typeface="Calibri" pitchFamily="34" charset="0"/>
          </a:endParaRPr>
        </a:p>
      </cdr:txBody>
    </cdr:sp>
  </cdr:relSizeAnchor>
</c:userShapes>
</file>

<file path=ppt/drawings/drawing7.xml><?xml version="1.0" encoding="utf-8"?>
<c:userShapes xmlns:c="http://schemas.openxmlformats.org/drawingml/2006/chart">
  <cdr:relSizeAnchor xmlns:cdr="http://schemas.openxmlformats.org/drawingml/2006/chartDrawing">
    <cdr:from>
      <cdr:x>0.28333</cdr:x>
      <cdr:y>0.32558</cdr:y>
    </cdr:from>
    <cdr:to>
      <cdr:x>0.35755</cdr:x>
      <cdr:y>0.40445</cdr:y>
    </cdr:to>
    <cdr:pic>
      <cdr:nvPicPr>
        <cdr:cNvPr id="45" name="Picture 3" descr="D:\Users\krdoas\Pictures\учебник.png"/>
        <cdr:cNvPicPr>
          <a:picLocks xmlns:a="http://schemas.openxmlformats.org/drawingml/2006/main" noChangeAspect="1" noChangeArrowheads="1"/>
        </cdr:cNvPicPr>
      </cdr:nvPicPr>
      <cdr:blipFill>
        <a:blip xmlns:a="http://schemas.openxmlformats.org/drawingml/2006/main" xmlns:r="http://schemas.openxmlformats.org/officeDocument/2006/relationships" r:embed="rId1" cstate="print">
          <a:biLevel thresh="50000"/>
          <a:extLst>
            <a:ext uri="{BEBA8EAE-BF5A-486C-A8C5-ECC9F3942E4B}">
              <a14:imgProps xmlns="" xmlns:a14="http://schemas.microsoft.com/office/drawing/2010/main" xmlns:p="http://schemas.openxmlformats.org/presentationml/2006/main" xmlns:lc="http://schemas.openxmlformats.org/drawingml/2006/lockedCanvas">
                <a14:imgLayer r:embed="rId12">
                  <a14:imgEffect>
                    <a14:brightnessContrast bright="-66000"/>
                  </a14:imgEffect>
                </a14:imgLayer>
              </a14:imgProps>
            </a:ext>
          </a:extLst>
        </a:blip>
        <a:srcRect xmlns:a="http://schemas.openxmlformats.org/drawingml/2006/main" r="62010" b="10032"/>
        <a:stretch xmlns:a="http://schemas.openxmlformats.org/drawingml/2006/main">
          <a:fillRect/>
        </a:stretch>
      </cdr:blipFill>
      <cdr:spPr bwMode="auto">
        <a:xfrm xmlns:a="http://schemas.openxmlformats.org/drawingml/2006/main">
          <a:off x="1295400" y="1066800"/>
          <a:ext cx="339334" cy="258426"/>
        </a:xfrm>
        <a:prstGeom xmlns:a="http://schemas.openxmlformats.org/drawingml/2006/main" prst="rect">
          <a:avLst/>
        </a:prstGeom>
        <a:noFill xmlns:a="http://schemas.openxmlformats.org/drawingml/2006/main"/>
      </cdr:spPr>
    </cdr:pic>
  </cdr:relSizeAnchor>
  <cdr:relSizeAnchor xmlns:cdr="http://schemas.openxmlformats.org/drawingml/2006/chartDrawing">
    <cdr:from>
      <cdr:x>0.46667</cdr:x>
      <cdr:y>0.62791</cdr:y>
    </cdr:from>
    <cdr:to>
      <cdr:x>0.51667</cdr:x>
      <cdr:y>0.69768</cdr:y>
    </cdr:to>
    <cdr:grpSp>
      <cdr:nvGrpSpPr>
        <cdr:cNvPr id="47" name="Shape 448"/>
        <cdr:cNvGrpSpPr>
          <a:grpSpLocks xmlns:a="http://schemas.openxmlformats.org/drawingml/2006/main"/>
        </cdr:cNvGrpSpPr>
      </cdr:nvGrpSpPr>
      <cdr:grpSpPr bwMode="auto">
        <a:xfrm xmlns:a="http://schemas.openxmlformats.org/drawingml/2006/main">
          <a:off x="2133615" y="2057410"/>
          <a:ext cx="228600" cy="228608"/>
          <a:chOff x="-3212325" y="-3578673"/>
          <a:chExt cx="315647" cy="366280"/>
        </a:xfrm>
      </cdr:grpSpPr>
      <cdr:sp macro="" textlink="">
        <cdr:nvSpPr>
          <cdr:cNvPr id="48" name="Shape 449"/>
          <cdr:cNvSpPr>
            <a:spLocks xmlns:a="http://schemas.openxmlformats.org/drawingml/2006/main"/>
          </cdr:cNvSpPr>
        </cdr:nvSpPr>
        <cdr:spPr bwMode="auto">
          <a:xfrm xmlns:a="http://schemas.openxmlformats.org/drawingml/2006/main">
            <a:off x="-3212325" y="-3560726"/>
            <a:ext cx="299629" cy="348333"/>
          </a:xfrm>
          <a:custGeom xmlns:a="http://schemas.openxmlformats.org/drawingml/2006/main">
            <a:avLst/>
            <a:gdLst>
              <a:gd name="T0" fmla="*/ 2147483647 w 15490"/>
              <a:gd name="T1" fmla="*/ 2147483647 h 18924"/>
              <a:gd name="T2" fmla="*/ 2147483647 w 15490"/>
              <a:gd name="T3" fmla="*/ 2147483647 h 18924"/>
              <a:gd name="T4" fmla="*/ 2147483647 w 15490"/>
              <a:gd name="T5" fmla="*/ 2147483647 h 18924"/>
              <a:gd name="T6" fmla="*/ 2147483647 w 15490"/>
              <a:gd name="T7" fmla="*/ 2147483647 h 18924"/>
              <a:gd name="T8" fmla="*/ 2147483647 w 15490"/>
              <a:gd name="T9" fmla="*/ 2147483647 h 18924"/>
              <a:gd name="T10" fmla="*/ 2147483647 w 15490"/>
              <a:gd name="T11" fmla="*/ 2147483647 h 18924"/>
              <a:gd name="T12" fmla="*/ 2147483647 w 15490"/>
              <a:gd name="T13" fmla="*/ 2147483647 h 18924"/>
              <a:gd name="T14" fmla="*/ 2147483647 w 15490"/>
              <a:gd name="T15" fmla="*/ 2147483647 h 18924"/>
              <a:gd name="T16" fmla="*/ 2147483647 w 15490"/>
              <a:gd name="T17" fmla="*/ 2147483647 h 18924"/>
              <a:gd name="T18" fmla="*/ 2147483647 w 15490"/>
              <a:gd name="T19" fmla="*/ 2147483647 h 18924"/>
              <a:gd name="T20" fmla="*/ 2147483647 w 15490"/>
              <a:gd name="T21" fmla="*/ 2147483647 h 18924"/>
              <a:gd name="T22" fmla="*/ 2147483647 w 15490"/>
              <a:gd name="T23" fmla="*/ 2147483647 h 18924"/>
              <a:gd name="T24" fmla="*/ 2147483647 w 15490"/>
              <a:gd name="T25" fmla="*/ 2147483647 h 18924"/>
              <a:gd name="T26" fmla="*/ 2147483647 w 15490"/>
              <a:gd name="T27" fmla="*/ 2147483647 h 18924"/>
              <a:gd name="T28" fmla="*/ 2147483647 w 15490"/>
              <a:gd name="T29" fmla="*/ 2147483647 h 18924"/>
              <a:gd name="T30" fmla="*/ 2147483647 w 15490"/>
              <a:gd name="T31" fmla="*/ 2147483647 h 18924"/>
              <a:gd name="T32" fmla="*/ 2147483647 w 15490"/>
              <a:gd name="T33" fmla="*/ 2147483647 h 18924"/>
              <a:gd name="T34" fmla="*/ 2147483647 w 15490"/>
              <a:gd name="T35" fmla="*/ 2147483647 h 18924"/>
              <a:gd name="T36" fmla="*/ 2147483647 w 15490"/>
              <a:gd name="T37" fmla="*/ 2147483647 h 18924"/>
              <a:gd name="T38" fmla="*/ 0 w 15490"/>
              <a:gd name="T39" fmla="*/ 2147483647 h 18924"/>
              <a:gd name="T40" fmla="*/ 0 w 15490"/>
              <a:gd name="T41" fmla="*/ 2147483647 h 18924"/>
              <a:gd name="T42" fmla="*/ 0 w 15490"/>
              <a:gd name="T43" fmla="*/ 2147483647 h 18924"/>
              <a:gd name="T44" fmla="*/ 2147483647 w 15490"/>
              <a:gd name="T45" fmla="*/ 2147483647 h 18924"/>
              <a:gd name="T46" fmla="*/ 2147483647 w 15490"/>
              <a:gd name="T47" fmla="*/ 2147483647 h 18924"/>
              <a:gd name="T48" fmla="*/ 2147483647 w 15490"/>
              <a:gd name="T49" fmla="*/ 2147483647 h 18924"/>
              <a:gd name="T50" fmla="*/ 2147483647 w 15490"/>
              <a:gd name="T51" fmla="*/ 2147483647 h 18924"/>
              <a:gd name="T52" fmla="*/ 2147483647 w 15490"/>
              <a:gd name="T53" fmla="*/ 2147483647 h 18924"/>
              <a:gd name="T54" fmla="*/ 2147483647 w 15490"/>
              <a:gd name="T55" fmla="*/ 2147483647 h 18924"/>
              <a:gd name="T56" fmla="*/ 2147483647 w 15490"/>
              <a:gd name="T57" fmla="*/ 2147483647 h 18924"/>
              <a:gd name="T58" fmla="*/ 2147483647 w 15490"/>
              <a:gd name="T59" fmla="*/ 0 h 18924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w 15490"/>
              <a:gd name="T91" fmla="*/ 0 h 18924"/>
              <a:gd name="T92" fmla="*/ 15490 w 15490"/>
              <a:gd name="T93" fmla="*/ 18924 h 18924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T90" t="T91" r="T92" b="T93"/>
            <a:pathLst>
              <a:path w="15490" h="18924" fill="none" extrusionOk="0">
                <a:moveTo>
                  <a:pt x="15490" y="17828"/>
                </a:moveTo>
                <a:lnTo>
                  <a:pt x="15490" y="17828"/>
                </a:lnTo>
                <a:lnTo>
                  <a:pt x="15466" y="17998"/>
                </a:lnTo>
                <a:lnTo>
                  <a:pt x="15417" y="18169"/>
                </a:lnTo>
                <a:lnTo>
                  <a:pt x="15319" y="18364"/>
                </a:lnTo>
                <a:lnTo>
                  <a:pt x="15198" y="18534"/>
                </a:lnTo>
                <a:lnTo>
                  <a:pt x="15052" y="18680"/>
                </a:lnTo>
                <a:lnTo>
                  <a:pt x="14881" y="18802"/>
                </a:lnTo>
                <a:lnTo>
                  <a:pt x="14735" y="18900"/>
                </a:lnTo>
                <a:lnTo>
                  <a:pt x="14564" y="18924"/>
                </a:lnTo>
                <a:lnTo>
                  <a:pt x="1023" y="18924"/>
                </a:lnTo>
                <a:lnTo>
                  <a:pt x="853" y="18900"/>
                </a:lnTo>
                <a:lnTo>
                  <a:pt x="682" y="18802"/>
                </a:lnTo>
                <a:lnTo>
                  <a:pt x="512" y="18680"/>
                </a:lnTo>
                <a:lnTo>
                  <a:pt x="341" y="18534"/>
                </a:lnTo>
                <a:lnTo>
                  <a:pt x="219" y="18364"/>
                </a:lnTo>
                <a:lnTo>
                  <a:pt x="98" y="18169"/>
                </a:lnTo>
                <a:lnTo>
                  <a:pt x="25" y="17998"/>
                </a:lnTo>
                <a:lnTo>
                  <a:pt x="0" y="17828"/>
                </a:lnTo>
                <a:lnTo>
                  <a:pt x="0" y="877"/>
                </a:lnTo>
                <a:lnTo>
                  <a:pt x="25" y="706"/>
                </a:lnTo>
                <a:lnTo>
                  <a:pt x="98" y="560"/>
                </a:lnTo>
                <a:lnTo>
                  <a:pt x="195" y="414"/>
                </a:lnTo>
                <a:lnTo>
                  <a:pt x="341" y="268"/>
                </a:lnTo>
                <a:lnTo>
                  <a:pt x="487" y="171"/>
                </a:lnTo>
                <a:lnTo>
                  <a:pt x="658" y="73"/>
                </a:lnTo>
                <a:lnTo>
                  <a:pt x="828" y="24"/>
                </a:lnTo>
                <a:lnTo>
                  <a:pt x="974" y="0"/>
                </a:lnTo>
              </a:path>
            </a:pathLst>
          </a:custGeom>
          <a:noFill xmlns:a="http://schemas.openxmlformats.org/drawingml/2006/main"/>
          <a:ln xmlns:a="http://schemas.openxmlformats.org/drawingml/2006/main" w="9525" cap="rnd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cdr:spPr>
        <cdr:txBody>
          <a:bodyPr xmlns:a="http://schemas.openxmlformats.org/drawingml/2006/main" lIns="91425" tIns="91425" rIns="91425" bIns="91425" anchor="ctr"/>
          <a:lstStyle xmlns:a="http://schemas.openxmlformats.org/drawingml/2006/main">
            <a:lvl1pPr marL="0" indent="0">
              <a:defRPr sz="1100">
                <a:latin typeface="Arial"/>
                <a:cs typeface="Arial"/>
              </a:defRPr>
            </a:lvl1pPr>
            <a:lvl2pPr marL="457200" indent="0">
              <a:defRPr sz="1100">
                <a:latin typeface="Arial"/>
                <a:cs typeface="Arial"/>
              </a:defRPr>
            </a:lvl2pPr>
            <a:lvl3pPr marL="914400" indent="0">
              <a:defRPr sz="1100">
                <a:latin typeface="Arial"/>
                <a:cs typeface="Arial"/>
              </a:defRPr>
            </a:lvl3pPr>
            <a:lvl4pPr marL="1371600" indent="0">
              <a:defRPr sz="1100">
                <a:latin typeface="Arial"/>
                <a:cs typeface="Arial"/>
              </a:defRPr>
            </a:lvl4pPr>
            <a:lvl5pPr marL="1828800" indent="0">
              <a:defRPr sz="1100">
                <a:latin typeface="Arial"/>
                <a:cs typeface="Arial"/>
              </a:defRPr>
            </a:lvl5pPr>
            <a:lvl6pPr marL="2286000" indent="0">
              <a:defRPr sz="1100">
                <a:latin typeface="Arial"/>
                <a:cs typeface="Arial"/>
              </a:defRPr>
            </a:lvl6pPr>
            <a:lvl7pPr marL="2743200" indent="0">
              <a:defRPr sz="1100">
                <a:latin typeface="Arial"/>
                <a:cs typeface="Arial"/>
              </a:defRPr>
            </a:lvl7pPr>
            <a:lvl8pPr marL="3200400" indent="0">
              <a:defRPr sz="1100">
                <a:latin typeface="Arial"/>
                <a:cs typeface="Arial"/>
              </a:defRPr>
            </a:lvl8pPr>
            <a:lvl9pPr marL="3657600" indent="0">
              <a:defRPr sz="1100">
                <a:latin typeface="Arial"/>
                <a:cs typeface="Arial"/>
              </a:defRPr>
            </a:lvl9pPr>
          </a:lstStyle>
          <a:p xmlns:a="http://schemas.openxmlformats.org/drawingml/2006/main">
            <a:endParaRPr lang="ru-RU"/>
          </a:p>
        </cdr:txBody>
      </cdr:sp>
      <cdr:sp macro="" textlink="">
        <cdr:nvSpPr>
          <cdr:cNvPr id="49" name="Shape 450"/>
          <cdr:cNvSpPr>
            <a:spLocks xmlns:a="http://schemas.openxmlformats.org/drawingml/2006/main"/>
          </cdr:cNvSpPr>
        </cdr:nvSpPr>
        <cdr:spPr bwMode="auto">
          <a:xfrm xmlns:a="http://schemas.openxmlformats.org/drawingml/2006/main">
            <a:off x="-3188783" y="-3578673"/>
            <a:ext cx="292105" cy="340731"/>
          </a:xfrm>
          <a:custGeom xmlns:a="http://schemas.openxmlformats.org/drawingml/2006/main">
            <a:avLst/>
            <a:gdLst>
              <a:gd name="T0" fmla="*/ 2147483647 w 15101"/>
              <a:gd name="T1" fmla="*/ 2147483647 h 18511"/>
              <a:gd name="T2" fmla="*/ 2147483647 w 15101"/>
              <a:gd name="T3" fmla="*/ 2147483647 h 18511"/>
              <a:gd name="T4" fmla="*/ 2147483647 w 15101"/>
              <a:gd name="T5" fmla="*/ 2147483647 h 18511"/>
              <a:gd name="T6" fmla="*/ 2147483647 w 15101"/>
              <a:gd name="T7" fmla="*/ 2147483647 h 18511"/>
              <a:gd name="T8" fmla="*/ 2147483647 w 15101"/>
              <a:gd name="T9" fmla="*/ 2147483647 h 18511"/>
              <a:gd name="T10" fmla="*/ 2147483647 w 15101"/>
              <a:gd name="T11" fmla="*/ 2147483647 h 18511"/>
              <a:gd name="T12" fmla="*/ 2147483647 w 15101"/>
              <a:gd name="T13" fmla="*/ 2147483647 h 18511"/>
              <a:gd name="T14" fmla="*/ 2147483647 w 15101"/>
              <a:gd name="T15" fmla="*/ 2147483647 h 18511"/>
              <a:gd name="T16" fmla="*/ 2147483647 w 15101"/>
              <a:gd name="T17" fmla="*/ 2147483647 h 18511"/>
              <a:gd name="T18" fmla="*/ 2147483647 w 15101"/>
              <a:gd name="T19" fmla="*/ 2147483647 h 18511"/>
              <a:gd name="T20" fmla="*/ 2147483647 w 15101"/>
              <a:gd name="T21" fmla="*/ 2147483647 h 18511"/>
              <a:gd name="T22" fmla="*/ 2147483647 w 15101"/>
              <a:gd name="T23" fmla="*/ 2147483647 h 18511"/>
              <a:gd name="T24" fmla="*/ 2147483647 w 15101"/>
              <a:gd name="T25" fmla="*/ 2147483647 h 18511"/>
              <a:gd name="T26" fmla="*/ 2147483647 w 15101"/>
              <a:gd name="T27" fmla="*/ 2147483647 h 18511"/>
              <a:gd name="T28" fmla="*/ 2147483647 w 15101"/>
              <a:gd name="T29" fmla="*/ 2147483647 h 18511"/>
              <a:gd name="T30" fmla="*/ 2147483647 w 15101"/>
              <a:gd name="T31" fmla="*/ 2147483647 h 18511"/>
              <a:gd name="T32" fmla="*/ 2147483647 w 15101"/>
              <a:gd name="T33" fmla="*/ 2147483647 h 18511"/>
              <a:gd name="T34" fmla="*/ 2147483647 w 15101"/>
              <a:gd name="T35" fmla="*/ 2147483647 h 18511"/>
              <a:gd name="T36" fmla="*/ 2147483647 w 15101"/>
              <a:gd name="T37" fmla="*/ 2147483647 h 18511"/>
              <a:gd name="T38" fmla="*/ 2147483647 w 15101"/>
              <a:gd name="T39" fmla="*/ 2147483647 h 18511"/>
              <a:gd name="T40" fmla="*/ 2147483647 w 15101"/>
              <a:gd name="T41" fmla="*/ 2147483647 h 18511"/>
              <a:gd name="T42" fmla="*/ 2147483647 w 15101"/>
              <a:gd name="T43" fmla="*/ 2147483647 h 18511"/>
              <a:gd name="T44" fmla="*/ 2147483647 w 15101"/>
              <a:gd name="T45" fmla="*/ 2147483647 h 18511"/>
              <a:gd name="T46" fmla="*/ 2147483647 w 15101"/>
              <a:gd name="T47" fmla="*/ 2147483647 h 18511"/>
              <a:gd name="T48" fmla="*/ 2147483647 w 15101"/>
              <a:gd name="T49" fmla="*/ 2147483647 h 18511"/>
              <a:gd name="T50" fmla="*/ 2147483647 w 15101"/>
              <a:gd name="T51" fmla="*/ 2147483647 h 18511"/>
              <a:gd name="T52" fmla="*/ 2147483647 w 15101"/>
              <a:gd name="T53" fmla="*/ 2147483647 h 18511"/>
              <a:gd name="T54" fmla="*/ 2147483647 w 15101"/>
              <a:gd name="T55" fmla="*/ 2147483647 h 18511"/>
              <a:gd name="T56" fmla="*/ 2147483647 w 15101"/>
              <a:gd name="T57" fmla="*/ 2147483647 h 18511"/>
              <a:gd name="T58" fmla="*/ 2147483647 w 15101"/>
              <a:gd name="T59" fmla="*/ 2147483647 h 18511"/>
              <a:gd name="T60" fmla="*/ 2147483647 w 15101"/>
              <a:gd name="T61" fmla="*/ 2147483647 h 18511"/>
              <a:gd name="T62" fmla="*/ 2147483647 w 15101"/>
              <a:gd name="T63" fmla="*/ 2147483647 h 18511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w 15101"/>
              <a:gd name="T97" fmla="*/ 0 h 18511"/>
              <a:gd name="T98" fmla="*/ 15101 w 15101"/>
              <a:gd name="T99" fmla="*/ 18511 h 18511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T96" t="T97" r="T98" b="T99"/>
            <a:pathLst>
              <a:path w="15101" h="18511" fill="none" extrusionOk="0">
                <a:moveTo>
                  <a:pt x="15101" y="3362"/>
                </a:moveTo>
                <a:lnTo>
                  <a:pt x="15101" y="17731"/>
                </a:lnTo>
                <a:lnTo>
                  <a:pt x="15077" y="17877"/>
                </a:lnTo>
                <a:lnTo>
                  <a:pt x="15028" y="18024"/>
                </a:lnTo>
                <a:lnTo>
                  <a:pt x="14979" y="18145"/>
                </a:lnTo>
                <a:lnTo>
                  <a:pt x="14882" y="18267"/>
                </a:lnTo>
                <a:lnTo>
                  <a:pt x="14760" y="18365"/>
                </a:lnTo>
                <a:lnTo>
                  <a:pt x="14614" y="18438"/>
                </a:lnTo>
                <a:lnTo>
                  <a:pt x="14468" y="18486"/>
                </a:lnTo>
                <a:lnTo>
                  <a:pt x="14322" y="18511"/>
                </a:lnTo>
                <a:lnTo>
                  <a:pt x="780" y="18511"/>
                </a:lnTo>
                <a:lnTo>
                  <a:pt x="634" y="18486"/>
                </a:lnTo>
                <a:lnTo>
                  <a:pt x="488" y="18438"/>
                </a:lnTo>
                <a:lnTo>
                  <a:pt x="342" y="18365"/>
                </a:lnTo>
                <a:lnTo>
                  <a:pt x="220" y="18267"/>
                </a:lnTo>
                <a:lnTo>
                  <a:pt x="123" y="18145"/>
                </a:lnTo>
                <a:lnTo>
                  <a:pt x="74" y="18024"/>
                </a:lnTo>
                <a:lnTo>
                  <a:pt x="25" y="17877"/>
                </a:lnTo>
                <a:lnTo>
                  <a:pt x="1" y="17731"/>
                </a:lnTo>
                <a:lnTo>
                  <a:pt x="1" y="780"/>
                </a:lnTo>
                <a:lnTo>
                  <a:pt x="25" y="610"/>
                </a:lnTo>
                <a:lnTo>
                  <a:pt x="74" y="464"/>
                </a:lnTo>
                <a:lnTo>
                  <a:pt x="123" y="342"/>
                </a:lnTo>
                <a:lnTo>
                  <a:pt x="220" y="220"/>
                </a:lnTo>
                <a:lnTo>
                  <a:pt x="342" y="123"/>
                </a:lnTo>
                <a:lnTo>
                  <a:pt x="488" y="50"/>
                </a:lnTo>
                <a:lnTo>
                  <a:pt x="634" y="1"/>
                </a:lnTo>
                <a:lnTo>
                  <a:pt x="780" y="1"/>
                </a:lnTo>
                <a:lnTo>
                  <a:pt x="11740" y="1"/>
                </a:lnTo>
              </a:path>
            </a:pathLst>
          </a:custGeom>
          <a:noFill xmlns:a="http://schemas.openxmlformats.org/drawingml/2006/main"/>
          <a:ln xmlns:a="http://schemas.openxmlformats.org/drawingml/2006/main" w="9525" cap="rnd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cdr:spPr>
        <cdr:txBody>
          <a:bodyPr xmlns:a="http://schemas.openxmlformats.org/drawingml/2006/main" lIns="91425" tIns="91425" rIns="91425" bIns="91425" anchor="ctr"/>
          <a:lstStyle xmlns:a="http://schemas.openxmlformats.org/drawingml/2006/main">
            <a:lvl1pPr marL="0" indent="0">
              <a:defRPr sz="1100">
                <a:latin typeface="Arial"/>
                <a:cs typeface="Arial"/>
              </a:defRPr>
            </a:lvl1pPr>
            <a:lvl2pPr marL="457200" indent="0">
              <a:defRPr sz="1100">
                <a:latin typeface="Arial"/>
                <a:cs typeface="Arial"/>
              </a:defRPr>
            </a:lvl2pPr>
            <a:lvl3pPr marL="914400" indent="0">
              <a:defRPr sz="1100">
                <a:latin typeface="Arial"/>
                <a:cs typeface="Arial"/>
              </a:defRPr>
            </a:lvl3pPr>
            <a:lvl4pPr marL="1371600" indent="0">
              <a:defRPr sz="1100">
                <a:latin typeface="Arial"/>
                <a:cs typeface="Arial"/>
              </a:defRPr>
            </a:lvl4pPr>
            <a:lvl5pPr marL="1828800" indent="0">
              <a:defRPr sz="1100">
                <a:latin typeface="Arial"/>
                <a:cs typeface="Arial"/>
              </a:defRPr>
            </a:lvl5pPr>
            <a:lvl6pPr marL="2286000" indent="0">
              <a:defRPr sz="1100">
                <a:latin typeface="Arial"/>
                <a:cs typeface="Arial"/>
              </a:defRPr>
            </a:lvl6pPr>
            <a:lvl7pPr marL="2743200" indent="0">
              <a:defRPr sz="1100">
                <a:latin typeface="Arial"/>
                <a:cs typeface="Arial"/>
              </a:defRPr>
            </a:lvl7pPr>
            <a:lvl8pPr marL="3200400" indent="0">
              <a:defRPr sz="1100">
                <a:latin typeface="Arial"/>
                <a:cs typeface="Arial"/>
              </a:defRPr>
            </a:lvl8pPr>
            <a:lvl9pPr marL="3657600" indent="0">
              <a:defRPr sz="1100">
                <a:latin typeface="Arial"/>
                <a:cs typeface="Arial"/>
              </a:defRPr>
            </a:lvl9pPr>
          </a:lstStyle>
          <a:p xmlns:a="http://schemas.openxmlformats.org/drawingml/2006/main">
            <a:endParaRPr lang="ru-RU"/>
          </a:p>
        </cdr:txBody>
      </cdr:sp>
      <cdr:sp macro="" textlink="">
        <cdr:nvSpPr>
          <cdr:cNvPr id="50" name="Shape 451"/>
          <cdr:cNvSpPr>
            <a:spLocks xmlns:a="http://schemas.openxmlformats.org/drawingml/2006/main"/>
          </cdr:cNvSpPr>
        </cdr:nvSpPr>
        <cdr:spPr bwMode="auto">
          <a:xfrm xmlns:a="http://schemas.openxmlformats.org/drawingml/2006/main">
            <a:off x="-3140715" y="-3337928"/>
            <a:ext cx="103661" cy="18"/>
          </a:xfrm>
          <a:custGeom xmlns:a="http://schemas.openxmlformats.org/drawingml/2006/main">
            <a:avLst/>
            <a:gdLst>
              <a:gd name="T0" fmla="*/ 2147483647 w 5359"/>
              <a:gd name="T1" fmla="*/ 0 h 1"/>
              <a:gd name="T2" fmla="*/ 0 w 5359"/>
              <a:gd name="T3" fmla="*/ 0 h 1"/>
              <a:gd name="T4" fmla="*/ 0 60000 65536"/>
              <a:gd name="T5" fmla="*/ 0 60000 65536"/>
              <a:gd name="T6" fmla="*/ 0 w 5359"/>
              <a:gd name="T7" fmla="*/ 0 h 1"/>
              <a:gd name="T8" fmla="*/ 5359 w 5359"/>
              <a:gd name="T9" fmla="*/ 1 h 1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5359" h="1" fill="none" extrusionOk="0">
                <a:moveTo>
                  <a:pt x="5358" y="0"/>
                </a:moveTo>
                <a:lnTo>
                  <a:pt x="0" y="0"/>
                </a:lnTo>
              </a:path>
            </a:pathLst>
          </a:custGeom>
          <a:noFill xmlns:a="http://schemas.openxmlformats.org/drawingml/2006/main"/>
          <a:ln xmlns:a="http://schemas.openxmlformats.org/drawingml/2006/main" w="9525" cap="rnd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cdr:spPr>
        <cdr:txBody>
          <a:bodyPr xmlns:a="http://schemas.openxmlformats.org/drawingml/2006/main" lIns="91425" tIns="91425" rIns="91425" bIns="91425" anchor="ctr"/>
          <a:lstStyle xmlns:a="http://schemas.openxmlformats.org/drawingml/2006/main">
            <a:lvl1pPr marL="0" indent="0">
              <a:defRPr sz="1100">
                <a:latin typeface="Arial"/>
                <a:cs typeface="Arial"/>
              </a:defRPr>
            </a:lvl1pPr>
            <a:lvl2pPr marL="457200" indent="0">
              <a:defRPr sz="1100">
                <a:latin typeface="Arial"/>
                <a:cs typeface="Arial"/>
              </a:defRPr>
            </a:lvl2pPr>
            <a:lvl3pPr marL="914400" indent="0">
              <a:defRPr sz="1100">
                <a:latin typeface="Arial"/>
                <a:cs typeface="Arial"/>
              </a:defRPr>
            </a:lvl3pPr>
            <a:lvl4pPr marL="1371600" indent="0">
              <a:defRPr sz="1100">
                <a:latin typeface="Arial"/>
                <a:cs typeface="Arial"/>
              </a:defRPr>
            </a:lvl4pPr>
            <a:lvl5pPr marL="1828800" indent="0">
              <a:defRPr sz="1100">
                <a:latin typeface="Arial"/>
                <a:cs typeface="Arial"/>
              </a:defRPr>
            </a:lvl5pPr>
            <a:lvl6pPr marL="2286000" indent="0">
              <a:defRPr sz="1100">
                <a:latin typeface="Arial"/>
                <a:cs typeface="Arial"/>
              </a:defRPr>
            </a:lvl6pPr>
            <a:lvl7pPr marL="2743200" indent="0">
              <a:defRPr sz="1100">
                <a:latin typeface="Arial"/>
                <a:cs typeface="Arial"/>
              </a:defRPr>
            </a:lvl7pPr>
            <a:lvl8pPr marL="3200400" indent="0">
              <a:defRPr sz="1100">
                <a:latin typeface="Arial"/>
                <a:cs typeface="Arial"/>
              </a:defRPr>
            </a:lvl8pPr>
            <a:lvl9pPr marL="3657600" indent="0">
              <a:defRPr sz="1100">
                <a:latin typeface="Arial"/>
                <a:cs typeface="Arial"/>
              </a:defRPr>
            </a:lvl9pPr>
          </a:lstStyle>
          <a:p xmlns:a="http://schemas.openxmlformats.org/drawingml/2006/main">
            <a:endParaRPr lang="ru-RU"/>
          </a:p>
        </cdr:txBody>
      </cdr:sp>
      <cdr:sp macro="" textlink="">
        <cdr:nvSpPr>
          <cdr:cNvPr id="51" name="Shape 452"/>
          <cdr:cNvSpPr>
            <a:spLocks xmlns:a="http://schemas.openxmlformats.org/drawingml/2006/main"/>
          </cdr:cNvSpPr>
        </cdr:nvSpPr>
        <cdr:spPr bwMode="auto">
          <a:xfrm xmlns:a="http://schemas.openxmlformats.org/drawingml/2006/main">
            <a:off x="-3140715" y="-3378276"/>
            <a:ext cx="197883" cy="18"/>
          </a:xfrm>
          <a:custGeom xmlns:a="http://schemas.openxmlformats.org/drawingml/2006/main">
            <a:avLst/>
            <a:gdLst>
              <a:gd name="T0" fmla="*/ 2147483647 w 10230"/>
              <a:gd name="T1" fmla="*/ 2147483647 h 1"/>
              <a:gd name="T2" fmla="*/ 0 w 10230"/>
              <a:gd name="T3" fmla="*/ 2147483647 h 1"/>
              <a:gd name="T4" fmla="*/ 0 60000 65536"/>
              <a:gd name="T5" fmla="*/ 0 60000 65536"/>
              <a:gd name="T6" fmla="*/ 0 w 10230"/>
              <a:gd name="T7" fmla="*/ 0 h 1"/>
              <a:gd name="T8" fmla="*/ 10230 w 10230"/>
              <a:gd name="T9" fmla="*/ 1 h 1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0230" h="1" fill="none" extrusionOk="0">
                <a:moveTo>
                  <a:pt x="10229" y="1"/>
                </a:moveTo>
                <a:lnTo>
                  <a:pt x="0" y="1"/>
                </a:lnTo>
              </a:path>
            </a:pathLst>
          </a:custGeom>
          <a:noFill xmlns:a="http://schemas.openxmlformats.org/drawingml/2006/main"/>
          <a:ln xmlns:a="http://schemas.openxmlformats.org/drawingml/2006/main" w="9525" cap="rnd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cdr:spPr>
        <cdr:txBody>
          <a:bodyPr xmlns:a="http://schemas.openxmlformats.org/drawingml/2006/main" lIns="91425" tIns="91425" rIns="91425" bIns="91425" anchor="ctr"/>
          <a:lstStyle xmlns:a="http://schemas.openxmlformats.org/drawingml/2006/main">
            <a:lvl1pPr marL="0" indent="0">
              <a:defRPr sz="1100">
                <a:latin typeface="Arial"/>
                <a:cs typeface="Arial"/>
              </a:defRPr>
            </a:lvl1pPr>
            <a:lvl2pPr marL="457200" indent="0">
              <a:defRPr sz="1100">
                <a:latin typeface="Arial"/>
                <a:cs typeface="Arial"/>
              </a:defRPr>
            </a:lvl2pPr>
            <a:lvl3pPr marL="914400" indent="0">
              <a:defRPr sz="1100">
                <a:latin typeface="Arial"/>
                <a:cs typeface="Arial"/>
              </a:defRPr>
            </a:lvl3pPr>
            <a:lvl4pPr marL="1371600" indent="0">
              <a:defRPr sz="1100">
                <a:latin typeface="Arial"/>
                <a:cs typeface="Arial"/>
              </a:defRPr>
            </a:lvl4pPr>
            <a:lvl5pPr marL="1828800" indent="0">
              <a:defRPr sz="1100">
                <a:latin typeface="Arial"/>
                <a:cs typeface="Arial"/>
              </a:defRPr>
            </a:lvl5pPr>
            <a:lvl6pPr marL="2286000" indent="0">
              <a:defRPr sz="1100">
                <a:latin typeface="Arial"/>
                <a:cs typeface="Arial"/>
              </a:defRPr>
            </a:lvl6pPr>
            <a:lvl7pPr marL="2743200" indent="0">
              <a:defRPr sz="1100">
                <a:latin typeface="Arial"/>
                <a:cs typeface="Arial"/>
              </a:defRPr>
            </a:lvl7pPr>
            <a:lvl8pPr marL="3200400" indent="0">
              <a:defRPr sz="1100">
                <a:latin typeface="Arial"/>
                <a:cs typeface="Arial"/>
              </a:defRPr>
            </a:lvl8pPr>
            <a:lvl9pPr marL="3657600" indent="0">
              <a:defRPr sz="1100">
                <a:latin typeface="Arial"/>
                <a:cs typeface="Arial"/>
              </a:defRPr>
            </a:lvl9pPr>
          </a:lstStyle>
          <a:p xmlns:a="http://schemas.openxmlformats.org/drawingml/2006/main">
            <a:endParaRPr lang="ru-RU"/>
          </a:p>
        </cdr:txBody>
      </cdr:sp>
      <cdr:sp macro="" textlink="">
        <cdr:nvSpPr>
          <cdr:cNvPr id="52" name="Shape 453"/>
          <cdr:cNvSpPr>
            <a:spLocks xmlns:a="http://schemas.openxmlformats.org/drawingml/2006/main"/>
          </cdr:cNvSpPr>
        </cdr:nvSpPr>
        <cdr:spPr bwMode="auto">
          <a:xfrm xmlns:a="http://schemas.openxmlformats.org/drawingml/2006/main">
            <a:off x="-3140715" y="-3419066"/>
            <a:ext cx="197883" cy="18"/>
          </a:xfrm>
          <a:custGeom xmlns:a="http://schemas.openxmlformats.org/drawingml/2006/main">
            <a:avLst/>
            <a:gdLst>
              <a:gd name="T0" fmla="*/ 2147483647 w 10230"/>
              <a:gd name="T1" fmla="*/ 0 h 1"/>
              <a:gd name="T2" fmla="*/ 0 w 10230"/>
              <a:gd name="T3" fmla="*/ 0 h 1"/>
              <a:gd name="T4" fmla="*/ 0 60000 65536"/>
              <a:gd name="T5" fmla="*/ 0 60000 65536"/>
              <a:gd name="T6" fmla="*/ 0 w 10230"/>
              <a:gd name="T7" fmla="*/ 0 h 1"/>
              <a:gd name="T8" fmla="*/ 10230 w 10230"/>
              <a:gd name="T9" fmla="*/ 1 h 1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0230" h="1" fill="none" extrusionOk="0">
                <a:moveTo>
                  <a:pt x="10229" y="0"/>
                </a:moveTo>
                <a:lnTo>
                  <a:pt x="0" y="0"/>
                </a:lnTo>
              </a:path>
            </a:pathLst>
          </a:custGeom>
          <a:noFill xmlns:a="http://schemas.openxmlformats.org/drawingml/2006/main"/>
          <a:ln xmlns:a="http://schemas.openxmlformats.org/drawingml/2006/main" w="9525" cap="rnd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cdr:spPr>
        <cdr:txBody>
          <a:bodyPr xmlns:a="http://schemas.openxmlformats.org/drawingml/2006/main" lIns="91425" tIns="91425" rIns="91425" bIns="91425" anchor="ctr"/>
          <a:lstStyle xmlns:a="http://schemas.openxmlformats.org/drawingml/2006/main">
            <a:lvl1pPr marL="0" indent="0">
              <a:defRPr sz="1100">
                <a:latin typeface="Arial"/>
                <a:cs typeface="Arial"/>
              </a:defRPr>
            </a:lvl1pPr>
            <a:lvl2pPr marL="457200" indent="0">
              <a:defRPr sz="1100">
                <a:latin typeface="Arial"/>
                <a:cs typeface="Arial"/>
              </a:defRPr>
            </a:lvl2pPr>
            <a:lvl3pPr marL="914400" indent="0">
              <a:defRPr sz="1100">
                <a:latin typeface="Arial"/>
                <a:cs typeface="Arial"/>
              </a:defRPr>
            </a:lvl3pPr>
            <a:lvl4pPr marL="1371600" indent="0">
              <a:defRPr sz="1100">
                <a:latin typeface="Arial"/>
                <a:cs typeface="Arial"/>
              </a:defRPr>
            </a:lvl4pPr>
            <a:lvl5pPr marL="1828800" indent="0">
              <a:defRPr sz="1100">
                <a:latin typeface="Arial"/>
                <a:cs typeface="Arial"/>
              </a:defRPr>
            </a:lvl5pPr>
            <a:lvl6pPr marL="2286000" indent="0">
              <a:defRPr sz="1100">
                <a:latin typeface="Arial"/>
                <a:cs typeface="Arial"/>
              </a:defRPr>
            </a:lvl6pPr>
            <a:lvl7pPr marL="2743200" indent="0">
              <a:defRPr sz="1100">
                <a:latin typeface="Arial"/>
                <a:cs typeface="Arial"/>
              </a:defRPr>
            </a:lvl7pPr>
            <a:lvl8pPr marL="3200400" indent="0">
              <a:defRPr sz="1100">
                <a:latin typeface="Arial"/>
                <a:cs typeface="Arial"/>
              </a:defRPr>
            </a:lvl8pPr>
            <a:lvl9pPr marL="3657600" indent="0">
              <a:defRPr sz="1100">
                <a:latin typeface="Arial"/>
                <a:cs typeface="Arial"/>
              </a:defRPr>
            </a:lvl9pPr>
          </a:lstStyle>
          <a:p xmlns:a="http://schemas.openxmlformats.org/drawingml/2006/main">
            <a:endParaRPr lang="ru-RU"/>
          </a:p>
        </cdr:txBody>
      </cdr:sp>
      <cdr:sp macro="" textlink="">
        <cdr:nvSpPr>
          <cdr:cNvPr id="53" name="Shape 454"/>
          <cdr:cNvSpPr>
            <a:spLocks xmlns:a="http://schemas.openxmlformats.org/drawingml/2006/main"/>
          </cdr:cNvSpPr>
        </cdr:nvSpPr>
        <cdr:spPr bwMode="auto">
          <a:xfrm xmlns:a="http://schemas.openxmlformats.org/drawingml/2006/main">
            <a:off x="-3140715" y="-3459874"/>
            <a:ext cx="197883" cy="18"/>
          </a:xfrm>
          <a:custGeom xmlns:a="http://schemas.openxmlformats.org/drawingml/2006/main">
            <a:avLst/>
            <a:gdLst>
              <a:gd name="T0" fmla="*/ 2147483647 w 10230"/>
              <a:gd name="T1" fmla="*/ 2147483647 h 1"/>
              <a:gd name="T2" fmla="*/ 0 w 10230"/>
              <a:gd name="T3" fmla="*/ 2147483647 h 1"/>
              <a:gd name="T4" fmla="*/ 0 60000 65536"/>
              <a:gd name="T5" fmla="*/ 0 60000 65536"/>
              <a:gd name="T6" fmla="*/ 0 w 10230"/>
              <a:gd name="T7" fmla="*/ 0 h 1"/>
              <a:gd name="T8" fmla="*/ 10230 w 10230"/>
              <a:gd name="T9" fmla="*/ 1 h 1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0230" h="1" fill="none" extrusionOk="0">
                <a:moveTo>
                  <a:pt x="10229" y="1"/>
                </a:moveTo>
                <a:lnTo>
                  <a:pt x="0" y="1"/>
                </a:lnTo>
              </a:path>
            </a:pathLst>
          </a:custGeom>
          <a:noFill xmlns:a="http://schemas.openxmlformats.org/drawingml/2006/main"/>
          <a:ln xmlns:a="http://schemas.openxmlformats.org/drawingml/2006/main" w="9525" cap="rnd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cdr:spPr>
        <cdr:txBody>
          <a:bodyPr xmlns:a="http://schemas.openxmlformats.org/drawingml/2006/main" lIns="91425" tIns="91425" rIns="91425" bIns="91425" anchor="ctr"/>
          <a:lstStyle xmlns:a="http://schemas.openxmlformats.org/drawingml/2006/main">
            <a:lvl1pPr marL="0" indent="0">
              <a:defRPr sz="1100">
                <a:latin typeface="Arial"/>
                <a:cs typeface="Arial"/>
              </a:defRPr>
            </a:lvl1pPr>
            <a:lvl2pPr marL="457200" indent="0">
              <a:defRPr sz="1100">
                <a:latin typeface="Arial"/>
                <a:cs typeface="Arial"/>
              </a:defRPr>
            </a:lvl2pPr>
            <a:lvl3pPr marL="914400" indent="0">
              <a:defRPr sz="1100">
                <a:latin typeface="Arial"/>
                <a:cs typeface="Arial"/>
              </a:defRPr>
            </a:lvl3pPr>
            <a:lvl4pPr marL="1371600" indent="0">
              <a:defRPr sz="1100">
                <a:latin typeface="Arial"/>
                <a:cs typeface="Arial"/>
              </a:defRPr>
            </a:lvl4pPr>
            <a:lvl5pPr marL="1828800" indent="0">
              <a:defRPr sz="1100">
                <a:latin typeface="Arial"/>
                <a:cs typeface="Arial"/>
              </a:defRPr>
            </a:lvl5pPr>
            <a:lvl6pPr marL="2286000" indent="0">
              <a:defRPr sz="1100">
                <a:latin typeface="Arial"/>
                <a:cs typeface="Arial"/>
              </a:defRPr>
            </a:lvl6pPr>
            <a:lvl7pPr marL="2743200" indent="0">
              <a:defRPr sz="1100">
                <a:latin typeface="Arial"/>
                <a:cs typeface="Arial"/>
              </a:defRPr>
            </a:lvl7pPr>
            <a:lvl8pPr marL="3200400" indent="0">
              <a:defRPr sz="1100">
                <a:latin typeface="Arial"/>
                <a:cs typeface="Arial"/>
              </a:defRPr>
            </a:lvl8pPr>
            <a:lvl9pPr marL="3657600" indent="0">
              <a:defRPr sz="1100">
                <a:latin typeface="Arial"/>
                <a:cs typeface="Arial"/>
              </a:defRPr>
            </a:lvl9pPr>
          </a:lstStyle>
          <a:p xmlns:a="http://schemas.openxmlformats.org/drawingml/2006/main">
            <a:endParaRPr lang="ru-RU"/>
          </a:p>
        </cdr:txBody>
      </cdr:sp>
      <cdr:sp macro="" textlink="">
        <cdr:nvSpPr>
          <cdr:cNvPr id="54" name="Shape 455"/>
          <cdr:cNvSpPr>
            <a:spLocks xmlns:a="http://schemas.openxmlformats.org/drawingml/2006/main"/>
          </cdr:cNvSpPr>
        </cdr:nvSpPr>
        <cdr:spPr bwMode="auto">
          <a:xfrm xmlns:a="http://schemas.openxmlformats.org/drawingml/2006/main">
            <a:off x="-2961710" y="-3578672"/>
            <a:ext cx="65032" cy="61884"/>
          </a:xfrm>
          <a:custGeom xmlns:a="http://schemas.openxmlformats.org/drawingml/2006/main">
            <a:avLst/>
            <a:gdLst>
              <a:gd name="T0" fmla="*/ 2147483647 w 3362"/>
              <a:gd name="T1" fmla="*/ 2147483647 h 3362"/>
              <a:gd name="T2" fmla="*/ 2147483647 w 3362"/>
              <a:gd name="T3" fmla="*/ 2147483647 h 3362"/>
              <a:gd name="T4" fmla="*/ 2147483647 w 3362"/>
              <a:gd name="T5" fmla="*/ 2147483647 h 3362"/>
              <a:gd name="T6" fmla="*/ 2147483647 w 3362"/>
              <a:gd name="T7" fmla="*/ 2147483647 h 3362"/>
              <a:gd name="T8" fmla="*/ 2147483647 w 3362"/>
              <a:gd name="T9" fmla="*/ 2147483647 h 3362"/>
              <a:gd name="T10" fmla="*/ 2147483647 w 3362"/>
              <a:gd name="T11" fmla="*/ 2147483647 h 3362"/>
              <a:gd name="T12" fmla="*/ 2147483647 w 3362"/>
              <a:gd name="T13" fmla="*/ 2147483647 h 3362"/>
              <a:gd name="T14" fmla="*/ 2147483647 w 3362"/>
              <a:gd name="T15" fmla="*/ 2147483647 h 3362"/>
              <a:gd name="T16" fmla="*/ 2147483647 w 3362"/>
              <a:gd name="T17" fmla="*/ 2147483647 h 3362"/>
              <a:gd name="T18" fmla="*/ 2147483647 w 3362"/>
              <a:gd name="T19" fmla="*/ 2147483647 h 3362"/>
              <a:gd name="T20" fmla="*/ 2147483647 w 3362"/>
              <a:gd name="T21" fmla="*/ 2147483647 h 3362"/>
              <a:gd name="T22" fmla="*/ 2147483647 w 3362"/>
              <a:gd name="T23" fmla="*/ 2147483647 h 3362"/>
              <a:gd name="T24" fmla="*/ 2147483647 w 3362"/>
              <a:gd name="T25" fmla="*/ 2147483647 h 3362"/>
              <a:gd name="T26" fmla="*/ 2147483647 w 3362"/>
              <a:gd name="T27" fmla="*/ 2147483647 h 3362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w 3362"/>
              <a:gd name="T43" fmla="*/ 0 h 3362"/>
              <a:gd name="T44" fmla="*/ 3362 w 3362"/>
              <a:gd name="T45" fmla="*/ 3362 h 3362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T42" t="T43" r="T44" b="T45"/>
            <a:pathLst>
              <a:path w="3362" h="3362" fill="none" extrusionOk="0">
                <a:moveTo>
                  <a:pt x="1" y="2582"/>
                </a:moveTo>
                <a:lnTo>
                  <a:pt x="1" y="1"/>
                </a:lnTo>
                <a:lnTo>
                  <a:pt x="3362" y="3362"/>
                </a:lnTo>
                <a:lnTo>
                  <a:pt x="780" y="3362"/>
                </a:lnTo>
                <a:lnTo>
                  <a:pt x="610" y="3337"/>
                </a:lnTo>
                <a:lnTo>
                  <a:pt x="464" y="3289"/>
                </a:lnTo>
                <a:lnTo>
                  <a:pt x="342" y="3216"/>
                </a:lnTo>
                <a:lnTo>
                  <a:pt x="220" y="3118"/>
                </a:lnTo>
                <a:lnTo>
                  <a:pt x="123" y="3021"/>
                </a:lnTo>
                <a:lnTo>
                  <a:pt x="50" y="2875"/>
                </a:lnTo>
                <a:lnTo>
                  <a:pt x="1" y="2729"/>
                </a:lnTo>
                <a:lnTo>
                  <a:pt x="1" y="2582"/>
                </a:lnTo>
                <a:close/>
              </a:path>
            </a:pathLst>
          </a:custGeom>
          <a:noFill xmlns:a="http://schemas.openxmlformats.org/drawingml/2006/main"/>
          <a:ln xmlns:a="http://schemas.openxmlformats.org/drawingml/2006/main" w="9525" cap="rnd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cdr:spPr>
        <cdr:txBody>
          <a:bodyPr xmlns:a="http://schemas.openxmlformats.org/drawingml/2006/main" lIns="91425" tIns="91425" rIns="91425" bIns="91425" anchor="ctr"/>
          <a:lstStyle xmlns:a="http://schemas.openxmlformats.org/drawingml/2006/main">
            <a:lvl1pPr marL="0" indent="0">
              <a:defRPr sz="1100">
                <a:latin typeface="Arial"/>
                <a:cs typeface="Arial"/>
              </a:defRPr>
            </a:lvl1pPr>
            <a:lvl2pPr marL="457200" indent="0">
              <a:defRPr sz="1100">
                <a:latin typeface="Arial"/>
                <a:cs typeface="Arial"/>
              </a:defRPr>
            </a:lvl2pPr>
            <a:lvl3pPr marL="914400" indent="0">
              <a:defRPr sz="1100">
                <a:latin typeface="Arial"/>
                <a:cs typeface="Arial"/>
              </a:defRPr>
            </a:lvl3pPr>
            <a:lvl4pPr marL="1371600" indent="0">
              <a:defRPr sz="1100">
                <a:latin typeface="Arial"/>
                <a:cs typeface="Arial"/>
              </a:defRPr>
            </a:lvl4pPr>
            <a:lvl5pPr marL="1828800" indent="0">
              <a:defRPr sz="1100">
                <a:latin typeface="Arial"/>
                <a:cs typeface="Arial"/>
              </a:defRPr>
            </a:lvl5pPr>
            <a:lvl6pPr marL="2286000" indent="0">
              <a:defRPr sz="1100">
                <a:latin typeface="Arial"/>
                <a:cs typeface="Arial"/>
              </a:defRPr>
            </a:lvl6pPr>
            <a:lvl7pPr marL="2743200" indent="0">
              <a:defRPr sz="1100">
                <a:latin typeface="Arial"/>
                <a:cs typeface="Arial"/>
              </a:defRPr>
            </a:lvl7pPr>
            <a:lvl8pPr marL="3200400" indent="0">
              <a:defRPr sz="1100">
                <a:latin typeface="Arial"/>
                <a:cs typeface="Arial"/>
              </a:defRPr>
            </a:lvl8pPr>
            <a:lvl9pPr marL="3657600" indent="0">
              <a:defRPr sz="1100">
                <a:latin typeface="Arial"/>
                <a:cs typeface="Arial"/>
              </a:defRPr>
            </a:lvl9pPr>
          </a:lstStyle>
          <a:p xmlns:a="http://schemas.openxmlformats.org/drawingml/2006/main">
            <a:endParaRPr lang="ru-RU"/>
          </a:p>
        </cdr:txBody>
      </cdr:sp>
    </cdr:grpSp>
  </cdr:relSizeAnchor>
  <cdr:relSizeAnchor xmlns:cdr="http://schemas.openxmlformats.org/drawingml/2006/chartDrawing">
    <cdr:from>
      <cdr:x>0.66667</cdr:x>
      <cdr:y>0.60465</cdr:y>
    </cdr:from>
    <cdr:to>
      <cdr:x>0.76667</cdr:x>
      <cdr:y>0.74417</cdr:y>
    </cdr:to>
    <cdr:pic>
      <cdr:nvPicPr>
        <cdr:cNvPr id="55" name="Picture 2" descr="Картинки по запросу theatre icon"/>
        <cdr:cNvPicPr>
          <a:picLocks xmlns:a="http://schemas.openxmlformats.org/drawingml/2006/main" noChangeAspect="1" noChangeArrowheads="1"/>
        </cdr:cNvPicPr>
      </cdr:nvPicPr>
      <cdr:blipFill>
        <a:blip xmlns:a="http://schemas.openxmlformats.org/drawingml/2006/main" xmlns:r="http://schemas.openxmlformats.org/officeDocument/2006/relationships" r:embed="rId13" cstate="print">
          <a:duotone>
            <a:srgbClr val="808080">
              <a:shade val="45000"/>
              <a:satMod val="135000"/>
            </a:srgbClr>
            <a:prstClr val="white"/>
          </a:duotone>
          <a:extLst>
            <a:ext uri="{BEBA8EAE-BF5A-486C-A8C5-ECC9F3942E4B}">
              <a14:imgProps xmlns:p="http://schemas.openxmlformats.org/presentationml/2006/main" xmlns="" xmlns:a14="http://schemas.microsoft.com/office/drawing/2010/main" xmlns:lc="http://schemas.openxmlformats.org/drawingml/2006/lockedCanvas">
                <a14:imgLayer r:embed="rId14">
                  <a14:imgEffect>
                    <a14:brightnessContrast contrast="-69000"/>
                  </a14:imgEffect>
                </a14:imgLayer>
              </a14:imgProps>
            </a:ext>
            <a:ext uri="{28A0092B-C50C-407E-A947-70E740481C1C}">
              <a14:useLocalDpi xmlns:p="http://schemas.openxmlformats.org/presentationml/2006/main" xmlns="" xmlns:a14="http://schemas.microsoft.com/office/drawing/2010/main" xmlns:lc="http://schemas.openxmlformats.org/drawingml/2006/lockedCanvas" val="0"/>
            </a:ext>
          </a:extLst>
        </a:blip>
        <a:srcRect xmlns:a="http://schemas.openxmlformats.org/drawingml/2006/main"/>
        <a:stretch xmlns:a="http://schemas.openxmlformats.org/drawingml/2006/main">
          <a:fillRect/>
        </a:stretch>
      </cdr:blipFill>
      <cdr:spPr bwMode="auto">
        <a:xfrm xmlns:a="http://schemas.openxmlformats.org/drawingml/2006/main">
          <a:off x="3048000" y="1981200"/>
          <a:ext cx="457200" cy="457162"/>
        </a:xfrm>
        <a:prstGeom xmlns:a="http://schemas.openxmlformats.org/drawingml/2006/main" prst="rect">
          <a:avLst/>
        </a:prstGeom>
        <a:noFill xmlns:a="http://schemas.openxmlformats.org/drawingml/2006/main"/>
        <a:extLst xmlns:a="http://schemas.openxmlformats.org/drawingml/2006/main">
          <a:ext uri="{909E8E84-426E-40DD-AFC4-6F175D3DCCD1}">
            <a14:hiddenFill xmlns:r="http://schemas.openxmlformats.org/officeDocument/2006/relationships" xmlns:p="http://schemas.openxmlformats.org/presentationml/2006/main" xmlns="" xmlns:a14="http://schemas.microsoft.com/office/drawing/2010/main" xmlns:lc="http://schemas.openxmlformats.org/drawingml/2006/lockedCanvas">
              <a:solidFill>
                <a:srgbClr val="FFFFFF"/>
              </a:solidFill>
            </a14:hiddenFill>
          </a:ext>
        </a:extLst>
      </cdr:spPr>
    </cdr:pic>
  </cdr:relSizeAnchor>
  <cdr:relSizeAnchor xmlns:cdr="http://schemas.openxmlformats.org/drawingml/2006/chartDrawing">
    <cdr:from>
      <cdr:x>0.76667</cdr:x>
      <cdr:y>0.39535</cdr:y>
    </cdr:from>
    <cdr:to>
      <cdr:x>0.83334</cdr:x>
      <cdr:y>0.47588</cdr:y>
    </cdr:to>
    <cdr:pic>
      <cdr:nvPicPr>
        <cdr:cNvPr id="56" name="Picture 3" descr="D:\Users\krdoas\Desktop\ДЛЯ ПРЕЗЕНТАЦИЙ\24.10.2018 приостановление\2.png"/>
        <cdr:cNvPicPr>
          <a:picLocks xmlns:a="http://schemas.openxmlformats.org/drawingml/2006/main" noChangeAspect="1" noChangeArrowheads="1"/>
        </cdr:cNvPicPr>
      </cdr:nvPicPr>
      <cdr:blipFill>
        <a:blip xmlns:a="http://schemas.openxmlformats.org/drawingml/2006/main" xmlns:r="http://schemas.openxmlformats.org/officeDocument/2006/relationships" r:embed="rId15" cstate="print">
          <a:biLevel thresh="50000"/>
          <a:extLst>
            <a:ext uri="{BEBA8EAE-BF5A-486C-A8C5-ECC9F3942E4B}">
              <a14:imgProps xmlns:p="http://schemas.openxmlformats.org/presentationml/2006/main" xmlns="" xmlns:a14="http://schemas.microsoft.com/office/drawing/2010/main" xmlns:lc="http://schemas.openxmlformats.org/drawingml/2006/lockedCanvas">
                <a14:imgLayer r:embed="rId9">
                  <a14:imgEffect>
                    <a14:brightnessContrast bright="10000"/>
                  </a14:imgEffect>
                </a14:imgLayer>
              </a14:imgProps>
            </a:ext>
            <a:ext uri="{28A0092B-C50C-407E-A947-70E740481C1C}">
              <a14:useLocalDpi xmlns:p="http://schemas.openxmlformats.org/presentationml/2006/main" xmlns="" xmlns:a14="http://schemas.microsoft.com/office/drawing/2010/main" xmlns:lc="http://schemas.openxmlformats.org/drawingml/2006/lockedCanvas" val="0"/>
            </a:ext>
          </a:extLst>
        </a:blip>
        <a:srcRect xmlns:a="http://schemas.openxmlformats.org/drawingml/2006/main"/>
        <a:stretch xmlns:a="http://schemas.openxmlformats.org/drawingml/2006/main">
          <a:fillRect/>
        </a:stretch>
      </cdr:blipFill>
      <cdr:spPr bwMode="auto">
        <a:xfrm xmlns:a="http://schemas.openxmlformats.org/drawingml/2006/main">
          <a:off x="3505200" y="1295400"/>
          <a:ext cx="304815" cy="263864"/>
        </a:xfrm>
        <a:prstGeom xmlns:a="http://schemas.openxmlformats.org/drawingml/2006/main" prst="rect">
          <a:avLst/>
        </a:prstGeom>
        <a:noFill xmlns:a="http://schemas.openxmlformats.org/drawingml/2006/main"/>
        <a:extLst xmlns:a="http://schemas.openxmlformats.org/drawingml/2006/main">
          <a:ext uri="{909E8E84-426E-40DD-AFC4-6F175D3DCCD1}">
            <a14:hiddenFill xmlns:r="http://schemas.openxmlformats.org/officeDocument/2006/relationships" xmlns:p="http://schemas.openxmlformats.org/presentationml/2006/main" xmlns="" xmlns:a14="http://schemas.microsoft.com/office/drawing/2010/main" xmlns:lc="http://schemas.openxmlformats.org/drawingml/2006/lockedCanvas">
              <a:solidFill>
                <a:srgbClr val="FFFFFF"/>
              </a:solidFill>
            </a14:hiddenFill>
          </a:ext>
        </a:extLst>
      </cdr:spPr>
    </cdr:pic>
  </cdr:relSizeAnchor>
</c:userShapes>
</file>

<file path=ppt/drawings/drawing8.xml><?xml version="1.0" encoding="utf-8"?>
<c:userShapes xmlns:c="http://schemas.openxmlformats.org/drawingml/2006/chart">
  <cdr:relSizeAnchor xmlns:cdr="http://schemas.openxmlformats.org/drawingml/2006/chartDrawing">
    <cdr:from>
      <cdr:x>0.54167</cdr:x>
      <cdr:y>0.72619</cdr:y>
    </cdr:from>
    <cdr:to>
      <cdr:x>0.58333</cdr:x>
      <cdr:y>0.91667</cdr:y>
    </cdr:to>
    <cdr:sp macro="" textlink="">
      <cdr:nvSpPr>
        <cdr:cNvPr id="2" name="TextBox 1"/>
        <cdr:cNvSpPr txBox="1"/>
      </cdr:nvSpPr>
      <cdr:spPr>
        <a:xfrm xmlns:a="http://schemas.openxmlformats.org/drawingml/2006/main" rot="16200000">
          <a:off x="4533858" y="5067342"/>
          <a:ext cx="1219224" cy="380940"/>
        </a:xfrm>
        <a:prstGeom xmlns:a="http://schemas.openxmlformats.org/drawingml/2006/main" prst="rect">
          <a:avLst/>
        </a:prstGeom>
        <a:solidFill xmlns:a="http://schemas.openxmlformats.org/drawingml/2006/main">
          <a:schemeClr val="accent1">
            <a:lumMod val="20000"/>
            <a:lumOff val="80000"/>
          </a:schemeClr>
        </a:solidFill>
        <a:ln xmlns:a="http://schemas.openxmlformats.org/drawingml/2006/main">
          <a:noFill/>
        </a:ln>
      </cdr:spPr>
      <cdr:txBody>
        <a:bodyPr xmlns:a="http://schemas.openxmlformats.org/drawingml/2006/main" wrap="square" rtlCol="0"/>
        <a:lstStyle xmlns:a="http://schemas.openxmlformats.org/drawingml/2006/main"/>
        <a:p xmlns:a="http://schemas.openxmlformats.org/drawingml/2006/main">
          <a:r>
            <a:rPr lang="ru-RU" sz="1600" dirty="0" smtClean="0"/>
            <a:t>КУРСКИЙ РАЙОН</a:t>
          </a:r>
          <a:endParaRPr lang="ru-RU" sz="1600" dirty="0"/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238216D9-44A1-4ACE-B3D6-2FAD348BC494}" type="datetimeFigureOut">
              <a:rPr lang="ru-RU"/>
              <a:pPr>
                <a:defRPr/>
              </a:pPr>
              <a:t>22.06.2021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5771DF00-A12A-4155-94DF-6477ECFCE24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771DF00-A12A-4155-94DF-6477ECFCE242}" type="slidenum">
              <a:rPr lang="ru-RU" smtClean="0"/>
              <a:pPr>
                <a:defRPr/>
              </a:pPr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9635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ru-RU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253FDD47-3A53-4081-AA5F-A1CB979283B4}" type="slidenum">
              <a:rPr lang="ru-RU" smtClean="0"/>
              <a:pPr>
                <a:defRPr/>
              </a:pPr>
              <a:t>48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E596649-AAF9-454E-94F5-79E1EBF90AFE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63</a:t>
            </a:fld>
            <a:endParaRPr lang="ru-RU" smtClean="0"/>
          </a:p>
        </p:txBody>
      </p:sp>
      <p:sp>
        <p:nvSpPr>
          <p:cNvPr id="655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6175" y="685800"/>
            <a:ext cx="4573588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5540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GB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6563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dirty="0" smtClean="0"/>
          </a:p>
        </p:txBody>
      </p:sp>
      <p:sp>
        <p:nvSpPr>
          <p:cNvPr id="40964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F84DAB3-7315-4FCB-B001-E6690EAFEBF0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67</a:t>
            </a:fld>
            <a:endParaRPr lang="ru-RU" dirty="0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2530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22531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B471D755-6B29-4872-8AF5-C16BA71823AD}" type="slidenum">
              <a:rPr lang="ru-RU" smtClean="0"/>
              <a:pPr/>
              <a:t>69</a:t>
            </a:fld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BD308BF-6E0F-43C6-9375-BC28A218708C}" type="datetimeFigureOut">
              <a:rPr lang="en-US" smtClean="0"/>
              <a:pPr>
                <a:defRPr/>
              </a:pPr>
              <a:t>6/22/2021</a:t>
            </a:fld>
            <a:endParaRPr lang="en-US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C58EA7F-73FB-4C33-B775-4036487F7F81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BD308BF-6E0F-43C6-9375-BC28A218708C}" type="datetimeFigureOut">
              <a:rPr lang="en-US" smtClean="0"/>
              <a:pPr>
                <a:defRPr/>
              </a:pPr>
              <a:t>6/22/2021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C58EA7F-73FB-4C33-B775-4036487F7F81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BD308BF-6E0F-43C6-9375-BC28A218708C}" type="datetimeFigureOut">
              <a:rPr lang="en-US" smtClean="0"/>
              <a:pPr>
                <a:defRPr/>
              </a:pPr>
              <a:t>6/22/2021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C58EA7F-73FB-4C33-B775-4036487F7F81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1EB613B-8A83-48B4-9916-DB1CD946DE7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BD308BF-6E0F-43C6-9375-BC28A218708C}" type="datetimeFigureOut">
              <a:rPr lang="en-US" smtClean="0"/>
              <a:pPr>
                <a:defRPr/>
              </a:pPr>
              <a:t>6/22/2021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C58EA7F-73FB-4C33-B775-4036487F7F81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BD308BF-6E0F-43C6-9375-BC28A218708C}" type="datetimeFigureOut">
              <a:rPr lang="en-US" smtClean="0"/>
              <a:pPr>
                <a:defRPr/>
              </a:pPr>
              <a:t>6/22/2021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C58EA7F-73FB-4C33-B775-4036487F7F81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BD308BF-6E0F-43C6-9375-BC28A218708C}" type="datetimeFigureOut">
              <a:rPr lang="en-US" smtClean="0"/>
              <a:pPr>
                <a:defRPr/>
              </a:pPr>
              <a:t>6/22/2021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C58EA7F-73FB-4C33-B775-4036487F7F81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BD308BF-6E0F-43C6-9375-BC28A218708C}" type="datetimeFigureOut">
              <a:rPr lang="en-US" smtClean="0"/>
              <a:pPr>
                <a:defRPr/>
              </a:pPr>
              <a:t>6/22/2021</a:t>
            </a:fld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C58EA7F-73FB-4C33-B775-4036487F7F81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BD308BF-6E0F-43C6-9375-BC28A218708C}" type="datetimeFigureOut">
              <a:rPr lang="en-US" smtClean="0"/>
              <a:pPr>
                <a:defRPr/>
              </a:pPr>
              <a:t>6/22/2021</a:t>
            </a:fld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C58EA7F-73FB-4C33-B775-4036487F7F81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BD308BF-6E0F-43C6-9375-BC28A218708C}" type="datetimeFigureOut">
              <a:rPr lang="en-US" smtClean="0"/>
              <a:pPr>
                <a:defRPr/>
              </a:pPr>
              <a:t>6/22/2021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C58EA7F-73FB-4C33-B775-4036487F7F81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BD308BF-6E0F-43C6-9375-BC28A218708C}" type="datetimeFigureOut">
              <a:rPr lang="en-US" smtClean="0"/>
              <a:pPr>
                <a:defRPr/>
              </a:pPr>
              <a:t>6/22/2021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C58EA7F-73FB-4C33-B775-4036487F7F81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BD308BF-6E0F-43C6-9375-BC28A218708C}" type="datetimeFigureOut">
              <a:rPr lang="en-US" smtClean="0"/>
              <a:pPr>
                <a:defRPr/>
              </a:pPr>
              <a:t>6/22/2021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pPr>
              <a:defRPr/>
            </a:pPr>
            <a:fld id="{2C58EA7F-73FB-4C33-B775-4036487F7F81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>
              <a:defRPr/>
            </a:pPr>
            <a:fld id="{0BD308BF-6E0F-43C6-9375-BC28A218708C}" type="datetimeFigureOut">
              <a:rPr lang="en-US" smtClean="0"/>
              <a:pPr>
                <a:defRPr/>
              </a:pPr>
              <a:t>6/22/2021</a:t>
            </a:fld>
            <a:endParaRPr lang="en-US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>
              <a:defRPr/>
            </a:pPr>
            <a:fld id="{2C58EA7F-73FB-4C33-B775-4036487F7F81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14" r:id="rId1"/>
    <p:sldLayoutId id="2147483915" r:id="rId2"/>
    <p:sldLayoutId id="2147483916" r:id="rId3"/>
    <p:sldLayoutId id="2147483917" r:id="rId4"/>
    <p:sldLayoutId id="2147483918" r:id="rId5"/>
    <p:sldLayoutId id="2147483919" r:id="rId6"/>
    <p:sldLayoutId id="2147483920" r:id="rId7"/>
    <p:sldLayoutId id="2147483921" r:id="rId8"/>
    <p:sldLayoutId id="2147483922" r:id="rId9"/>
    <p:sldLayoutId id="2147483923" r:id="rId10"/>
    <p:sldLayoutId id="2147483924" r:id="rId11"/>
    <p:sldLayoutId id="2147483925" r:id="rId12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2.xml"/><Relationship Id="rId5" Type="http://schemas.openxmlformats.org/officeDocument/2006/relationships/chart" Target="../charts/chart2.xml"/><Relationship Id="rId4" Type="http://schemas.openxmlformats.org/officeDocument/2006/relationships/chart" Target="../charts/char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2.jpeg"/><Relationship Id="rId4" Type="http://schemas.openxmlformats.org/officeDocument/2006/relationships/chart" Target="../charts/chart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.xml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Relationship Id="rId4" Type="http://schemas.openxmlformats.org/officeDocument/2006/relationships/chart" Target="../charts/chart10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2.xml"/><Relationship Id="rId2" Type="http://schemas.openxmlformats.org/officeDocument/2006/relationships/chart" Target="../charts/chart1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4.png"/><Relationship Id="rId4" Type="http://schemas.openxmlformats.org/officeDocument/2006/relationships/chart" Target="../charts/chart1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5.xml"/><Relationship Id="rId2" Type="http://schemas.openxmlformats.org/officeDocument/2006/relationships/chart" Target="../charts/chart14.xml"/><Relationship Id="rId1" Type="http://schemas.openxmlformats.org/officeDocument/2006/relationships/slideLayout" Target="../slideLayouts/slideLayout12.xml"/><Relationship Id="rId5" Type="http://schemas.openxmlformats.org/officeDocument/2006/relationships/chart" Target="../charts/chart17.xml"/><Relationship Id="rId4" Type="http://schemas.openxmlformats.org/officeDocument/2006/relationships/chart" Target="../charts/chart1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8.xml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9.xml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7" Type="http://schemas.openxmlformats.org/officeDocument/2006/relationships/chart" Target="../charts/chart22.xml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2.xml"/><Relationship Id="rId6" Type="http://schemas.openxmlformats.org/officeDocument/2006/relationships/chart" Target="../charts/chart21.xml"/><Relationship Id="rId5" Type="http://schemas.openxmlformats.org/officeDocument/2006/relationships/chart" Target="../charts/chart20.xml"/><Relationship Id="rId4" Type="http://schemas.openxmlformats.org/officeDocument/2006/relationships/image" Target="../media/image29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5.xml"/><Relationship Id="rId2" Type="http://schemas.openxmlformats.org/officeDocument/2006/relationships/chart" Target="../charts/chart24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6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7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8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9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0.xml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1.xml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2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2" Type="http://schemas.openxmlformats.org/officeDocument/2006/relationships/chart" Target="../charts/chart33.xml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5.xml"/><Relationship Id="rId2" Type="http://schemas.openxmlformats.org/officeDocument/2006/relationships/chart" Target="../charts/chart34.xml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7.xml"/><Relationship Id="rId2" Type="http://schemas.openxmlformats.org/officeDocument/2006/relationships/chart" Target="../charts/chart3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0.jpeg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9.xml"/><Relationship Id="rId2" Type="http://schemas.openxmlformats.org/officeDocument/2006/relationships/chart" Target="../charts/chart3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3.jpeg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1.xml"/><Relationship Id="rId2" Type="http://schemas.openxmlformats.org/officeDocument/2006/relationships/chart" Target="../charts/chart4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4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3.xml"/><Relationship Id="rId2" Type="http://schemas.openxmlformats.org/officeDocument/2006/relationships/chart" Target="../charts/chart4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7.jpeg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5.xml"/><Relationship Id="rId2" Type="http://schemas.openxmlformats.org/officeDocument/2006/relationships/chart" Target="../charts/chart44.xml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7.xml"/><Relationship Id="rId2" Type="http://schemas.openxmlformats.org/officeDocument/2006/relationships/chart" Target="../charts/chart4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9.jpeg"/><Relationship Id="rId4" Type="http://schemas.openxmlformats.org/officeDocument/2006/relationships/image" Target="../media/image38.jpe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9.xml"/><Relationship Id="rId2" Type="http://schemas.openxmlformats.org/officeDocument/2006/relationships/chart" Target="../charts/chart48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1.jpeg"/><Relationship Id="rId4" Type="http://schemas.openxmlformats.org/officeDocument/2006/relationships/image" Target="../media/image40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1.xml"/><Relationship Id="rId2" Type="http://schemas.openxmlformats.org/officeDocument/2006/relationships/chart" Target="../charts/chart50.xml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2.xml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3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54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5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&#1082;&#1091;&#1088;&#1089;&#1082;&#1080;&#1081;-&#1088;&#1072;&#1081;&#1086;&#1085;.&#1088;&#1092;/otkrytyy-byudzhet-dlya-grazhdan.html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png"/><Relationship Id="rId4" Type="http://schemas.openxmlformats.org/officeDocument/2006/relationships/image" Target="../media/image5.gif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7.xml"/><Relationship Id="rId2" Type="http://schemas.openxmlformats.org/officeDocument/2006/relationships/chart" Target="../charts/chart56.xml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9.xml"/><Relationship Id="rId2" Type="http://schemas.openxmlformats.org/officeDocument/2006/relationships/chart" Target="../charts/chart58.xml"/><Relationship Id="rId1" Type="http://schemas.openxmlformats.org/officeDocument/2006/relationships/slideLayout" Target="../slideLayouts/slideLayout7.xml"/><Relationship Id="rId4" Type="http://schemas.openxmlformats.org/officeDocument/2006/relationships/chart" Target="../charts/chart60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1.xml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2.xml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hyperlink" Target="http://&#1082;&#1091;&#1088;&#1089;&#1082;&#1080;&#1081;-&#1088;&#1072;&#1081;&#1086;&#1085;.&#1088;&#1092;/istoricheskaya-spravka.html" TargetMode="Externa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1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5.jpeg"/><Relationship Id="rId5" Type="http://schemas.openxmlformats.org/officeDocument/2006/relationships/image" Target="../media/image54.jpeg"/><Relationship Id="rId4" Type="http://schemas.openxmlformats.org/officeDocument/2006/relationships/image" Target="../media/image53.gif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1143000" y="228600"/>
            <a:ext cx="6477000" cy="685800"/>
          </a:xfrm>
          <a:prstGeom prst="round2DiagRect">
            <a:avLst/>
          </a:prstGeom>
          <a:blipFill dpi="0" rotWithShape="1">
            <a:blip r:embed="rId2">
              <a:alphaModFix amt="48000"/>
            </a:blip>
            <a:srcRect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98" name="TextBox 1"/>
          <p:cNvSpPr txBox="1">
            <a:spLocks noChangeArrowheads="1"/>
          </p:cNvSpPr>
          <p:nvPr/>
        </p:nvSpPr>
        <p:spPr bwMode="auto">
          <a:xfrm>
            <a:off x="0" y="304800"/>
            <a:ext cx="9144000" cy="3539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  <a:latin typeface="Calibri" pitchFamily="34" charset="0"/>
                <a:cs typeface="Calibri" pitchFamily="34" charset="0"/>
              </a:rPr>
              <a:t>БЮДЖЕТ ДЛЯ ГРАЖДАН </a:t>
            </a:r>
          </a:p>
          <a:p>
            <a:pPr algn="ctr"/>
            <a:endParaRPr lang="ru-RU" sz="3200" b="1" dirty="0" smtClean="0">
              <a:solidFill>
                <a:schemeClr val="tx2">
                  <a:lumMod val="75000"/>
                </a:schemeClr>
              </a:solidFill>
              <a:latin typeface="Calibri" pitchFamily="34" charset="0"/>
              <a:cs typeface="Calibri" pitchFamily="34" charset="0"/>
            </a:endParaRPr>
          </a:p>
          <a:p>
            <a:pPr algn="ctr"/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  <a:latin typeface="Calibri" pitchFamily="34" charset="0"/>
                <a:cs typeface="Calibri" pitchFamily="34" charset="0"/>
              </a:rPr>
              <a:t>К решению Совета Курского муниципального округа Ставропольского края от 28 мая 2021 года № 199 «Об </a:t>
            </a:r>
            <a:r>
              <a:rPr lang="ru-RU" sz="3200" b="1" dirty="0">
                <a:solidFill>
                  <a:schemeClr val="tx2">
                    <a:lumMod val="75000"/>
                  </a:schemeClr>
                </a:solidFill>
                <a:latin typeface="Calibri" pitchFamily="34" charset="0"/>
                <a:cs typeface="Calibri" pitchFamily="34" charset="0"/>
              </a:rPr>
              <a:t>исполнении бюджета</a:t>
            </a:r>
          </a:p>
          <a:p>
            <a:pPr algn="ctr"/>
            <a:r>
              <a:rPr lang="ru-RU" sz="3200" b="1" dirty="0">
                <a:solidFill>
                  <a:schemeClr val="tx2">
                    <a:lumMod val="75000"/>
                  </a:schemeClr>
                </a:solidFill>
                <a:latin typeface="Calibri" pitchFamily="34" charset="0"/>
                <a:cs typeface="Calibri" pitchFamily="34" charset="0"/>
              </a:rPr>
              <a:t>Курского муниципального района</a:t>
            </a:r>
          </a:p>
          <a:p>
            <a:pPr algn="ctr"/>
            <a:r>
              <a:rPr lang="ru-RU" sz="3200" b="1" dirty="0">
                <a:solidFill>
                  <a:schemeClr val="tx2">
                    <a:lumMod val="75000"/>
                  </a:schemeClr>
                </a:solidFill>
                <a:latin typeface="Calibri" pitchFamily="34" charset="0"/>
                <a:cs typeface="Calibri" pitchFamily="34" charset="0"/>
              </a:rPr>
              <a:t>Ставропольского края за </a:t>
            </a:r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  <a:latin typeface="Calibri" pitchFamily="34" charset="0"/>
                <a:cs typeface="Calibri" pitchFamily="34" charset="0"/>
              </a:rPr>
              <a:t>2020 </a:t>
            </a:r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  <a:latin typeface="Calibri" pitchFamily="34" charset="0"/>
                <a:cs typeface="Calibri" pitchFamily="34" charset="0"/>
              </a:rPr>
              <a:t>год»</a:t>
            </a:r>
            <a:endParaRPr lang="ru-RU" sz="3200" b="1" dirty="0">
              <a:solidFill>
                <a:schemeClr val="tx2">
                  <a:lumMod val="75000"/>
                </a:schemeClr>
              </a:solidFill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4099" name="Picture 4" descr="C:\Users\СУФД\Desktop\2453456\Coat_of_Arms_of_Kurskiy_rayon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159452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Box 1"/>
          <p:cNvSpPr txBox="1">
            <a:spLocks noChangeArrowheads="1"/>
          </p:cNvSpPr>
          <p:nvPr/>
        </p:nvSpPr>
        <p:spPr bwMode="auto">
          <a:xfrm>
            <a:off x="0" y="6273225"/>
            <a:ext cx="91440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1600" b="1" spc="300" dirty="0" smtClean="0">
                <a:latin typeface="Calibri" pitchFamily="34" charset="0"/>
                <a:cs typeface="Calibri" pitchFamily="34" charset="0"/>
              </a:rPr>
              <a:t>Ст. Курская</a:t>
            </a:r>
          </a:p>
          <a:p>
            <a:pPr algn="ctr"/>
            <a:r>
              <a:rPr lang="ru-RU" sz="1600" b="1" spc="300" dirty="0" smtClean="0">
                <a:latin typeface="Calibri" pitchFamily="34" charset="0"/>
                <a:cs typeface="Calibri" pitchFamily="34" charset="0"/>
              </a:rPr>
              <a:t>2021</a:t>
            </a:r>
            <a:endParaRPr lang="ru-RU" sz="1600" b="1" spc="300" dirty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1026" name="Picture 2" descr="C:\Users\TERMINATOR\Desktop\ПРОЕКТ ПО БЮДЖЕТУ НА 2020 год\КАРТА РАЙОНА-1.jpe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86000" y="3733800"/>
            <a:ext cx="4579089" cy="2590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 descr="C:\Users\TERMINATOR\Desktop\ПРОЕКТ ПО БЮДЖЕТУ НА 2020 год\ГРАФИК РОСТА-1.jpg"/>
          <p:cNvPicPr>
            <a:picLocks noChangeAspect="1" noChangeArrowheads="1"/>
          </p:cNvPicPr>
          <p:nvPr/>
        </p:nvPicPr>
        <p:blipFill>
          <a:blip r:embed="rId2">
            <a:lum/>
          </a:blip>
          <a:srcRect/>
          <a:stretch>
            <a:fillRect/>
          </a:stretch>
        </p:blipFill>
        <p:spPr bwMode="auto">
          <a:xfrm>
            <a:off x="1219200" y="1108911"/>
            <a:ext cx="7162800" cy="5749089"/>
          </a:xfrm>
          <a:prstGeom prst="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  <a:ln>
            <a:noFill/>
          </a:ln>
          <a:effectLst>
            <a:outerShdw dist="50800" sx="1000" sy="1000" algn="ctr" rotWithShape="0">
              <a:srgbClr val="000000"/>
            </a:outerShdw>
          </a:effectLst>
        </p:spPr>
      </p:pic>
      <p:sp>
        <p:nvSpPr>
          <p:cNvPr id="218116" name="AutoShape 4" descr="https://yusakh.ru/upload/medialibrary/452/452b929fef5d7ebbb1783955bc859b93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18118" name="AutoShape 6" descr="https://yusakh.ru/upload/medialibrary/452/452b929fef5d7ebbb1783955bc859b93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304800" y="0"/>
            <a:ext cx="8686800" cy="11955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1700"/>
              </a:lnSpc>
            </a:pPr>
            <a:endParaRPr lang="ru-RU" sz="20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  <a:p>
            <a:pPr algn="ctr">
              <a:lnSpc>
                <a:spcPts val="1700"/>
              </a:lnSpc>
            </a:pPr>
            <a:r>
              <a:rPr lang="ru-RU" sz="2000" b="1" dirty="0" smtClean="0"/>
              <a:t>Раздел 1.  </a:t>
            </a:r>
            <a:r>
              <a:rPr lang="ru-RU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cs typeface="Calibri" pitchFamily="34" charset="0"/>
              </a:rPr>
              <a:t>СВЕДЕНИЯ О ПРОГНОЗИРУЕМЫХ  И ФАКТИЧЕСКИХ </a:t>
            </a:r>
          </a:p>
          <a:p>
            <a:pPr algn="ctr">
              <a:lnSpc>
                <a:spcPts val="1700"/>
              </a:lnSpc>
            </a:pPr>
            <a:r>
              <a:rPr lang="ru-RU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cs typeface="Calibri" pitchFamily="34" charset="0"/>
              </a:rPr>
              <a:t>ЗНАЧЕНИЯХ ОСНОВНЫХ ПОКАЗАТЕЛЯХ </a:t>
            </a:r>
          </a:p>
          <a:p>
            <a:pPr algn="ctr">
              <a:lnSpc>
                <a:spcPts val="1700"/>
              </a:lnSpc>
            </a:pPr>
            <a:r>
              <a:rPr lang="ru-RU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cs typeface="Calibri" pitchFamily="34" charset="0"/>
              </a:rPr>
              <a:t>СОЦИАЛЬНО-ЭКОНОМИЧЕСКОГО РАЗВИТИЯ </a:t>
            </a:r>
          </a:p>
          <a:p>
            <a:pPr algn="ctr">
              <a:lnSpc>
                <a:spcPts val="1700"/>
              </a:lnSpc>
            </a:pPr>
            <a:r>
              <a:rPr lang="ru-RU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cs typeface="Calibri" pitchFamily="34" charset="0"/>
              </a:rPr>
              <a:t>КУРСКОГО МУНИЦИПАЛЬНОГО РАЙОНА СТАВРОПОЛЬСКОГО КРАЯ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3476" name="Picture 4" descr="https://static.seekingalpha.com/uploads/2018/9/18/saupload_Bps7AnIMhDM0nyoIuIuk5Jo-UInmz2HvwQWmR6luuwz8cE0w--aUPILcfjTB89alpjAQ9XhZNyZBHeDABlYu2iSWC-Pubz0udiymGEbL0woyGBok9wfucf1-L1KPRFhlOUBstka-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533400"/>
            <a:ext cx="3974410" cy="259646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146" name="Picture 2" descr="C:\Users\TERMINATOR\Desktop\ПРОЕКТ ПО БЮДЖЕТУ НА 2020 год\ЛЮДИ-стата по населению.jpg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5029200" y="4191000"/>
            <a:ext cx="3657600" cy="2057401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3" name="Object 4"/>
          <p:cNvGraphicFramePr>
            <a:graphicFrameLocks noGrp="1" noChangeAspect="1"/>
          </p:cNvGraphicFramePr>
          <p:nvPr>
            <p:ph/>
          </p:nvPr>
        </p:nvGraphicFramePr>
        <p:xfrm>
          <a:off x="4419600" y="0"/>
          <a:ext cx="4572000" cy="365759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0" y="0"/>
            <a:ext cx="4419600" cy="3143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 lnSpcReduction="10000"/>
          </a:bodyPr>
          <a:lstStyle/>
          <a:p>
            <a:pPr marL="342900" marR="0" lvl="0" indent="-34290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kumimoji="0" lang="ru-RU" sz="1600" b="1" i="0" u="none" strike="noStrike" kern="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 pitchFamily="34" charset="0"/>
                <a:cs typeface="Calibri" pitchFamily="34" charset="0"/>
              </a:rPr>
              <a:t> ЧИСЛЕННОСТЬ НАСЕЛЕНИЯ</a:t>
            </a:r>
            <a:endParaRPr kumimoji="0" lang="ru-RU" sz="16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alibri" pitchFamily="34" charset="0"/>
              <a:cs typeface="Calibri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581400" y="228600"/>
            <a:ext cx="918841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000" i="1" dirty="0" smtClean="0">
                <a:latin typeface="Calibri" pitchFamily="34" charset="0"/>
              </a:rPr>
              <a:t>тыс. человек</a:t>
            </a:r>
            <a:endParaRPr lang="ru-RU" sz="1000" i="1" dirty="0">
              <a:latin typeface="Calibri" pitchFamily="34" charset="0"/>
            </a:endParaRPr>
          </a:p>
        </p:txBody>
      </p:sp>
      <p:graphicFrame>
        <p:nvGraphicFramePr>
          <p:cNvPr id="6" name="Object 4"/>
          <p:cNvGraphicFramePr>
            <a:graphicFrameLocks noChangeAspect="1"/>
          </p:cNvGraphicFramePr>
          <p:nvPr/>
        </p:nvGraphicFramePr>
        <p:xfrm>
          <a:off x="0" y="3505201"/>
          <a:ext cx="4648199" cy="335279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7" name="Rectangle 2"/>
          <p:cNvSpPr txBox="1">
            <a:spLocks noChangeArrowheads="1"/>
          </p:cNvSpPr>
          <p:nvPr/>
        </p:nvSpPr>
        <p:spPr bwMode="auto">
          <a:xfrm>
            <a:off x="0" y="3505200"/>
            <a:ext cx="4572000" cy="5000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 marL="342900" marR="0" lvl="0" indent="-34290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lang="ru-RU" sz="1400" b="1" kern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ОЖИДАЕМАЯ ПРОДОЛЖИТЕЛЬНОСТЬ ЖИЗНИ</a:t>
            </a:r>
          </a:p>
          <a:p>
            <a:pPr marL="342900" marR="0" lvl="0" indent="-34290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kumimoji="0" lang="ru-RU" sz="14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 pitchFamily="34" charset="0"/>
                <a:cs typeface="Calibri" pitchFamily="34" charset="0"/>
              </a:rPr>
              <a:t>ДЕМОГРАФИЯ</a:t>
            </a:r>
            <a:endParaRPr kumimoji="0" lang="ru-RU" sz="14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Выноска со стрелкой влево 13"/>
          <p:cNvSpPr/>
          <p:nvPr/>
        </p:nvSpPr>
        <p:spPr>
          <a:xfrm>
            <a:off x="5105400" y="381000"/>
            <a:ext cx="3200400" cy="2667000"/>
          </a:xfrm>
          <a:prstGeom prst="leftArrowCallou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135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sz="1050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r>
              <a:rPr lang="ru-RU" sz="105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Одним из факторов, оказывающим влияние на высокие показатели производства и продуктивности животных, является кормовая база молочного животноводства. В целом на период зимовки 2020-2021 гг. заготовлено 32,3 центнера кормовых единиц на условную голову грубых и концентрированных кормов, при норме 25,7 центнеров кормовых единиц. </a:t>
            </a:r>
          </a:p>
          <a:p>
            <a:endParaRPr lang="ru-RU" dirty="0"/>
          </a:p>
        </p:txBody>
      </p:sp>
      <p:graphicFrame>
        <p:nvGraphicFramePr>
          <p:cNvPr id="3" name="Object 4"/>
          <p:cNvGraphicFramePr>
            <a:graphicFrameLocks noGrp="1" noChangeAspect="1"/>
          </p:cNvGraphicFramePr>
          <p:nvPr>
            <p:ph/>
          </p:nvPr>
        </p:nvGraphicFramePr>
        <p:xfrm>
          <a:off x="0" y="0"/>
          <a:ext cx="4664765" cy="3352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0" y="0"/>
            <a:ext cx="4953000" cy="5714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pPr marL="342900" marR="0" lvl="0" indent="-34290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kumimoji="0" lang="ru-RU" sz="16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Calibri" pitchFamily="34" charset="0"/>
                <a:cs typeface="Calibri" pitchFamily="34" charset="0"/>
              </a:rPr>
              <a:t>СЕЛЬСКОЕ ХОЗЯЙСТВО</a:t>
            </a:r>
            <a:endParaRPr kumimoji="0" lang="ru-RU" sz="16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FFFFFF"/>
                </a:outerShdw>
              </a:effectLst>
              <a:uLnTx/>
              <a:uFillTx/>
              <a:latin typeface="Calibri" pitchFamily="34" charset="0"/>
              <a:cs typeface="Calibri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810000" y="228600"/>
            <a:ext cx="849913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000" i="1" dirty="0" smtClean="0">
                <a:latin typeface="Calibri" pitchFamily="34" charset="0"/>
              </a:rPr>
              <a:t>млн. рублей</a:t>
            </a:r>
            <a:endParaRPr lang="ru-RU" sz="1000" i="1" dirty="0">
              <a:latin typeface="Calibri" pitchFamily="34" charset="0"/>
            </a:endParaRPr>
          </a:p>
        </p:txBody>
      </p:sp>
      <p:sp>
        <p:nvSpPr>
          <p:cNvPr id="245766" name="AutoShape 6" descr="https://importinfo.ru/wp-content/uploads/2017/10/%D1%8F%D1%87%D0%BC%D0%B5%D0%BD%D1%8C-3-1024x685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45768" name="AutoShape 8" descr="https://importinfo.ru/wp-content/uploads/2017/10/%D1%8F%D1%87%D0%BC%D0%B5%D0%BD%D1%8C-3-1024x685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51" name="Picture 3" descr="C:\Users\TERMINATOR\Desktop\ПРОЕКТ ПО БЮДЖЕТУ НА 2020 год\СХ КЛИПАРТ 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3276600"/>
            <a:ext cx="9144000" cy="35814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двумя скругленными соседними углами 8"/>
          <p:cNvSpPr/>
          <p:nvPr/>
        </p:nvSpPr>
        <p:spPr>
          <a:xfrm>
            <a:off x="228600" y="609600"/>
            <a:ext cx="8610600" cy="2209800"/>
          </a:xfrm>
          <a:prstGeom prst="round2SameRect">
            <a:avLst/>
          </a:prstGeom>
          <a:gradFill>
            <a:gsLst>
              <a:gs pos="0">
                <a:schemeClr val="bg2">
                  <a:lumMod val="9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6" name="Object 4"/>
          <p:cNvGraphicFramePr>
            <a:graphicFrameLocks noChangeAspect="1"/>
          </p:cNvGraphicFramePr>
          <p:nvPr/>
        </p:nvGraphicFramePr>
        <p:xfrm>
          <a:off x="0" y="3412470"/>
          <a:ext cx="4876800" cy="344552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Rectangle 2"/>
          <p:cNvSpPr txBox="1">
            <a:spLocks noChangeArrowheads="1"/>
          </p:cNvSpPr>
          <p:nvPr/>
        </p:nvSpPr>
        <p:spPr bwMode="auto">
          <a:xfrm>
            <a:off x="0" y="3200400"/>
            <a:ext cx="4953000" cy="5000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pPr marL="342900" lvl="0" indent="-342900" algn="ctr">
              <a:spcBef>
                <a:spcPct val="20000"/>
              </a:spcBef>
              <a:defRPr/>
            </a:pPr>
            <a:r>
              <a:rPr lang="ru-RU" sz="1600" b="1" kern="0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Calibri" pitchFamily="34" charset="0"/>
                <a:cs typeface="Calibri" pitchFamily="34" charset="0"/>
              </a:rPr>
              <a:t>ПРОИЗВОДСТВО ВАЖНЕЙШИХ ВИДОВ ПРОДУКЦИИ</a:t>
            </a:r>
            <a:endParaRPr lang="ru-RU" sz="1600" kern="0" dirty="0" smtClean="0">
              <a:effectLst>
                <a:outerShdw blurRad="38100" dist="38100" dir="2700000" algn="tl">
                  <a:srgbClr val="FFFFFF"/>
                </a:outerShdw>
              </a:effectLst>
              <a:latin typeface="Calibri" pitchFamily="34" charset="0"/>
              <a:cs typeface="Calibri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810000" y="3581400"/>
            <a:ext cx="849913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100" i="1" dirty="0" smtClean="0">
                <a:latin typeface="Calibri" pitchFamily="34" charset="0"/>
              </a:rPr>
              <a:t>тыс. тонн</a:t>
            </a:r>
            <a:endParaRPr lang="ru-RU" sz="1100" i="1" dirty="0">
              <a:latin typeface="Calibri" pitchFamily="34" charset="0"/>
            </a:endParaRPr>
          </a:p>
        </p:txBody>
      </p:sp>
      <p:sp>
        <p:nvSpPr>
          <p:cNvPr id="245766" name="AutoShape 6" descr="https://importinfo.ru/wp-content/uploads/2017/10/%D1%8F%D1%87%D0%BC%D0%B5%D0%BD%D1%8C-3-1024x685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45768" name="AutoShape 8" descr="https://importinfo.ru/wp-content/uploads/2017/10/%D1%8F%D1%87%D0%BC%D0%B5%D0%BD%D1%8C-3-1024x685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" name="TextBox 15"/>
          <p:cNvSpPr txBox="1"/>
          <p:nvPr/>
        </p:nvSpPr>
        <p:spPr>
          <a:xfrm>
            <a:off x="304800" y="685800"/>
            <a:ext cx="853440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dirty="0" smtClean="0">
                <a:latin typeface="+mj-lt"/>
              </a:rPr>
              <a:t>      В 2020 году посевы зерновых пострадали в результате чрезвычайных ситуаций природного характера (весенние заморозки, шквалистый ветер, выпадение обильных осадков в виде града). </a:t>
            </a:r>
          </a:p>
          <a:p>
            <a:pPr algn="just"/>
            <a:r>
              <a:rPr lang="ru-RU" dirty="0" smtClean="0">
                <a:latin typeface="+mj-lt"/>
              </a:rPr>
              <a:t>      Немаловажное значение в получении высоких урожаев сельскохозяйственных культур в Курском муниципальном районе  имеет рациональное использование органических удобрений в виде запашки в почву измельченной соломы, а  также  внесение в достаточном количестве минеральных удобрений.</a:t>
            </a:r>
            <a:endParaRPr lang="ru-RU" dirty="0">
              <a:latin typeface="+mj-lt"/>
            </a:endParaRPr>
          </a:p>
        </p:txBody>
      </p:sp>
      <p:sp>
        <p:nvSpPr>
          <p:cNvPr id="17" name="Выноска со стрелкой влево 16"/>
          <p:cNvSpPr/>
          <p:nvPr/>
        </p:nvSpPr>
        <p:spPr>
          <a:xfrm>
            <a:off x="4800600" y="3200400"/>
            <a:ext cx="3429000" cy="2667000"/>
          </a:xfrm>
          <a:prstGeom prst="leftArrowCallou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135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sz="1000" dirty="0" smtClean="0">
              <a:latin typeface="+mj-lt"/>
            </a:endParaRPr>
          </a:p>
          <a:p>
            <a:endParaRPr lang="ru-RU" sz="1000" dirty="0" smtClean="0">
              <a:latin typeface="+mj-lt"/>
            </a:endParaRPr>
          </a:p>
          <a:p>
            <a:endParaRPr lang="ru-RU" sz="1050" dirty="0" smtClean="0">
              <a:solidFill>
                <a:schemeClr val="accent1">
                  <a:lumMod val="50000"/>
                </a:schemeClr>
              </a:solidFill>
              <a:latin typeface="+mj-lt"/>
            </a:endParaRPr>
          </a:p>
          <a:p>
            <a:pPr algn="just"/>
            <a:r>
              <a:rPr lang="ru-RU" sz="1050" dirty="0" smtClean="0">
                <a:solidFill>
                  <a:schemeClr val="accent1">
                    <a:lumMod val="50000"/>
                  </a:schemeClr>
                </a:solidFill>
                <a:latin typeface="+mj-lt"/>
              </a:rPr>
              <a:t>Одно из основных направлений экономики Курского муниципального района - сельское хозяйство. По итогам работы в сфере сельского хозяйства некоторые показатели снизились относительно уровня прошлого года. Снизился объем валовой продукции сельского хозяйства, выручка от реализации сельхозпродукции, объемы отгруженных товаров, выполненных работ по промышленным производствам; оборот розничной торговли.</a:t>
            </a:r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0" y="0"/>
            <a:ext cx="5029200" cy="5714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pPr marL="342900" lvl="0" indent="-342900" algn="ctr">
              <a:spcBef>
                <a:spcPct val="20000"/>
              </a:spcBef>
              <a:defRPr/>
            </a:pPr>
            <a:r>
              <a:rPr lang="ru-RU" sz="1600" b="1" kern="0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Calibri" pitchFamily="34" charset="0"/>
                <a:cs typeface="Calibri" pitchFamily="34" charset="0"/>
              </a:rPr>
              <a:t>ПРОИЗВОДСТВО ВАЖНЕЙШИХ ВИДОВ ПРОДУКЦИИ</a:t>
            </a:r>
            <a:endParaRPr lang="ru-RU" sz="1600" kern="0" dirty="0" smtClean="0">
              <a:effectLst>
                <a:outerShdw blurRad="38100" dist="38100" dir="2700000" algn="tl">
                  <a:srgbClr val="FFFFFF"/>
                </a:outerShdw>
              </a:effectLst>
              <a:latin typeface="Calibri" pitchFamily="34" charset="0"/>
              <a:cs typeface="Calibri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971800" y="381000"/>
            <a:ext cx="99060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200" i="1" dirty="0" smtClean="0">
                <a:latin typeface="Calibri" pitchFamily="34" charset="0"/>
              </a:rPr>
              <a:t>тыс. тонн</a:t>
            </a:r>
            <a:endParaRPr lang="ru-RU" sz="1200" i="1" dirty="0">
              <a:latin typeface="Calibri" pitchFamily="34" charset="0"/>
            </a:endParaRPr>
          </a:p>
        </p:txBody>
      </p:sp>
      <p:graphicFrame>
        <p:nvGraphicFramePr>
          <p:cNvPr id="7" name="Содержимое 6"/>
          <p:cNvGraphicFramePr>
            <a:graphicFrameLocks noGrp="1"/>
          </p:cNvGraphicFramePr>
          <p:nvPr>
            <p:ph/>
          </p:nvPr>
        </p:nvGraphicFramePr>
        <p:xfrm>
          <a:off x="152400" y="304800"/>
          <a:ext cx="4953000" cy="3276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6" name="Object 4"/>
          <p:cNvGraphicFramePr>
            <a:graphicFrameLocks noChangeAspect="1"/>
          </p:cNvGraphicFramePr>
          <p:nvPr/>
        </p:nvGraphicFramePr>
        <p:xfrm>
          <a:off x="0" y="3581400"/>
          <a:ext cx="5220046" cy="3276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" name="Rectangle 2"/>
          <p:cNvSpPr txBox="1">
            <a:spLocks noChangeArrowheads="1"/>
          </p:cNvSpPr>
          <p:nvPr/>
        </p:nvSpPr>
        <p:spPr bwMode="auto">
          <a:xfrm>
            <a:off x="0" y="3581400"/>
            <a:ext cx="5029200" cy="357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pPr marL="342900" lvl="0" indent="-342900" algn="ctr">
              <a:spcBef>
                <a:spcPct val="20000"/>
              </a:spcBef>
              <a:defRPr/>
            </a:pPr>
            <a:r>
              <a:rPr lang="ru-RU" sz="1600" b="1" kern="0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Calibri" pitchFamily="34" charset="0"/>
                <a:cs typeface="Calibri" pitchFamily="34" charset="0"/>
              </a:rPr>
              <a:t>ОБРАБАТЫВАЮЩИЕ   ПРОИЗВОДСТВА</a:t>
            </a:r>
            <a:endParaRPr lang="ru-RU" sz="1600" kern="0" dirty="0" smtClean="0">
              <a:effectLst>
                <a:outerShdw blurRad="38100" dist="38100" dir="2700000" algn="tl">
                  <a:srgbClr val="FFFFFF"/>
                </a:outerShdw>
              </a:effectLst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221186" name="Picture 2" descr="https://mshiplnr.su/uploads/posts/2016-12/1482409059_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34000" y="304800"/>
            <a:ext cx="3581400" cy="237964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pic>
        <p:nvPicPr>
          <p:cNvPr id="9" name="Picture 2" descr="C:\Documents and Settings\Home\Рабочий стол\cdc6d82881e2a3e2b7ce5eea6f60b1e8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334000" y="3810000"/>
            <a:ext cx="3670300" cy="23622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ятиугольник 10"/>
          <p:cNvSpPr/>
          <p:nvPr/>
        </p:nvSpPr>
        <p:spPr>
          <a:xfrm>
            <a:off x="0" y="0"/>
            <a:ext cx="5562600" cy="381000"/>
          </a:xfrm>
          <a:prstGeom prst="homePlate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50" name="Picture 2" descr="C:\Users\TERMINATOR\Desktop\ПРОЕКТ ПО БЮДЖЕТУ НА 2020 год\СТРОЯЩИЙСЯ ДОМ 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0112" y="914400"/>
            <a:ext cx="3099887" cy="2153166"/>
          </a:xfrm>
          <a:prstGeom prst="rect">
            <a:avLst/>
          </a:prstGeom>
          <a:noFill/>
        </p:spPr>
      </p:pic>
      <p:graphicFrame>
        <p:nvGraphicFramePr>
          <p:cNvPr id="3" name="Object 4"/>
          <p:cNvGraphicFramePr>
            <a:graphicFrameLocks noGrp="1" noChangeAspect="1"/>
          </p:cNvGraphicFramePr>
          <p:nvPr>
            <p:ph/>
          </p:nvPr>
        </p:nvGraphicFramePr>
        <p:xfrm>
          <a:off x="152400" y="2875280"/>
          <a:ext cx="4419600" cy="38303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0" y="0"/>
            <a:ext cx="5715000" cy="5000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pPr marL="342900" lvl="0" indent="-342900" algn="ctr">
              <a:spcBef>
                <a:spcPct val="20000"/>
              </a:spcBef>
              <a:defRPr/>
            </a:pPr>
            <a:r>
              <a:rPr lang="ru-RU" sz="1600" b="1" kern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СТРОИТЕЛЬСТВО</a:t>
            </a:r>
            <a:endParaRPr lang="ru-RU" sz="1600" kern="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810000" y="2895600"/>
            <a:ext cx="789447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200" i="1" dirty="0" smtClean="0">
                <a:latin typeface="Calibri" pitchFamily="34" charset="0"/>
              </a:rPr>
              <a:t>млн. руб.</a:t>
            </a:r>
            <a:endParaRPr lang="ru-RU" sz="1200" i="1" dirty="0">
              <a:latin typeface="Calibri" pitchFamily="34" charset="0"/>
            </a:endParaRPr>
          </a:p>
        </p:txBody>
      </p:sp>
      <p:graphicFrame>
        <p:nvGraphicFramePr>
          <p:cNvPr id="6" name="Object 4"/>
          <p:cNvGraphicFramePr>
            <a:graphicFrameLocks noChangeAspect="1"/>
          </p:cNvGraphicFramePr>
          <p:nvPr/>
        </p:nvGraphicFramePr>
        <p:xfrm>
          <a:off x="4665068" y="2971800"/>
          <a:ext cx="4478932" cy="36671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8077200" y="2971800"/>
            <a:ext cx="907300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200" i="1" dirty="0" smtClean="0">
                <a:latin typeface="Calibri" pitchFamily="34" charset="0"/>
              </a:rPr>
              <a:t>тыс. кв. м.</a:t>
            </a:r>
            <a:endParaRPr lang="ru-RU" sz="1200" i="1" dirty="0">
              <a:latin typeface="Calibri" pitchFamily="34" charset="0"/>
            </a:endParaRPr>
          </a:p>
        </p:txBody>
      </p:sp>
      <p:sp>
        <p:nvSpPr>
          <p:cNvPr id="218114" name="AutoShape 2" descr="https://ivteleradio.ru/images/2018/8/17/37bd9c1d657d482fb67989fa25bac89f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18116" name="AutoShape 4" descr="https://ivteleradio.ru/images/2018/8/17/37bd9c1d657d482fb67989fa25bac89f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51" name="Picture 3" descr="C:\Users\TERMINATOR\Desktop\ПРОЕКТ ПО БЮДЖЕТУ НА 2020 год\ЖИЛОЙ ДОМ КЛИПАРТ 1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105400" y="914400"/>
            <a:ext cx="3192726" cy="2166938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TERMINATOR\Desktop\ПРОЕКТ ПО БЮДЖЕТУ НА 2020 год\ЖКХ КЛИПАРТ.jpeg"/>
          <p:cNvPicPr>
            <a:picLocks noChangeAspect="1" noChangeArrowheads="1"/>
          </p:cNvPicPr>
          <p:nvPr/>
        </p:nvPicPr>
        <p:blipFill>
          <a:blip r:embed="rId2">
            <a:lum bright="-2000" contrast="-59000"/>
          </a:blip>
          <a:srcRect/>
          <a:stretch>
            <a:fillRect/>
          </a:stretch>
        </p:blipFill>
        <p:spPr bwMode="auto">
          <a:xfrm>
            <a:off x="0" y="0"/>
            <a:ext cx="9144000" cy="2895600"/>
          </a:xfrm>
          <a:prstGeom prst="rect">
            <a:avLst/>
          </a:prstGeom>
          <a:noFill/>
          <a:ln>
            <a:gradFill>
              <a:gsLst>
                <a:gs pos="0">
                  <a:schemeClr val="accent1">
                    <a:tint val="66000"/>
                    <a:satMod val="16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</a:ln>
          <a:effectLst>
            <a:outerShdw dist="50800" sx="1000" sy="1000" algn="ctr" rotWithShape="0">
              <a:srgbClr val="000000"/>
            </a:outerShdw>
          </a:effectLst>
        </p:spPr>
      </p:pic>
      <p:graphicFrame>
        <p:nvGraphicFramePr>
          <p:cNvPr id="2" name="Object 4"/>
          <p:cNvGraphicFramePr>
            <a:graphicFrameLocks noChangeAspect="1"/>
          </p:cNvGraphicFramePr>
          <p:nvPr/>
        </p:nvGraphicFramePr>
        <p:xfrm>
          <a:off x="152400" y="3352800"/>
          <a:ext cx="5648356" cy="3505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3" name="Object 4"/>
          <p:cNvGraphicFramePr>
            <a:graphicFrameLocks noChangeAspect="1"/>
          </p:cNvGraphicFramePr>
          <p:nvPr/>
        </p:nvGraphicFramePr>
        <p:xfrm>
          <a:off x="0" y="0"/>
          <a:ext cx="6357950" cy="3352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0" y="3276600"/>
            <a:ext cx="9144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Водоснабжение; водоотведение, </a:t>
            </a:r>
          </a:p>
          <a:p>
            <a:pPr algn="ctr"/>
            <a:r>
              <a:rPr lang="ru-RU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организация сбора и утилизация отходов, деятельности по ликвидации загрязнений</a:t>
            </a:r>
            <a:endParaRPr lang="ru-RU" sz="1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362200" y="3810000"/>
            <a:ext cx="1060828" cy="28857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50000"/>
              </a:spcBef>
            </a:pPr>
            <a:r>
              <a:rPr lang="ru-RU" sz="1200" i="1" dirty="0" smtClean="0">
                <a:latin typeface="Calibri" pitchFamily="34" charset="0"/>
              </a:rPr>
              <a:t>млн. руб.</a:t>
            </a:r>
            <a:endParaRPr lang="ru-RU" sz="1200" i="1" dirty="0">
              <a:latin typeface="Calibri" pitchFamily="34" charset="0"/>
            </a:endParaRPr>
          </a:p>
        </p:txBody>
      </p:sp>
      <p:sp>
        <p:nvSpPr>
          <p:cNvPr id="12" name="Пятиугольник 11"/>
          <p:cNvSpPr/>
          <p:nvPr/>
        </p:nvSpPr>
        <p:spPr>
          <a:xfrm>
            <a:off x="0" y="0"/>
            <a:ext cx="8534400" cy="381000"/>
          </a:xfrm>
          <a:prstGeom prst="homePlate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0" y="0"/>
            <a:ext cx="914400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Обеспечение электрической энергией, газом и  паром; кондиционирование воздуха</a:t>
            </a:r>
            <a:endParaRPr lang="ru-RU" sz="1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ятиугольник 6"/>
          <p:cNvSpPr/>
          <p:nvPr/>
        </p:nvSpPr>
        <p:spPr>
          <a:xfrm>
            <a:off x="0" y="0"/>
            <a:ext cx="5105400" cy="381000"/>
          </a:xfrm>
          <a:prstGeom prst="homePlate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2" name="Object 4"/>
          <p:cNvGraphicFramePr>
            <a:graphicFrameLocks noChangeAspect="1"/>
          </p:cNvGraphicFramePr>
          <p:nvPr/>
        </p:nvGraphicFramePr>
        <p:xfrm>
          <a:off x="0" y="381000"/>
          <a:ext cx="4648200" cy="3048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381000" y="0"/>
            <a:ext cx="4953000" cy="5000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pPr marL="342900" lvl="0" indent="-342900" algn="ctr">
              <a:spcBef>
                <a:spcPct val="20000"/>
              </a:spcBef>
              <a:defRPr/>
            </a:pPr>
            <a:r>
              <a:rPr lang="ru-RU" sz="1600" b="1" kern="0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Calibri" pitchFamily="34" charset="0"/>
                <a:cs typeface="Calibri" pitchFamily="34" charset="0"/>
              </a:rPr>
              <a:t>МАЛОЕ И СРЕДНЕЕ ПРЕДПРИНИМАТЕЛЬСТВО</a:t>
            </a:r>
            <a:endParaRPr lang="ru-RU" sz="1600" kern="0" dirty="0" smtClean="0">
              <a:effectLst>
                <a:outerShdw blurRad="38100" dist="38100" dir="2700000" algn="tl">
                  <a:srgbClr val="FFFFFF"/>
                </a:outerShdw>
              </a:effectLst>
              <a:latin typeface="Calibri" pitchFamily="34" charset="0"/>
              <a:cs typeface="Calibri" pitchFamily="34" charset="0"/>
            </a:endParaRPr>
          </a:p>
        </p:txBody>
      </p:sp>
      <p:graphicFrame>
        <p:nvGraphicFramePr>
          <p:cNvPr id="4" name="Object 4"/>
          <p:cNvGraphicFramePr>
            <a:graphicFrameLocks noChangeAspect="1"/>
          </p:cNvGraphicFramePr>
          <p:nvPr/>
        </p:nvGraphicFramePr>
        <p:xfrm>
          <a:off x="0" y="3352800"/>
          <a:ext cx="4572000" cy="3505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/>
        </p:nvGraphicFramePr>
        <p:xfrm>
          <a:off x="4800600" y="3276600"/>
          <a:ext cx="4191000" cy="3429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pic>
        <p:nvPicPr>
          <p:cNvPr id="5122" name="Picture 2" descr="C:\Users\TERMINATOR\Desktop\ПРОЕКТ ПО БЮДЖЕТУ НА 2020 год\БИЗНЕС 1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800600" y="609600"/>
            <a:ext cx="3593771" cy="2292632"/>
          </a:xfrm>
          <a:prstGeom prst="rect">
            <a:avLst/>
          </a:prstGeom>
          <a:noFill/>
          <a:ln>
            <a:noFill/>
          </a:ln>
          <a:effectLst>
            <a:outerShdw blurRad="184150" dist="241300" dir="11520000" sx="110000" sy="110000" algn="ctr">
              <a:srgbClr val="000000">
                <a:alpha val="18000"/>
              </a:srgbClr>
            </a:outerShdw>
            <a:reflection blurRad="6350" stA="52000" endA="300" endPos="35000" dir="5400000" sy="-100000" algn="bl" rotWithShape="0"/>
          </a:effectLst>
          <a:scene3d>
            <a:camera prst="perspectiveFront" fov="5100000">
              <a:rot lat="0" lon="2100000" rev="0"/>
            </a:camera>
            <a:lightRig rig="flood" dir="t">
              <a:rot lat="0" lon="0" rev="13800000"/>
            </a:lightRig>
          </a:scene3d>
          <a:sp3d extrusionH="107950" prstMaterial="plastic">
            <a:bevelT w="82550" h="63500" prst="divot"/>
            <a:bevelB/>
          </a:sp3d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ятиугольник 11"/>
          <p:cNvSpPr/>
          <p:nvPr/>
        </p:nvSpPr>
        <p:spPr>
          <a:xfrm>
            <a:off x="0" y="0"/>
            <a:ext cx="5105400" cy="381000"/>
          </a:xfrm>
          <a:prstGeom prst="homePlate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3" name="Object 4"/>
          <p:cNvGraphicFramePr>
            <a:graphicFrameLocks noGrp="1" noChangeAspect="1"/>
          </p:cNvGraphicFramePr>
          <p:nvPr>
            <p:ph/>
          </p:nvPr>
        </p:nvGraphicFramePr>
        <p:xfrm>
          <a:off x="0" y="642918"/>
          <a:ext cx="4572000" cy="314327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914400" y="0"/>
            <a:ext cx="5715000" cy="3143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 marL="342900" marR="0" lvl="0" indent="-342900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kumimoji="0" lang="ru-RU" b="1" i="0" u="none" strike="noStrike" kern="0" cap="none" spc="0" normalizeH="0" noProof="0" dirty="0" smtClean="0">
                <a:ln>
                  <a:noFill/>
                </a:ln>
                <a:solidFill>
                  <a:schemeClr val="tx1"/>
                </a:solidFill>
                <a:uLnTx/>
                <a:uFillTx/>
                <a:latin typeface="Calibri" pitchFamily="34" charset="0"/>
                <a:cs typeface="Calibri" pitchFamily="34" charset="0"/>
              </a:rPr>
              <a:t>ТРУД И ЗАНЯТОСТЬ</a:t>
            </a:r>
            <a:endParaRPr kumimoji="0" lang="ru-RU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uLnTx/>
              <a:uFillTx/>
              <a:latin typeface="Calibri" pitchFamily="34" charset="0"/>
              <a:cs typeface="Calibri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8143900" y="571480"/>
            <a:ext cx="849913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000" i="1" dirty="0" smtClean="0">
                <a:latin typeface="Calibri" pitchFamily="34" charset="0"/>
              </a:rPr>
              <a:t>млн. рублей</a:t>
            </a:r>
            <a:endParaRPr lang="ru-RU" sz="1000" i="1" dirty="0">
              <a:latin typeface="Calibri" pitchFamily="34" charset="0"/>
            </a:endParaRPr>
          </a:p>
        </p:txBody>
      </p:sp>
      <p:graphicFrame>
        <p:nvGraphicFramePr>
          <p:cNvPr id="6" name="Object 4"/>
          <p:cNvGraphicFramePr>
            <a:graphicFrameLocks noChangeAspect="1"/>
          </p:cNvGraphicFramePr>
          <p:nvPr/>
        </p:nvGraphicFramePr>
        <p:xfrm>
          <a:off x="4572000" y="3429000"/>
          <a:ext cx="4572000" cy="335758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3124200" y="533400"/>
            <a:ext cx="1183466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200" i="1" dirty="0" smtClean="0">
                <a:latin typeface="Calibri" pitchFamily="34" charset="0"/>
              </a:rPr>
              <a:t>рублей в месяц</a:t>
            </a:r>
            <a:endParaRPr lang="ru-RU" sz="1200" i="1" dirty="0">
              <a:latin typeface="Calibri" pitchFamily="34" charset="0"/>
            </a:endParaRPr>
          </a:p>
        </p:txBody>
      </p:sp>
      <p:graphicFrame>
        <p:nvGraphicFramePr>
          <p:cNvPr id="8" name="Object 4"/>
          <p:cNvGraphicFramePr>
            <a:graphicFrameLocks noChangeAspect="1"/>
          </p:cNvGraphicFramePr>
          <p:nvPr/>
        </p:nvGraphicFramePr>
        <p:xfrm>
          <a:off x="0" y="3124200"/>
          <a:ext cx="4648200" cy="3733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9" name="Object 4"/>
          <p:cNvGraphicFramePr>
            <a:graphicFrameLocks noChangeAspect="1"/>
          </p:cNvGraphicFramePr>
          <p:nvPr/>
        </p:nvGraphicFramePr>
        <p:xfrm>
          <a:off x="4572000" y="571480"/>
          <a:ext cx="4572000" cy="28575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10" name="Прямоугольник 9"/>
          <p:cNvSpPr/>
          <p:nvPr/>
        </p:nvSpPr>
        <p:spPr>
          <a:xfrm>
            <a:off x="3429000" y="3581400"/>
            <a:ext cx="1067023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200" i="1" dirty="0" smtClean="0">
                <a:latin typeface="Calibri" pitchFamily="34" charset="0"/>
              </a:rPr>
              <a:t>тыс. человек</a:t>
            </a:r>
            <a:endParaRPr lang="ru-RU" sz="1200" i="1" dirty="0">
              <a:latin typeface="Calibri" pitchFamily="34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7924800" y="3581400"/>
            <a:ext cx="1067023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200" i="1" dirty="0" smtClean="0">
                <a:latin typeface="Calibri" pitchFamily="34" charset="0"/>
              </a:rPr>
              <a:t>тыс. человек</a:t>
            </a:r>
            <a:endParaRPr lang="ru-RU" sz="1200" i="1" dirty="0">
              <a:latin typeface="Calibri" pitchFamily="34" charset="0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ятиугольник 9"/>
          <p:cNvSpPr/>
          <p:nvPr/>
        </p:nvSpPr>
        <p:spPr>
          <a:xfrm>
            <a:off x="0" y="0"/>
            <a:ext cx="6324600" cy="381000"/>
          </a:xfrm>
          <a:prstGeom prst="homePlate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074" name="Picture 2" descr="C:\Users\TERMINATOR\Desktop\ПРОЕКТ ПО БЮДЖЕТУ НА 2020 год\ДОХОДЫ КЛИПАРТ 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96000" y="1524000"/>
            <a:ext cx="3048000" cy="3282245"/>
          </a:xfrm>
          <a:prstGeom prst="rect">
            <a:avLst/>
          </a:prstGeom>
          <a:noFill/>
        </p:spPr>
      </p:pic>
      <p:graphicFrame>
        <p:nvGraphicFramePr>
          <p:cNvPr id="3" name="Содержимое 2"/>
          <p:cNvGraphicFramePr>
            <a:graphicFrameLocks noGrp="1"/>
          </p:cNvGraphicFramePr>
          <p:nvPr>
            <p:ph/>
          </p:nvPr>
        </p:nvGraphicFramePr>
        <p:xfrm>
          <a:off x="0" y="762000"/>
          <a:ext cx="6272242" cy="4572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0" y="0"/>
            <a:ext cx="91440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 marL="342900" marR="0" lvl="0" indent="-342900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lang="ru-RU" sz="1600" b="1" kern="0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Calibri" pitchFamily="34" charset="0"/>
                <a:cs typeface="Calibri" pitchFamily="34" charset="0"/>
              </a:rPr>
              <a:t>ДЕНЕЖНЫЕ ДОХОДЫ НАСЕЛЕНИЯ</a:t>
            </a:r>
          </a:p>
          <a:p>
            <a:pPr marL="342900" marR="0" lvl="0" indent="-34290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lang="ru-RU" sz="1600" b="1" kern="0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Calibri" pitchFamily="34" charset="0"/>
                <a:cs typeface="Calibri" pitchFamily="34" charset="0"/>
              </a:rPr>
              <a:t>п</a:t>
            </a:r>
            <a:r>
              <a:rPr kumimoji="0" lang="ru-RU" sz="16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Calibri" pitchFamily="34" charset="0"/>
                <a:cs typeface="Calibri" pitchFamily="34" charset="0"/>
              </a:rPr>
              <a:t>рожиточный  минимум в среднем на душу населения (в среднем за год) </a:t>
            </a:r>
          </a:p>
          <a:p>
            <a:pPr marL="342900" marR="0" lvl="0" indent="-34290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kumimoji="0" lang="ru-RU" sz="16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Calibri" pitchFamily="34" charset="0"/>
                <a:cs typeface="Calibri" pitchFamily="34" charset="0"/>
              </a:rPr>
              <a:t>по социально-демографическим группам</a:t>
            </a:r>
            <a:endParaRPr kumimoji="0" lang="ru-RU" sz="16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FFFFFF"/>
                </a:outerShdw>
              </a:effectLst>
              <a:uLnTx/>
              <a:uFillTx/>
              <a:latin typeface="Calibri" pitchFamily="34" charset="0"/>
              <a:cs typeface="Calibri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438400" y="1066800"/>
            <a:ext cx="1098506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200" i="1" dirty="0" smtClean="0">
                <a:latin typeface="Calibri" pitchFamily="34" charset="0"/>
              </a:rPr>
              <a:t>рублей/месяц</a:t>
            </a:r>
            <a:endParaRPr lang="ru-RU" sz="1200" i="1" dirty="0">
              <a:latin typeface="Calibri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914400" y="5562600"/>
            <a:ext cx="7696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smtClean="0">
                <a:latin typeface="Calibri" pitchFamily="34" charset="0"/>
                <a:cs typeface="Calibri" pitchFamily="34" charset="0"/>
              </a:rPr>
              <a:t>      Трудоспособного населения</a:t>
            </a:r>
          </a:p>
          <a:p>
            <a:r>
              <a:rPr lang="ru-RU" sz="1200" dirty="0" smtClean="0">
                <a:latin typeface="Calibri" pitchFamily="34" charset="0"/>
                <a:cs typeface="Calibri" pitchFamily="34" charset="0"/>
              </a:rPr>
              <a:t>      Пенсионеров</a:t>
            </a:r>
          </a:p>
          <a:p>
            <a:r>
              <a:rPr lang="ru-RU" sz="1200" dirty="0" smtClean="0">
                <a:latin typeface="Calibri" pitchFamily="34" charset="0"/>
                <a:cs typeface="Calibri" pitchFamily="34" charset="0"/>
              </a:rPr>
              <a:t>      Детей</a:t>
            </a:r>
            <a:endParaRPr lang="ru-RU" sz="12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990600" y="5562600"/>
            <a:ext cx="142900" cy="200044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990600" y="5791200"/>
            <a:ext cx="142900" cy="180996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990600" y="6019800"/>
            <a:ext cx="142900" cy="161948"/>
          </a:xfrm>
          <a:prstGeom prst="rect">
            <a:avLst/>
          </a:prstGeom>
          <a:solidFill>
            <a:srgbClr val="CC99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457200" y="1371600"/>
            <a:ext cx="8382000" cy="39703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/>
            <a:endParaRPr lang="ru-RU" b="1" dirty="0" smtClean="0"/>
          </a:p>
          <a:p>
            <a:pPr algn="ctr"/>
            <a:r>
              <a:rPr lang="ru-RU" b="1" dirty="0" smtClean="0"/>
              <a:t>ПОВЕСТКА ЗАСЕДАНИЯ СОВЕТА</a:t>
            </a:r>
            <a:endParaRPr lang="ru-RU" dirty="0" smtClean="0"/>
          </a:p>
          <a:p>
            <a:r>
              <a:rPr lang="ru-RU" dirty="0" smtClean="0"/>
              <a:t> </a:t>
            </a:r>
          </a:p>
          <a:p>
            <a:pPr algn="ctr"/>
            <a:r>
              <a:rPr lang="ru-RU" dirty="0" smtClean="0"/>
              <a:t>      Начало</a:t>
            </a:r>
            <a:r>
              <a:rPr lang="ru-RU" b="1" dirty="0" smtClean="0"/>
              <a:t>: 28.05.202</a:t>
            </a:r>
            <a:r>
              <a:rPr lang="en-US" b="1" dirty="0" smtClean="0"/>
              <a:t>1</a:t>
            </a:r>
            <a:r>
              <a:rPr lang="ru-RU" b="1" dirty="0" smtClean="0"/>
              <a:t> в </a:t>
            </a:r>
            <a:r>
              <a:rPr lang="ru-RU" b="1" dirty="0" smtClean="0"/>
              <a:t>11-00 </a:t>
            </a:r>
            <a:r>
              <a:rPr lang="ru-RU" b="1" dirty="0" smtClean="0"/>
              <a:t>часов</a:t>
            </a:r>
            <a:r>
              <a:rPr lang="ru-RU" dirty="0" smtClean="0"/>
              <a:t>	</a:t>
            </a:r>
          </a:p>
          <a:p>
            <a:pPr algn="ctr"/>
            <a:r>
              <a:rPr lang="ru-RU" dirty="0" smtClean="0"/>
              <a:t>      Место проведения: </a:t>
            </a:r>
            <a:r>
              <a:rPr lang="ru-RU" dirty="0" smtClean="0"/>
              <a:t>зал заседаний </a:t>
            </a:r>
            <a:r>
              <a:rPr lang="ru-RU" dirty="0" smtClean="0"/>
              <a:t>администрации Курского муниципального округа Ставропольского края </a:t>
            </a:r>
          </a:p>
          <a:p>
            <a:pPr algn="ctr"/>
            <a:r>
              <a:rPr lang="ru-RU" dirty="0" smtClean="0"/>
              <a:t>по адресу: ст. Курская, пер. Школьный,12</a:t>
            </a:r>
          </a:p>
          <a:p>
            <a:pPr algn="ctr"/>
            <a:r>
              <a:rPr lang="ru-RU" dirty="0" smtClean="0"/>
              <a:t> </a:t>
            </a:r>
          </a:p>
          <a:p>
            <a:pPr algn="ctr"/>
            <a:r>
              <a:rPr lang="ru-RU" dirty="0" smtClean="0"/>
              <a:t>     1. </a:t>
            </a:r>
            <a:r>
              <a:rPr lang="ru-RU" dirty="0" smtClean="0"/>
              <a:t>Об </a:t>
            </a:r>
            <a:r>
              <a:rPr lang="ru-RU" dirty="0" smtClean="0"/>
              <a:t>исполнении  бюджета Курского муниципального района Ставропольского края за 20</a:t>
            </a:r>
            <a:r>
              <a:rPr lang="en-US" dirty="0" smtClean="0"/>
              <a:t>20</a:t>
            </a:r>
            <a:r>
              <a:rPr lang="ru-RU" dirty="0" smtClean="0"/>
              <a:t> </a:t>
            </a:r>
            <a:r>
              <a:rPr lang="ru-RU" dirty="0" smtClean="0"/>
              <a:t>год</a:t>
            </a:r>
            <a:endParaRPr lang="ru-RU" dirty="0" smtClean="0"/>
          </a:p>
          <a:p>
            <a:pPr algn="ctr"/>
            <a:endParaRPr lang="ru-RU" b="1" dirty="0" smtClean="0"/>
          </a:p>
          <a:p>
            <a:pPr algn="ctr"/>
            <a:r>
              <a:rPr lang="ru-RU" b="1" dirty="0" smtClean="0"/>
              <a:t>Докладчик</a:t>
            </a:r>
            <a:r>
              <a:rPr lang="ru-RU" b="1" dirty="0" smtClean="0"/>
              <a:t>: Е.В. Мишина </a:t>
            </a:r>
            <a:r>
              <a:rPr lang="ru-RU" dirty="0" smtClean="0"/>
              <a:t>– начальник Финансового управления администрации Курского муниципального округа Ставропольского края.  </a:t>
            </a:r>
          </a:p>
          <a:p>
            <a:pPr lvl="0" indent="227013" algn="ctr">
              <a:tabLst>
                <a:tab pos="3084513" algn="ctr"/>
              </a:tabLst>
            </a:pP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5" name="Picture 4" descr="C:\Users\СУФД\Desktop\2453456\Coat_of_Arms_of_Kurskiy_rayon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159452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Содержимое 2"/>
          <p:cNvGraphicFramePr>
            <a:graphicFrameLocks noGrp="1"/>
          </p:cNvGraphicFramePr>
          <p:nvPr>
            <p:ph/>
          </p:nvPr>
        </p:nvGraphicFramePr>
        <p:xfrm>
          <a:off x="228600" y="914400"/>
          <a:ext cx="8762999" cy="5728791"/>
        </p:xfrm>
        <a:graphic>
          <a:graphicData uri="http://schemas.openxmlformats.org/drawingml/2006/table">
            <a:tbl>
              <a:tblPr/>
              <a:tblGrid>
                <a:gridCol w="4245603"/>
                <a:gridCol w="1462062"/>
                <a:gridCol w="1328039"/>
                <a:gridCol w="1727295"/>
              </a:tblGrid>
              <a:tr h="396247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100" kern="50">
                          <a:latin typeface="Times New Roman"/>
                          <a:ea typeface="Arial Unicode MS"/>
                          <a:cs typeface="Times New Roman"/>
                        </a:rPr>
                        <a:t>Наименование отрасли</a:t>
                      </a:r>
                      <a:endParaRPr lang="ru-RU" sz="1100" kern="50">
                        <a:latin typeface="Times New Roman"/>
                        <a:ea typeface="Arial Unicode MS"/>
                        <a:cs typeface="Mangal"/>
                      </a:endParaRPr>
                    </a:p>
                  </a:txBody>
                  <a:tcPr marL="61267" marR="612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kern="50">
                          <a:latin typeface="Times New Roman"/>
                          <a:ea typeface="Arial Unicode MS"/>
                          <a:cs typeface="Times New Roman"/>
                        </a:rPr>
                        <a:t>2020 г.</a:t>
                      </a:r>
                      <a:endParaRPr lang="ru-RU" sz="1100" kern="50">
                        <a:latin typeface="Times New Roman"/>
                        <a:ea typeface="Arial Unicode MS"/>
                        <a:cs typeface="Mangal"/>
                      </a:endParaRPr>
                    </a:p>
                  </a:txBody>
                  <a:tcPr marL="61267" marR="612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kern="50">
                          <a:latin typeface="Times New Roman"/>
                          <a:ea typeface="Arial Unicode MS"/>
                          <a:cs typeface="Times New Roman"/>
                        </a:rPr>
                        <a:t>2019 г.</a:t>
                      </a:r>
                      <a:endParaRPr lang="ru-RU" sz="1100" kern="50">
                        <a:latin typeface="Times New Roman"/>
                        <a:ea typeface="Arial Unicode MS"/>
                        <a:cs typeface="Mangal"/>
                      </a:endParaRPr>
                    </a:p>
                  </a:txBody>
                  <a:tcPr marL="61267" marR="612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kern="50">
                          <a:latin typeface="Times New Roman"/>
                          <a:ea typeface="Arial Unicode MS"/>
                          <a:cs typeface="Times New Roman"/>
                        </a:rPr>
                        <a:t>2020 г. в % к </a:t>
                      </a:r>
                      <a:endParaRPr lang="ru-RU" sz="1100" kern="50">
                        <a:latin typeface="Times New Roman"/>
                        <a:ea typeface="Arial Unicode MS"/>
                        <a:cs typeface="Mangal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kern="50">
                          <a:latin typeface="Times New Roman"/>
                          <a:ea typeface="Arial Unicode MS"/>
                          <a:cs typeface="Times New Roman"/>
                        </a:rPr>
                        <a:t>   2019  г.</a:t>
                      </a:r>
                      <a:endParaRPr lang="ru-RU" sz="1100" kern="50">
                        <a:latin typeface="Times New Roman"/>
                        <a:ea typeface="Arial Unicode MS"/>
                        <a:cs typeface="Mangal"/>
                      </a:endParaRPr>
                    </a:p>
                  </a:txBody>
                  <a:tcPr marL="61267" marR="612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438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100" kern="50">
                          <a:latin typeface="Times New Roman"/>
                          <a:ea typeface="Arial Unicode MS"/>
                          <a:cs typeface="Times New Roman"/>
                        </a:rPr>
                        <a:t>Всего </a:t>
                      </a:r>
                      <a:endParaRPr lang="ru-RU" sz="1100" kern="50">
                        <a:latin typeface="Times New Roman"/>
                        <a:ea typeface="Arial Unicode MS"/>
                        <a:cs typeface="Mangal"/>
                      </a:endParaRPr>
                    </a:p>
                  </a:txBody>
                  <a:tcPr marL="61267" marR="612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kern="50">
                          <a:latin typeface="Times New Roman"/>
                          <a:ea typeface="Times New Roman"/>
                          <a:cs typeface="Times New Roman"/>
                        </a:rPr>
                        <a:t>31 041,42</a:t>
                      </a:r>
                      <a:endParaRPr lang="ru-RU" sz="1100" kern="50">
                        <a:latin typeface="Times New Roman"/>
                        <a:ea typeface="Arial Unicode MS"/>
                        <a:cs typeface="Mangal"/>
                      </a:endParaRPr>
                    </a:p>
                  </a:txBody>
                  <a:tcPr marL="61267" marR="612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kern="50">
                          <a:latin typeface="Times New Roman"/>
                          <a:ea typeface="Arial Unicode MS"/>
                          <a:cs typeface="Times New Roman"/>
                        </a:rPr>
                        <a:t>28 415</a:t>
                      </a:r>
                      <a:endParaRPr lang="ru-RU" sz="1100" kern="50">
                        <a:latin typeface="Times New Roman"/>
                        <a:ea typeface="Arial Unicode MS"/>
                        <a:cs typeface="Mangal"/>
                      </a:endParaRPr>
                    </a:p>
                  </a:txBody>
                  <a:tcPr marL="61267" marR="612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kern="50">
                          <a:latin typeface="Times New Roman"/>
                          <a:ea typeface="Arial Unicode MS"/>
                          <a:cs typeface="Times New Roman"/>
                        </a:rPr>
                        <a:t>109,2</a:t>
                      </a:r>
                      <a:endParaRPr lang="ru-RU" sz="1100" kern="50">
                        <a:latin typeface="Times New Roman"/>
                        <a:ea typeface="Arial Unicode MS"/>
                        <a:cs typeface="Mangal"/>
                      </a:endParaRPr>
                    </a:p>
                  </a:txBody>
                  <a:tcPr marL="61267" marR="612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771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100" kern="50">
                          <a:latin typeface="Times New Roman"/>
                          <a:ea typeface="Arial Unicode MS"/>
                          <a:cs typeface="Times New Roman"/>
                        </a:rPr>
                        <a:t>Сельское хозяйство, лесное </a:t>
                      </a:r>
                      <a:endParaRPr lang="ru-RU" sz="1100" kern="50">
                        <a:latin typeface="Times New Roman"/>
                        <a:ea typeface="Arial Unicode MS"/>
                        <a:cs typeface="Mangal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100" kern="50">
                          <a:latin typeface="Times New Roman"/>
                          <a:ea typeface="Arial Unicode MS"/>
                          <a:cs typeface="Times New Roman"/>
                        </a:rPr>
                        <a:t>хозяйство, рыболовство и рыбоводство</a:t>
                      </a:r>
                      <a:endParaRPr lang="ru-RU" sz="1100" kern="50">
                        <a:latin typeface="Times New Roman"/>
                        <a:ea typeface="Arial Unicode MS"/>
                        <a:cs typeface="Mangal"/>
                      </a:endParaRPr>
                    </a:p>
                  </a:txBody>
                  <a:tcPr marL="61267" marR="612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kern="50">
                          <a:latin typeface="Times New Roman"/>
                          <a:ea typeface="Times New Roman"/>
                          <a:cs typeface="Times New Roman"/>
                        </a:rPr>
                        <a:t>24 724,49</a:t>
                      </a:r>
                      <a:endParaRPr lang="ru-RU" sz="1100" kern="50">
                        <a:latin typeface="Times New Roman"/>
                        <a:ea typeface="Arial Unicode MS"/>
                        <a:cs typeface="Mangal"/>
                      </a:endParaRPr>
                    </a:p>
                  </a:txBody>
                  <a:tcPr marL="61267" marR="612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kern="50">
                          <a:latin typeface="Times New Roman"/>
                          <a:ea typeface="Times New Roman"/>
                          <a:cs typeface="Times New Roman"/>
                        </a:rPr>
                        <a:t>21 903,7</a:t>
                      </a:r>
                      <a:endParaRPr lang="ru-RU" sz="1100" kern="50">
                        <a:latin typeface="Times New Roman"/>
                        <a:ea typeface="Arial Unicode MS"/>
                        <a:cs typeface="Mangal"/>
                      </a:endParaRPr>
                    </a:p>
                  </a:txBody>
                  <a:tcPr marL="61267" marR="612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kern="50">
                          <a:latin typeface="Times New Roman"/>
                          <a:ea typeface="Arial Unicode MS"/>
                          <a:cs typeface="Times New Roman"/>
                        </a:rPr>
                        <a:t>163,6</a:t>
                      </a:r>
                      <a:endParaRPr lang="ru-RU" sz="1100" kern="50">
                        <a:latin typeface="Times New Roman"/>
                        <a:ea typeface="Arial Unicode MS"/>
                        <a:cs typeface="Mangal"/>
                      </a:endParaRPr>
                    </a:p>
                  </a:txBody>
                  <a:tcPr marL="61267" marR="612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438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100" kern="50">
                          <a:latin typeface="Times New Roman"/>
                          <a:ea typeface="Arial Unicode MS"/>
                          <a:cs typeface="Times New Roman"/>
                        </a:rPr>
                        <a:t>Обрабатывающие производства</a:t>
                      </a:r>
                      <a:endParaRPr lang="ru-RU" sz="1100" kern="50">
                        <a:latin typeface="Times New Roman"/>
                        <a:ea typeface="Arial Unicode MS"/>
                        <a:cs typeface="Mangal"/>
                      </a:endParaRPr>
                    </a:p>
                  </a:txBody>
                  <a:tcPr marL="61267" marR="612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kern="50">
                          <a:latin typeface="Times New Roman"/>
                          <a:ea typeface="Times New Roman"/>
                          <a:cs typeface="Times New Roman"/>
                        </a:rPr>
                        <a:t>18 977,91</a:t>
                      </a:r>
                      <a:endParaRPr lang="ru-RU" sz="1100" kern="50">
                        <a:latin typeface="Times New Roman"/>
                        <a:ea typeface="Arial Unicode MS"/>
                        <a:cs typeface="Mangal"/>
                      </a:endParaRPr>
                    </a:p>
                  </a:txBody>
                  <a:tcPr marL="61267" marR="612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kern="50">
                          <a:latin typeface="Times New Roman"/>
                          <a:ea typeface="Times New Roman"/>
                          <a:cs typeface="Times New Roman"/>
                        </a:rPr>
                        <a:t>15 106.2</a:t>
                      </a:r>
                      <a:endParaRPr lang="ru-RU" sz="1100" kern="50">
                        <a:latin typeface="Times New Roman"/>
                        <a:ea typeface="Arial Unicode MS"/>
                        <a:cs typeface="Mangal"/>
                      </a:endParaRPr>
                    </a:p>
                  </a:txBody>
                  <a:tcPr marL="61267" marR="612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kern="50">
                          <a:latin typeface="Times New Roman"/>
                          <a:ea typeface="Arial Unicode MS"/>
                          <a:cs typeface="Times New Roman"/>
                        </a:rPr>
                        <a:t>125,6</a:t>
                      </a:r>
                      <a:endParaRPr lang="ru-RU" sz="1100" kern="50">
                        <a:latin typeface="Times New Roman"/>
                        <a:ea typeface="Arial Unicode MS"/>
                        <a:cs typeface="Mangal"/>
                      </a:endParaRPr>
                    </a:p>
                  </a:txBody>
                  <a:tcPr marL="61267" marR="612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3156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100" kern="50">
                          <a:latin typeface="Times New Roman"/>
                          <a:ea typeface="Arial Unicode MS"/>
                          <a:cs typeface="Times New Roman"/>
                        </a:rPr>
                        <a:t>Обеспечение электрической энергией, газом и паром, кондиционирование воздуха</a:t>
                      </a:r>
                      <a:endParaRPr lang="ru-RU" sz="1100" kern="50">
                        <a:latin typeface="Times New Roman"/>
                        <a:ea typeface="Arial Unicode MS"/>
                        <a:cs typeface="Mangal"/>
                      </a:endParaRPr>
                    </a:p>
                  </a:txBody>
                  <a:tcPr marL="61267" marR="612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kern="50">
                          <a:latin typeface="Times New Roman"/>
                          <a:ea typeface="Times New Roman"/>
                          <a:cs typeface="Times New Roman"/>
                        </a:rPr>
                        <a:t>29 743,51</a:t>
                      </a:r>
                      <a:endParaRPr lang="ru-RU" sz="1100" kern="50">
                        <a:latin typeface="Times New Roman"/>
                        <a:ea typeface="Arial Unicode MS"/>
                        <a:cs typeface="Mangal"/>
                      </a:endParaRPr>
                    </a:p>
                  </a:txBody>
                  <a:tcPr marL="61267" marR="612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kern="50">
                          <a:latin typeface="Times New Roman"/>
                          <a:ea typeface="Times New Roman"/>
                          <a:cs typeface="Times New Roman"/>
                        </a:rPr>
                        <a:t>30 732.1</a:t>
                      </a:r>
                      <a:endParaRPr lang="ru-RU" sz="1100" kern="50">
                        <a:latin typeface="Times New Roman"/>
                        <a:ea typeface="Arial Unicode MS"/>
                        <a:cs typeface="Mangal"/>
                      </a:endParaRPr>
                    </a:p>
                  </a:txBody>
                  <a:tcPr marL="61267" marR="612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kern="50">
                          <a:latin typeface="Times New Roman"/>
                          <a:ea typeface="Arial Unicode MS"/>
                          <a:cs typeface="Times New Roman"/>
                        </a:rPr>
                        <a:t>96,7</a:t>
                      </a:r>
                      <a:endParaRPr lang="ru-RU" sz="1100" kern="50">
                        <a:latin typeface="Times New Roman"/>
                        <a:ea typeface="Arial Unicode MS"/>
                        <a:cs typeface="Mangal"/>
                      </a:endParaRPr>
                    </a:p>
                  </a:txBody>
                  <a:tcPr marL="61267" marR="612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77541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100" kern="50">
                          <a:latin typeface="Times New Roman"/>
                          <a:ea typeface="Arial Unicode MS"/>
                          <a:cs typeface="Times New Roman"/>
                        </a:rPr>
                        <a:t>Водоснабжение; водоотведение, организация сбора и утилизация отходов, деятельность по ликвидации загрязнений</a:t>
                      </a:r>
                      <a:endParaRPr lang="ru-RU" sz="1100" kern="50">
                        <a:latin typeface="Times New Roman"/>
                        <a:ea typeface="Arial Unicode MS"/>
                        <a:cs typeface="Mangal"/>
                      </a:endParaRPr>
                    </a:p>
                  </a:txBody>
                  <a:tcPr marL="61267" marR="612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kern="50">
                          <a:latin typeface="Times New Roman"/>
                          <a:ea typeface="Arial Unicode MS"/>
                          <a:cs typeface="Times New Roman"/>
                        </a:rPr>
                        <a:t>38 577,73</a:t>
                      </a:r>
                      <a:endParaRPr lang="ru-RU" sz="1100" kern="50">
                        <a:latin typeface="Times New Roman"/>
                        <a:ea typeface="Arial Unicode MS"/>
                        <a:cs typeface="Mangal"/>
                      </a:endParaRPr>
                    </a:p>
                  </a:txBody>
                  <a:tcPr marL="61267" marR="612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kern="50">
                          <a:latin typeface="Times New Roman"/>
                          <a:ea typeface="Times New Roman"/>
                          <a:cs typeface="Times New Roman"/>
                        </a:rPr>
                        <a:t>20 656.9</a:t>
                      </a:r>
                      <a:endParaRPr lang="ru-RU" sz="1100" kern="50">
                        <a:latin typeface="Times New Roman"/>
                        <a:ea typeface="Arial Unicode MS"/>
                        <a:cs typeface="Mangal"/>
                      </a:endParaRPr>
                    </a:p>
                  </a:txBody>
                  <a:tcPr marL="61267" marR="612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kern="50">
                          <a:latin typeface="Times New Roman"/>
                          <a:ea typeface="Arial Unicode MS"/>
                          <a:cs typeface="Times New Roman"/>
                        </a:rPr>
                        <a:t>186,7</a:t>
                      </a:r>
                      <a:endParaRPr lang="ru-RU" sz="1100" kern="50">
                        <a:latin typeface="Times New Roman"/>
                        <a:ea typeface="Arial Unicode MS"/>
                        <a:cs typeface="Mangal"/>
                      </a:endParaRPr>
                    </a:p>
                  </a:txBody>
                  <a:tcPr marL="61267" marR="612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438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100" kern="50">
                          <a:latin typeface="Times New Roman"/>
                          <a:ea typeface="Arial Unicode MS"/>
                          <a:cs typeface="Times New Roman"/>
                        </a:rPr>
                        <a:t>Строительство</a:t>
                      </a:r>
                      <a:endParaRPr lang="ru-RU" sz="1100" kern="50">
                        <a:latin typeface="Times New Roman"/>
                        <a:ea typeface="Arial Unicode MS"/>
                        <a:cs typeface="Mangal"/>
                      </a:endParaRPr>
                    </a:p>
                  </a:txBody>
                  <a:tcPr marL="61267" marR="612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kern="50">
                          <a:latin typeface="Times New Roman"/>
                          <a:ea typeface="Times New Roman"/>
                          <a:cs typeface="Times New Roman"/>
                        </a:rPr>
                        <a:t>48 728,76</a:t>
                      </a:r>
                      <a:endParaRPr lang="ru-RU" sz="1100" kern="50">
                        <a:latin typeface="Times New Roman"/>
                        <a:ea typeface="Arial Unicode MS"/>
                        <a:cs typeface="Mangal"/>
                      </a:endParaRPr>
                    </a:p>
                  </a:txBody>
                  <a:tcPr marL="61267" marR="612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kern="50">
                          <a:latin typeface="Times New Roman"/>
                          <a:ea typeface="Times New Roman"/>
                          <a:cs typeface="Times New Roman"/>
                        </a:rPr>
                        <a:t>43 800.4</a:t>
                      </a:r>
                      <a:endParaRPr lang="ru-RU" sz="1100" kern="50">
                        <a:latin typeface="Times New Roman"/>
                        <a:ea typeface="Arial Unicode MS"/>
                        <a:cs typeface="Mangal"/>
                      </a:endParaRPr>
                    </a:p>
                  </a:txBody>
                  <a:tcPr marL="61267" marR="612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kern="50">
                          <a:latin typeface="Times New Roman"/>
                          <a:ea typeface="Arial Unicode MS"/>
                          <a:cs typeface="Times New Roman"/>
                        </a:rPr>
                        <a:t>111,2</a:t>
                      </a:r>
                      <a:endParaRPr lang="ru-RU" sz="1100" kern="50">
                        <a:latin typeface="Times New Roman"/>
                        <a:ea typeface="Arial Unicode MS"/>
                        <a:cs typeface="Mangal"/>
                      </a:endParaRPr>
                    </a:p>
                  </a:txBody>
                  <a:tcPr marL="61267" marR="612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771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100" kern="50">
                          <a:latin typeface="Times New Roman"/>
                          <a:ea typeface="Arial Unicode MS"/>
                          <a:cs typeface="Times New Roman"/>
                        </a:rPr>
                        <a:t>Торговля оптовая и розничная; ремонт автотранспортных средств и мотоциклов</a:t>
                      </a:r>
                      <a:endParaRPr lang="ru-RU" sz="1100" kern="50">
                        <a:latin typeface="Times New Roman"/>
                        <a:ea typeface="Arial Unicode MS"/>
                        <a:cs typeface="Mangal"/>
                      </a:endParaRPr>
                    </a:p>
                  </a:txBody>
                  <a:tcPr marL="61267" marR="612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kern="50">
                          <a:latin typeface="Times New Roman"/>
                          <a:ea typeface="Times New Roman"/>
                          <a:cs typeface="Times New Roman"/>
                        </a:rPr>
                        <a:t>20 372,61</a:t>
                      </a:r>
                      <a:endParaRPr lang="ru-RU" sz="1100" kern="50">
                        <a:latin typeface="Times New Roman"/>
                        <a:ea typeface="Arial Unicode MS"/>
                        <a:cs typeface="Mangal"/>
                      </a:endParaRPr>
                    </a:p>
                  </a:txBody>
                  <a:tcPr marL="61267" marR="612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kern="50">
                          <a:latin typeface="Times New Roman"/>
                          <a:ea typeface="Times New Roman"/>
                          <a:cs typeface="Times New Roman"/>
                        </a:rPr>
                        <a:t>18 611.1</a:t>
                      </a:r>
                      <a:endParaRPr lang="ru-RU" sz="1100" kern="50">
                        <a:latin typeface="Times New Roman"/>
                        <a:ea typeface="Arial Unicode MS"/>
                        <a:cs typeface="Mangal"/>
                      </a:endParaRPr>
                    </a:p>
                  </a:txBody>
                  <a:tcPr marL="61267" marR="612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kern="50">
                          <a:latin typeface="Times New Roman"/>
                          <a:ea typeface="Arial Unicode MS"/>
                          <a:cs typeface="Times New Roman"/>
                        </a:rPr>
                        <a:t>109,4</a:t>
                      </a:r>
                      <a:endParaRPr lang="ru-RU" sz="1100" kern="50">
                        <a:latin typeface="Times New Roman"/>
                        <a:ea typeface="Arial Unicode MS"/>
                        <a:cs typeface="Mangal"/>
                      </a:endParaRPr>
                    </a:p>
                  </a:txBody>
                  <a:tcPr marL="61267" marR="612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438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100" kern="50">
                          <a:latin typeface="Times New Roman"/>
                          <a:ea typeface="Arial Unicode MS"/>
                          <a:cs typeface="Times New Roman"/>
                        </a:rPr>
                        <a:t>Транспортировка и хранение</a:t>
                      </a:r>
                      <a:endParaRPr lang="ru-RU" sz="1100" kern="50">
                        <a:latin typeface="Times New Roman"/>
                        <a:ea typeface="Arial Unicode MS"/>
                        <a:cs typeface="Mangal"/>
                      </a:endParaRPr>
                    </a:p>
                  </a:txBody>
                  <a:tcPr marL="61267" marR="612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kern="50">
                          <a:latin typeface="Times New Roman"/>
                          <a:ea typeface="Times New Roman"/>
                          <a:cs typeface="Times New Roman"/>
                        </a:rPr>
                        <a:t>22 376,85</a:t>
                      </a:r>
                      <a:endParaRPr lang="ru-RU" sz="1100" kern="50">
                        <a:latin typeface="Times New Roman"/>
                        <a:ea typeface="Arial Unicode MS"/>
                        <a:cs typeface="Mangal"/>
                      </a:endParaRPr>
                    </a:p>
                  </a:txBody>
                  <a:tcPr marL="61267" marR="612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kern="50">
                          <a:latin typeface="Times New Roman"/>
                          <a:ea typeface="Times New Roman"/>
                          <a:cs typeface="Times New Roman"/>
                        </a:rPr>
                        <a:t>23 908.3</a:t>
                      </a:r>
                      <a:endParaRPr lang="ru-RU" sz="1100" kern="50">
                        <a:latin typeface="Times New Roman"/>
                        <a:ea typeface="Arial Unicode MS"/>
                        <a:cs typeface="Mangal"/>
                      </a:endParaRPr>
                    </a:p>
                  </a:txBody>
                  <a:tcPr marL="61267" marR="612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kern="50">
                          <a:latin typeface="Times New Roman"/>
                          <a:ea typeface="Arial Unicode MS"/>
                          <a:cs typeface="Times New Roman"/>
                        </a:rPr>
                        <a:t>93,5</a:t>
                      </a:r>
                      <a:endParaRPr lang="ru-RU" sz="1100" kern="50">
                        <a:latin typeface="Times New Roman"/>
                        <a:ea typeface="Arial Unicode MS"/>
                        <a:cs typeface="Mangal"/>
                      </a:endParaRPr>
                    </a:p>
                  </a:txBody>
                  <a:tcPr marL="61267" marR="612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771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100" kern="50">
                          <a:latin typeface="Times New Roman"/>
                          <a:ea typeface="Arial Unicode MS"/>
                          <a:cs typeface="Times New Roman"/>
                        </a:rPr>
                        <a:t>Деятельность гостиниц и предприятий общественного питания</a:t>
                      </a:r>
                      <a:endParaRPr lang="ru-RU" sz="1100" kern="50">
                        <a:latin typeface="Times New Roman"/>
                        <a:ea typeface="Arial Unicode MS"/>
                        <a:cs typeface="Mangal"/>
                      </a:endParaRPr>
                    </a:p>
                  </a:txBody>
                  <a:tcPr marL="61267" marR="612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kern="50">
                          <a:latin typeface="Times New Roman"/>
                          <a:ea typeface="Times New Roman"/>
                          <a:cs typeface="Times New Roman"/>
                        </a:rPr>
                        <a:t>15 356,94</a:t>
                      </a:r>
                      <a:endParaRPr lang="ru-RU" sz="1100" kern="50">
                        <a:latin typeface="Times New Roman"/>
                        <a:ea typeface="Arial Unicode MS"/>
                        <a:cs typeface="Mangal"/>
                      </a:endParaRPr>
                    </a:p>
                  </a:txBody>
                  <a:tcPr marL="61267" marR="612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kern="50">
                          <a:latin typeface="Times New Roman"/>
                          <a:ea typeface="Times New Roman"/>
                          <a:cs typeface="Times New Roman"/>
                        </a:rPr>
                        <a:t>18 070.9</a:t>
                      </a:r>
                      <a:endParaRPr lang="ru-RU" sz="1100" kern="50">
                        <a:latin typeface="Times New Roman"/>
                        <a:ea typeface="Arial Unicode MS"/>
                        <a:cs typeface="Mangal"/>
                      </a:endParaRPr>
                    </a:p>
                  </a:txBody>
                  <a:tcPr marL="61267" marR="612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kern="50">
                          <a:latin typeface="Times New Roman"/>
                          <a:ea typeface="Arial Unicode MS"/>
                          <a:cs typeface="Times New Roman"/>
                        </a:rPr>
                        <a:t>84,9</a:t>
                      </a:r>
                      <a:endParaRPr lang="ru-RU" sz="1100" kern="50">
                        <a:latin typeface="Times New Roman"/>
                        <a:ea typeface="Arial Unicode MS"/>
                        <a:cs typeface="Mangal"/>
                      </a:endParaRPr>
                    </a:p>
                  </a:txBody>
                  <a:tcPr marL="61267" marR="612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771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100" kern="50">
                          <a:latin typeface="Times New Roman"/>
                          <a:ea typeface="Arial Unicode MS"/>
                          <a:cs typeface="Times New Roman"/>
                        </a:rPr>
                        <a:t>Деятельность в области информации и связи</a:t>
                      </a:r>
                      <a:endParaRPr lang="ru-RU" sz="1100" kern="50">
                        <a:latin typeface="Times New Roman"/>
                        <a:ea typeface="Arial Unicode MS"/>
                        <a:cs typeface="Mangal"/>
                      </a:endParaRPr>
                    </a:p>
                  </a:txBody>
                  <a:tcPr marL="61267" marR="612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kern="50">
                          <a:latin typeface="Times New Roman"/>
                          <a:ea typeface="Times New Roman"/>
                          <a:cs typeface="Times New Roman"/>
                        </a:rPr>
                        <a:t>22 600,9</a:t>
                      </a:r>
                      <a:endParaRPr lang="ru-RU" sz="1100" kern="50">
                        <a:latin typeface="Times New Roman"/>
                        <a:ea typeface="Arial Unicode MS"/>
                        <a:cs typeface="Mangal"/>
                      </a:endParaRPr>
                    </a:p>
                  </a:txBody>
                  <a:tcPr marL="61267" marR="612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kern="50">
                          <a:latin typeface="Times New Roman"/>
                          <a:ea typeface="Times New Roman"/>
                          <a:cs typeface="Times New Roman"/>
                        </a:rPr>
                        <a:t>22 922.5</a:t>
                      </a:r>
                      <a:endParaRPr lang="ru-RU" sz="1100" kern="50">
                        <a:latin typeface="Times New Roman"/>
                        <a:ea typeface="Arial Unicode MS"/>
                        <a:cs typeface="Mangal"/>
                      </a:endParaRPr>
                    </a:p>
                  </a:txBody>
                  <a:tcPr marL="61267" marR="612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kern="50">
                          <a:latin typeface="Times New Roman"/>
                          <a:ea typeface="Arial Unicode MS"/>
                          <a:cs typeface="Times New Roman"/>
                        </a:rPr>
                        <a:t>98,5</a:t>
                      </a:r>
                      <a:endParaRPr lang="ru-RU" sz="1100" kern="50">
                        <a:latin typeface="Times New Roman"/>
                        <a:ea typeface="Arial Unicode MS"/>
                        <a:cs typeface="Mangal"/>
                      </a:endParaRPr>
                    </a:p>
                  </a:txBody>
                  <a:tcPr marL="61267" marR="612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438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100" kern="50">
                          <a:latin typeface="Times New Roman"/>
                          <a:ea typeface="Arial Unicode MS"/>
                          <a:cs typeface="Times New Roman"/>
                        </a:rPr>
                        <a:t>Деятельность финансовая и страховая</a:t>
                      </a:r>
                      <a:endParaRPr lang="ru-RU" sz="1100" kern="50">
                        <a:latin typeface="Times New Roman"/>
                        <a:ea typeface="Arial Unicode MS"/>
                        <a:cs typeface="Mangal"/>
                      </a:endParaRPr>
                    </a:p>
                  </a:txBody>
                  <a:tcPr marL="61267" marR="612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kern="50">
                          <a:latin typeface="Times New Roman"/>
                          <a:ea typeface="Times New Roman"/>
                          <a:cs typeface="Times New Roman"/>
                        </a:rPr>
                        <a:t>22 387,57</a:t>
                      </a:r>
                      <a:endParaRPr lang="ru-RU" sz="1100" kern="50">
                        <a:latin typeface="Times New Roman"/>
                        <a:ea typeface="Arial Unicode MS"/>
                        <a:cs typeface="Mangal"/>
                      </a:endParaRPr>
                    </a:p>
                  </a:txBody>
                  <a:tcPr marL="61267" marR="612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kern="50">
                          <a:latin typeface="Times New Roman"/>
                          <a:ea typeface="Times New Roman"/>
                          <a:cs typeface="Times New Roman"/>
                        </a:rPr>
                        <a:t>38 100</a:t>
                      </a:r>
                      <a:endParaRPr lang="ru-RU" sz="1100" kern="50">
                        <a:latin typeface="Times New Roman"/>
                        <a:ea typeface="Arial Unicode MS"/>
                        <a:cs typeface="Mangal"/>
                      </a:endParaRPr>
                    </a:p>
                  </a:txBody>
                  <a:tcPr marL="61267" marR="612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kern="50">
                          <a:latin typeface="Times New Roman"/>
                          <a:ea typeface="Arial Unicode MS"/>
                          <a:cs typeface="Times New Roman"/>
                        </a:rPr>
                        <a:t>58,76</a:t>
                      </a:r>
                      <a:endParaRPr lang="ru-RU" sz="1100" kern="50">
                        <a:latin typeface="Times New Roman"/>
                        <a:ea typeface="Arial Unicode MS"/>
                        <a:cs typeface="Mangal"/>
                      </a:endParaRPr>
                    </a:p>
                  </a:txBody>
                  <a:tcPr marL="61267" marR="612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771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100" kern="50">
                          <a:latin typeface="Times New Roman"/>
                          <a:ea typeface="Arial Unicode MS"/>
                          <a:cs typeface="Times New Roman"/>
                        </a:rPr>
                        <a:t>Деятельность по операциям с недвижимым имуществом</a:t>
                      </a:r>
                      <a:endParaRPr lang="ru-RU" sz="1100" kern="50">
                        <a:latin typeface="Times New Roman"/>
                        <a:ea typeface="Arial Unicode MS"/>
                        <a:cs typeface="Mangal"/>
                      </a:endParaRPr>
                    </a:p>
                  </a:txBody>
                  <a:tcPr marL="61267" marR="612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kern="50">
                          <a:latin typeface="Times New Roman"/>
                          <a:ea typeface="Times New Roman"/>
                          <a:cs typeface="Times New Roman"/>
                        </a:rPr>
                        <a:t>29 317,8</a:t>
                      </a:r>
                      <a:endParaRPr lang="ru-RU" sz="1100" kern="50">
                        <a:latin typeface="Times New Roman"/>
                        <a:ea typeface="Arial Unicode MS"/>
                        <a:cs typeface="Mangal"/>
                      </a:endParaRPr>
                    </a:p>
                  </a:txBody>
                  <a:tcPr marL="61267" marR="612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kern="50">
                          <a:latin typeface="Times New Roman"/>
                          <a:ea typeface="Times New Roman"/>
                          <a:cs typeface="Times New Roman"/>
                        </a:rPr>
                        <a:t>23 101.9</a:t>
                      </a:r>
                      <a:endParaRPr lang="ru-RU" sz="1100" kern="50">
                        <a:latin typeface="Times New Roman"/>
                        <a:ea typeface="Arial Unicode MS"/>
                        <a:cs typeface="Mangal"/>
                      </a:endParaRPr>
                    </a:p>
                  </a:txBody>
                  <a:tcPr marL="61267" marR="612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kern="50">
                          <a:latin typeface="Times New Roman"/>
                          <a:ea typeface="Arial Unicode MS"/>
                          <a:cs typeface="Times New Roman"/>
                        </a:rPr>
                        <a:t>126,9</a:t>
                      </a:r>
                      <a:endParaRPr lang="ru-RU" sz="1100" kern="50">
                        <a:latin typeface="Times New Roman"/>
                        <a:ea typeface="Arial Unicode MS"/>
                        <a:cs typeface="Mangal"/>
                      </a:endParaRPr>
                    </a:p>
                  </a:txBody>
                  <a:tcPr marL="61267" marR="612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771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100" kern="50">
                          <a:latin typeface="Times New Roman"/>
                          <a:ea typeface="Arial Unicode MS"/>
                          <a:cs typeface="Times New Roman"/>
                        </a:rPr>
                        <a:t>Деятельность профессиональная, научная и техническая</a:t>
                      </a:r>
                      <a:endParaRPr lang="ru-RU" sz="1100" kern="50">
                        <a:latin typeface="Times New Roman"/>
                        <a:ea typeface="Arial Unicode MS"/>
                        <a:cs typeface="Mangal"/>
                      </a:endParaRPr>
                    </a:p>
                  </a:txBody>
                  <a:tcPr marL="61267" marR="612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kern="50">
                          <a:latin typeface="Times New Roman"/>
                          <a:ea typeface="Times New Roman"/>
                          <a:cs typeface="Times New Roman"/>
                        </a:rPr>
                        <a:t>28 017,4</a:t>
                      </a:r>
                      <a:endParaRPr lang="ru-RU" sz="1100" kern="50">
                        <a:latin typeface="Times New Roman"/>
                        <a:ea typeface="Arial Unicode MS"/>
                        <a:cs typeface="Mangal"/>
                      </a:endParaRPr>
                    </a:p>
                  </a:txBody>
                  <a:tcPr marL="61267" marR="612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kern="50">
                          <a:latin typeface="Times New Roman"/>
                          <a:ea typeface="Times New Roman"/>
                          <a:cs typeface="Times New Roman"/>
                        </a:rPr>
                        <a:t>26 862.4</a:t>
                      </a:r>
                      <a:endParaRPr lang="ru-RU" sz="1100" kern="50">
                        <a:latin typeface="Times New Roman"/>
                        <a:ea typeface="Arial Unicode MS"/>
                        <a:cs typeface="Mangal"/>
                      </a:endParaRPr>
                    </a:p>
                  </a:txBody>
                  <a:tcPr marL="61267" marR="612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kern="50">
                          <a:latin typeface="Times New Roman"/>
                          <a:ea typeface="Arial Unicode MS"/>
                          <a:cs typeface="Times New Roman"/>
                        </a:rPr>
                        <a:t>104,29</a:t>
                      </a:r>
                      <a:endParaRPr lang="ru-RU" sz="1100" kern="50">
                        <a:latin typeface="Times New Roman"/>
                        <a:ea typeface="Arial Unicode MS"/>
                        <a:cs typeface="Mangal"/>
                      </a:endParaRPr>
                    </a:p>
                  </a:txBody>
                  <a:tcPr marL="61267" marR="612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771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100" kern="50">
                          <a:latin typeface="Times New Roman"/>
                          <a:ea typeface="Arial Unicode MS"/>
                          <a:cs typeface="Times New Roman"/>
                        </a:rPr>
                        <a:t>Деятельность административная и сопутствующие дополнительные услуги</a:t>
                      </a:r>
                      <a:endParaRPr lang="ru-RU" sz="1100" kern="50">
                        <a:latin typeface="Times New Roman"/>
                        <a:ea typeface="Arial Unicode MS"/>
                        <a:cs typeface="Mangal"/>
                      </a:endParaRPr>
                    </a:p>
                  </a:txBody>
                  <a:tcPr marL="61267" marR="612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kern="50">
                          <a:latin typeface="Times New Roman"/>
                          <a:ea typeface="Times New Roman"/>
                          <a:cs typeface="Times New Roman"/>
                        </a:rPr>
                        <a:t>43 099,4</a:t>
                      </a:r>
                      <a:endParaRPr lang="ru-RU" sz="1100" kern="50">
                        <a:latin typeface="Times New Roman"/>
                        <a:ea typeface="Arial Unicode MS"/>
                        <a:cs typeface="Mangal"/>
                      </a:endParaRPr>
                    </a:p>
                  </a:txBody>
                  <a:tcPr marL="61267" marR="612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kern="50">
                          <a:latin typeface="Times New Roman"/>
                          <a:ea typeface="Times New Roman"/>
                          <a:cs typeface="Times New Roman"/>
                        </a:rPr>
                        <a:t>41 805.9</a:t>
                      </a:r>
                      <a:endParaRPr lang="ru-RU" sz="1100" kern="50">
                        <a:latin typeface="Times New Roman"/>
                        <a:ea typeface="Arial Unicode MS"/>
                        <a:cs typeface="Mangal"/>
                      </a:endParaRPr>
                    </a:p>
                  </a:txBody>
                  <a:tcPr marL="61267" marR="612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kern="50">
                          <a:latin typeface="Times New Roman"/>
                          <a:ea typeface="Arial Unicode MS"/>
                          <a:cs typeface="Times New Roman"/>
                        </a:rPr>
                        <a:t>103,0</a:t>
                      </a:r>
                      <a:endParaRPr lang="ru-RU" sz="1100" kern="50">
                        <a:latin typeface="Times New Roman"/>
                        <a:ea typeface="Arial Unicode MS"/>
                        <a:cs typeface="Mangal"/>
                      </a:endParaRPr>
                    </a:p>
                  </a:txBody>
                  <a:tcPr marL="61267" marR="612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3156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100" kern="50">
                          <a:latin typeface="Times New Roman"/>
                          <a:ea typeface="Arial Unicode MS"/>
                          <a:cs typeface="Times New Roman"/>
                        </a:rPr>
                        <a:t>Государственное управление и обеспечение военной безопасности; социальное обеспечение</a:t>
                      </a:r>
                      <a:endParaRPr lang="ru-RU" sz="1100" kern="50">
                        <a:latin typeface="Times New Roman"/>
                        <a:ea typeface="Arial Unicode MS"/>
                        <a:cs typeface="Mangal"/>
                      </a:endParaRPr>
                    </a:p>
                  </a:txBody>
                  <a:tcPr marL="61267" marR="612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kern="50">
                          <a:latin typeface="Times New Roman"/>
                          <a:ea typeface="Times New Roman"/>
                          <a:cs typeface="Times New Roman"/>
                        </a:rPr>
                        <a:t>33 198,75</a:t>
                      </a:r>
                      <a:endParaRPr lang="ru-RU" sz="1100" kern="50">
                        <a:latin typeface="Times New Roman"/>
                        <a:ea typeface="Arial Unicode MS"/>
                        <a:cs typeface="Mangal"/>
                      </a:endParaRPr>
                    </a:p>
                  </a:txBody>
                  <a:tcPr marL="61267" marR="612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kern="50">
                          <a:latin typeface="Times New Roman"/>
                          <a:ea typeface="Times New Roman"/>
                          <a:cs typeface="Times New Roman"/>
                        </a:rPr>
                        <a:t>31 198.5</a:t>
                      </a:r>
                      <a:endParaRPr lang="ru-RU" sz="1100" kern="50">
                        <a:latin typeface="Times New Roman"/>
                        <a:ea typeface="Arial Unicode MS"/>
                        <a:cs typeface="Mangal"/>
                      </a:endParaRPr>
                    </a:p>
                  </a:txBody>
                  <a:tcPr marL="61267" marR="612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kern="50">
                          <a:latin typeface="Times New Roman"/>
                          <a:ea typeface="Arial Unicode MS"/>
                          <a:cs typeface="Times New Roman"/>
                        </a:rPr>
                        <a:t>106,4</a:t>
                      </a:r>
                      <a:endParaRPr lang="ru-RU" sz="1100" kern="50">
                        <a:latin typeface="Times New Roman"/>
                        <a:ea typeface="Arial Unicode MS"/>
                        <a:cs typeface="Mangal"/>
                      </a:endParaRPr>
                    </a:p>
                  </a:txBody>
                  <a:tcPr marL="61267" marR="612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438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100" kern="50">
                          <a:latin typeface="Times New Roman"/>
                          <a:ea typeface="Arial Unicode MS"/>
                          <a:cs typeface="Times New Roman"/>
                        </a:rPr>
                        <a:t>Образование</a:t>
                      </a:r>
                      <a:endParaRPr lang="ru-RU" sz="1100" kern="50">
                        <a:latin typeface="Times New Roman"/>
                        <a:ea typeface="Arial Unicode MS"/>
                        <a:cs typeface="Mangal"/>
                      </a:endParaRPr>
                    </a:p>
                  </a:txBody>
                  <a:tcPr marL="61267" marR="612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kern="50">
                          <a:latin typeface="Times New Roman"/>
                          <a:ea typeface="Arial Unicode MS"/>
                          <a:cs typeface="Times New Roman"/>
                        </a:rPr>
                        <a:t>27 319,4</a:t>
                      </a:r>
                      <a:endParaRPr lang="ru-RU" sz="1100" kern="50">
                        <a:latin typeface="Times New Roman"/>
                        <a:ea typeface="Arial Unicode MS"/>
                        <a:cs typeface="Mangal"/>
                      </a:endParaRPr>
                    </a:p>
                  </a:txBody>
                  <a:tcPr marL="61267" marR="612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kern="50">
                          <a:latin typeface="Times New Roman"/>
                          <a:ea typeface="Times New Roman"/>
                          <a:cs typeface="Times New Roman"/>
                        </a:rPr>
                        <a:t>21 871.1</a:t>
                      </a:r>
                      <a:endParaRPr lang="ru-RU" sz="1100" kern="50">
                        <a:latin typeface="Times New Roman"/>
                        <a:ea typeface="Arial Unicode MS"/>
                        <a:cs typeface="Mangal"/>
                      </a:endParaRPr>
                    </a:p>
                  </a:txBody>
                  <a:tcPr marL="61267" marR="612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kern="50">
                          <a:latin typeface="Times New Roman"/>
                          <a:ea typeface="Arial Unicode MS"/>
                          <a:cs typeface="Times New Roman"/>
                        </a:rPr>
                        <a:t>124,9</a:t>
                      </a:r>
                      <a:endParaRPr lang="ru-RU" sz="1100" kern="50">
                        <a:latin typeface="Times New Roman"/>
                        <a:ea typeface="Arial Unicode MS"/>
                        <a:cs typeface="Mangal"/>
                      </a:endParaRPr>
                    </a:p>
                  </a:txBody>
                  <a:tcPr marL="61267" marR="612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771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100" kern="50">
                          <a:latin typeface="Times New Roman"/>
                          <a:ea typeface="Arial Unicode MS"/>
                          <a:cs typeface="Times New Roman"/>
                        </a:rPr>
                        <a:t>Деятельность в области здравоохранения и социальных услуг </a:t>
                      </a:r>
                      <a:endParaRPr lang="ru-RU" sz="1100" kern="50">
                        <a:latin typeface="Times New Roman"/>
                        <a:ea typeface="Arial Unicode MS"/>
                        <a:cs typeface="Mangal"/>
                      </a:endParaRPr>
                    </a:p>
                  </a:txBody>
                  <a:tcPr marL="61267" marR="612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kern="50">
                          <a:latin typeface="Times New Roman"/>
                          <a:ea typeface="Times New Roman"/>
                          <a:cs typeface="Times New Roman"/>
                        </a:rPr>
                        <a:t>29 056,6</a:t>
                      </a:r>
                      <a:endParaRPr lang="ru-RU" sz="1100" kern="50">
                        <a:latin typeface="Times New Roman"/>
                        <a:ea typeface="Arial Unicode MS"/>
                        <a:cs typeface="Mangal"/>
                      </a:endParaRPr>
                    </a:p>
                  </a:txBody>
                  <a:tcPr marL="61267" marR="612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kern="50">
                          <a:latin typeface="Times New Roman"/>
                          <a:ea typeface="Times New Roman"/>
                          <a:cs typeface="Times New Roman"/>
                        </a:rPr>
                        <a:t>25 937.3</a:t>
                      </a:r>
                      <a:endParaRPr lang="ru-RU" sz="1100" kern="50">
                        <a:latin typeface="Times New Roman"/>
                        <a:ea typeface="Arial Unicode MS"/>
                        <a:cs typeface="Mangal"/>
                      </a:endParaRPr>
                    </a:p>
                  </a:txBody>
                  <a:tcPr marL="61267" marR="612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kern="50">
                          <a:latin typeface="Times New Roman"/>
                          <a:ea typeface="Arial Unicode MS"/>
                          <a:cs typeface="Times New Roman"/>
                        </a:rPr>
                        <a:t>112,0</a:t>
                      </a:r>
                      <a:endParaRPr lang="ru-RU" sz="1100" kern="50">
                        <a:latin typeface="Times New Roman"/>
                        <a:ea typeface="Arial Unicode MS"/>
                        <a:cs typeface="Mangal"/>
                      </a:endParaRPr>
                    </a:p>
                  </a:txBody>
                  <a:tcPr marL="61267" marR="612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3156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100" kern="50">
                          <a:latin typeface="Times New Roman"/>
                          <a:ea typeface="Arial Unicode MS"/>
                          <a:cs typeface="Times New Roman"/>
                        </a:rPr>
                        <a:t>Деятельность в области культуры, спорта, организация досуга и развлечений</a:t>
                      </a:r>
                      <a:endParaRPr lang="ru-RU" sz="1100" kern="50">
                        <a:latin typeface="Times New Roman"/>
                        <a:ea typeface="Arial Unicode MS"/>
                        <a:cs typeface="Mangal"/>
                      </a:endParaRPr>
                    </a:p>
                  </a:txBody>
                  <a:tcPr marL="61267" marR="612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kern="50">
                          <a:latin typeface="Times New Roman"/>
                          <a:ea typeface="Times New Roman"/>
                          <a:cs typeface="Times New Roman"/>
                        </a:rPr>
                        <a:t>24 724,77</a:t>
                      </a:r>
                      <a:endParaRPr lang="ru-RU" sz="1100" kern="50">
                        <a:latin typeface="Times New Roman"/>
                        <a:ea typeface="Arial Unicode MS"/>
                        <a:cs typeface="Mangal"/>
                      </a:endParaRPr>
                    </a:p>
                  </a:txBody>
                  <a:tcPr marL="61267" marR="612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kern="50">
                          <a:latin typeface="Times New Roman"/>
                          <a:ea typeface="Times New Roman"/>
                          <a:cs typeface="Times New Roman"/>
                        </a:rPr>
                        <a:t>24 014.6</a:t>
                      </a:r>
                      <a:endParaRPr lang="ru-RU" sz="1100" kern="50">
                        <a:latin typeface="Times New Roman"/>
                        <a:ea typeface="Arial Unicode MS"/>
                        <a:cs typeface="Mangal"/>
                      </a:endParaRPr>
                    </a:p>
                  </a:txBody>
                  <a:tcPr marL="61267" marR="612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kern="50" dirty="0">
                          <a:latin typeface="Times New Roman"/>
                          <a:ea typeface="Arial Unicode MS"/>
                          <a:cs typeface="Times New Roman"/>
                        </a:rPr>
                        <a:t>102,9</a:t>
                      </a:r>
                      <a:endParaRPr lang="ru-RU" sz="1100" kern="50" dirty="0">
                        <a:latin typeface="Times New Roman"/>
                        <a:ea typeface="Arial Unicode MS"/>
                        <a:cs typeface="Mangal"/>
                      </a:endParaRPr>
                    </a:p>
                  </a:txBody>
                  <a:tcPr marL="61267" marR="612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" name="Пятиугольник 3"/>
          <p:cNvSpPr/>
          <p:nvPr/>
        </p:nvSpPr>
        <p:spPr>
          <a:xfrm>
            <a:off x="0" y="0"/>
            <a:ext cx="6324600" cy="533400"/>
          </a:xfrm>
          <a:prstGeom prst="homePlate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 smtClean="0">
              <a:solidFill>
                <a:schemeClr val="tx1"/>
              </a:solidFill>
              <a:latin typeface="+mj-lt"/>
            </a:endParaRPr>
          </a:p>
          <a:p>
            <a:pPr algn="ctr"/>
            <a:r>
              <a:rPr lang="ru-RU" dirty="0" smtClean="0">
                <a:solidFill>
                  <a:schemeClr val="tx1"/>
                </a:solidFill>
                <a:latin typeface="+mj-lt"/>
              </a:rPr>
              <a:t>Жизненный уровень населения  </a:t>
            </a:r>
          </a:p>
          <a:p>
            <a:pPr algn="ctr"/>
            <a:endParaRPr lang="ru-RU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TERMINATOR\Desktop\ПРОЕКТ ПО БЮДЖЕТУ НА 2020 год\РАСХОДЫ КЛИПАРТ 1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971800" y="2971800"/>
            <a:ext cx="6448731" cy="4212337"/>
          </a:xfrm>
          <a:prstGeom prst="rect">
            <a:avLst/>
          </a:prstGeom>
          <a:noFill/>
        </p:spPr>
      </p:pic>
      <p:graphicFrame>
        <p:nvGraphicFramePr>
          <p:cNvPr id="3" name="Object 4"/>
          <p:cNvGraphicFramePr>
            <a:graphicFrameLocks noGrp="1" noChangeAspect="1"/>
          </p:cNvGraphicFramePr>
          <p:nvPr>
            <p:ph/>
          </p:nvPr>
        </p:nvGraphicFramePr>
        <p:xfrm>
          <a:off x="1" y="0"/>
          <a:ext cx="5689600" cy="4267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0" y="0"/>
            <a:ext cx="5334000" cy="5000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pPr marL="342900" marR="0" lvl="0" indent="-34290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lang="ru-RU" sz="1600" b="1" kern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РАСХОДЫ НАСЕЛЕНИЯ</a:t>
            </a:r>
            <a:endParaRPr kumimoji="0" lang="ru-RU" sz="16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alibri" pitchFamily="34" charset="0"/>
              <a:cs typeface="Calibri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038600" y="304800"/>
            <a:ext cx="97988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200" i="1" dirty="0" smtClean="0">
                <a:latin typeface="Calibri" pitchFamily="34" charset="0"/>
              </a:rPr>
              <a:t>млн. рублей</a:t>
            </a:r>
            <a:endParaRPr lang="ru-RU" sz="1200" i="1" dirty="0">
              <a:latin typeface="Calibri" pitchFamily="34" charset="0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ятиугольник 11"/>
          <p:cNvSpPr/>
          <p:nvPr/>
        </p:nvSpPr>
        <p:spPr>
          <a:xfrm>
            <a:off x="0" y="0"/>
            <a:ext cx="6248400" cy="381000"/>
          </a:xfrm>
          <a:prstGeom prst="homePlate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124" name="Picture 4" descr="C:\Users\TERMINATOR\Desktop\ПРОЕКТ ПО БЮДЖЕТУ НА 2020 год\ДЕТСАД КЛИПАРТ 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38800" y="5619750"/>
            <a:ext cx="2228850" cy="1238250"/>
          </a:xfrm>
          <a:prstGeom prst="rect">
            <a:avLst/>
          </a:prstGeom>
          <a:noFill/>
        </p:spPr>
      </p:pic>
      <p:pic>
        <p:nvPicPr>
          <p:cNvPr id="5123" name="Picture 3" descr="C:\Users\TERMINATOR\Desktop\ПРОЕКТ ПО БЮДЖЕТУ НА 2020 год\БОЛЬНИЦА КЛИПАРТ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32237" y="3429000"/>
            <a:ext cx="2111763" cy="1924050"/>
          </a:xfrm>
          <a:prstGeom prst="rect">
            <a:avLst/>
          </a:prstGeom>
          <a:noFill/>
        </p:spPr>
      </p:pic>
      <p:pic>
        <p:nvPicPr>
          <p:cNvPr id="5122" name="Picture 2" descr="C:\Users\TERMINATOR\Desktop\ПРОЕКТ ПО БЮДЖЕТУ НА 2020 год\ШКОЛА КЛИПАРТ 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95800" y="3429000"/>
            <a:ext cx="2391275" cy="2019299"/>
          </a:xfrm>
          <a:prstGeom prst="rect">
            <a:avLst/>
          </a:prstGeom>
          <a:gradFill flip="none" rotWithShape="1"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lin ang="5400000" scaled="1"/>
            <a:tileRect/>
          </a:gradFill>
          <a:effectLst>
            <a:outerShdw blurRad="50800" dist="50800" sx="1000" sy="1000" algn="ctr" rotWithShape="0">
              <a:srgbClr val="000000"/>
            </a:outerShdw>
          </a:effectLst>
        </p:spPr>
      </p:pic>
      <p:graphicFrame>
        <p:nvGraphicFramePr>
          <p:cNvPr id="3" name="Object 4"/>
          <p:cNvGraphicFramePr>
            <a:graphicFrameLocks noGrp="1" noChangeAspect="1"/>
          </p:cNvGraphicFramePr>
          <p:nvPr>
            <p:ph/>
          </p:nvPr>
        </p:nvGraphicFramePr>
        <p:xfrm>
          <a:off x="0" y="0"/>
          <a:ext cx="4572000" cy="3429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-1524000" y="0"/>
            <a:ext cx="9144000" cy="5000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pPr marL="342900" lvl="0" indent="-342900" algn="ctr">
              <a:spcBef>
                <a:spcPct val="20000"/>
              </a:spcBef>
              <a:defRPr/>
            </a:pPr>
            <a:r>
              <a:rPr lang="ru-RU" sz="2300" b="1" kern="0" dirty="0" smtClean="0">
                <a:latin typeface="Times New Roman" pitchFamily="18" charset="0"/>
                <a:cs typeface="Times New Roman" pitchFamily="18" charset="0"/>
              </a:rPr>
              <a:t>ОБЕСПЕЧЕННОСТЬ</a:t>
            </a:r>
            <a:endParaRPr lang="ru-RU" sz="2100" kern="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00034" y="214290"/>
            <a:ext cx="899605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400" i="1" dirty="0" smtClean="0">
                <a:latin typeface="Calibri" pitchFamily="34" charset="0"/>
              </a:rPr>
              <a:t>единиц</a:t>
            </a:r>
            <a:endParaRPr lang="ru-RU" sz="1400" i="1" dirty="0">
              <a:latin typeface="Calibri" pitchFamily="34" charset="0"/>
            </a:endParaRPr>
          </a:p>
        </p:txBody>
      </p:sp>
      <p:graphicFrame>
        <p:nvGraphicFramePr>
          <p:cNvPr id="6" name="Object 4"/>
          <p:cNvGraphicFramePr>
            <a:graphicFrameLocks noChangeAspect="1"/>
          </p:cNvGraphicFramePr>
          <p:nvPr/>
        </p:nvGraphicFramePr>
        <p:xfrm>
          <a:off x="4714876" y="142852"/>
          <a:ext cx="4429124" cy="32861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graphicFrame>
        <p:nvGraphicFramePr>
          <p:cNvPr id="8" name="Object 4"/>
          <p:cNvGraphicFramePr>
            <a:graphicFrameLocks noChangeAspect="1"/>
          </p:cNvGraphicFramePr>
          <p:nvPr/>
        </p:nvGraphicFramePr>
        <p:xfrm>
          <a:off x="0" y="3276600"/>
          <a:ext cx="4419600" cy="3581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sp>
        <p:nvSpPr>
          <p:cNvPr id="9" name="Прямоугольник 8"/>
          <p:cNvSpPr/>
          <p:nvPr/>
        </p:nvSpPr>
        <p:spPr>
          <a:xfrm>
            <a:off x="3505200" y="3657600"/>
            <a:ext cx="899605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400" i="1" dirty="0" smtClean="0">
                <a:latin typeface="Calibri" pitchFamily="34" charset="0"/>
              </a:rPr>
              <a:t>человек</a:t>
            </a:r>
            <a:endParaRPr lang="ru-RU" sz="1400" i="1" dirty="0">
              <a:latin typeface="Calibri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8244395" y="214290"/>
            <a:ext cx="899605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400" i="1" dirty="0" smtClean="0">
                <a:latin typeface="Calibri" pitchFamily="34" charset="0"/>
              </a:rPr>
              <a:t>человек</a:t>
            </a:r>
            <a:endParaRPr lang="ru-RU" sz="1400" i="1" dirty="0">
              <a:latin typeface="Calibri" pitchFamily="34" charset="0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ятиугольник 7"/>
          <p:cNvSpPr/>
          <p:nvPr/>
        </p:nvSpPr>
        <p:spPr>
          <a:xfrm>
            <a:off x="0" y="0"/>
            <a:ext cx="8991600" cy="762000"/>
          </a:xfrm>
          <a:prstGeom prst="homePlate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0" y="0"/>
            <a:ext cx="88392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/>
              <a:t>Раздел 2.   </a:t>
            </a:r>
            <a:r>
              <a:rPr lang="ru-RU" sz="1600" dirty="0" smtClean="0"/>
              <a:t>СЕДЕНИЯ О ПЛАНИРУЕМЫХ И ФАКТИЧЕСКИХ ЗНАЧЕНИЯХ ОСНОВНЫХ ХАРАКТЕРИСТИК БЮДЖЕТА КУРСКОГО МУНИЦИПАЛЬНОГО РАЙОНА СТАВРОПОЛЬСКОГО КРАЯ ЗА 2020 ГОД</a:t>
            </a:r>
            <a:endParaRPr lang="ru-RU" sz="1600" dirty="0"/>
          </a:p>
        </p:txBody>
      </p:sp>
      <p:graphicFrame>
        <p:nvGraphicFramePr>
          <p:cNvPr id="12" name="Содержимое 11"/>
          <p:cNvGraphicFramePr>
            <a:graphicFrameLocks noGrp="1"/>
          </p:cNvGraphicFramePr>
          <p:nvPr>
            <p:ph idx="1"/>
          </p:nvPr>
        </p:nvGraphicFramePr>
        <p:xfrm>
          <a:off x="152400" y="762000"/>
          <a:ext cx="8839199" cy="2325758"/>
        </p:xfrm>
        <a:graphic>
          <a:graphicData uri="http://schemas.openxmlformats.org/drawingml/2006/table">
            <a:tbl>
              <a:tblPr/>
              <a:tblGrid>
                <a:gridCol w="1066800"/>
                <a:gridCol w="838200"/>
                <a:gridCol w="762000"/>
                <a:gridCol w="762000"/>
                <a:gridCol w="762000"/>
                <a:gridCol w="914400"/>
                <a:gridCol w="838200"/>
                <a:gridCol w="838200"/>
                <a:gridCol w="697522"/>
                <a:gridCol w="764931"/>
                <a:gridCol w="594946"/>
              </a:tblGrid>
              <a:tr h="563549"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100" b="1" i="0" u="none" strike="noStrike" dirty="0">
                          <a:solidFill>
                            <a:srgbClr val="FFFFFF"/>
                          </a:solidFill>
                          <a:latin typeface="Calibri"/>
                        </a:rPr>
                        <a:t>Н</a:t>
                      </a:r>
                      <a:r>
                        <a:rPr lang="ru-RU" sz="1100" b="1" i="0" u="none" strike="noStrike" dirty="0" smtClean="0">
                          <a:solidFill>
                            <a:srgbClr val="FFFFFF"/>
                          </a:solidFill>
                          <a:latin typeface="Calibri"/>
                        </a:rPr>
                        <a:t>аименование </a:t>
                      </a:r>
                      <a:endParaRPr lang="ru-RU" sz="1100" b="1" i="0" u="none" strike="noStrike" dirty="0">
                        <a:solidFill>
                          <a:srgbClr val="FFFFFF"/>
                        </a:solidFill>
                        <a:latin typeface="Calibri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rtl="0" fontAlgn="t"/>
                      <a:r>
                        <a:rPr lang="ru-RU" sz="1100" b="1" i="0" u="none" strike="noStrike" dirty="0">
                          <a:solidFill>
                            <a:srgbClr val="FFFFFF"/>
                          </a:solidFill>
                          <a:latin typeface="Calibri"/>
                        </a:rPr>
                        <a:t>2018 год 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rtl="0" fontAlgn="t"/>
                      <a:r>
                        <a:rPr lang="ru-RU" sz="1100" b="1" i="0" u="none" strike="noStrike" dirty="0">
                          <a:solidFill>
                            <a:srgbClr val="FFFFFF"/>
                          </a:solidFill>
                          <a:latin typeface="Calibri"/>
                        </a:rPr>
                        <a:t>2019 год 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rtl="0" fontAlgn="t"/>
                      <a:r>
                        <a:rPr lang="ru-RU" sz="1100" b="1" i="0" u="none" strike="noStrike" dirty="0" smtClean="0">
                          <a:solidFill>
                            <a:srgbClr val="FFFFFF"/>
                          </a:solidFill>
                          <a:latin typeface="Calibri"/>
                        </a:rPr>
                        <a:t>2020</a:t>
                      </a:r>
                      <a:endParaRPr lang="ru-RU" sz="1100" b="1" i="0" u="none" strike="noStrike" dirty="0">
                        <a:solidFill>
                          <a:srgbClr val="FFFFFF"/>
                        </a:solidFill>
                        <a:latin typeface="Calibri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rtl="0" fontAlgn="t"/>
                      <a:r>
                        <a:rPr lang="ru-RU" sz="1100" b="1" i="0" u="none" strike="noStrike" dirty="0">
                          <a:solidFill>
                            <a:srgbClr val="FFFFFF"/>
                          </a:solidFill>
                          <a:latin typeface="Calibri"/>
                        </a:rPr>
                        <a:t>Отклонение исполнения  к плану </a:t>
                      </a:r>
                      <a:r>
                        <a:rPr lang="ru-RU" sz="1100" b="1" i="0" u="none" strike="noStrike" dirty="0" smtClean="0">
                          <a:solidFill>
                            <a:srgbClr val="FFFFFF"/>
                          </a:solidFill>
                          <a:latin typeface="Calibri"/>
                        </a:rPr>
                        <a:t>2020 </a:t>
                      </a:r>
                      <a:r>
                        <a:rPr lang="ru-RU" sz="1100" b="1" i="0" u="none" strike="noStrike" dirty="0">
                          <a:solidFill>
                            <a:srgbClr val="FFFFFF"/>
                          </a:solidFill>
                          <a:latin typeface="Calibri"/>
                        </a:rPr>
                        <a:t>года 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rtl="0" fontAlgn="t"/>
                      <a:r>
                        <a:rPr lang="ru-RU" sz="1100" b="1" i="0" u="none" strike="noStrike" dirty="0">
                          <a:solidFill>
                            <a:srgbClr val="FFFFFF"/>
                          </a:solidFill>
                          <a:latin typeface="Calibri"/>
                        </a:rPr>
                        <a:t>Отклонение исполнения </a:t>
                      </a:r>
                      <a:r>
                        <a:rPr lang="ru-RU" sz="1100" b="1" i="0" u="none" strike="noStrike" dirty="0" smtClean="0">
                          <a:solidFill>
                            <a:srgbClr val="FFFFFF"/>
                          </a:solidFill>
                          <a:latin typeface="Calibri"/>
                        </a:rPr>
                        <a:t>2020 </a:t>
                      </a:r>
                      <a:r>
                        <a:rPr lang="ru-RU" sz="1100" b="1" i="0" u="none" strike="noStrike" dirty="0">
                          <a:solidFill>
                            <a:srgbClr val="FFFFFF"/>
                          </a:solidFill>
                          <a:latin typeface="Calibri"/>
                        </a:rPr>
                        <a:t>к </a:t>
                      </a:r>
                      <a:r>
                        <a:rPr lang="ru-RU" sz="1100" b="1" i="0" u="none" strike="noStrike" dirty="0" smtClean="0">
                          <a:solidFill>
                            <a:srgbClr val="FFFFFF"/>
                          </a:solidFill>
                          <a:latin typeface="Calibri"/>
                        </a:rPr>
                        <a:t>2019</a:t>
                      </a:r>
                      <a:endParaRPr lang="ru-RU" sz="1100" b="1" i="0" u="none" strike="noStrike" dirty="0">
                        <a:solidFill>
                          <a:srgbClr val="FFFFFF"/>
                        </a:solidFill>
                        <a:latin typeface="Calibri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87850"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план 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исполнение 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план 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исполнение 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План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Исполнение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абс. 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% 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абс. 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% 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</a:tr>
              <a:tr h="187850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Доходы, из них 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1 246 002,74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1 265 054,85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1 344 295,91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1 346 829,53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1 730 062,55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1 749 437,20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19374,65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101,1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402607,67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33,4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</a:tr>
              <a:tr h="384644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Налоговые и неналоговые 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188307,44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211006,24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221856,73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228352,78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197288,74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232400,19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35111,45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117,8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4047,41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1,8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</a:tr>
              <a:tr h="402535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Безвозмездные поступления 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1057695,3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1054048,6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1122439,17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1118476,75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1532773,81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1517037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-15736,81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98,97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398560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37,7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</a:tr>
              <a:tr h="187850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Расходы 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1279525,3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1273690,78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1368968,38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1339645,6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1762898,07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1699023,51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-63874,56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96,4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359377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26,8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</a:tr>
              <a:tr h="223630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Дефицит «-» 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-33522,56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-8635,93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-24672,47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-32835,52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0,00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0,00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</a:tr>
              <a:tr h="187850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100" b="0" i="0" u="none" strike="noStrike" dirty="0" err="1">
                          <a:solidFill>
                            <a:srgbClr val="000000"/>
                          </a:solidFill>
                          <a:latin typeface="Calibri"/>
                        </a:rPr>
                        <a:t>Профицит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«+» 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7183,93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50413,69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83249,21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</a:tr>
            </a:tbl>
          </a:graphicData>
        </a:graphic>
      </p:graphicFrame>
      <p:sp>
        <p:nvSpPr>
          <p:cNvPr id="14" name="TextBox 13"/>
          <p:cNvSpPr txBox="1"/>
          <p:nvPr/>
        </p:nvSpPr>
        <p:spPr>
          <a:xfrm>
            <a:off x="152400" y="5791200"/>
            <a:ext cx="8839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200" dirty="0" smtClean="0">
                <a:latin typeface="Calibri" pitchFamily="34" charset="0"/>
                <a:cs typeface="Calibri" pitchFamily="34" charset="0"/>
              </a:rPr>
              <a:t>    За 2020 год в бюджет Курского муниципального района Ставропольского края поступило доходов на 33,4 процента или  402607,67 тыс. рублей больше, чем  за 2019 год. </a:t>
            </a:r>
            <a:r>
              <a:rPr lang="ru-RU" sz="1200" dirty="0" smtClean="0">
                <a:latin typeface="+mj-lt"/>
              </a:rPr>
              <a:t>Объем собственных доходов в сравнении с прошлым годом увеличился на 4 047,41 тыс. руб. или на 1,8 %. </a:t>
            </a:r>
            <a:endParaRPr lang="ru-RU" sz="1200" dirty="0">
              <a:latin typeface="+mj-lt"/>
              <a:cs typeface="Calibri" pitchFamily="34" charset="0"/>
            </a:endParaRPr>
          </a:p>
        </p:txBody>
      </p:sp>
      <p:graphicFrame>
        <p:nvGraphicFramePr>
          <p:cNvPr id="7" name="Диаграмма 6"/>
          <p:cNvGraphicFramePr/>
          <p:nvPr/>
        </p:nvGraphicFramePr>
        <p:xfrm>
          <a:off x="152400" y="3505200"/>
          <a:ext cx="8763000" cy="2209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ятиугольник 12"/>
          <p:cNvSpPr/>
          <p:nvPr/>
        </p:nvSpPr>
        <p:spPr>
          <a:xfrm>
            <a:off x="0" y="0"/>
            <a:ext cx="9144000" cy="533400"/>
          </a:xfrm>
          <a:prstGeom prst="homePlate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685" name="AutoShape 2" descr="https://avatars.mds.yandex.net/get-pdb/404799/faadcf83-c60c-4839-a31c-ffc6f8e83d8d/s1200?webp=false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6" name="TextBox 15"/>
          <p:cNvSpPr txBox="1"/>
          <p:nvPr/>
        </p:nvSpPr>
        <p:spPr>
          <a:xfrm>
            <a:off x="381000" y="0"/>
            <a:ext cx="8610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 smtClean="0"/>
              <a:t>ДИНАМИКА ДОХОДОВ, РАСХОДОВ И ДЕФИЦИТА/ПРОФИЦИТА БЮДЖЕТА КУРСКОГО МУНИЦИПАЛЬНОГО РАЙОНА СТАВРОПОЛЬСКОГО КРАЯ ЗА 2015-2020 ГОДЫ</a:t>
            </a:r>
            <a:endParaRPr lang="ru-RU" sz="1600" dirty="0"/>
          </a:p>
        </p:txBody>
      </p:sp>
      <p:graphicFrame>
        <p:nvGraphicFramePr>
          <p:cNvPr id="17" name="Таблица 16"/>
          <p:cNvGraphicFramePr>
            <a:graphicFrameLocks noGrp="1"/>
          </p:cNvGraphicFramePr>
          <p:nvPr/>
        </p:nvGraphicFramePr>
        <p:xfrm>
          <a:off x="152401" y="609600"/>
          <a:ext cx="8762999" cy="1490203"/>
        </p:xfrm>
        <a:graphic>
          <a:graphicData uri="http://schemas.openxmlformats.org/drawingml/2006/table">
            <a:tbl>
              <a:tblPr/>
              <a:tblGrid>
                <a:gridCol w="1880486"/>
                <a:gridCol w="1108762"/>
                <a:gridCol w="1108762"/>
                <a:gridCol w="1162310"/>
                <a:gridCol w="1007965"/>
                <a:gridCol w="1247357"/>
                <a:gridCol w="1247357"/>
              </a:tblGrid>
              <a:tr h="186752"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200" b="1" i="0" u="none" strike="noStrike" dirty="0">
                          <a:solidFill>
                            <a:srgbClr val="FFFFFF"/>
                          </a:solidFill>
                          <a:latin typeface="Calibri"/>
                        </a:rPr>
                        <a:t>наименование </a:t>
                      </a:r>
                    </a:p>
                  </a:txBody>
                  <a:tcPr marL="7671" marR="7671" marT="767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200" b="1" i="0" u="none" strike="noStrike">
                          <a:solidFill>
                            <a:srgbClr val="FFFFFF"/>
                          </a:solidFill>
                          <a:latin typeface="Calibri"/>
                        </a:rPr>
                        <a:t>2015</a:t>
                      </a:r>
                    </a:p>
                  </a:txBody>
                  <a:tcPr marL="7671" marR="7671" marT="767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200" b="1" i="0" u="none" strike="noStrike">
                          <a:solidFill>
                            <a:srgbClr val="FFFFFF"/>
                          </a:solidFill>
                          <a:latin typeface="Calibri"/>
                        </a:rPr>
                        <a:t>2016</a:t>
                      </a:r>
                    </a:p>
                  </a:txBody>
                  <a:tcPr marL="7671" marR="7671" marT="767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200" b="1" i="0" u="none" strike="noStrike" dirty="0">
                          <a:solidFill>
                            <a:srgbClr val="FFFFFF"/>
                          </a:solidFill>
                          <a:latin typeface="Calibri"/>
                        </a:rPr>
                        <a:t>2017</a:t>
                      </a:r>
                    </a:p>
                  </a:txBody>
                  <a:tcPr marL="7671" marR="7671" marT="767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200" b="1" i="0" u="none" strike="noStrike">
                          <a:solidFill>
                            <a:srgbClr val="FFFFFF"/>
                          </a:solidFill>
                          <a:latin typeface="Calibri"/>
                        </a:rPr>
                        <a:t>2018</a:t>
                      </a:r>
                    </a:p>
                  </a:txBody>
                  <a:tcPr marL="7671" marR="7671" marT="767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200" b="1" i="0" u="none" strike="noStrike" dirty="0">
                          <a:solidFill>
                            <a:srgbClr val="FFFFFF"/>
                          </a:solidFill>
                          <a:latin typeface="Calibri"/>
                        </a:rPr>
                        <a:t>2019</a:t>
                      </a:r>
                    </a:p>
                  </a:txBody>
                  <a:tcPr marL="7671" marR="7671" marT="767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200" b="1" i="0" u="none" strike="noStrike" dirty="0" smtClean="0">
                          <a:solidFill>
                            <a:srgbClr val="FFFFFF"/>
                          </a:solidFill>
                          <a:latin typeface="Calibri"/>
                        </a:rPr>
                        <a:t>2020</a:t>
                      </a:r>
                      <a:endParaRPr lang="ru-RU" sz="1200" b="1" i="0" u="none" strike="noStrike" dirty="0">
                        <a:solidFill>
                          <a:srgbClr val="FFFFFF"/>
                        </a:solidFill>
                        <a:latin typeface="Calibri"/>
                      </a:endParaRPr>
                    </a:p>
                  </a:txBody>
                  <a:tcPr marL="7671" marR="7671" marT="767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</a:tr>
              <a:tr h="186752"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7671" marR="7671" marT="767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7671" marR="7671" marT="767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7671" marR="7671" marT="767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7671" marR="7671" marT="767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7671" marR="7671" marT="767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7671" marR="7671" marT="767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endParaRPr lang="ru-RU" sz="12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71" marR="7671" marT="767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</a:tr>
              <a:tr h="186752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Доходы</a:t>
                      </a:r>
                    </a:p>
                  </a:txBody>
                  <a:tcPr marL="7671" marR="7671" marT="767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  1 214 856,04   </a:t>
                      </a:r>
                    </a:p>
                  </a:txBody>
                  <a:tcPr marL="7671" marR="7671" marT="767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  1 189 078,32   </a:t>
                      </a:r>
                    </a:p>
                  </a:txBody>
                  <a:tcPr marL="7671" marR="7671" marT="767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   1 208 187,80   </a:t>
                      </a:r>
                    </a:p>
                  </a:txBody>
                  <a:tcPr marL="7671" marR="7671" marT="767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1 265 054,85   </a:t>
                      </a:r>
                    </a:p>
                  </a:txBody>
                  <a:tcPr marL="7671" marR="7671" marT="767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     1 346 829,53   </a:t>
                      </a:r>
                    </a:p>
                  </a:txBody>
                  <a:tcPr marL="7671" marR="7671" marT="767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1 749 437,20</a:t>
                      </a:r>
                    </a:p>
                    <a:p>
                      <a:pPr algn="r" fontAlgn="t"/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71" marR="7671" marT="767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</a:tr>
              <a:tr h="186752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Расходы </a:t>
                      </a:r>
                    </a:p>
                  </a:txBody>
                  <a:tcPr marL="7671" marR="7671" marT="767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  1 228 754,65   </a:t>
                      </a:r>
                    </a:p>
                  </a:txBody>
                  <a:tcPr marL="7671" marR="7671" marT="767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  1 202 469,23   </a:t>
                      </a:r>
                    </a:p>
                  </a:txBody>
                  <a:tcPr marL="7671" marR="7671" marT="767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   1 199 833,59   </a:t>
                      </a:r>
                    </a:p>
                  </a:txBody>
                  <a:tcPr marL="7671" marR="7671" marT="767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1 273 690,78   </a:t>
                      </a:r>
                    </a:p>
                  </a:txBody>
                  <a:tcPr marL="7671" marR="7671" marT="767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     1 339 645,60   </a:t>
                      </a:r>
                    </a:p>
                  </a:txBody>
                  <a:tcPr marL="7671" marR="7671" marT="767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1 699 023,51</a:t>
                      </a:r>
                    </a:p>
                    <a:p>
                      <a:pPr algn="r" fontAlgn="t"/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71" marR="7671" marT="767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</a:tr>
              <a:tr h="362239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Дефицит «-» /Профицит «+» </a:t>
                      </a:r>
                    </a:p>
                  </a:txBody>
                  <a:tcPr marL="7671" marR="7671" marT="767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-       13 898,61   </a:t>
                      </a:r>
                    </a:p>
                  </a:txBody>
                  <a:tcPr marL="7671" marR="7671" marT="767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-       13 390,91   </a:t>
                      </a:r>
                    </a:p>
                  </a:txBody>
                  <a:tcPr marL="7671" marR="7671" marT="767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           8 354,21   </a:t>
                      </a:r>
                    </a:p>
                  </a:txBody>
                  <a:tcPr marL="7671" marR="7671" marT="767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-       8 635,93   </a:t>
                      </a:r>
                    </a:p>
                  </a:txBody>
                  <a:tcPr marL="7671" marR="7671" marT="767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             7 183,93   </a:t>
                      </a:r>
                    </a:p>
                  </a:txBody>
                  <a:tcPr marL="7671" marR="7671" marT="767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50413,69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71" marR="7671" marT="767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8" name="Диаграмма 17"/>
          <p:cNvGraphicFramePr/>
          <p:nvPr/>
        </p:nvGraphicFramePr>
        <p:xfrm>
          <a:off x="0" y="1981200"/>
          <a:ext cx="8991600" cy="2667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20" name="Диаграмма 19"/>
          <p:cNvGraphicFramePr/>
          <p:nvPr/>
        </p:nvGraphicFramePr>
        <p:xfrm>
          <a:off x="0" y="4724400"/>
          <a:ext cx="8991600" cy="152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685800" y="6324600"/>
            <a:ext cx="762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Calibri" pitchFamily="34" charset="0"/>
                <a:cs typeface="Calibri" pitchFamily="34" charset="0"/>
              </a:rPr>
              <a:t>2015</a:t>
            </a:r>
            <a:endParaRPr lang="ru-RU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2133600" y="6324600"/>
            <a:ext cx="762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Calibri" pitchFamily="34" charset="0"/>
                <a:cs typeface="Calibri" pitchFamily="34" charset="0"/>
              </a:rPr>
              <a:t>2016</a:t>
            </a:r>
            <a:endParaRPr lang="ru-RU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3505200" y="6324600"/>
            <a:ext cx="762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Calibri" pitchFamily="34" charset="0"/>
                <a:cs typeface="Calibri" pitchFamily="34" charset="0"/>
              </a:rPr>
              <a:t>2017</a:t>
            </a:r>
            <a:endParaRPr lang="ru-RU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5029200" y="6324600"/>
            <a:ext cx="762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Calibri" pitchFamily="34" charset="0"/>
                <a:cs typeface="Calibri" pitchFamily="34" charset="0"/>
              </a:rPr>
              <a:t>2018</a:t>
            </a:r>
            <a:endParaRPr lang="ru-RU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6629400" y="6324600"/>
            <a:ext cx="762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Calibri" pitchFamily="34" charset="0"/>
                <a:cs typeface="Calibri" pitchFamily="34" charset="0"/>
              </a:rPr>
              <a:t>2019</a:t>
            </a:r>
            <a:endParaRPr lang="ru-RU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848600" y="6324600"/>
            <a:ext cx="762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Calibri" pitchFamily="34" charset="0"/>
                <a:cs typeface="Calibri" pitchFamily="34" charset="0"/>
              </a:rPr>
              <a:t>2020</a:t>
            </a:r>
            <a:endParaRPr lang="ru-RU" dirty="0"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Пятиугольник 42"/>
          <p:cNvSpPr/>
          <p:nvPr/>
        </p:nvSpPr>
        <p:spPr>
          <a:xfrm>
            <a:off x="0" y="0"/>
            <a:ext cx="2209800" cy="457200"/>
          </a:xfrm>
          <a:prstGeom prst="homePlate">
            <a:avLst/>
          </a:prstGeom>
          <a:gradFill flip="none" rotWithShape="1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13500000" scaled="0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Овал 24"/>
          <p:cNvSpPr/>
          <p:nvPr/>
        </p:nvSpPr>
        <p:spPr>
          <a:xfrm>
            <a:off x="152400" y="1066800"/>
            <a:ext cx="2743200" cy="1981200"/>
          </a:xfrm>
          <a:prstGeom prst="ellipse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13500000" scaled="0"/>
          </a:gra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Овал 23"/>
          <p:cNvSpPr/>
          <p:nvPr/>
        </p:nvSpPr>
        <p:spPr>
          <a:xfrm>
            <a:off x="1295400" y="2057400"/>
            <a:ext cx="990600" cy="990600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Овал 22"/>
          <p:cNvSpPr/>
          <p:nvPr/>
        </p:nvSpPr>
        <p:spPr>
          <a:xfrm>
            <a:off x="1295400" y="1066800"/>
            <a:ext cx="990600" cy="990600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TextBox 1"/>
          <p:cNvSpPr txBox="1"/>
          <p:nvPr/>
        </p:nvSpPr>
        <p:spPr>
          <a:xfrm>
            <a:off x="0" y="0"/>
            <a:ext cx="35814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/>
              <a:t>Раздел 3. </a:t>
            </a:r>
            <a:r>
              <a:rPr lang="ru-RU" sz="1600" dirty="0" smtClean="0"/>
              <a:t>ДОХОДЫ</a:t>
            </a:r>
            <a:endParaRPr lang="ru-RU" sz="1600" dirty="0"/>
          </a:p>
        </p:txBody>
      </p:sp>
      <p:sp>
        <p:nvSpPr>
          <p:cNvPr id="4" name="TextBox 3"/>
          <p:cNvSpPr txBox="1"/>
          <p:nvPr/>
        </p:nvSpPr>
        <p:spPr>
          <a:xfrm>
            <a:off x="4267200" y="152400"/>
            <a:ext cx="48768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 smtClean="0"/>
              <a:t>СТРУКТУРА ДОХОДОВ БЮДЖЕТА КУРСКОГО МУНИЦИПАЛЬНОГО РАЙОНА СТАВРОПОЛЬСКОГО КРАЯ ЗА 2020 ГОД</a:t>
            </a:r>
            <a:endParaRPr lang="ru-RU" sz="1400" dirty="0"/>
          </a:p>
        </p:txBody>
      </p:sp>
      <p:sp>
        <p:nvSpPr>
          <p:cNvPr id="5" name="TextBox 4"/>
          <p:cNvSpPr txBox="1"/>
          <p:nvPr/>
        </p:nvSpPr>
        <p:spPr>
          <a:xfrm>
            <a:off x="4800600" y="914400"/>
            <a:ext cx="4190999" cy="32316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ru-RU" sz="1200" dirty="0" smtClean="0">
                <a:latin typeface="+mj-lt"/>
              </a:rPr>
              <a:t>Исполнение местного бюджета за 2020 год выглядит следующим образом: по доходам 1 749 437,20 тыс. руб. или 101,1% </a:t>
            </a:r>
            <a:r>
              <a:rPr lang="ru-RU" sz="1200" dirty="0" smtClean="0">
                <a:latin typeface="Calibri" pitchFamily="34" charset="0"/>
                <a:cs typeface="Calibri" pitchFamily="34" charset="0"/>
              </a:rPr>
              <a:t>: </a:t>
            </a:r>
          </a:p>
          <a:p>
            <a:pPr>
              <a:buFont typeface="Wingdings" pitchFamily="2" charset="2"/>
              <a:buChar char="ü"/>
            </a:pPr>
            <a:r>
              <a:rPr lang="ru-RU" sz="12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ru-RU" sz="1200" dirty="0" smtClean="0">
                <a:latin typeface="+mj-lt"/>
              </a:rPr>
              <a:t>налоговые и неналоговые доходы составляют 232 400,19 тыс. руб. или 13,3% </a:t>
            </a:r>
            <a:r>
              <a:rPr lang="ru-RU" sz="1200" dirty="0" smtClean="0">
                <a:latin typeface="Calibri" pitchFamily="34" charset="0"/>
                <a:cs typeface="Calibri" pitchFamily="34" charset="0"/>
              </a:rPr>
              <a:t>доходов бюджета Курского муниципального района за отчетный период или 102,9 процента к годовым  плановым назначениям;</a:t>
            </a:r>
          </a:p>
          <a:p>
            <a:pPr>
              <a:buFont typeface="Wingdings" pitchFamily="2" charset="2"/>
              <a:buChar char="ü"/>
            </a:pPr>
            <a:r>
              <a:rPr lang="ru-RU" sz="12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ru-RU" sz="1200" dirty="0" smtClean="0">
                <a:latin typeface="+mj-lt"/>
              </a:rPr>
              <a:t>безвозмездные поступления    1 517 037,01 тыс. руб. или 86,7% </a:t>
            </a:r>
            <a:r>
              <a:rPr lang="ru-RU" sz="1200" dirty="0" smtClean="0">
                <a:latin typeface="Calibri" pitchFamily="34" charset="0"/>
                <a:cs typeface="Calibri" pitchFamily="34" charset="0"/>
              </a:rPr>
              <a:t>в общем объеме доходов бюджета Курского муниципального района Ставропольского края за отчетный период или 99,7 процента к годовым плановым назначениям.</a:t>
            </a:r>
          </a:p>
          <a:p>
            <a:pPr>
              <a:buFont typeface="Wingdings" pitchFamily="2" charset="2"/>
              <a:buChar char="ü"/>
            </a:pPr>
            <a:endParaRPr lang="ru-RU" sz="1200" dirty="0" smtClean="0">
              <a:latin typeface="Calibri" pitchFamily="34" charset="0"/>
              <a:cs typeface="Calibri" pitchFamily="34" charset="0"/>
            </a:endParaRPr>
          </a:p>
          <a:p>
            <a:pPr>
              <a:buFont typeface="Wingdings" pitchFamily="2" charset="2"/>
              <a:buChar char="ü"/>
            </a:pPr>
            <a:endParaRPr lang="ru-RU" sz="1200" dirty="0" smtClean="0">
              <a:latin typeface="Calibri" pitchFamily="34" charset="0"/>
              <a:cs typeface="Calibri" pitchFamily="34" charset="0"/>
            </a:endParaRPr>
          </a:p>
          <a:p>
            <a:endParaRPr lang="ru-RU" sz="1200" dirty="0" smtClean="0">
              <a:latin typeface="Calibri" pitchFamily="34" charset="0"/>
              <a:cs typeface="Calibri" pitchFamily="34" charset="0"/>
            </a:endParaRPr>
          </a:p>
          <a:p>
            <a:endParaRPr lang="ru-RU" sz="1200" dirty="0" smtClean="0">
              <a:latin typeface="Calibri" pitchFamily="34" charset="0"/>
              <a:cs typeface="Calibri" pitchFamily="34" charset="0"/>
            </a:endParaRPr>
          </a:p>
          <a:p>
            <a:endParaRPr lang="ru-RU" sz="12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7924800" y="685800"/>
            <a:ext cx="1044645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200" dirty="0" smtClean="0">
                <a:latin typeface="Calibri" pitchFamily="34" charset="0"/>
                <a:cs typeface="Calibri" pitchFamily="34" charset="0"/>
              </a:rPr>
              <a:t>(тыс. рублей)</a:t>
            </a:r>
            <a:endParaRPr lang="ru-RU" sz="1200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1752600" y="1066800"/>
            <a:ext cx="2971800" cy="990600"/>
          </a:xfrm>
          <a:prstGeom prst="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13500000" scaled="0"/>
          </a:gradFill>
          <a:ln>
            <a:solidFill>
              <a:schemeClr val="accent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1752600" y="1371600"/>
            <a:ext cx="1905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00" dirty="0" smtClean="0"/>
              <a:t>НАЛОГОВЫЕ И НЕ НАЛОГОВЫЕ ДОХОДЫ</a:t>
            </a:r>
            <a:endParaRPr lang="ru-RU" sz="800" dirty="0"/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3733800" y="1143000"/>
            <a:ext cx="914400" cy="152400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ru-RU" sz="900" dirty="0" smtClean="0">
                <a:solidFill>
                  <a:srgbClr val="000000"/>
                </a:solidFill>
                <a:latin typeface="Calibri"/>
              </a:rPr>
              <a:t>197288,74</a:t>
            </a:r>
            <a:endParaRPr lang="ru-RU" sz="900" dirty="0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3733800" y="1371600"/>
            <a:ext cx="914400" cy="152400"/>
          </a:xfrm>
          <a:prstGeom prst="roundRect">
            <a:avLst/>
          </a:prstGeom>
          <a:solidFill>
            <a:srgbClr val="92D050"/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ru-RU" sz="900" dirty="0" smtClean="0">
                <a:solidFill>
                  <a:srgbClr val="000000"/>
                </a:solidFill>
                <a:latin typeface="Calibri"/>
              </a:rPr>
              <a:t>232400,19</a:t>
            </a:r>
            <a:endParaRPr lang="ru-RU" sz="900" dirty="0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3733800" y="1600200"/>
            <a:ext cx="914400" cy="152400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00" dirty="0" smtClean="0">
                <a:solidFill>
                  <a:schemeClr val="tx1"/>
                </a:solidFill>
              </a:rPr>
              <a:t>(117,8%)</a:t>
            </a:r>
            <a:endParaRPr lang="ru-RU" sz="900" dirty="0">
              <a:solidFill>
                <a:schemeClr val="tx1"/>
              </a:solidFill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3733800" y="1828800"/>
            <a:ext cx="914400" cy="152400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rgbClr val="006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900" dirty="0" smtClean="0">
              <a:solidFill>
                <a:schemeClr val="tx1"/>
              </a:solidFill>
            </a:endParaRPr>
          </a:p>
          <a:p>
            <a:pPr algn="ctr"/>
            <a:r>
              <a:rPr lang="ru-RU" sz="900" dirty="0" smtClean="0">
                <a:solidFill>
                  <a:schemeClr val="tx1"/>
                </a:solidFill>
              </a:rPr>
              <a:t>+ </a:t>
            </a:r>
            <a:r>
              <a:rPr lang="ru-RU" sz="900" dirty="0" smtClean="0">
                <a:solidFill>
                  <a:srgbClr val="000000"/>
                </a:solidFill>
                <a:latin typeface="Calibri"/>
              </a:rPr>
              <a:t>35111,45</a:t>
            </a:r>
          </a:p>
          <a:p>
            <a:pPr algn="ctr"/>
            <a:endParaRPr lang="ru-RU" sz="900" dirty="0">
              <a:solidFill>
                <a:schemeClr val="tx1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1752600" y="2057400"/>
            <a:ext cx="2971800" cy="990600"/>
          </a:xfrm>
          <a:prstGeom prst="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13500000" scaled="0"/>
          </a:gradFill>
          <a:ln>
            <a:solidFill>
              <a:schemeClr val="accent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1752600" y="2286000"/>
            <a:ext cx="1905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00" dirty="0" smtClean="0"/>
              <a:t>БЕЗВОЗМЕЗДНЫЕ ПОСТУПЛЕНИЯ</a:t>
            </a:r>
            <a:endParaRPr lang="ru-RU" sz="800" dirty="0"/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3733800" y="2133600"/>
            <a:ext cx="914400" cy="152400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ru-RU" sz="900" dirty="0" smtClean="0">
                <a:solidFill>
                  <a:srgbClr val="000000"/>
                </a:solidFill>
                <a:latin typeface="Calibri"/>
              </a:rPr>
              <a:t>1532773,81</a:t>
            </a:r>
            <a:endParaRPr lang="ru-RU" sz="900" dirty="0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3733800" y="2362200"/>
            <a:ext cx="914400" cy="152400"/>
          </a:xfrm>
          <a:prstGeom prst="roundRect">
            <a:avLst/>
          </a:prstGeom>
          <a:solidFill>
            <a:srgbClr val="92D050"/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t"/>
            <a:r>
              <a:rPr lang="ru-RU" sz="900" dirty="0" smtClean="0">
                <a:solidFill>
                  <a:srgbClr val="000000"/>
                </a:solidFill>
                <a:latin typeface="Calibri"/>
              </a:rPr>
              <a:t>1517037</a:t>
            </a:r>
            <a:endParaRPr lang="ru-RU" sz="900" dirty="0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3733800" y="2590800"/>
            <a:ext cx="914400" cy="152400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00" dirty="0" smtClean="0">
                <a:solidFill>
                  <a:schemeClr val="tx1"/>
                </a:solidFill>
              </a:rPr>
              <a:t>(98,97%)</a:t>
            </a:r>
            <a:endParaRPr lang="ru-RU" sz="900" dirty="0">
              <a:solidFill>
                <a:schemeClr val="tx1"/>
              </a:solidFill>
            </a:endParaRPr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3733800" y="2819400"/>
            <a:ext cx="914400" cy="152400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rgbClr val="006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00" dirty="0" smtClean="0">
                <a:solidFill>
                  <a:schemeClr val="tx1"/>
                </a:solidFill>
              </a:rPr>
              <a:t> </a:t>
            </a:r>
            <a:r>
              <a:rPr lang="ru-RU" sz="900" dirty="0" smtClean="0">
                <a:solidFill>
                  <a:srgbClr val="000000"/>
                </a:solidFill>
                <a:latin typeface="Calibri"/>
              </a:rPr>
              <a:t>-15736,81</a:t>
            </a:r>
            <a:endParaRPr lang="ru-RU" sz="900" dirty="0">
              <a:solidFill>
                <a:schemeClr val="tx1"/>
              </a:solidFill>
            </a:endParaRPr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381000" y="1676400"/>
            <a:ext cx="838200" cy="152400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ru-RU" sz="900" dirty="0" smtClean="0">
                <a:solidFill>
                  <a:srgbClr val="000000"/>
                </a:solidFill>
                <a:latin typeface="Calibri"/>
              </a:rPr>
              <a:t>1 730 062,55</a:t>
            </a:r>
            <a:endParaRPr lang="ru-RU" sz="900" dirty="0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7" name="Скругленный прямоугольник 26"/>
          <p:cNvSpPr/>
          <p:nvPr/>
        </p:nvSpPr>
        <p:spPr>
          <a:xfrm>
            <a:off x="381000" y="1905000"/>
            <a:ext cx="838200" cy="152400"/>
          </a:xfrm>
          <a:prstGeom prst="roundRect">
            <a:avLst/>
          </a:prstGeom>
          <a:solidFill>
            <a:srgbClr val="92D050"/>
          </a:solidFill>
          <a:ln>
            <a:solidFill>
              <a:srgbClr val="00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ru-RU" sz="900" dirty="0" smtClean="0">
                <a:solidFill>
                  <a:srgbClr val="000000"/>
                </a:solidFill>
                <a:latin typeface="Calibri"/>
              </a:rPr>
              <a:t>1 749 437,20</a:t>
            </a:r>
            <a:endParaRPr lang="ru-RU" sz="900" dirty="0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8" name="Скругленный прямоугольник 27"/>
          <p:cNvSpPr/>
          <p:nvPr/>
        </p:nvSpPr>
        <p:spPr>
          <a:xfrm>
            <a:off x="381000" y="2133600"/>
            <a:ext cx="838200" cy="152400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00" dirty="0" smtClean="0">
                <a:solidFill>
                  <a:schemeClr val="tx1"/>
                </a:solidFill>
              </a:rPr>
              <a:t>(101,1%)</a:t>
            </a:r>
            <a:endParaRPr lang="ru-RU" sz="900" dirty="0">
              <a:solidFill>
                <a:schemeClr val="tx1"/>
              </a:solidFill>
            </a:endParaRPr>
          </a:p>
        </p:txBody>
      </p:sp>
      <p:sp>
        <p:nvSpPr>
          <p:cNvPr id="29" name="Скругленный прямоугольник 28"/>
          <p:cNvSpPr/>
          <p:nvPr/>
        </p:nvSpPr>
        <p:spPr>
          <a:xfrm>
            <a:off x="381000" y="2362200"/>
            <a:ext cx="838200" cy="152400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rgbClr val="006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900" dirty="0" smtClean="0">
              <a:solidFill>
                <a:schemeClr val="tx1"/>
              </a:solidFill>
            </a:endParaRPr>
          </a:p>
          <a:p>
            <a:pPr algn="ctr"/>
            <a:r>
              <a:rPr lang="ru-RU" sz="900" dirty="0" smtClean="0">
                <a:solidFill>
                  <a:schemeClr val="tx1"/>
                </a:solidFill>
              </a:rPr>
              <a:t>+ </a:t>
            </a:r>
            <a:r>
              <a:rPr lang="ru-RU" sz="900" dirty="0" smtClean="0">
                <a:solidFill>
                  <a:srgbClr val="000000"/>
                </a:solidFill>
                <a:latin typeface="Calibri"/>
              </a:rPr>
              <a:t>19374,65</a:t>
            </a:r>
          </a:p>
          <a:p>
            <a:pPr algn="ctr"/>
            <a:endParaRPr lang="ru-RU" sz="900" dirty="0">
              <a:solidFill>
                <a:schemeClr val="tx1"/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 rot="16200000">
            <a:off x="1299805" y="1443395"/>
            <a:ext cx="54221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dirty="0" smtClean="0"/>
              <a:t>13,3% </a:t>
            </a:r>
            <a:endParaRPr lang="ru-RU" sz="1000" dirty="0"/>
          </a:p>
        </p:txBody>
      </p:sp>
      <p:sp>
        <p:nvSpPr>
          <p:cNvPr id="31" name="TextBox 30"/>
          <p:cNvSpPr txBox="1"/>
          <p:nvPr/>
        </p:nvSpPr>
        <p:spPr>
          <a:xfrm rot="16200000">
            <a:off x="1299805" y="2433995"/>
            <a:ext cx="54221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dirty="0" smtClean="0"/>
              <a:t>86,7% </a:t>
            </a:r>
            <a:endParaRPr lang="ru-RU" sz="1000" dirty="0"/>
          </a:p>
        </p:txBody>
      </p:sp>
      <p:sp>
        <p:nvSpPr>
          <p:cNvPr id="32" name="Скругленный прямоугольник 31"/>
          <p:cNvSpPr/>
          <p:nvPr/>
        </p:nvSpPr>
        <p:spPr>
          <a:xfrm>
            <a:off x="304800" y="3200400"/>
            <a:ext cx="76200" cy="76200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900" dirty="0">
              <a:solidFill>
                <a:schemeClr val="tx1"/>
              </a:solidFill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457200" y="3124200"/>
            <a:ext cx="6858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" dirty="0" smtClean="0">
                <a:solidFill>
                  <a:schemeClr val="accent4">
                    <a:lumMod val="50000"/>
                  </a:schemeClr>
                </a:solidFill>
              </a:rPr>
              <a:t>План года</a:t>
            </a:r>
            <a:endParaRPr lang="ru-RU" sz="800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1524000" y="3124200"/>
            <a:ext cx="16002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" dirty="0" smtClean="0">
                <a:solidFill>
                  <a:schemeClr val="accent3">
                    <a:lumMod val="50000"/>
                  </a:schemeClr>
                </a:solidFill>
              </a:rPr>
              <a:t>Фактическое исполнение</a:t>
            </a:r>
            <a:endParaRPr lang="ru-RU" sz="800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35" name="Скругленный прямоугольник 34"/>
          <p:cNvSpPr/>
          <p:nvPr/>
        </p:nvSpPr>
        <p:spPr>
          <a:xfrm>
            <a:off x="1447800" y="3200400"/>
            <a:ext cx="76200" cy="76200"/>
          </a:xfrm>
          <a:prstGeom prst="roundRect">
            <a:avLst/>
          </a:prstGeom>
          <a:solidFill>
            <a:srgbClr val="92D050"/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900" dirty="0">
              <a:solidFill>
                <a:schemeClr val="tx1"/>
              </a:solidFill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3352800" y="3124200"/>
            <a:ext cx="9906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" dirty="0" smtClean="0">
                <a:solidFill>
                  <a:schemeClr val="accent6">
                    <a:lumMod val="50000"/>
                  </a:schemeClr>
                </a:solidFill>
              </a:rPr>
              <a:t>% исполнения</a:t>
            </a:r>
            <a:endParaRPr lang="ru-RU" sz="8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4648200" y="3124200"/>
            <a:ext cx="9144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" dirty="0" smtClean="0">
                <a:solidFill>
                  <a:schemeClr val="accent1">
                    <a:lumMod val="50000"/>
                  </a:schemeClr>
                </a:solidFill>
              </a:rPr>
              <a:t>Отклонение</a:t>
            </a:r>
            <a:endParaRPr lang="ru-RU" sz="8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8" name="Скругленный прямоугольник 37"/>
          <p:cNvSpPr/>
          <p:nvPr/>
        </p:nvSpPr>
        <p:spPr>
          <a:xfrm>
            <a:off x="4495800" y="3200400"/>
            <a:ext cx="76200" cy="76200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rgbClr val="006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900" dirty="0">
              <a:solidFill>
                <a:schemeClr val="tx1"/>
              </a:solidFill>
            </a:endParaRPr>
          </a:p>
        </p:txBody>
      </p:sp>
      <p:sp>
        <p:nvSpPr>
          <p:cNvPr id="39" name="Скругленный прямоугольник 38"/>
          <p:cNvSpPr/>
          <p:nvPr/>
        </p:nvSpPr>
        <p:spPr>
          <a:xfrm>
            <a:off x="3276600" y="3200400"/>
            <a:ext cx="76200" cy="76200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900" dirty="0">
              <a:solidFill>
                <a:schemeClr val="tx1"/>
              </a:solidFill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0" y="3352800"/>
            <a:ext cx="9144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 smtClean="0"/>
              <a:t>ДОХОДЫ БЮДЖЕТА КУРСКОГО МУНИЦИПАЛЬНОГО  РАЙОНА </a:t>
            </a:r>
          </a:p>
          <a:p>
            <a:pPr algn="ctr"/>
            <a:r>
              <a:rPr lang="ru-RU" sz="1400" dirty="0" smtClean="0"/>
              <a:t>СТАВРОПОЛЬСКОГО КРАЯ ЗА 2017-2020 ГОДЫ</a:t>
            </a:r>
            <a:endParaRPr lang="ru-RU" sz="1400" dirty="0"/>
          </a:p>
        </p:txBody>
      </p:sp>
      <p:graphicFrame>
        <p:nvGraphicFramePr>
          <p:cNvPr id="41" name="Диаграмма 40"/>
          <p:cNvGraphicFramePr/>
          <p:nvPr/>
        </p:nvGraphicFramePr>
        <p:xfrm>
          <a:off x="228600" y="3733800"/>
          <a:ext cx="4648200" cy="2971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2" name="TextBox 41"/>
          <p:cNvSpPr txBox="1"/>
          <p:nvPr/>
        </p:nvSpPr>
        <p:spPr>
          <a:xfrm>
            <a:off x="5257800" y="4191000"/>
            <a:ext cx="3733799" cy="2492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200" dirty="0" smtClean="0">
                <a:latin typeface="Calibri" pitchFamily="34" charset="0"/>
                <a:cs typeface="Calibri" pitchFamily="34" charset="0"/>
              </a:rPr>
              <a:t>     В структуре налоговых и неналоговых доходов наибольший удельный вес имеют:  </a:t>
            </a:r>
          </a:p>
          <a:p>
            <a:pPr algn="just">
              <a:buFont typeface="Wingdings" pitchFamily="2" charset="2"/>
              <a:buChar char="ü"/>
            </a:pPr>
            <a:r>
              <a:rPr lang="ru-RU" sz="1200" dirty="0" smtClean="0">
                <a:latin typeface="Calibri" pitchFamily="34" charset="0"/>
                <a:cs typeface="Calibri" pitchFamily="34" charset="0"/>
              </a:rPr>
              <a:t> 65,5% - налог на доходы физических лиц; </a:t>
            </a:r>
          </a:p>
          <a:p>
            <a:pPr algn="just">
              <a:buFont typeface="Wingdings" pitchFamily="2" charset="2"/>
              <a:buChar char="ü"/>
            </a:pPr>
            <a:r>
              <a:rPr lang="ru-RU" sz="1200" dirty="0" smtClean="0">
                <a:latin typeface="Calibri" pitchFamily="34" charset="0"/>
                <a:cs typeface="Calibri" pitchFamily="34" charset="0"/>
              </a:rPr>
              <a:t> 9,0% - доходы от использования имущества находящегося в муниципальной собственности;</a:t>
            </a:r>
          </a:p>
          <a:p>
            <a:pPr algn="just">
              <a:buFont typeface="Wingdings" pitchFamily="2" charset="2"/>
              <a:buChar char="ü"/>
            </a:pPr>
            <a:r>
              <a:rPr lang="ru-RU" sz="1200" dirty="0" smtClean="0">
                <a:latin typeface="Calibri" pitchFamily="34" charset="0"/>
                <a:cs typeface="Calibri" pitchFamily="34" charset="0"/>
              </a:rPr>
              <a:t>  6,4% - единый сельскохозяйственный налог.</a:t>
            </a:r>
          </a:p>
          <a:p>
            <a:pPr algn="just">
              <a:buFont typeface="Wingdings" pitchFamily="2" charset="2"/>
              <a:buChar char="ü"/>
            </a:pPr>
            <a:endParaRPr lang="ru-RU" sz="1200" dirty="0" smtClean="0">
              <a:latin typeface="Calibri" pitchFamily="34" charset="0"/>
              <a:cs typeface="Calibri" pitchFamily="34" charset="0"/>
            </a:endParaRPr>
          </a:p>
          <a:p>
            <a:pPr algn="just"/>
            <a:r>
              <a:rPr lang="ru-RU" sz="1200" dirty="0" smtClean="0">
                <a:latin typeface="Calibri" pitchFamily="34" charset="0"/>
                <a:cs typeface="Calibri" pitchFamily="34" charset="0"/>
              </a:rPr>
              <a:t>     Доля безвозмездных поступлений остается стабильно высокой – 86,7%; в сравнении с 2019 годом, доля уменьшилась на 3,7%. В структуре безвозмездных поступлений за 2020 год основная доля – 62,3% или 696 357,05 тыс. рублей.</a:t>
            </a:r>
          </a:p>
          <a:p>
            <a:pPr algn="just"/>
            <a:endParaRPr lang="ru-RU" sz="1200" dirty="0"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ятиугольник 4"/>
          <p:cNvSpPr/>
          <p:nvPr/>
        </p:nvSpPr>
        <p:spPr>
          <a:xfrm>
            <a:off x="0" y="0"/>
            <a:ext cx="8991600" cy="762000"/>
          </a:xfrm>
          <a:prstGeom prst="homePlate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0" y="0"/>
            <a:ext cx="89154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 smtClean="0"/>
              <a:t>ОБЪЕМ И СТРУКТУРА ДОХОДОВ ПОСТУПАЮЩИХ В БЮДЖЕТ КУРСКОГО МУНИЦИПАЛЬНОГО РАЙОНА СТАВРОПОЛЬСКОГО КРАЯ, СВЕДЕНИЯ О ПЛАНИРУЕМЫХ И ФАКТИЧЕСКИХ ЗНАЧЕНИЯХ ЗА 2020 ГОД</a:t>
            </a:r>
            <a:endParaRPr lang="ru-RU" sz="1400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152401" y="998144"/>
          <a:ext cx="8686799" cy="5250256"/>
        </p:xfrm>
        <a:graphic>
          <a:graphicData uri="http://schemas.openxmlformats.org/drawingml/2006/table">
            <a:tbl>
              <a:tblPr/>
              <a:tblGrid>
                <a:gridCol w="4516053"/>
                <a:gridCol w="1421846"/>
                <a:gridCol w="1178100"/>
                <a:gridCol w="883575"/>
                <a:gridCol w="687225"/>
              </a:tblGrid>
              <a:tr h="192612">
                <a:tc rowSpan="3"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источники доходов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2020 год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gridSpan="2">
                  <a:txBody>
                    <a:bodyPr/>
                    <a:lstStyle/>
                    <a:p>
                      <a:pPr algn="ctr" rtl="0" fontAlgn="t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Выполнение утвержденного плана года 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9B8"/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1063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rtl="0" fontAlgn="t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Утвержденный план 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9B8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t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Отчет  по году  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9B8"/>
                    </a:solidFill>
                  </a:tcPr>
                </a:tc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1994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абс. сумма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9B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9B8"/>
                    </a:solidFill>
                  </a:tcPr>
                </a:tc>
              </a:tr>
              <a:tr h="136661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НАЛОГОВЫЕ ДОХОДЫ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153525,98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184073,38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30547,40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119,90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136661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налог на доходы физических лиц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128 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730,57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152 235,29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23 </a:t>
                      </a:r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504,72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118,26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6661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доходы от уплаты акцизов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5 009,79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4 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968,04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-</a:t>
                      </a:r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41,75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99,17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4043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единый налог на вмененный доход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6 721,51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6 992,19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270,68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104,03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6661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единый сельскохозяйственный налог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8 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896,57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14 770,44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5 </a:t>
                      </a:r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873,87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166,02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8857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налог, взимаемый в связи с применением патентной системы налогообложения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77,54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157,54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80,00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202,17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6661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государственная пошлина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4 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090,00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4949,88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859,88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121,02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3242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НЕНАЛОГОВЫЕ ДОХОДЫ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43762,76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48326,82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4564,06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110,43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269956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доходы от использования имущества, находящегося в муниципальной собственности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19 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909,79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20 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697,40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1" i="0" u="none" strike="noStrike" dirty="0" smtClean="0">
                        <a:solidFill>
                          <a:srgbClr val="000000"/>
                        </a:solidFill>
                        <a:latin typeface="Calibri"/>
                      </a:endParaRPr>
                    </a:p>
                    <a:p>
                      <a:pPr algn="ctr" rtl="0" fontAlgn="ctr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787,61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1" i="0" u="none" strike="noStrike" dirty="0" smtClean="0">
                        <a:solidFill>
                          <a:srgbClr val="000000"/>
                        </a:solidFill>
                        <a:latin typeface="Calibri"/>
                      </a:endParaRPr>
                    </a:p>
                    <a:p>
                      <a:pPr algn="ctr" rtl="0" fontAlgn="ctr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103,96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1840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доходы от перечисления части прибыли, остающейся после уплаты налогов и иных обязательных платежей муниципальными унитарными предприятиями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143,00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181,75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1" i="0" u="none" strike="noStrike" dirty="0" smtClean="0">
                        <a:solidFill>
                          <a:srgbClr val="000000"/>
                        </a:solidFill>
                        <a:latin typeface="Calibri"/>
                      </a:endParaRPr>
                    </a:p>
                    <a:p>
                      <a:pPr algn="ctr" rtl="0" fontAlgn="ctr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38,75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1" i="0" u="none" strike="noStrike" dirty="0" smtClean="0">
                        <a:solidFill>
                          <a:srgbClr val="000000"/>
                        </a:solidFill>
                        <a:latin typeface="Calibri"/>
                      </a:endParaRPr>
                    </a:p>
                    <a:p>
                      <a:pPr algn="ctr" rtl="0" fontAlgn="ctr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127,10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6661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плата за негативное воздействие на окружающую среду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136,77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-174,18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-310,95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-127,35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4043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доходы от оказания платных услуг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21 373,70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22 495,00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1 121,30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105,25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6661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доходы от продажи материальных и нематериальных активов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 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840,00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3 259,30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1 419,30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177,14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4043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штрафы, санкции. возмещение ущерба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359,5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1 731,24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1 371,74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481,57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4043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ПРОЧИЕ НЕНАЛОГОВЫЕ ДОХОДЫ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                            -    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136,31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136,31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4043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БЕЗВОЗМЕЗДНЫЕ ПОСТУПЛЕНИЯ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1 532 773,71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1 517 037,01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-15 736,70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98,97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269956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Дотации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452 101,22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452 101,22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0,00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100,00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5325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Субсидии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58 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949,17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53 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278,48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-5 </a:t>
                      </a:r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670,69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90,38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5325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Субвенции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1 004 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392,83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994 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910,64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-9 482,19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99,06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3730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Иные межбюджетные трансферты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19 230,36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18 646,43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-583,93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96,96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3730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Прочие безвозмездные поступления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                         -    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5439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Возврат остатков субсидий, субвенций и иных межбюджетных трансфертов, имеющих целевое назначение прошлых лет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-1 899,77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-1 899,77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0,00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100,00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5902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ИТОГО: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1730062,55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 </a:t>
                      </a:r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749437,20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19374,65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101,12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ятиугольник 7"/>
          <p:cNvSpPr/>
          <p:nvPr/>
        </p:nvSpPr>
        <p:spPr>
          <a:xfrm>
            <a:off x="0" y="0"/>
            <a:ext cx="8991600" cy="838200"/>
          </a:xfrm>
          <a:prstGeom prst="homePlate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0" y="1981200"/>
            <a:ext cx="9144000" cy="4191000"/>
          </a:xfrm>
          <a:prstGeom prst="round2Diag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135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TextBox 1"/>
          <p:cNvSpPr txBox="1"/>
          <p:nvPr/>
        </p:nvSpPr>
        <p:spPr>
          <a:xfrm>
            <a:off x="152400" y="1981200"/>
            <a:ext cx="8610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 smtClean="0"/>
              <a:t>ДИНАМИКА ПОСТУПЛЕНИЯ НАЛОГОВЫХ И НЕНАЛОГОВЫХ ДОХОДОВ КОНСОЛИДИРОВАННОГО БЮДЖЕТА  КУРСКОГО РАЙОНА СТАВРОПОЛЬСКОГО КРАЯ ЗА 2016-2020 ГОДЫ</a:t>
            </a:r>
            <a:endParaRPr lang="ru-RU" sz="16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52400" y="838200"/>
            <a:ext cx="8763000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200" dirty="0" smtClean="0">
                <a:latin typeface="+mj-lt"/>
                <a:cs typeface="Calibri" pitchFamily="34" charset="0"/>
              </a:rPr>
              <a:t> </a:t>
            </a:r>
            <a:r>
              <a:rPr lang="ru-RU" sz="1200" dirty="0" smtClean="0">
                <a:latin typeface="+mj-lt"/>
              </a:rPr>
              <a:t>Доля налоговых и неналоговых доходов в общем объеме доходов, поступивших в бюджет, составила 13,28 процентов или 232,40 млн. рублей. Годовые плановые назначения по поступлению налоговых и неналоговых доходов в бюджет при плане 197,29 млн. рублей исполнены на 17,80 процентов больше и составили 232,40 млн. рублей. </a:t>
            </a:r>
          </a:p>
          <a:p>
            <a:pPr algn="just"/>
            <a:endParaRPr lang="ru-RU" sz="1400" dirty="0"/>
          </a:p>
        </p:txBody>
      </p:sp>
      <p:sp>
        <p:nvSpPr>
          <p:cNvPr id="4" name="TextBox 3"/>
          <p:cNvSpPr txBox="1"/>
          <p:nvPr/>
        </p:nvSpPr>
        <p:spPr>
          <a:xfrm>
            <a:off x="228600" y="0"/>
            <a:ext cx="86106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 smtClean="0"/>
              <a:t>ОБЕСПЕЧЕНИЕ РОСТА НАЛОГОВЫХ И НЕНАЛОГОВЫХ ДОХОДОВ БЮДЖЕТА  КУРСКОГО МУНИЦИПАЛЬНОГО РАЙОНА СТАВРОПОЛЬСКОГО КРАЯ                           ЗА 2016-2020 ГОДЫ</a:t>
            </a:r>
          </a:p>
          <a:p>
            <a:pPr algn="ctr"/>
            <a:r>
              <a:rPr lang="ru-RU" sz="1600" dirty="0" smtClean="0"/>
              <a:t>  </a:t>
            </a:r>
            <a:endParaRPr lang="ru-RU" sz="1600" dirty="0"/>
          </a:p>
        </p:txBody>
      </p:sp>
      <p:graphicFrame>
        <p:nvGraphicFramePr>
          <p:cNvPr id="5" name="Диаграмма 4"/>
          <p:cNvGraphicFramePr/>
          <p:nvPr/>
        </p:nvGraphicFramePr>
        <p:xfrm>
          <a:off x="0" y="2590800"/>
          <a:ext cx="9144000" cy="3581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4495800"/>
            <a:ext cx="9144000" cy="2362200"/>
          </a:xfrm>
          <a:prstGeom prst="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135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Загнутый угол 5"/>
          <p:cNvSpPr/>
          <p:nvPr/>
        </p:nvSpPr>
        <p:spPr>
          <a:xfrm>
            <a:off x="7162800" y="228600"/>
            <a:ext cx="1828800" cy="4114800"/>
          </a:xfrm>
          <a:prstGeom prst="foldedCorner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135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6017" name="Rectangle 1"/>
          <p:cNvSpPr>
            <a:spLocks noChangeArrowheads="1"/>
          </p:cNvSpPr>
          <p:nvPr/>
        </p:nvSpPr>
        <p:spPr bwMode="auto">
          <a:xfrm>
            <a:off x="0" y="0"/>
            <a:ext cx="5029200" cy="39857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just"/>
            <a:r>
              <a:rPr kumimoji="0" lang="ru-RU" sz="11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Calibri" pitchFamily="34" charset="0"/>
              </a:rPr>
              <a:t>      </a:t>
            </a:r>
            <a:r>
              <a:rPr kumimoji="0" lang="ru-RU" sz="11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ea typeface="Times New Roman" pitchFamily="18" charset="0"/>
                <a:cs typeface="Calibri" pitchFamily="34" charset="0"/>
              </a:rPr>
              <a:t>Налог на доходы физических лиц: </a:t>
            </a:r>
            <a:r>
              <a:rPr lang="ru-RU" sz="1100" dirty="0" smtClean="0">
                <a:latin typeface="+mj-lt"/>
              </a:rPr>
              <a:t>Поступление налога на доходы физических лиц в 2020 году составляет 152 235,29 тыс. руб. или 118,3% от плановых назначений. К отчету 2019 года  наблюдается  рост – 10,7% или 14722,72 тыс. руб. в абсолютной сумме, перевыполнение за счет сверхплановых поступлений (в основном за счет погашения задолженности прошлых лет, оплаты  штрафов и пени по актам камеральных и выездных проверок МРИ ФНС Росси «1 по Ставропольскому краю).</a:t>
            </a:r>
          </a:p>
          <a:p>
            <a:pPr algn="just"/>
            <a:r>
              <a:rPr lang="ru-RU" sz="1100" dirty="0" smtClean="0">
                <a:latin typeface="Calibri" pitchFamily="34" charset="0"/>
                <a:cs typeface="Calibri" pitchFamily="34" charset="0"/>
              </a:rPr>
              <a:t>      </a:t>
            </a:r>
            <a:r>
              <a:rPr lang="ru-RU" sz="11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Единый сельскохозяйственный налог: </a:t>
            </a:r>
            <a:r>
              <a:rPr lang="ru-RU" sz="1100" dirty="0" smtClean="0">
                <a:latin typeface="+mj-lt"/>
              </a:rPr>
              <a:t>Поступление единого сельскохозяйственного налога в бюджет составило 14,7 млн. рублей или 166,02 процента к уточненным годовым плановым назначениям. По сравнению с 2019 годом объем поступлений по указанному налогу уменьшился на 756,22 рублей или на 0,05 процента. Причиной, повлиявшей на спад поступления налога ЕСХН, является нестабильная экономическая ситуация. </a:t>
            </a:r>
            <a:endParaRPr lang="ru-RU" sz="1100" b="1" dirty="0" smtClean="0">
              <a:latin typeface="+mj-lt"/>
            </a:endParaRPr>
          </a:p>
          <a:p>
            <a:pPr algn="just"/>
            <a:r>
              <a:rPr lang="ru-RU" sz="1100" dirty="0" smtClean="0">
                <a:latin typeface="+mj-lt"/>
                <a:cs typeface="Calibri" pitchFamily="34" charset="0"/>
              </a:rPr>
              <a:t>    </a:t>
            </a:r>
            <a:r>
              <a:rPr lang="ru-RU" sz="1100" dirty="0" smtClean="0"/>
              <a:t> </a:t>
            </a:r>
            <a:r>
              <a:rPr lang="ru-RU" sz="11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Доходы от оказания платных услуг</a:t>
            </a:r>
            <a:r>
              <a:rPr lang="ru-RU" sz="1100" b="1" dirty="0" smtClean="0">
                <a:latin typeface="Calibri" pitchFamily="34" charset="0"/>
                <a:cs typeface="Calibri" pitchFamily="34" charset="0"/>
              </a:rPr>
              <a:t>: </a:t>
            </a:r>
            <a:r>
              <a:rPr lang="ru-RU" sz="1100" dirty="0" smtClean="0">
                <a:latin typeface="+mj-lt"/>
              </a:rPr>
              <a:t>Доходы от оказания платных услуг составляют 22 495,00 тыс. руб. или 105,3% от плановых назначений, в сравнении с прошлым годом уменьшение на 11 638,95 или 34,1%, в связи с принятыми  ограничительными мерами в связи с распространением новой </a:t>
            </a:r>
            <a:r>
              <a:rPr lang="ru-RU" sz="1100" dirty="0" err="1" smtClean="0">
                <a:latin typeface="+mj-lt"/>
              </a:rPr>
              <a:t>коронавирусной</a:t>
            </a:r>
            <a:r>
              <a:rPr lang="ru-RU" sz="1100" dirty="0" smtClean="0">
                <a:latin typeface="+mj-lt"/>
              </a:rPr>
              <a:t> инфекции.</a:t>
            </a:r>
          </a:p>
          <a:p>
            <a:pPr algn="just"/>
            <a:r>
              <a:rPr lang="ru-RU" sz="11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Calibri" pitchFamily="34" charset="0"/>
              </a:rPr>
              <a:t>     </a:t>
            </a:r>
            <a:r>
              <a:rPr lang="ru-RU" sz="11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Доходы  от продажи материальных и нематериальных активов</a:t>
            </a:r>
            <a:r>
              <a:rPr lang="ru-RU" sz="1100" b="1" dirty="0" smtClean="0">
                <a:latin typeface="Calibri" pitchFamily="34" charset="0"/>
                <a:cs typeface="Calibri" pitchFamily="34" charset="0"/>
              </a:rPr>
              <a:t>: </a:t>
            </a:r>
            <a:r>
              <a:rPr lang="ru-RU" sz="1100" dirty="0" smtClean="0">
                <a:latin typeface="+mj-lt"/>
              </a:rPr>
              <a:t>Поступление доходов от продажи материальных и нематериальных активов составляет 3 259,30 тыс. руб., в сравнении с прошлым годом увеличение на 1 036,50 или 46,6%.</a:t>
            </a:r>
          </a:p>
          <a:p>
            <a:pPr algn="just"/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28600" y="4495800"/>
            <a:ext cx="8763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 smtClean="0"/>
              <a:t>МЕРЫ, ПРИНЯТЫЕ КУРСКИМ РАЙОНОМ СТАВРОПОЛЬСКОГО КРАЯ В 2020 ГОДУ,</a:t>
            </a:r>
          </a:p>
          <a:p>
            <a:pPr algn="ctr"/>
            <a:r>
              <a:rPr lang="ru-RU" sz="1400" dirty="0" smtClean="0"/>
              <a:t> НАПРАВЛЕННЫЕ НА УВЕЛИЧЕНИЕ ДОХОДОВ</a:t>
            </a:r>
            <a:endParaRPr lang="ru-RU" sz="1400" dirty="0"/>
          </a:p>
        </p:txBody>
      </p:sp>
      <p:sp>
        <p:nvSpPr>
          <p:cNvPr id="86019" name="Rectangle 3"/>
          <p:cNvSpPr>
            <a:spLocks noChangeArrowheads="1"/>
          </p:cNvSpPr>
          <p:nvPr/>
        </p:nvSpPr>
        <p:spPr bwMode="auto">
          <a:xfrm>
            <a:off x="152400" y="5029200"/>
            <a:ext cx="8839200" cy="17081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just"/>
            <a:r>
              <a:rPr lang="ru-RU" sz="1050" dirty="0" smtClean="0">
                <a:latin typeface="+mj-lt"/>
              </a:rPr>
              <a:t>       Для увеличения налогового потенциала района, своевременного поступления  в бюджет собственных доходов, недопущения образования текущей задолженности и погашения имеющейся,  а также для обеспечения реализации программы оздоровления муниципальных финансов, Финансовым управлением на постоянной основе проводился мониторинг исполнения местных бюджетов, анализ ожидаемого поступления налоговых и неналоговых доходов в местные бюджеты с целью выявления выпадающих доходов, велась работа с крупными хозяйствующими субъектами района (в телефонном режиме) по увеличению собираемости доходов и снижению недоимки, проводилась работа с руководителями государственных и муниципальных учреждений по уплате имущественных налогов работниками данных учреждений и недопущения образования задолженности. Кроме того велся строгий контроль за  соблюдением норматива на содержание органов местного самоуправления, установленного Постановлением Правительства Ставропольского края от 17 декабря 2019 г.  № 577-п.</a:t>
            </a:r>
          </a:p>
          <a:p>
            <a:pPr algn="just"/>
            <a:r>
              <a:rPr lang="ru-RU" sz="1050" dirty="0" smtClean="0">
                <a:latin typeface="+mj-lt"/>
              </a:rPr>
              <a:t>      В результате проводимых мероприятий увеличение роста налоговых и неналоговых доходов консолидированного бюджета Курского района составило – 13 353,18 тыс. руб.</a:t>
            </a:r>
            <a:endParaRPr lang="ru-RU" sz="1050" dirty="0">
              <a:latin typeface="+mj-lt"/>
            </a:endParaRPr>
          </a:p>
        </p:txBody>
      </p:sp>
      <p:graphicFrame>
        <p:nvGraphicFramePr>
          <p:cNvPr id="12" name="Диаграмма 11"/>
          <p:cNvGraphicFramePr/>
          <p:nvPr/>
        </p:nvGraphicFramePr>
        <p:xfrm>
          <a:off x="5105400" y="0"/>
          <a:ext cx="4038600" cy="4343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ятиугольник 8"/>
          <p:cNvSpPr/>
          <p:nvPr/>
        </p:nvSpPr>
        <p:spPr>
          <a:xfrm>
            <a:off x="0" y="0"/>
            <a:ext cx="8686800" cy="609600"/>
          </a:xfrm>
          <a:prstGeom prst="homePlate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TextBox 12"/>
          <p:cNvSpPr txBox="1"/>
          <p:nvPr/>
        </p:nvSpPr>
        <p:spPr>
          <a:xfrm>
            <a:off x="228600" y="0"/>
            <a:ext cx="87630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 smtClean="0"/>
              <a:t>БЕЗВОЗМЕЗДНЫЕ ПОСТУПЛЕНИЯ В БЮДЖЕТ КУРСКОГО МУНИЦИПАЛЬНОГО РАЙОНА СТАВРОПОЛЬСКОГО КРАЯ </a:t>
            </a:r>
          </a:p>
          <a:p>
            <a:pPr algn="ctr"/>
            <a:r>
              <a:rPr lang="ru-RU" sz="1400" dirty="0" smtClean="0"/>
              <a:t> </a:t>
            </a:r>
            <a:endParaRPr lang="ru-RU" sz="1400" dirty="0"/>
          </a:p>
        </p:txBody>
      </p:sp>
      <p:graphicFrame>
        <p:nvGraphicFramePr>
          <p:cNvPr id="14" name="Диаграмма 13"/>
          <p:cNvGraphicFramePr/>
          <p:nvPr/>
        </p:nvGraphicFramePr>
        <p:xfrm>
          <a:off x="152400" y="304800"/>
          <a:ext cx="5105400" cy="2895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5410200" y="685800"/>
            <a:ext cx="3505200" cy="1107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just"/>
            <a:r>
              <a:rPr lang="ru-RU" sz="1100" dirty="0" smtClean="0">
                <a:latin typeface="+mj-lt"/>
              </a:rPr>
              <a:t>Доля безвозмездных поступлений в общем объеме доходов местного бюджета остается стабильно высокой – 86,7%,  в  сравнении с 2019 годом, доля эта  увеличилась на 3,7%. Фактическое исполнение по безвозмездным поступлениям составило 1 517 037 тыс. руб. или 98,97%.</a:t>
            </a:r>
            <a:endParaRPr lang="ru-RU" sz="1100" dirty="0">
              <a:latin typeface="+mj-lt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52400" y="3200400"/>
            <a:ext cx="8763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 smtClean="0"/>
              <a:t>БЕЗВОЗМЕЗДНЫЕ ПОСТУПЛЕНИЯ В БЮДЖЕТ КУРСКОГО МУНИЦИПАЛЬНОГО РАЙОНА СТАВРОПОЛЬСКОГО КРАЯ ЗА 2020 ГОД В СРАВНЕНИИ С 2019 ГОДОМ  </a:t>
            </a:r>
            <a:endParaRPr lang="ru-RU" sz="1400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7924800" y="3429000"/>
            <a:ext cx="1044645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200" dirty="0" smtClean="0">
                <a:latin typeface="Calibri" pitchFamily="34" charset="0"/>
                <a:cs typeface="Calibri" pitchFamily="34" charset="0"/>
              </a:rPr>
              <a:t>(тыс. рублей)</a:t>
            </a:r>
            <a:endParaRPr lang="ru-RU" sz="1200" dirty="0"/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228600" y="3733803"/>
          <a:ext cx="8686801" cy="2949728"/>
        </p:xfrm>
        <a:graphic>
          <a:graphicData uri="http://schemas.openxmlformats.org/drawingml/2006/table">
            <a:tbl>
              <a:tblPr/>
              <a:tblGrid>
                <a:gridCol w="3076095"/>
                <a:gridCol w="1367153"/>
                <a:gridCol w="1152096"/>
                <a:gridCol w="1140575"/>
                <a:gridCol w="967760"/>
                <a:gridCol w="983122"/>
              </a:tblGrid>
              <a:tr h="600312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источники доходов</a:t>
                      </a:r>
                    </a:p>
                  </a:txBody>
                  <a:tcPr marL="8092" marR="8092" marT="80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Утверждено решением о бюджете в 2019 году</a:t>
                      </a:r>
                    </a:p>
                  </a:txBody>
                  <a:tcPr marL="8092" marR="8092" marT="80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9B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Исполнено за 2019</a:t>
                      </a:r>
                    </a:p>
                  </a:txBody>
                  <a:tcPr marL="8092" marR="8092" marT="80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9B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Утверждено решением о бюджете в 2020 году </a:t>
                      </a:r>
                    </a:p>
                  </a:txBody>
                  <a:tcPr marL="8092" marR="8092" marT="80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9B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Исполнено за 2020 </a:t>
                      </a:r>
                    </a:p>
                  </a:txBody>
                  <a:tcPr marL="8092" marR="8092" marT="80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9B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Процент исполнения к плану 2020 года</a:t>
                      </a:r>
                    </a:p>
                  </a:txBody>
                  <a:tcPr marL="8092" marR="8092" marT="80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9B8"/>
                    </a:solidFill>
                  </a:tcPr>
                </a:tc>
              </a:tr>
              <a:tr h="176439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БЕЗВОЗМЕЗДНЫЕ ПОСТУПЛЕНИЯ</a:t>
                      </a:r>
                    </a:p>
                  </a:txBody>
                  <a:tcPr marL="8092" marR="8092" marT="80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1 122 439,17</a:t>
                      </a:r>
                    </a:p>
                  </a:txBody>
                  <a:tcPr marL="8092" marR="8092" marT="80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1 118 476,75</a:t>
                      </a:r>
                    </a:p>
                  </a:txBody>
                  <a:tcPr marL="8092" marR="8092" marT="80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1 532 773,00</a:t>
                      </a:r>
                    </a:p>
                  </a:txBody>
                  <a:tcPr marL="8092" marR="8092" marT="80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1 517 037,00</a:t>
                      </a:r>
                    </a:p>
                  </a:txBody>
                  <a:tcPr marL="8092" marR="8092" marT="80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98,97</a:t>
                      </a:r>
                    </a:p>
                  </a:txBody>
                  <a:tcPr marL="8092" marR="8092" marT="80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6439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Дотации </a:t>
                      </a:r>
                    </a:p>
                  </a:txBody>
                  <a:tcPr marL="8092" marR="8092" marT="80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220 969,00</a:t>
                      </a:r>
                    </a:p>
                  </a:txBody>
                  <a:tcPr marL="8092" marR="8092" marT="80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220 969,00</a:t>
                      </a:r>
                    </a:p>
                  </a:txBody>
                  <a:tcPr marL="8092" marR="8092" marT="80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452101</a:t>
                      </a:r>
                    </a:p>
                  </a:txBody>
                  <a:tcPr marL="8092" marR="8092" marT="80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452101</a:t>
                      </a:r>
                    </a:p>
                  </a:txBody>
                  <a:tcPr marL="8092" marR="8092" marT="80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100,00</a:t>
                      </a:r>
                    </a:p>
                  </a:txBody>
                  <a:tcPr marL="8092" marR="8092" marT="80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5702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Субсидии </a:t>
                      </a:r>
                    </a:p>
                  </a:txBody>
                  <a:tcPr marL="8092" marR="8092" marT="80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200 273,05</a:t>
                      </a:r>
                    </a:p>
                  </a:txBody>
                  <a:tcPr marL="8092" marR="8092" marT="80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196 389,67</a:t>
                      </a:r>
                    </a:p>
                  </a:txBody>
                  <a:tcPr marL="8092" marR="8092" marT="80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58 949</a:t>
                      </a:r>
                    </a:p>
                  </a:txBody>
                  <a:tcPr marL="8092" marR="8092" marT="80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53279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092" marR="8092" marT="80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90,38</a:t>
                      </a:r>
                    </a:p>
                  </a:txBody>
                  <a:tcPr marL="8092" marR="8092" marT="80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5702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Субвенции </a:t>
                      </a:r>
                    </a:p>
                  </a:txBody>
                  <a:tcPr marL="8092" marR="8092" marT="80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696 361,45</a:t>
                      </a:r>
                    </a:p>
                  </a:txBody>
                  <a:tcPr marL="8092" marR="8092" marT="80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696 357,05</a:t>
                      </a:r>
                    </a:p>
                  </a:txBody>
                  <a:tcPr marL="8092" marR="8092" marT="80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1004392</a:t>
                      </a:r>
                    </a:p>
                  </a:txBody>
                  <a:tcPr marL="8092" marR="8092" marT="80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994910</a:t>
                      </a:r>
                    </a:p>
                  </a:txBody>
                  <a:tcPr marL="8092" marR="8092" marT="80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99,06</a:t>
                      </a:r>
                    </a:p>
                  </a:txBody>
                  <a:tcPr marL="8092" marR="8092" marT="80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85359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Иные межбюджетные трансферты</a:t>
                      </a:r>
                    </a:p>
                  </a:txBody>
                  <a:tcPr marL="8092" marR="8092" marT="80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6 064,53</a:t>
                      </a:r>
                    </a:p>
                  </a:txBody>
                  <a:tcPr marL="8092" marR="8092" marT="80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5 985,19</a:t>
                      </a:r>
                    </a:p>
                  </a:txBody>
                  <a:tcPr marL="8092" marR="8092" marT="80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19 </a:t>
                      </a:r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230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092" marR="8092" marT="80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18646</a:t>
                      </a:r>
                    </a:p>
                  </a:txBody>
                  <a:tcPr marL="8092" marR="8092" marT="80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96,96</a:t>
                      </a:r>
                    </a:p>
                  </a:txBody>
                  <a:tcPr marL="8092" marR="8092" marT="80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6439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Прочие безвозмездные поступления</a:t>
                      </a:r>
                    </a:p>
                  </a:txBody>
                  <a:tcPr marL="8092" marR="8092" marT="80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                          -     </a:t>
                      </a:r>
                    </a:p>
                  </a:txBody>
                  <a:tcPr marL="8092" marR="8092" marT="80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4,7</a:t>
                      </a:r>
                    </a:p>
                  </a:txBody>
                  <a:tcPr marL="8092" marR="8092" marT="80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                  </a:t>
                      </a:r>
                    </a:p>
                  </a:txBody>
                  <a:tcPr marL="8092" marR="8092" marT="80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8092" marR="8092" marT="80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8092" marR="8092" marT="80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83336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Возврат остатков субсидий, субвенций и иных межбюджетных трансфертов, имеющих целевое назначение прошлых лет</a:t>
                      </a:r>
                    </a:p>
                  </a:txBody>
                  <a:tcPr marL="8092" marR="8092" marT="80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-1 228,86</a:t>
                      </a:r>
                    </a:p>
                  </a:txBody>
                  <a:tcPr marL="8092" marR="8092" marT="80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-1 228,86</a:t>
                      </a:r>
                    </a:p>
                  </a:txBody>
                  <a:tcPr marL="8092" marR="8092" marT="80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-1 899,00</a:t>
                      </a:r>
                    </a:p>
                  </a:txBody>
                  <a:tcPr marL="8092" marR="8092" marT="80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-1 899,00</a:t>
                      </a:r>
                    </a:p>
                  </a:txBody>
                  <a:tcPr marL="8092" marR="8092" marT="80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100,00</a:t>
                      </a:r>
                    </a:p>
                  </a:txBody>
                  <a:tcPr marL="8092" marR="8092" marT="80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2844" y="0"/>
            <a:ext cx="8858312" cy="7032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b="1" dirty="0" smtClean="0">
                <a:latin typeface="Calibri" pitchFamily="34" charset="0"/>
                <a:cs typeface="Calibri" pitchFamily="34" charset="0"/>
              </a:rPr>
              <a:t>ВВЕДЕНИЕ </a:t>
            </a:r>
            <a:r>
              <a:rPr lang="ru-RU" sz="1100" dirty="0" smtClean="0">
                <a:latin typeface="Calibri" pitchFamily="34" charset="0"/>
                <a:cs typeface="Calibri" pitchFamily="34" charset="0"/>
              </a:rPr>
              <a:t>…………………………………………………………………………………………………………………………………………………………………………..………………………….…….………3-4</a:t>
            </a:r>
          </a:p>
          <a:p>
            <a:endParaRPr lang="ru-RU" sz="1100" dirty="0" smtClean="0">
              <a:latin typeface="Calibri" pitchFamily="34" charset="0"/>
              <a:cs typeface="Calibri" pitchFamily="34" charset="0"/>
            </a:endParaRPr>
          </a:p>
          <a:p>
            <a:pPr algn="just"/>
            <a:r>
              <a:rPr lang="ru-RU" sz="1100" b="1" dirty="0" smtClean="0">
                <a:latin typeface="Calibri" pitchFamily="34" charset="0"/>
                <a:cs typeface="Calibri" pitchFamily="34" charset="0"/>
              </a:rPr>
              <a:t>Раздел 1. </a:t>
            </a:r>
            <a:r>
              <a:rPr lang="ru-RU" sz="11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Сведения о прогнозируемых и фактических значениях основных показателей социально-экономического развития Курского муниципального района Ставропольского края</a:t>
            </a:r>
            <a:r>
              <a:rPr lang="ru-RU" sz="1100" dirty="0" smtClean="0">
                <a:latin typeface="Calibri" pitchFamily="34" charset="0"/>
                <a:cs typeface="Calibri" pitchFamily="34" charset="0"/>
              </a:rPr>
              <a:t>………………………………………………………………………………………………………………………………………………. 10-20  </a:t>
            </a:r>
          </a:p>
          <a:p>
            <a:pPr algn="just"/>
            <a:r>
              <a:rPr lang="ru-RU" sz="1100" b="1" dirty="0" smtClean="0">
                <a:latin typeface="Calibri" pitchFamily="34" charset="0"/>
                <a:cs typeface="Calibri" pitchFamily="34" charset="0"/>
              </a:rPr>
              <a:t>Раздел 2. </a:t>
            </a:r>
            <a:r>
              <a:rPr lang="ru-RU" sz="11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Сведения о планируемых и фактических значениях основных характеристик бюджета Курского муниципального района Ставропольского края за 2020 год</a:t>
            </a:r>
            <a:r>
              <a:rPr lang="ru-RU" sz="1100" dirty="0" smtClean="0">
                <a:latin typeface="Calibri" pitchFamily="34" charset="0"/>
                <a:cs typeface="Calibri" pitchFamily="34" charset="0"/>
              </a:rPr>
              <a:t>……………………………………………………………………………………………………………………………………………………………………..………….21</a:t>
            </a:r>
          </a:p>
          <a:p>
            <a:pPr algn="just"/>
            <a:r>
              <a:rPr lang="ru-RU" sz="1100" dirty="0" smtClean="0">
                <a:latin typeface="Calibri" pitchFamily="34" charset="0"/>
                <a:cs typeface="Calibri" pitchFamily="34" charset="0"/>
              </a:rPr>
              <a:t>     Динамика доходов, расходов и дефицита/</a:t>
            </a:r>
            <a:r>
              <a:rPr lang="ru-RU" sz="1100" dirty="0" err="1" smtClean="0">
                <a:latin typeface="Calibri" pitchFamily="34" charset="0"/>
                <a:cs typeface="Calibri" pitchFamily="34" charset="0"/>
              </a:rPr>
              <a:t>профицита</a:t>
            </a:r>
            <a:r>
              <a:rPr lang="ru-RU" sz="1100" dirty="0" smtClean="0">
                <a:latin typeface="Calibri" pitchFamily="34" charset="0"/>
                <a:cs typeface="Calibri" pitchFamily="34" charset="0"/>
              </a:rPr>
              <a:t> бюджета Курского муниципального района Ставропольского края за 2015-2019 годы..22</a:t>
            </a:r>
          </a:p>
          <a:p>
            <a:pPr algn="just"/>
            <a:r>
              <a:rPr lang="ru-RU" sz="1100" b="1" dirty="0" smtClean="0">
                <a:latin typeface="Calibri" pitchFamily="34" charset="0"/>
                <a:cs typeface="Calibri" pitchFamily="34" charset="0"/>
              </a:rPr>
              <a:t>Раздел 3. </a:t>
            </a:r>
            <a:r>
              <a:rPr lang="ru-RU" sz="11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Доходы</a:t>
            </a:r>
            <a:r>
              <a:rPr lang="ru-RU" sz="1100" dirty="0" smtClean="0">
                <a:latin typeface="Calibri" pitchFamily="34" charset="0"/>
                <a:cs typeface="Calibri" pitchFamily="34" charset="0"/>
              </a:rPr>
              <a:t>…………………………………………………………………………………………………………………………………………………………………………………………………….…....23</a:t>
            </a:r>
          </a:p>
          <a:p>
            <a:pPr algn="just"/>
            <a:r>
              <a:rPr lang="ru-RU" sz="1100" dirty="0" smtClean="0">
                <a:latin typeface="Calibri" pitchFamily="34" charset="0"/>
                <a:cs typeface="Calibri" pitchFamily="34" charset="0"/>
              </a:rPr>
              <a:t>     Объем и структура доходов, поступающих в бюджет Курского муниципального района Ставропольского края, сведения о планируемых и фактических значениях за 2020 год…………………………………………………………………………………………………………………………………………………………..…………………..24         </a:t>
            </a:r>
            <a:r>
              <a:rPr lang="ru-RU" sz="1100" b="1" dirty="0" smtClean="0">
                <a:latin typeface="Calibri" pitchFamily="34" charset="0"/>
                <a:cs typeface="Calibri" pitchFamily="34" charset="0"/>
              </a:rPr>
              <a:t>     </a:t>
            </a:r>
          </a:p>
          <a:p>
            <a:pPr algn="just"/>
            <a:r>
              <a:rPr lang="ru-RU" sz="1100" b="1" dirty="0" smtClean="0">
                <a:latin typeface="Calibri" pitchFamily="34" charset="0"/>
                <a:cs typeface="Calibri" pitchFamily="34" charset="0"/>
              </a:rPr>
              <a:t>     </a:t>
            </a:r>
            <a:r>
              <a:rPr lang="ru-RU" sz="1100" dirty="0" smtClean="0">
                <a:latin typeface="Calibri" pitchFamily="34" charset="0"/>
                <a:cs typeface="Calibri" pitchFamily="34" charset="0"/>
              </a:rPr>
              <a:t>Обеспечение роста налоговых и неналоговых доходов бюджета Курского муниципального района Ставропольского края за 2016-2020 годы……………………………………………………………………………………………………………………………………………………………………………………………………………………….………..25</a:t>
            </a:r>
          </a:p>
          <a:p>
            <a:pPr algn="just"/>
            <a:r>
              <a:rPr lang="ru-RU" sz="1100" dirty="0" smtClean="0">
                <a:latin typeface="Calibri" pitchFamily="34" charset="0"/>
                <a:cs typeface="Calibri" pitchFamily="34" charset="0"/>
              </a:rPr>
              <a:t>     Динамика поступления налоговых и неналоговых доходов консолидированного бюджета Курского района Ставропольского края за 2016-2020 годы…………………………………………………………………………………………………………………………………………………………………………………………………………………..25-26</a:t>
            </a:r>
          </a:p>
          <a:p>
            <a:pPr algn="just"/>
            <a:r>
              <a:rPr lang="ru-RU" sz="1100" dirty="0" smtClean="0">
                <a:latin typeface="Calibri" pitchFamily="34" charset="0"/>
                <a:cs typeface="Calibri" pitchFamily="34" charset="0"/>
              </a:rPr>
              <a:t>     Меры, принятые Курским районом Ставропольского края в 2020 году, направленные на увеличение доходов…………………………..……………………26</a:t>
            </a:r>
          </a:p>
          <a:p>
            <a:pPr algn="just"/>
            <a:r>
              <a:rPr lang="ru-RU" sz="1100" dirty="0" smtClean="0">
                <a:latin typeface="Calibri" pitchFamily="34" charset="0"/>
                <a:cs typeface="Calibri" pitchFamily="34" charset="0"/>
              </a:rPr>
              <a:t>     Безвозмездные поступления в бюджет Курского муниципального района Ставропольского края………………………………………………………….…………..27</a:t>
            </a:r>
          </a:p>
          <a:p>
            <a:pPr algn="just"/>
            <a:r>
              <a:rPr lang="ru-RU" sz="1100" dirty="0" smtClean="0">
                <a:latin typeface="Calibri" pitchFamily="34" charset="0"/>
                <a:cs typeface="Calibri" pitchFamily="34" charset="0"/>
              </a:rPr>
              <a:t>     Безвозмездные поступления в бюджет Курского муниципального района Ставропольского края за 2020 год в сравнении с 2019 годом………27</a:t>
            </a:r>
          </a:p>
          <a:p>
            <a:pPr algn="just"/>
            <a:r>
              <a:rPr lang="ru-RU" sz="1100" b="1" dirty="0" smtClean="0">
                <a:latin typeface="Calibri" pitchFamily="34" charset="0"/>
                <a:cs typeface="Calibri" pitchFamily="34" charset="0"/>
              </a:rPr>
              <a:t>Раздел 4.  </a:t>
            </a:r>
            <a:r>
              <a:rPr lang="ru-RU" sz="11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Консолидированный бюджет</a:t>
            </a:r>
            <a:r>
              <a:rPr lang="ru-RU" sz="1100" dirty="0" smtClean="0">
                <a:latin typeface="Calibri" pitchFamily="34" charset="0"/>
                <a:cs typeface="Calibri" pitchFamily="34" charset="0"/>
              </a:rPr>
              <a:t>……………………………………………………………………………………………………………………………………………………………………….28</a:t>
            </a:r>
          </a:p>
          <a:p>
            <a:pPr algn="just"/>
            <a:r>
              <a:rPr lang="ru-RU" sz="1100" dirty="0" smtClean="0">
                <a:latin typeface="Calibri" pitchFamily="34" charset="0"/>
                <a:cs typeface="Calibri" pitchFamily="34" charset="0"/>
              </a:rPr>
              <a:t>     Сведения о планируемых и фактических значениях основных характеристик консолидированного бюджета Курского района Ставропольского края за 2020 год….....................................................................................................................................................................................................................29</a:t>
            </a:r>
          </a:p>
          <a:p>
            <a:pPr algn="just"/>
            <a:r>
              <a:rPr lang="ru-RU" sz="1100" dirty="0" smtClean="0">
                <a:latin typeface="Calibri" pitchFamily="34" charset="0"/>
                <a:cs typeface="Calibri" pitchFamily="34" charset="0"/>
              </a:rPr>
              <a:t>     Динамика исполнения консолидированного бюджета Курского района Ставропольского края за 2016-2020 годы…………………………………………..30</a:t>
            </a:r>
          </a:p>
          <a:p>
            <a:pPr algn="just"/>
            <a:r>
              <a:rPr lang="ru-RU" sz="1100" dirty="0" smtClean="0">
                <a:latin typeface="Calibri" pitchFamily="34" charset="0"/>
                <a:cs typeface="Calibri" pitchFamily="34" charset="0"/>
              </a:rPr>
              <a:t>     Анализ поступления налоговых и неналоговых доходов консолидированного бюджета Курского района Ставропольского края за 2016-2019 годы………………………………………………………………………………………………………………………………………………………………………………………………………………………………...31</a:t>
            </a:r>
          </a:p>
          <a:p>
            <a:pPr algn="just"/>
            <a:r>
              <a:rPr lang="ru-RU" sz="1100" b="1" dirty="0" smtClean="0">
                <a:latin typeface="Calibri" pitchFamily="34" charset="0"/>
                <a:cs typeface="Calibri" pitchFamily="34" charset="0"/>
              </a:rPr>
              <a:t>Раздел 5. </a:t>
            </a:r>
            <a:r>
              <a:rPr lang="ru-RU" sz="11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Расходы</a:t>
            </a:r>
            <a:r>
              <a:rPr lang="ru-RU" sz="1100" dirty="0" smtClean="0">
                <a:latin typeface="Calibri" pitchFamily="34" charset="0"/>
                <a:cs typeface="Calibri" pitchFamily="34" charset="0"/>
              </a:rPr>
              <a:t> ……………………………………………………………………………………………………………………………………………………………………………………………….…………32</a:t>
            </a:r>
          </a:p>
          <a:p>
            <a:pPr algn="just"/>
            <a:r>
              <a:rPr lang="ru-RU" sz="1100" dirty="0" smtClean="0">
                <a:latin typeface="Calibri" pitchFamily="34" charset="0"/>
                <a:cs typeface="Calibri" pitchFamily="34" charset="0"/>
              </a:rPr>
              <a:t>     Функциональная структура расходов бюджета Курского муниципального района Ставропольского края………………………………………….………………32</a:t>
            </a:r>
          </a:p>
          <a:p>
            <a:pPr algn="just"/>
            <a:r>
              <a:rPr lang="ru-RU" sz="1100" b="1" dirty="0" smtClean="0">
                <a:latin typeface="Calibri" pitchFamily="34" charset="0"/>
                <a:cs typeface="Calibri" pitchFamily="34" charset="0"/>
              </a:rPr>
              <a:t>Раздел 6</a:t>
            </a:r>
            <a:r>
              <a:rPr lang="ru-RU" sz="1100" dirty="0" smtClean="0">
                <a:latin typeface="Calibri" pitchFamily="34" charset="0"/>
                <a:cs typeface="Calibri" pitchFamily="34" charset="0"/>
              </a:rPr>
              <a:t>. </a:t>
            </a:r>
            <a:r>
              <a:rPr lang="ru-RU" sz="11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Расходы на социально-культурную сферу</a:t>
            </a:r>
            <a:r>
              <a:rPr lang="ru-RU" sz="1100" dirty="0" smtClean="0">
                <a:latin typeface="Calibri" pitchFamily="34" charset="0"/>
                <a:cs typeface="Calibri" pitchFamily="34" charset="0"/>
              </a:rPr>
              <a:t>…………………………………………………………………………………………………………………………………………………….33</a:t>
            </a:r>
          </a:p>
          <a:p>
            <a:pPr algn="just"/>
            <a:r>
              <a:rPr lang="ru-RU" sz="1100" dirty="0" smtClean="0">
                <a:latin typeface="Calibri" pitchFamily="34" charset="0"/>
                <a:cs typeface="Calibri" pitchFamily="34" charset="0"/>
              </a:rPr>
              <a:t>     Доля расходов социальных отраслей в общей сумме расходов на отрасли социально-культурной сферы 2017-2020 годах……………………………..33</a:t>
            </a:r>
          </a:p>
          <a:p>
            <a:pPr algn="just"/>
            <a:r>
              <a:rPr lang="ru-RU" sz="1100" dirty="0" smtClean="0">
                <a:latin typeface="Calibri" pitchFamily="34" charset="0"/>
                <a:cs typeface="Calibri" pitchFamily="34" charset="0"/>
              </a:rPr>
              <a:t>Образование………………………………………………………………………………………………………………………………………………………………………….………………………………35-37</a:t>
            </a:r>
          </a:p>
          <a:p>
            <a:pPr algn="just"/>
            <a:r>
              <a:rPr lang="ru-RU" sz="1100" dirty="0" smtClean="0">
                <a:latin typeface="Calibri" pitchFamily="34" charset="0"/>
                <a:cs typeface="Calibri" pitchFamily="34" charset="0"/>
              </a:rPr>
              <a:t>     Молодежная политика и оздоровление детей…………………………………………………………………………………………………………………………………………………………39</a:t>
            </a:r>
          </a:p>
          <a:p>
            <a:r>
              <a:rPr lang="ru-RU" sz="1100" dirty="0" smtClean="0">
                <a:latin typeface="Calibri" pitchFamily="34" charset="0"/>
                <a:cs typeface="Calibri" pitchFamily="34" charset="0"/>
              </a:rPr>
              <a:t>     Социальная политика…………………………………………………………………………………………………………………..……………………………………………………………………..…….40 </a:t>
            </a:r>
          </a:p>
          <a:p>
            <a:r>
              <a:rPr lang="ru-RU" sz="1100" dirty="0" smtClean="0">
                <a:latin typeface="Calibri" pitchFamily="34" charset="0"/>
                <a:cs typeface="Calibri" pitchFamily="34" charset="0"/>
              </a:rPr>
              <a:t>     Культура и кинематография………………………………………………………………………………………………………………………………………………………………………….…………..41</a:t>
            </a:r>
          </a:p>
          <a:p>
            <a:r>
              <a:rPr lang="ru-RU" sz="1100" dirty="0" smtClean="0">
                <a:latin typeface="Calibri" pitchFamily="34" charset="0"/>
                <a:cs typeface="Calibri" pitchFamily="34" charset="0"/>
              </a:rPr>
              <a:t>     Физическая культура и спорт………………………………………………………………………………………………………………………………………………………………..…………………..42</a:t>
            </a:r>
          </a:p>
          <a:p>
            <a:pPr algn="just"/>
            <a:r>
              <a:rPr lang="ru-RU" sz="1100" b="1" dirty="0" smtClean="0">
                <a:latin typeface="Calibri" pitchFamily="34" charset="0"/>
                <a:cs typeface="Calibri" pitchFamily="34" charset="0"/>
              </a:rPr>
              <a:t>Раздел 7. </a:t>
            </a:r>
            <a:r>
              <a:rPr lang="ru-RU" sz="11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Муниципальные программы</a:t>
            </a:r>
            <a:r>
              <a:rPr lang="ru-RU" sz="1100" dirty="0" smtClean="0">
                <a:latin typeface="Calibri" pitchFamily="34" charset="0"/>
                <a:cs typeface="Calibri" pitchFamily="34" charset="0"/>
              </a:rPr>
              <a:t>…………………………………………………………………………………………………………………………………………………………….…………..43</a:t>
            </a:r>
          </a:p>
          <a:p>
            <a:pPr algn="just"/>
            <a:r>
              <a:rPr lang="ru-RU" sz="1100" dirty="0" smtClean="0">
                <a:latin typeface="Calibri" pitchFamily="34" charset="0"/>
                <a:cs typeface="Calibri" pitchFamily="34" charset="0"/>
              </a:rPr>
              <a:t>     Исполнение бюджета Курского муниципального района Ставропольского края за 2020 год в разрезе муниципальных программ…….………43-44</a:t>
            </a:r>
          </a:p>
          <a:p>
            <a:pPr algn="just"/>
            <a:r>
              <a:rPr lang="ru-RU" sz="1100" b="1" dirty="0" smtClean="0">
                <a:latin typeface="Calibri" pitchFamily="34" charset="0"/>
                <a:cs typeface="Calibri" pitchFamily="34" charset="0"/>
              </a:rPr>
              <a:t>Раздел 8. </a:t>
            </a:r>
            <a:r>
              <a:rPr lang="ru-RU" sz="11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Муниципальные образования</a:t>
            </a:r>
            <a:r>
              <a:rPr lang="ru-RU" sz="1100" dirty="0" smtClean="0">
                <a:latin typeface="Calibri" pitchFamily="34" charset="0"/>
                <a:cs typeface="Calibri" pitchFamily="34" charset="0"/>
              </a:rPr>
              <a:t>…………………………………………………………………………………………………………………………………..………………………………….45</a:t>
            </a:r>
          </a:p>
          <a:p>
            <a:pPr algn="just"/>
            <a:r>
              <a:rPr lang="ru-RU" sz="1100" dirty="0" smtClean="0">
                <a:latin typeface="Calibri" pitchFamily="34" charset="0"/>
                <a:cs typeface="Calibri" pitchFamily="34" charset="0"/>
              </a:rPr>
              <a:t>     Основные параметры исполнения бюджетов муниципальных образований Курского района Ставропольского края в 2020 году в сравнении с 2019 годом…………………………………………………………………………………………………………………………………………………………………………………………………………………49-51</a:t>
            </a:r>
          </a:p>
          <a:p>
            <a:pPr algn="just"/>
            <a:endParaRPr lang="ru-RU" sz="1100" dirty="0" smtClean="0">
              <a:latin typeface="Calibri" pitchFamily="34" charset="0"/>
              <a:cs typeface="Calibri" pitchFamily="34" charset="0"/>
            </a:endParaRPr>
          </a:p>
          <a:p>
            <a:pPr algn="just"/>
            <a:r>
              <a:rPr lang="ru-RU" sz="1100" dirty="0" smtClean="0">
                <a:latin typeface="Calibri" pitchFamily="34" charset="0"/>
                <a:cs typeface="Calibri" pitchFamily="34" charset="0"/>
              </a:rPr>
              <a:t>     </a:t>
            </a:r>
          </a:p>
          <a:p>
            <a:pPr algn="just"/>
            <a:r>
              <a:rPr lang="ru-RU" sz="1100" dirty="0" smtClean="0">
                <a:latin typeface="Calibri" pitchFamily="34" charset="0"/>
                <a:cs typeface="Calibri" pitchFamily="34" charset="0"/>
              </a:rPr>
              <a:t>         </a:t>
            </a:r>
            <a:endParaRPr lang="ru-RU" sz="1100" dirty="0"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ransition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Выноска со стрелками влево/вправо 16"/>
          <p:cNvSpPr/>
          <p:nvPr/>
        </p:nvSpPr>
        <p:spPr>
          <a:xfrm>
            <a:off x="2590800" y="1143000"/>
            <a:ext cx="4038600" cy="4495800"/>
          </a:xfrm>
          <a:prstGeom prst="leftRightArrowCallou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ятиугольник 14"/>
          <p:cNvSpPr/>
          <p:nvPr/>
        </p:nvSpPr>
        <p:spPr>
          <a:xfrm>
            <a:off x="0" y="0"/>
            <a:ext cx="4724400" cy="381000"/>
          </a:xfrm>
          <a:prstGeom prst="homePlate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6248400" y="1295400"/>
            <a:ext cx="2667000" cy="4267200"/>
          </a:xfrm>
          <a:prstGeom prst="roundRect">
            <a:avLst/>
          </a:prstGeom>
          <a:gradFill>
            <a:gsLst>
              <a:gs pos="0">
                <a:schemeClr val="accent2">
                  <a:lumMod val="60000"/>
                  <a:lumOff val="4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spcBef>
                <a:spcPct val="50000"/>
              </a:spcBef>
              <a:defRPr/>
            </a:pPr>
            <a:endParaRPr lang="ru-RU" dirty="0" smtClean="0">
              <a:latin typeface="Calibri" pitchFamily="34" charset="0"/>
              <a:cs typeface="Calibri" pitchFamily="34" charset="0"/>
            </a:endParaRPr>
          </a:p>
          <a:p>
            <a:pPr>
              <a:spcBef>
                <a:spcPct val="50000"/>
              </a:spcBef>
              <a:defRPr/>
            </a:pPr>
            <a:endParaRPr lang="ru-RU" dirty="0" smtClean="0">
              <a:latin typeface="Calibri" pitchFamily="34" charset="0"/>
              <a:cs typeface="Calibri" pitchFamily="34" charset="0"/>
            </a:endParaRPr>
          </a:p>
          <a:p>
            <a:pPr>
              <a:spcBef>
                <a:spcPct val="50000"/>
              </a:spcBef>
              <a:defRPr/>
            </a:pPr>
            <a:endParaRPr lang="ru-RU" dirty="0" smtClean="0">
              <a:latin typeface="Calibri" pitchFamily="34" charset="0"/>
              <a:cs typeface="Calibri" pitchFamily="34" charset="0"/>
            </a:endParaRPr>
          </a:p>
          <a:p>
            <a:pPr>
              <a:spcBef>
                <a:spcPct val="50000"/>
              </a:spcBef>
              <a:defRPr/>
            </a:pPr>
            <a:endParaRPr lang="ru-RU" dirty="0" smtClean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2" name="Полилиния 11"/>
          <p:cNvSpPr/>
          <p:nvPr/>
        </p:nvSpPr>
        <p:spPr>
          <a:xfrm>
            <a:off x="152400" y="1295400"/>
            <a:ext cx="2895600" cy="4191000"/>
          </a:xfrm>
          <a:custGeom>
            <a:avLst/>
            <a:gdLst>
              <a:gd name="connsiteX0" fmla="*/ 0 w 2895600"/>
              <a:gd name="connsiteY0" fmla="*/ 482610 h 4191000"/>
              <a:gd name="connsiteX1" fmla="*/ 141354 w 2895600"/>
              <a:gd name="connsiteY1" fmla="*/ 141353 h 4191000"/>
              <a:gd name="connsiteX2" fmla="*/ 482611 w 2895600"/>
              <a:gd name="connsiteY2" fmla="*/ 0 h 4191000"/>
              <a:gd name="connsiteX3" fmla="*/ 2412990 w 2895600"/>
              <a:gd name="connsiteY3" fmla="*/ 0 h 4191000"/>
              <a:gd name="connsiteX4" fmla="*/ 2754247 w 2895600"/>
              <a:gd name="connsiteY4" fmla="*/ 141354 h 4191000"/>
              <a:gd name="connsiteX5" fmla="*/ 2895600 w 2895600"/>
              <a:gd name="connsiteY5" fmla="*/ 482611 h 4191000"/>
              <a:gd name="connsiteX6" fmla="*/ 2895600 w 2895600"/>
              <a:gd name="connsiteY6" fmla="*/ 3708390 h 4191000"/>
              <a:gd name="connsiteX7" fmla="*/ 2754247 w 2895600"/>
              <a:gd name="connsiteY7" fmla="*/ 4049647 h 4191000"/>
              <a:gd name="connsiteX8" fmla="*/ 2412990 w 2895600"/>
              <a:gd name="connsiteY8" fmla="*/ 4191000 h 4191000"/>
              <a:gd name="connsiteX9" fmla="*/ 482610 w 2895600"/>
              <a:gd name="connsiteY9" fmla="*/ 4191000 h 4191000"/>
              <a:gd name="connsiteX10" fmla="*/ 141353 w 2895600"/>
              <a:gd name="connsiteY10" fmla="*/ 4049647 h 4191000"/>
              <a:gd name="connsiteX11" fmla="*/ 0 w 2895600"/>
              <a:gd name="connsiteY11" fmla="*/ 3708390 h 4191000"/>
              <a:gd name="connsiteX12" fmla="*/ 0 w 2895600"/>
              <a:gd name="connsiteY12" fmla="*/ 482610 h 4191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895600" h="4191000">
                <a:moveTo>
                  <a:pt x="0" y="482610"/>
                </a:moveTo>
                <a:cubicBezTo>
                  <a:pt x="0" y="354614"/>
                  <a:pt x="50847" y="231860"/>
                  <a:pt x="141354" y="141353"/>
                </a:cubicBezTo>
                <a:cubicBezTo>
                  <a:pt x="231861" y="50846"/>
                  <a:pt x="354615" y="0"/>
                  <a:pt x="482611" y="0"/>
                </a:cubicBezTo>
                <a:lnTo>
                  <a:pt x="2412990" y="0"/>
                </a:lnTo>
                <a:cubicBezTo>
                  <a:pt x="2540986" y="0"/>
                  <a:pt x="2663740" y="50847"/>
                  <a:pt x="2754247" y="141354"/>
                </a:cubicBezTo>
                <a:cubicBezTo>
                  <a:pt x="2844754" y="231861"/>
                  <a:pt x="2895600" y="354615"/>
                  <a:pt x="2895600" y="482611"/>
                </a:cubicBezTo>
                <a:lnTo>
                  <a:pt x="2895600" y="3708390"/>
                </a:lnTo>
                <a:cubicBezTo>
                  <a:pt x="2895600" y="3836386"/>
                  <a:pt x="2844754" y="3959140"/>
                  <a:pt x="2754247" y="4049647"/>
                </a:cubicBezTo>
                <a:cubicBezTo>
                  <a:pt x="2663740" y="4140154"/>
                  <a:pt x="2540986" y="4191000"/>
                  <a:pt x="2412990" y="4191000"/>
                </a:cubicBezTo>
                <a:lnTo>
                  <a:pt x="482610" y="4191000"/>
                </a:lnTo>
                <a:cubicBezTo>
                  <a:pt x="354614" y="4191000"/>
                  <a:pt x="231860" y="4140154"/>
                  <a:pt x="141353" y="4049647"/>
                </a:cubicBezTo>
                <a:cubicBezTo>
                  <a:pt x="50846" y="3959140"/>
                  <a:pt x="0" y="3836386"/>
                  <a:pt x="0" y="3708390"/>
                </a:cubicBezTo>
                <a:lnTo>
                  <a:pt x="0" y="482610"/>
                </a:lnTo>
                <a:close/>
              </a:path>
            </a:pathLst>
          </a:custGeom>
          <a:gradFill>
            <a:gsLst>
              <a:gs pos="0">
                <a:schemeClr val="tx2">
                  <a:lumMod val="40000"/>
                  <a:lumOff val="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86018" name="Rectangle 2"/>
          <p:cNvSpPr>
            <a:spLocks noChangeArrowheads="1"/>
          </p:cNvSpPr>
          <p:nvPr/>
        </p:nvSpPr>
        <p:spPr bwMode="auto">
          <a:xfrm>
            <a:off x="0" y="457200"/>
            <a:ext cx="9144000" cy="642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ru-RU" sz="2300" b="1" dirty="0"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Calibri" pitchFamily="34" charset="0"/>
                <a:cs typeface="Calibri" pitchFamily="34" charset="0"/>
              </a:rPr>
              <a:t>СТРУКТУРА  КОНСОЛИДИРОВАННОГО БЮДЖЕТА </a:t>
            </a:r>
            <a:endParaRPr lang="ru-RU" sz="2300" b="1" dirty="0" smtClean="0">
              <a:solidFill>
                <a:schemeClr val="tx2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Calibri" pitchFamily="34" charset="0"/>
              <a:cs typeface="Calibri" pitchFamily="34" charset="0"/>
            </a:endParaRPr>
          </a:p>
          <a:p>
            <a:pPr algn="ctr">
              <a:defRPr/>
            </a:pPr>
            <a:r>
              <a:rPr lang="ru-RU" sz="23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Calibri" pitchFamily="34" charset="0"/>
                <a:cs typeface="Calibri" pitchFamily="34" charset="0"/>
              </a:rPr>
              <a:t>КУРСКОГО РАЙОНА СТАВРОПОЛЬСКОГО КРАЯ</a:t>
            </a:r>
            <a:endParaRPr lang="ru-RU" sz="2100" dirty="0">
              <a:solidFill>
                <a:schemeClr val="tx2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23911" name="Text Box 7"/>
          <p:cNvSpPr txBox="1">
            <a:spLocks noChangeArrowheads="1"/>
          </p:cNvSpPr>
          <p:nvPr/>
        </p:nvSpPr>
        <p:spPr bwMode="auto">
          <a:xfrm>
            <a:off x="228600" y="1447800"/>
            <a:ext cx="2819400" cy="41857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  <a:defRPr/>
            </a:pPr>
            <a:r>
              <a:rPr lang="ru-RU" sz="1400" dirty="0">
                <a:latin typeface="Calibri" pitchFamily="34" charset="0"/>
                <a:cs typeface="Calibri" pitchFamily="34" charset="0"/>
              </a:rPr>
              <a:t> </a:t>
            </a:r>
            <a:r>
              <a:rPr lang="ru-RU" sz="1400" i="1" dirty="0">
                <a:latin typeface="Calibri" pitchFamily="34" charset="0"/>
                <a:cs typeface="Calibri" pitchFamily="34" charset="0"/>
              </a:rPr>
              <a:t>500</a:t>
            </a:r>
            <a:r>
              <a:rPr lang="ru-RU" sz="1400" dirty="0">
                <a:latin typeface="Calibri" pitchFamily="34" charset="0"/>
                <a:cs typeface="Calibri" pitchFamily="34" charset="0"/>
              </a:rPr>
              <a:t> Совет КМР СК</a:t>
            </a:r>
          </a:p>
          <a:p>
            <a:pPr>
              <a:buFont typeface="Arial" pitchFamily="34" charset="0"/>
              <a:buChar char="•"/>
              <a:defRPr/>
            </a:pPr>
            <a:r>
              <a:rPr lang="ru-RU" sz="1400" dirty="0">
                <a:latin typeface="Calibri" pitchFamily="34" charset="0"/>
                <a:cs typeface="Calibri" pitchFamily="34" charset="0"/>
              </a:rPr>
              <a:t> </a:t>
            </a:r>
            <a:r>
              <a:rPr lang="ru-RU" sz="1400" i="1" dirty="0">
                <a:latin typeface="Calibri" pitchFamily="34" charset="0"/>
                <a:cs typeface="Calibri" pitchFamily="34" charset="0"/>
              </a:rPr>
              <a:t>501</a:t>
            </a:r>
            <a:r>
              <a:rPr lang="ru-RU" sz="1400" dirty="0">
                <a:latin typeface="Calibri" pitchFamily="34" charset="0"/>
                <a:cs typeface="Calibri" pitchFamily="34" charset="0"/>
              </a:rPr>
              <a:t> Администрация КМР СК</a:t>
            </a:r>
          </a:p>
          <a:p>
            <a:pPr>
              <a:buFont typeface="Arial" pitchFamily="34" charset="0"/>
              <a:buChar char="•"/>
              <a:defRPr/>
            </a:pPr>
            <a:r>
              <a:rPr lang="ru-RU" sz="1400" dirty="0">
                <a:latin typeface="Calibri" pitchFamily="34" charset="0"/>
                <a:cs typeface="Calibri" pitchFamily="34" charset="0"/>
              </a:rPr>
              <a:t> </a:t>
            </a:r>
            <a:r>
              <a:rPr lang="ru-RU" sz="1400" i="1" dirty="0">
                <a:latin typeface="Calibri" pitchFamily="34" charset="0"/>
                <a:cs typeface="Calibri" pitchFamily="34" charset="0"/>
              </a:rPr>
              <a:t>504</a:t>
            </a:r>
            <a:r>
              <a:rPr lang="ru-RU" sz="1400" dirty="0">
                <a:latin typeface="Calibri" pitchFamily="34" charset="0"/>
                <a:cs typeface="Calibri" pitchFamily="34" charset="0"/>
              </a:rPr>
              <a:t> Финансовое управление АКМР СК</a:t>
            </a:r>
          </a:p>
          <a:p>
            <a:pPr>
              <a:buFont typeface="Arial" pitchFamily="34" charset="0"/>
              <a:buChar char="•"/>
              <a:defRPr/>
            </a:pPr>
            <a:r>
              <a:rPr lang="ru-RU" sz="1400" dirty="0">
                <a:latin typeface="Calibri" pitchFamily="34" charset="0"/>
                <a:cs typeface="Calibri" pitchFamily="34" charset="0"/>
              </a:rPr>
              <a:t> </a:t>
            </a:r>
            <a:r>
              <a:rPr lang="ru-RU" sz="1400" i="1" dirty="0">
                <a:latin typeface="Calibri" pitchFamily="34" charset="0"/>
                <a:cs typeface="Calibri" pitchFamily="34" charset="0"/>
              </a:rPr>
              <a:t>506</a:t>
            </a:r>
            <a:r>
              <a:rPr lang="ru-RU" sz="1400" dirty="0">
                <a:latin typeface="Calibri" pitchFamily="34" charset="0"/>
                <a:cs typeface="Calibri" pitchFamily="34" charset="0"/>
              </a:rPr>
              <a:t> Отдел образования АКМР СК</a:t>
            </a:r>
          </a:p>
          <a:p>
            <a:pPr>
              <a:buFont typeface="Arial" pitchFamily="34" charset="0"/>
              <a:buChar char="•"/>
              <a:defRPr/>
            </a:pPr>
            <a:r>
              <a:rPr lang="ru-RU" sz="1400" dirty="0">
                <a:latin typeface="Calibri" pitchFamily="34" charset="0"/>
                <a:cs typeface="Calibri" pitchFamily="34" charset="0"/>
              </a:rPr>
              <a:t> </a:t>
            </a:r>
            <a:r>
              <a:rPr lang="ru-RU" sz="1400" i="1" dirty="0">
                <a:latin typeface="Calibri" pitchFamily="34" charset="0"/>
                <a:cs typeface="Calibri" pitchFamily="34" charset="0"/>
              </a:rPr>
              <a:t>507</a:t>
            </a:r>
            <a:r>
              <a:rPr lang="ru-RU" sz="1400" dirty="0">
                <a:latin typeface="Calibri" pitchFamily="34" charset="0"/>
                <a:cs typeface="Calibri" pitchFamily="34" charset="0"/>
              </a:rPr>
              <a:t> МКУ культуры «Управление культуры» КМР СК</a:t>
            </a:r>
          </a:p>
          <a:p>
            <a:pPr>
              <a:buFont typeface="Arial" pitchFamily="34" charset="0"/>
              <a:buChar char="•"/>
              <a:defRPr/>
            </a:pPr>
            <a:r>
              <a:rPr lang="ru-RU" sz="1400" dirty="0">
                <a:latin typeface="Calibri" pitchFamily="34" charset="0"/>
                <a:cs typeface="Calibri" pitchFamily="34" charset="0"/>
              </a:rPr>
              <a:t> </a:t>
            </a:r>
            <a:r>
              <a:rPr lang="ru-RU" sz="1400" i="1" dirty="0">
                <a:latin typeface="Calibri" pitchFamily="34" charset="0"/>
                <a:cs typeface="Calibri" pitchFamily="34" charset="0"/>
              </a:rPr>
              <a:t>509</a:t>
            </a:r>
            <a:r>
              <a:rPr lang="ru-RU" sz="1400" dirty="0">
                <a:latin typeface="Calibri" pitchFamily="34" charset="0"/>
                <a:cs typeface="Calibri" pitchFamily="34" charset="0"/>
              </a:rPr>
              <a:t> Управление труда и социальной защиты населения АКМР </a:t>
            </a:r>
            <a:r>
              <a:rPr lang="ru-RU" sz="1400" dirty="0" smtClean="0">
                <a:latin typeface="Calibri" pitchFamily="34" charset="0"/>
                <a:cs typeface="Calibri" pitchFamily="34" charset="0"/>
              </a:rPr>
              <a:t>СК</a:t>
            </a:r>
          </a:p>
          <a:p>
            <a:pPr>
              <a:buFont typeface="Arial" pitchFamily="34" charset="0"/>
              <a:buChar char="•"/>
              <a:defRPr/>
            </a:pPr>
            <a:r>
              <a:rPr lang="ru-RU" sz="1400" i="1" dirty="0" smtClean="0">
                <a:latin typeface="Calibri" pitchFamily="34" charset="0"/>
                <a:cs typeface="Calibri" pitchFamily="34" charset="0"/>
              </a:rPr>
              <a:t>511</a:t>
            </a:r>
            <a:r>
              <a:rPr lang="ru-RU" sz="1400" dirty="0" smtClean="0">
                <a:latin typeface="Calibri" pitchFamily="34" charset="0"/>
                <a:cs typeface="Calibri" pitchFamily="34" charset="0"/>
              </a:rPr>
              <a:t> МКУ «Комитет по физической культуре и спорту» КМР СК</a:t>
            </a:r>
          </a:p>
          <a:p>
            <a:pPr>
              <a:buFont typeface="Arial" pitchFamily="34" charset="0"/>
              <a:buChar char="•"/>
              <a:defRPr/>
            </a:pPr>
            <a:r>
              <a:rPr lang="ru-RU" sz="1400" dirty="0" smtClean="0">
                <a:latin typeface="Calibri" pitchFamily="34" charset="0"/>
                <a:cs typeface="Calibri" pitchFamily="34" charset="0"/>
              </a:rPr>
              <a:t> 522 МКУ «Центр по работе с молодежью» КМР СК </a:t>
            </a:r>
          </a:p>
          <a:p>
            <a:pPr>
              <a:buFont typeface="Arial" pitchFamily="34" charset="0"/>
              <a:buChar char="•"/>
              <a:defRPr/>
            </a:pPr>
            <a:r>
              <a:rPr lang="ru-RU" sz="14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ru-RU" sz="1400" i="1" dirty="0" smtClean="0">
                <a:latin typeface="Calibri" pitchFamily="34" charset="0"/>
                <a:cs typeface="Calibri" pitchFamily="34" charset="0"/>
              </a:rPr>
              <a:t>531 </a:t>
            </a:r>
            <a:r>
              <a:rPr lang="ru-RU" sz="1400" dirty="0" smtClean="0">
                <a:latin typeface="Calibri" pitchFamily="34" charset="0"/>
                <a:cs typeface="Calibri" pitchFamily="34" charset="0"/>
              </a:rPr>
              <a:t>Отдел сельского хозяйства и охраны окружающей среды АКМР СК</a:t>
            </a:r>
          </a:p>
          <a:p>
            <a:pPr>
              <a:buFont typeface="Arial" pitchFamily="34" charset="0"/>
              <a:buChar char="•"/>
              <a:defRPr/>
            </a:pPr>
            <a:endParaRPr lang="ru-RU" sz="14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23912" name="Text Box 8"/>
          <p:cNvSpPr txBox="1">
            <a:spLocks noChangeArrowheads="1"/>
          </p:cNvSpPr>
          <p:nvPr/>
        </p:nvSpPr>
        <p:spPr bwMode="auto">
          <a:xfrm>
            <a:off x="6324600" y="1600200"/>
            <a:ext cx="2286000" cy="304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1600" dirty="0">
                <a:latin typeface="Calibri" pitchFamily="34" charset="0"/>
                <a:cs typeface="Calibri" pitchFamily="34" charset="0"/>
              </a:rPr>
              <a:t>МО Балтийского с/</a:t>
            </a:r>
            <a:r>
              <a:rPr lang="ru-RU" sz="1600" dirty="0" err="1">
                <a:latin typeface="Calibri" pitchFamily="34" charset="0"/>
                <a:cs typeface="Calibri" pitchFamily="34" charset="0"/>
              </a:rPr>
              <a:t>с</a:t>
            </a:r>
            <a:endParaRPr lang="ru-RU" sz="1600" dirty="0">
              <a:latin typeface="Calibri" pitchFamily="34" charset="0"/>
              <a:cs typeface="Calibri" pitchFamily="34" charset="0"/>
            </a:endParaRPr>
          </a:p>
          <a:p>
            <a:pPr>
              <a:defRPr/>
            </a:pPr>
            <a:r>
              <a:rPr lang="ru-RU" sz="1600" dirty="0">
                <a:latin typeface="Calibri" pitchFamily="34" charset="0"/>
                <a:cs typeface="Calibri" pitchFamily="34" charset="0"/>
              </a:rPr>
              <a:t>МО Галюгаевского с/</a:t>
            </a:r>
            <a:r>
              <a:rPr lang="ru-RU" sz="1600" dirty="0" err="1">
                <a:latin typeface="Calibri" pitchFamily="34" charset="0"/>
                <a:cs typeface="Calibri" pitchFamily="34" charset="0"/>
              </a:rPr>
              <a:t>с</a:t>
            </a:r>
            <a:endParaRPr lang="ru-RU" sz="1600" dirty="0">
              <a:latin typeface="Calibri" pitchFamily="34" charset="0"/>
              <a:cs typeface="Calibri" pitchFamily="34" charset="0"/>
            </a:endParaRPr>
          </a:p>
          <a:p>
            <a:pPr>
              <a:defRPr/>
            </a:pPr>
            <a:r>
              <a:rPr lang="ru-RU" sz="1600" dirty="0">
                <a:latin typeface="Calibri" pitchFamily="34" charset="0"/>
                <a:cs typeface="Calibri" pitchFamily="34" charset="0"/>
              </a:rPr>
              <a:t>МО </a:t>
            </a:r>
            <a:r>
              <a:rPr lang="ru-RU" sz="1600" dirty="0" err="1">
                <a:latin typeface="Calibri" pitchFamily="34" charset="0"/>
                <a:cs typeface="Calibri" pitchFamily="34" charset="0"/>
              </a:rPr>
              <a:t>Кановского</a:t>
            </a:r>
            <a:r>
              <a:rPr lang="ru-RU" sz="1600" dirty="0">
                <a:latin typeface="Calibri" pitchFamily="34" charset="0"/>
                <a:cs typeface="Calibri" pitchFamily="34" charset="0"/>
              </a:rPr>
              <a:t> с/</a:t>
            </a:r>
            <a:r>
              <a:rPr lang="ru-RU" sz="1600" dirty="0" err="1">
                <a:latin typeface="Calibri" pitchFamily="34" charset="0"/>
                <a:cs typeface="Calibri" pitchFamily="34" charset="0"/>
              </a:rPr>
              <a:t>с</a:t>
            </a:r>
            <a:endParaRPr lang="ru-RU" sz="1600" dirty="0">
              <a:latin typeface="Calibri" pitchFamily="34" charset="0"/>
              <a:cs typeface="Calibri" pitchFamily="34" charset="0"/>
            </a:endParaRPr>
          </a:p>
          <a:p>
            <a:pPr>
              <a:defRPr/>
            </a:pPr>
            <a:r>
              <a:rPr lang="ru-RU" sz="1600" dirty="0">
                <a:latin typeface="Calibri" pitchFamily="34" charset="0"/>
                <a:cs typeface="Calibri" pitchFamily="34" charset="0"/>
              </a:rPr>
              <a:t>МО Курского с/</a:t>
            </a:r>
            <a:r>
              <a:rPr lang="ru-RU" sz="1600" dirty="0" err="1">
                <a:latin typeface="Calibri" pitchFamily="34" charset="0"/>
                <a:cs typeface="Calibri" pitchFamily="34" charset="0"/>
              </a:rPr>
              <a:t>с</a:t>
            </a:r>
            <a:endParaRPr lang="ru-RU" sz="1600" dirty="0">
              <a:latin typeface="Calibri" pitchFamily="34" charset="0"/>
              <a:cs typeface="Calibri" pitchFamily="34" charset="0"/>
            </a:endParaRPr>
          </a:p>
          <a:p>
            <a:pPr>
              <a:defRPr/>
            </a:pPr>
            <a:r>
              <a:rPr lang="ru-RU" sz="1600" dirty="0">
                <a:latin typeface="Calibri" pitchFamily="34" charset="0"/>
                <a:cs typeface="Calibri" pitchFamily="34" charset="0"/>
              </a:rPr>
              <a:t>МО </a:t>
            </a:r>
            <a:r>
              <a:rPr lang="ru-RU" sz="1600" dirty="0" err="1">
                <a:latin typeface="Calibri" pitchFamily="34" charset="0"/>
                <a:cs typeface="Calibri" pitchFamily="34" charset="0"/>
              </a:rPr>
              <a:t>Мирненского</a:t>
            </a:r>
            <a:r>
              <a:rPr lang="ru-RU" sz="1600" dirty="0">
                <a:latin typeface="Calibri" pitchFamily="34" charset="0"/>
                <a:cs typeface="Calibri" pitchFamily="34" charset="0"/>
              </a:rPr>
              <a:t> с/</a:t>
            </a:r>
            <a:r>
              <a:rPr lang="ru-RU" sz="1600" dirty="0" err="1">
                <a:latin typeface="Calibri" pitchFamily="34" charset="0"/>
                <a:cs typeface="Calibri" pitchFamily="34" charset="0"/>
              </a:rPr>
              <a:t>с</a:t>
            </a:r>
            <a:endParaRPr lang="ru-RU" sz="1600" dirty="0">
              <a:latin typeface="Calibri" pitchFamily="34" charset="0"/>
              <a:cs typeface="Calibri" pitchFamily="34" charset="0"/>
            </a:endParaRPr>
          </a:p>
          <a:p>
            <a:pPr>
              <a:defRPr/>
            </a:pPr>
            <a:r>
              <a:rPr lang="ru-RU" sz="1600" dirty="0">
                <a:latin typeface="Calibri" pitchFamily="34" charset="0"/>
                <a:cs typeface="Calibri" pitchFamily="34" charset="0"/>
              </a:rPr>
              <a:t>МО Полтавского </a:t>
            </a:r>
            <a:r>
              <a:rPr lang="ru-RU" sz="1600" dirty="0" smtClean="0">
                <a:latin typeface="Calibri" pitchFamily="34" charset="0"/>
                <a:cs typeface="Calibri" pitchFamily="34" charset="0"/>
              </a:rPr>
              <a:t>с/</a:t>
            </a:r>
            <a:r>
              <a:rPr lang="ru-RU" sz="1600" dirty="0" err="1" smtClean="0">
                <a:latin typeface="Calibri" pitchFamily="34" charset="0"/>
                <a:cs typeface="Calibri" pitchFamily="34" charset="0"/>
              </a:rPr>
              <a:t>с</a:t>
            </a:r>
            <a:endParaRPr lang="ru-RU" sz="1600" dirty="0" smtClean="0">
              <a:latin typeface="Calibri" pitchFamily="34" charset="0"/>
              <a:cs typeface="Calibri" pitchFamily="34" charset="0"/>
            </a:endParaRPr>
          </a:p>
          <a:p>
            <a:pPr>
              <a:defRPr/>
            </a:pPr>
            <a:r>
              <a:rPr lang="ru-RU" sz="1600" dirty="0" err="1" smtClean="0">
                <a:latin typeface="Calibri" pitchFamily="34" charset="0"/>
                <a:cs typeface="Calibri" pitchFamily="34" charset="0"/>
              </a:rPr>
              <a:t>Ростовановский</a:t>
            </a:r>
            <a:r>
              <a:rPr lang="ru-RU" sz="1600" dirty="0" smtClean="0">
                <a:latin typeface="Calibri" pitchFamily="34" charset="0"/>
                <a:cs typeface="Calibri" pitchFamily="34" charset="0"/>
              </a:rPr>
              <a:t> с/</a:t>
            </a:r>
            <a:r>
              <a:rPr lang="ru-RU" sz="1600" dirty="0" err="1" smtClean="0">
                <a:latin typeface="Calibri" pitchFamily="34" charset="0"/>
                <a:cs typeface="Calibri" pitchFamily="34" charset="0"/>
              </a:rPr>
              <a:t>с</a:t>
            </a:r>
            <a:endParaRPr lang="ru-RU" sz="1600" dirty="0" smtClean="0">
              <a:latin typeface="Calibri" pitchFamily="34" charset="0"/>
              <a:cs typeface="Calibri" pitchFamily="34" charset="0"/>
            </a:endParaRPr>
          </a:p>
          <a:p>
            <a:pPr>
              <a:defRPr/>
            </a:pPr>
            <a:r>
              <a:rPr lang="ru-RU" sz="1600" dirty="0" smtClean="0">
                <a:latin typeface="Calibri" pitchFamily="34" charset="0"/>
                <a:cs typeface="Calibri" pitchFamily="34" charset="0"/>
              </a:rPr>
              <a:t>МО Рощинского с/</a:t>
            </a:r>
            <a:r>
              <a:rPr lang="ru-RU" sz="1600" dirty="0" err="1" smtClean="0">
                <a:latin typeface="Calibri" pitchFamily="34" charset="0"/>
                <a:cs typeface="Calibri" pitchFamily="34" charset="0"/>
              </a:rPr>
              <a:t>с</a:t>
            </a:r>
            <a:endParaRPr lang="ru-RU" sz="1600" dirty="0" smtClean="0">
              <a:latin typeface="Calibri" pitchFamily="34" charset="0"/>
              <a:cs typeface="Calibri" pitchFamily="34" charset="0"/>
            </a:endParaRPr>
          </a:p>
          <a:p>
            <a:pPr>
              <a:defRPr/>
            </a:pPr>
            <a:r>
              <a:rPr lang="ru-RU" sz="1600" dirty="0" smtClean="0">
                <a:latin typeface="Calibri" pitchFamily="34" charset="0"/>
                <a:cs typeface="Calibri" pitchFamily="34" charset="0"/>
              </a:rPr>
              <a:t>МО Русского с/</a:t>
            </a:r>
            <a:r>
              <a:rPr lang="ru-RU" sz="1600" dirty="0" err="1" smtClean="0">
                <a:latin typeface="Calibri" pitchFamily="34" charset="0"/>
                <a:cs typeface="Calibri" pitchFamily="34" charset="0"/>
              </a:rPr>
              <a:t>с</a:t>
            </a:r>
            <a:endParaRPr lang="ru-RU" sz="1600" dirty="0" smtClean="0">
              <a:latin typeface="Calibri" pitchFamily="34" charset="0"/>
              <a:cs typeface="Calibri" pitchFamily="34" charset="0"/>
            </a:endParaRPr>
          </a:p>
          <a:p>
            <a:pPr>
              <a:defRPr/>
            </a:pPr>
            <a:r>
              <a:rPr lang="ru-RU" sz="1600" dirty="0" smtClean="0">
                <a:latin typeface="Calibri" pitchFamily="34" charset="0"/>
                <a:cs typeface="Calibri" pitchFamily="34" charset="0"/>
              </a:rPr>
              <a:t>МО </a:t>
            </a:r>
            <a:r>
              <a:rPr lang="ru-RU" sz="1600" dirty="0" err="1" smtClean="0">
                <a:latin typeface="Calibri" pitchFamily="34" charset="0"/>
                <a:cs typeface="Calibri" pitchFamily="34" charset="0"/>
              </a:rPr>
              <a:t>Серноводского</a:t>
            </a:r>
            <a:r>
              <a:rPr lang="ru-RU" sz="1600" dirty="0" smtClean="0">
                <a:latin typeface="Calibri" pitchFamily="34" charset="0"/>
                <a:cs typeface="Calibri" pitchFamily="34" charset="0"/>
              </a:rPr>
              <a:t> с/</a:t>
            </a:r>
            <a:r>
              <a:rPr lang="ru-RU" sz="1600" dirty="0" err="1" smtClean="0">
                <a:latin typeface="Calibri" pitchFamily="34" charset="0"/>
                <a:cs typeface="Calibri" pitchFamily="34" charset="0"/>
              </a:rPr>
              <a:t>с</a:t>
            </a:r>
            <a:endParaRPr lang="ru-RU" sz="1600" dirty="0" smtClean="0">
              <a:latin typeface="Calibri" pitchFamily="34" charset="0"/>
              <a:cs typeface="Calibri" pitchFamily="34" charset="0"/>
            </a:endParaRPr>
          </a:p>
          <a:p>
            <a:pPr>
              <a:defRPr/>
            </a:pPr>
            <a:r>
              <a:rPr lang="ru-RU" sz="1600" dirty="0" smtClean="0">
                <a:latin typeface="Calibri" pitchFamily="34" charset="0"/>
                <a:cs typeface="Calibri" pitchFamily="34" charset="0"/>
              </a:rPr>
              <a:t>МО </a:t>
            </a:r>
            <a:r>
              <a:rPr lang="ru-RU" sz="1600" dirty="0" err="1" smtClean="0">
                <a:latin typeface="Calibri" pitchFamily="34" charset="0"/>
                <a:cs typeface="Calibri" pitchFamily="34" charset="0"/>
              </a:rPr>
              <a:t>ст.Стодеревской</a:t>
            </a:r>
            <a:endParaRPr lang="ru-RU" sz="1600" dirty="0" smtClean="0">
              <a:latin typeface="Calibri" pitchFamily="34" charset="0"/>
              <a:cs typeface="Calibri" pitchFamily="34" charset="0"/>
            </a:endParaRPr>
          </a:p>
          <a:p>
            <a:pPr>
              <a:defRPr/>
            </a:pPr>
            <a:r>
              <a:rPr lang="ru-RU" sz="1600" dirty="0" smtClean="0">
                <a:latin typeface="Calibri" pitchFamily="34" charset="0"/>
                <a:cs typeface="Calibri" pitchFamily="34" charset="0"/>
              </a:rPr>
              <a:t>МО </a:t>
            </a:r>
            <a:r>
              <a:rPr lang="ru-RU" sz="1600" dirty="0" err="1" smtClean="0">
                <a:latin typeface="Calibri" pitchFamily="34" charset="0"/>
                <a:cs typeface="Calibri" pitchFamily="34" charset="0"/>
              </a:rPr>
              <a:t>с.Эдиссия</a:t>
            </a:r>
            <a:endParaRPr lang="ru-RU" sz="16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23925" name="Text Box 21"/>
          <p:cNvSpPr txBox="1">
            <a:spLocks noChangeArrowheads="1"/>
          </p:cNvSpPr>
          <p:nvPr/>
        </p:nvSpPr>
        <p:spPr bwMode="auto">
          <a:xfrm>
            <a:off x="5638800" y="1066800"/>
            <a:ext cx="4038600" cy="2539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ru-RU" sz="1050" b="1" i="1" dirty="0">
                <a:latin typeface="Calibri" pitchFamily="34" charset="0"/>
                <a:cs typeface="Calibri" pitchFamily="34" charset="0"/>
              </a:rPr>
              <a:t>бюджеты сельских поселений (</a:t>
            </a:r>
            <a:r>
              <a:rPr lang="ru-RU" sz="1050" b="1" i="1" dirty="0" smtClean="0">
                <a:latin typeface="Calibri" pitchFamily="34" charset="0"/>
                <a:cs typeface="Calibri" pitchFamily="34" charset="0"/>
              </a:rPr>
              <a:t>201</a:t>
            </a:r>
            <a:r>
              <a:rPr lang="ru-RU" sz="1050" b="1" i="1" dirty="0">
                <a:latin typeface="Calibri" pitchFamily="34" charset="0"/>
                <a:cs typeface="Calibri" pitchFamily="34" charset="0"/>
              </a:rPr>
              <a:t>)</a:t>
            </a:r>
          </a:p>
        </p:txBody>
      </p:sp>
      <p:sp>
        <p:nvSpPr>
          <p:cNvPr id="123927" name="Text Box 23"/>
          <p:cNvSpPr txBox="1">
            <a:spLocks noChangeArrowheads="1"/>
          </p:cNvSpPr>
          <p:nvPr/>
        </p:nvSpPr>
        <p:spPr bwMode="auto">
          <a:xfrm>
            <a:off x="533400" y="1066800"/>
            <a:ext cx="4191000" cy="2539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1050" b="1" i="1" dirty="0">
                <a:latin typeface="Calibri" pitchFamily="34" charset="0"/>
                <a:cs typeface="Calibri" pitchFamily="34" charset="0"/>
              </a:rPr>
              <a:t>бюджет муниципального района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0" y="0"/>
            <a:ext cx="9144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/>
              <a:t>Раздел 4. </a:t>
            </a:r>
            <a:r>
              <a:rPr lang="ru-RU" sz="1600" dirty="0" smtClean="0"/>
              <a:t>КОНСОЛИДИРОВАННЫЙ БЮДЖЕТ</a:t>
            </a:r>
            <a:endParaRPr lang="ru-RU" sz="1600" dirty="0"/>
          </a:p>
        </p:txBody>
      </p:sp>
      <p:sp>
        <p:nvSpPr>
          <p:cNvPr id="47111" name="Rectangle 15"/>
          <p:cNvSpPr>
            <a:spLocks noChangeArrowheads="1"/>
          </p:cNvSpPr>
          <p:nvPr/>
        </p:nvSpPr>
        <p:spPr bwMode="auto">
          <a:xfrm>
            <a:off x="3200400" y="2819400"/>
            <a:ext cx="2743200" cy="1072098"/>
          </a:xfrm>
          <a:prstGeom prst="hexagon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995C7A"/>
            </a:prstShdw>
          </a:effectLst>
        </p:spPr>
        <p:txBody>
          <a:bodyPr wrap="square">
            <a:spAutoFit/>
          </a:bodyPr>
          <a:lstStyle/>
          <a:p>
            <a:pPr algn="ctr"/>
            <a:r>
              <a:rPr lang="ru-RU" sz="1200" b="1" dirty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КОНСОЛИДИРОВАННЫЙ БЮДЖЕТ КУРСКОГО </a:t>
            </a:r>
            <a:r>
              <a:rPr lang="ru-RU" sz="1200" b="1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РАЙОНА СТАВРОПОЛЬСКОГО КРАЯ</a:t>
            </a:r>
            <a:endParaRPr lang="ru-RU" sz="1200" b="1" dirty="0">
              <a:solidFill>
                <a:schemeClr val="tx2"/>
              </a:solidFill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0" y="0"/>
            <a:ext cx="9144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 smtClean="0"/>
              <a:t>СЕДЕНИЯ О ПЛАНИРУЕМЫХ И ФАКТИЧЕСКИХ ЗНАЧЕНИЯХ ОСНОВНЫХ ХАРАКТЕРИСТИК КОНСОЛИДИРОВАННОГО БЮДЖЕТА КУРСКОГО РАЙОНА СК ЗА 2020 ГОД</a:t>
            </a:r>
            <a:endParaRPr lang="ru-RU" sz="1600" dirty="0"/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/>
        </p:nvGraphicFramePr>
        <p:xfrm>
          <a:off x="990600" y="685800"/>
          <a:ext cx="7315200" cy="1895724"/>
        </p:xfrm>
        <a:graphic>
          <a:graphicData uri="http://schemas.openxmlformats.org/drawingml/2006/table">
            <a:tbl>
              <a:tblPr/>
              <a:tblGrid>
                <a:gridCol w="1700568"/>
                <a:gridCol w="980365"/>
                <a:gridCol w="862975"/>
                <a:gridCol w="1002573"/>
                <a:gridCol w="1116791"/>
                <a:gridCol w="862975"/>
                <a:gridCol w="788953"/>
              </a:tblGrid>
              <a:tr h="443948"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100" b="1" i="0" u="none" strike="noStrike" dirty="0" smtClean="0">
                          <a:solidFill>
                            <a:srgbClr val="FFFFFF"/>
                          </a:solidFill>
                          <a:latin typeface="Calibri"/>
                        </a:rPr>
                        <a:t>Наименование категории </a:t>
                      </a:r>
                      <a:endParaRPr lang="ru-RU" sz="1100" b="1" i="0" u="none" strike="noStrike" dirty="0">
                        <a:solidFill>
                          <a:srgbClr val="FFFFFF"/>
                        </a:solidFill>
                        <a:latin typeface="Calibri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chemeClr val="accent2">
                            <a:lumMod val="60000"/>
                            <a:lumOff val="4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 gridSpan="2">
                  <a:txBody>
                    <a:bodyPr/>
                    <a:lstStyle/>
                    <a:p>
                      <a:pPr algn="ctr" rtl="0" fontAlgn="t"/>
                      <a:r>
                        <a:rPr lang="ru-RU" sz="1100" b="1" i="0" u="none" strike="noStrike" dirty="0">
                          <a:solidFill>
                            <a:srgbClr val="FFFFFF"/>
                          </a:solidFill>
                          <a:latin typeface="Calibri"/>
                        </a:rPr>
                        <a:t>2018 год 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chemeClr val="accent2">
                            <a:lumMod val="60000"/>
                            <a:lumOff val="4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rtl="0" fontAlgn="t"/>
                      <a:r>
                        <a:rPr lang="ru-RU" sz="1100" b="1" i="0" u="none" strike="noStrike" dirty="0">
                          <a:solidFill>
                            <a:srgbClr val="FFFFFF"/>
                          </a:solidFill>
                          <a:latin typeface="Calibri"/>
                        </a:rPr>
                        <a:t>2019 год 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chemeClr val="accent2">
                            <a:lumMod val="60000"/>
                            <a:lumOff val="4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rtl="0" fontAlgn="t"/>
                      <a:r>
                        <a:rPr lang="ru-RU" sz="1100" b="1" i="0" u="none" strike="noStrike" dirty="0" smtClean="0">
                          <a:solidFill>
                            <a:srgbClr val="FFFFFF"/>
                          </a:solidFill>
                          <a:latin typeface="Calibri"/>
                        </a:rPr>
                        <a:t>2020 год</a:t>
                      </a:r>
                      <a:endParaRPr lang="ru-RU" sz="1100" b="1" i="0" u="none" strike="noStrike" dirty="0">
                        <a:solidFill>
                          <a:srgbClr val="FFFFFF"/>
                        </a:solidFill>
                        <a:latin typeface="Calibri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chemeClr val="accent2">
                            <a:lumMod val="60000"/>
                            <a:lumOff val="4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39148"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план 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исполнение 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план 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исполнение 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план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исполнение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</a:tr>
              <a:tr h="139148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Доходы, из них 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1 425 853,01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1 450 420,51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1 564 006,75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1 572 000,18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2 068 034,92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2 092 963,75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</a:tr>
              <a:tr h="278296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Налоговые и неналоговые 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283433,12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312368,55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328148,94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342667,22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298 137,07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345 751,31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</a:tr>
              <a:tr h="314076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Безвозмездные поступления 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1142419,59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1138051,96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1235857,81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1229332,96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1 769 897,85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1 747 212,44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</a:tr>
              <a:tr h="139148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Расходы 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1491703,87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1454443,69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1626684,49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1540621,11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2 162 900,97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1 921 149,16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</a:tr>
              <a:tr h="139148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Дефицит «-» /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-65 850,86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-4 023,18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-62 677,74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-94 866,05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</a:tr>
              <a:tr h="139148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Профицит «+» 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31 379,07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171</a:t>
                      </a:r>
                      <a:r>
                        <a:rPr lang="ru-RU" sz="1100" b="0" i="0" u="none" strike="noStrike" baseline="0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814,59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</a:tr>
            </a:tbl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228600" y="2590800"/>
            <a:ext cx="86106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200" dirty="0" smtClean="0">
                <a:latin typeface="Calibri" pitchFamily="34" charset="0"/>
                <a:cs typeface="Calibri" pitchFamily="34" charset="0"/>
              </a:rPr>
              <a:t>    Консолидированный бюджет по итогам 2020 года исполнен по доходам в размере </a:t>
            </a:r>
            <a:r>
              <a:rPr lang="ru-RU" sz="1100" dirty="0" smtClean="0">
                <a:solidFill>
                  <a:srgbClr val="000000"/>
                </a:solidFill>
                <a:latin typeface="Calibri"/>
              </a:rPr>
              <a:t>2 092 963,75 </a:t>
            </a:r>
            <a:r>
              <a:rPr lang="ru-RU" sz="1200" dirty="0" smtClean="0">
                <a:latin typeface="Calibri" pitchFamily="34" charset="0"/>
                <a:cs typeface="Calibri" pitchFamily="34" charset="0"/>
              </a:rPr>
              <a:t>тыс. рублей, по расходам –       </a:t>
            </a:r>
            <a:r>
              <a:rPr lang="ru-RU" sz="1100" dirty="0" smtClean="0">
                <a:solidFill>
                  <a:srgbClr val="000000"/>
                </a:solidFill>
                <a:latin typeface="Calibri"/>
              </a:rPr>
              <a:t>1 921 149,16 </a:t>
            </a:r>
            <a:r>
              <a:rPr lang="ru-RU" sz="1200" dirty="0" smtClean="0">
                <a:solidFill>
                  <a:srgbClr val="000000"/>
                </a:solidFill>
                <a:latin typeface="Calibri"/>
              </a:rPr>
              <a:t>тыс. рублей </a:t>
            </a:r>
            <a:r>
              <a:rPr lang="ru-RU" sz="1200" dirty="0" smtClean="0">
                <a:latin typeface="Calibri" pitchFamily="34" charset="0"/>
                <a:cs typeface="Calibri" pitchFamily="34" charset="0"/>
              </a:rPr>
              <a:t>с </a:t>
            </a:r>
            <a:r>
              <a:rPr lang="ru-RU" sz="1200" dirty="0" err="1" smtClean="0">
                <a:latin typeface="Calibri" pitchFamily="34" charset="0"/>
                <a:cs typeface="Calibri" pitchFamily="34" charset="0"/>
              </a:rPr>
              <a:t>профицитом</a:t>
            </a:r>
            <a:r>
              <a:rPr lang="ru-RU" sz="1200" dirty="0" smtClean="0">
                <a:latin typeface="Calibri" pitchFamily="34" charset="0"/>
                <a:cs typeface="Calibri" pitchFamily="34" charset="0"/>
              </a:rPr>
              <a:t> 171 814,59 тыс. рублей. В целом, доходы консолидированного бюджета в 2020 году увеличились почти на 33 процента к объему 2019 года. Выполнение плана поступления доходов обеспеченно за счет  поступления налоговых и неналоговых доходов сверх запланированной суммы на 4,4 процента или </a:t>
            </a:r>
            <a:r>
              <a:rPr lang="ru-RU" sz="1200" dirty="0" smtClean="0">
                <a:solidFill>
                  <a:srgbClr val="000000"/>
                </a:solidFill>
                <a:latin typeface="Calibri"/>
              </a:rPr>
              <a:t>24 928,83 </a:t>
            </a:r>
            <a:r>
              <a:rPr lang="ru-RU" sz="1200" dirty="0" smtClean="0">
                <a:latin typeface="Calibri" pitchFamily="34" charset="0"/>
                <a:cs typeface="Calibri" pitchFamily="34" charset="0"/>
              </a:rPr>
              <a:t>тыс. рублей. Расходы консолидированного бюджета  в 2020 году выросли на 24 процента к уровню 2019 года. </a:t>
            </a:r>
            <a:endParaRPr lang="ru-RU" sz="1200" dirty="0">
              <a:latin typeface="Calibri" pitchFamily="34" charset="0"/>
              <a:cs typeface="Calibri" pitchFamily="34" charset="0"/>
            </a:endParaRPr>
          </a:p>
        </p:txBody>
      </p:sp>
      <p:graphicFrame>
        <p:nvGraphicFramePr>
          <p:cNvPr id="6" name="Диаграмма 5"/>
          <p:cNvGraphicFramePr/>
          <p:nvPr/>
        </p:nvGraphicFramePr>
        <p:xfrm>
          <a:off x="1447800" y="3733800"/>
          <a:ext cx="5867400" cy="2921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0"/>
            <a:ext cx="8610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 smtClean="0"/>
              <a:t>ДИНАМИКА ИСПОЛНЕНИЯ КОНСОЛИДИРОВАННОГО БЮДЖЕТА КУРСКОГО РАЙОНА СТАВРОПОЛЬСКОГО КРАЯ ЗА 2016-2020 ГОДЫ</a:t>
            </a:r>
            <a:endParaRPr lang="ru-RU" sz="1600" dirty="0"/>
          </a:p>
        </p:txBody>
      </p:sp>
      <p:graphicFrame>
        <p:nvGraphicFramePr>
          <p:cNvPr id="3" name="Диаграмма 2"/>
          <p:cNvGraphicFramePr/>
          <p:nvPr/>
        </p:nvGraphicFramePr>
        <p:xfrm>
          <a:off x="0" y="838200"/>
          <a:ext cx="9144000" cy="533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ятиугольник 4"/>
          <p:cNvSpPr/>
          <p:nvPr/>
        </p:nvSpPr>
        <p:spPr>
          <a:xfrm>
            <a:off x="0" y="0"/>
            <a:ext cx="8839200" cy="609600"/>
          </a:xfrm>
          <a:prstGeom prst="homePlate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228600" y="0"/>
            <a:ext cx="8610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 smtClean="0"/>
              <a:t>АНАЛИЗ ПОСТУПЛЕНИЯ НАЛОГОВЫХ И НЕНАЛОГОВЫХ ДОХОДОВ КОНСОЛИДИРОВАННОГО БЮДЖЕТА  КУРСКОГО РАЙОНА СК ЗА 2016-2019 ГОДЫ</a:t>
            </a:r>
            <a:endParaRPr lang="ru-RU" sz="1600" dirty="0"/>
          </a:p>
        </p:txBody>
      </p:sp>
      <p:graphicFrame>
        <p:nvGraphicFramePr>
          <p:cNvPr id="10" name="Диаграмма 9"/>
          <p:cNvGraphicFramePr/>
          <p:nvPr/>
        </p:nvGraphicFramePr>
        <p:xfrm>
          <a:off x="0" y="4191000"/>
          <a:ext cx="8610600" cy="2438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7" name="Содержимое 6"/>
          <p:cNvGraphicFramePr>
            <a:graphicFrameLocks noGrp="1"/>
          </p:cNvGraphicFramePr>
          <p:nvPr>
            <p:ph idx="1"/>
          </p:nvPr>
        </p:nvGraphicFramePr>
        <p:xfrm>
          <a:off x="152399" y="685801"/>
          <a:ext cx="8686801" cy="3397050"/>
        </p:xfrm>
        <a:graphic>
          <a:graphicData uri="http://schemas.openxmlformats.org/drawingml/2006/table">
            <a:tbl>
              <a:tblPr/>
              <a:tblGrid>
                <a:gridCol w="579621"/>
                <a:gridCol w="507167"/>
                <a:gridCol w="507167"/>
                <a:gridCol w="362262"/>
                <a:gridCol w="434715"/>
                <a:gridCol w="434715"/>
                <a:gridCol w="507167"/>
                <a:gridCol w="434715"/>
                <a:gridCol w="507167"/>
                <a:gridCol w="362262"/>
                <a:gridCol w="507167"/>
                <a:gridCol w="507167"/>
                <a:gridCol w="434715"/>
                <a:gridCol w="434715"/>
                <a:gridCol w="507167"/>
                <a:gridCol w="362262"/>
                <a:gridCol w="579620"/>
                <a:gridCol w="434714"/>
                <a:gridCol w="282316"/>
              </a:tblGrid>
              <a:tr h="239155"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845" marR="5845" marT="58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план</a:t>
                      </a:r>
                    </a:p>
                  </a:txBody>
                  <a:tcPr marL="5845" marR="5845" marT="58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факт</a:t>
                      </a:r>
                    </a:p>
                  </a:txBody>
                  <a:tcPr marL="5845" marR="5845" marT="58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% исполнения</a:t>
                      </a:r>
                    </a:p>
                  </a:txBody>
                  <a:tcPr marL="5845" marR="5845" marT="58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план</a:t>
                      </a:r>
                    </a:p>
                  </a:txBody>
                  <a:tcPr marL="5845" marR="5845" marT="58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факт</a:t>
                      </a:r>
                    </a:p>
                  </a:txBody>
                  <a:tcPr marL="5845" marR="5845" marT="58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% исполнения</a:t>
                      </a:r>
                    </a:p>
                  </a:txBody>
                  <a:tcPr marL="5845" marR="5845" marT="58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план</a:t>
                      </a:r>
                    </a:p>
                  </a:txBody>
                  <a:tcPr marL="5845" marR="5845" marT="58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факт</a:t>
                      </a:r>
                    </a:p>
                  </a:txBody>
                  <a:tcPr marL="5845" marR="5845" marT="58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% исполнения</a:t>
                      </a:r>
                    </a:p>
                  </a:txBody>
                  <a:tcPr marL="5845" marR="5845" marT="58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план</a:t>
                      </a:r>
                    </a:p>
                  </a:txBody>
                  <a:tcPr marL="5845" marR="5845" marT="58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факт</a:t>
                      </a:r>
                    </a:p>
                  </a:txBody>
                  <a:tcPr marL="5845" marR="5845" marT="58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% исполнения</a:t>
                      </a:r>
                    </a:p>
                  </a:txBody>
                  <a:tcPr marL="5845" marR="5845" marT="58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план</a:t>
                      </a:r>
                    </a:p>
                  </a:txBody>
                  <a:tcPr marL="5845" marR="5845" marT="58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факт</a:t>
                      </a:r>
                    </a:p>
                  </a:txBody>
                  <a:tcPr marL="5845" marR="5845" marT="58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% исполнения</a:t>
                      </a:r>
                    </a:p>
                  </a:txBody>
                  <a:tcPr marL="5845" marR="5845" marT="58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план</a:t>
                      </a:r>
                      <a:endParaRPr lang="ru-RU" sz="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845" marR="5845" marT="58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факт</a:t>
                      </a:r>
                      <a:endParaRPr lang="ru-RU" sz="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845" marR="5845" marT="58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% исполнения</a:t>
                      </a:r>
                      <a:endParaRPr lang="ru-RU" sz="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845" marR="5845" marT="58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</a:tr>
              <a:tr h="82578"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845" marR="5845" marT="58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2015</a:t>
                      </a:r>
                    </a:p>
                  </a:txBody>
                  <a:tcPr marL="5845" marR="5845" marT="58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2016</a:t>
                      </a:r>
                    </a:p>
                  </a:txBody>
                  <a:tcPr marL="5845" marR="5845" marT="58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2017</a:t>
                      </a:r>
                    </a:p>
                  </a:txBody>
                  <a:tcPr marL="5845" marR="5845" marT="58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2018</a:t>
                      </a:r>
                    </a:p>
                  </a:txBody>
                  <a:tcPr marL="5845" marR="5845" marT="58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2019</a:t>
                      </a:r>
                    </a:p>
                  </a:txBody>
                  <a:tcPr marL="5845" marR="5845" marT="58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2020</a:t>
                      </a:r>
                      <a:endParaRPr lang="ru-RU" sz="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845" marR="5845" marT="58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ru-RU" sz="7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845" marR="5845" marT="58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845" marR="5845" marT="58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</a:tr>
              <a:tr h="239155"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Курский муниципальный район</a:t>
                      </a:r>
                    </a:p>
                  </a:txBody>
                  <a:tcPr marL="5845" marR="5845" marT="58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    164 775,35   </a:t>
                      </a:r>
                    </a:p>
                  </a:txBody>
                  <a:tcPr marL="5845" marR="5845" marT="58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    172 037,33   </a:t>
                      </a:r>
                    </a:p>
                  </a:txBody>
                  <a:tcPr marL="5845" marR="5845" marT="58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    104,41   </a:t>
                      </a:r>
                    </a:p>
                  </a:txBody>
                  <a:tcPr marL="5845" marR="5845" marT="58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   165 303,13   </a:t>
                      </a:r>
                    </a:p>
                  </a:txBody>
                  <a:tcPr marL="5845" marR="5845" marT="58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    187 897,71   </a:t>
                      </a:r>
                    </a:p>
                  </a:txBody>
                  <a:tcPr marL="5845" marR="5845" marT="58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    113,67   </a:t>
                      </a:r>
                    </a:p>
                  </a:txBody>
                  <a:tcPr marL="5845" marR="5845" marT="58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   177 490,76   </a:t>
                      </a:r>
                    </a:p>
                  </a:txBody>
                  <a:tcPr marL="5845" marR="5845" marT="58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      194 943,50   </a:t>
                      </a:r>
                    </a:p>
                  </a:txBody>
                  <a:tcPr marL="5845" marR="5845" marT="58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    109,83   </a:t>
                      </a:r>
                    </a:p>
                  </a:txBody>
                  <a:tcPr marL="5845" marR="5845" marT="58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   188 307,44   </a:t>
                      </a:r>
                    </a:p>
                  </a:txBody>
                  <a:tcPr marL="5845" marR="5845" marT="58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      211 006,24   </a:t>
                      </a:r>
                    </a:p>
                  </a:txBody>
                  <a:tcPr marL="5845" marR="5845" marT="58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      112,05   </a:t>
                      </a:r>
                    </a:p>
                  </a:txBody>
                  <a:tcPr marL="5845" marR="5845" marT="58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  221 856,73   </a:t>
                      </a:r>
                    </a:p>
                  </a:txBody>
                  <a:tcPr marL="5845" marR="5845" marT="58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      228 352,78   </a:t>
                      </a:r>
                    </a:p>
                  </a:txBody>
                  <a:tcPr marL="5845" marR="5845" marT="58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    102,93   </a:t>
                      </a:r>
                    </a:p>
                  </a:txBody>
                  <a:tcPr marL="5845" marR="5845" marT="58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197 288, 74</a:t>
                      </a:r>
                      <a:endParaRPr lang="ru-RU" sz="6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845" marR="5845" marT="58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232 400,19</a:t>
                      </a:r>
                      <a:endParaRPr lang="ru-RU" sz="6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845" marR="5845" marT="58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117</a:t>
                      </a:r>
                      <a:endParaRPr lang="ru-RU" sz="6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845" marR="5845" marT="58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</a:tr>
              <a:tr h="82578"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845" marR="5845" marT="58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845" marR="5845" marT="58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845" marR="5845" marT="58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845" marR="5845" marT="58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845" marR="5845" marT="58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845" marR="5845" marT="58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845" marR="5845" marT="58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845" marR="5845" marT="58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845" marR="5845" marT="58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845" marR="5845" marT="58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845" marR="5845" marT="58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845" marR="5845" marT="58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845" marR="5845" marT="58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845" marR="5845" marT="58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845" marR="5845" marT="58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845" marR="5845" marT="58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845" marR="5845" marT="58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845" marR="5845" marT="58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845" marR="5845" marT="58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</a:tr>
              <a:tr h="160867"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Балтийский сс</a:t>
                      </a:r>
                    </a:p>
                  </a:txBody>
                  <a:tcPr marL="5845" marR="5845" marT="58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        4 122,32   </a:t>
                      </a:r>
                    </a:p>
                  </a:txBody>
                  <a:tcPr marL="5845" marR="5845" marT="58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         4 316,64   </a:t>
                      </a:r>
                    </a:p>
                  </a:txBody>
                  <a:tcPr marL="5845" marR="5845" marT="58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   104,71   </a:t>
                      </a:r>
                    </a:p>
                  </a:txBody>
                  <a:tcPr marL="5845" marR="5845" marT="58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        4 940,79   </a:t>
                      </a:r>
                    </a:p>
                  </a:txBody>
                  <a:tcPr marL="5845" marR="5845" marT="58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         4 856,07   </a:t>
                      </a:r>
                    </a:p>
                  </a:txBody>
                  <a:tcPr marL="5845" marR="5845" marT="58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      98,29   </a:t>
                      </a:r>
                    </a:p>
                  </a:txBody>
                  <a:tcPr marL="5845" marR="5845" marT="58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       4 339,44   </a:t>
                      </a:r>
                    </a:p>
                  </a:txBody>
                  <a:tcPr marL="5845" marR="5845" marT="58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          4 866,38   </a:t>
                      </a:r>
                    </a:p>
                  </a:txBody>
                  <a:tcPr marL="5845" marR="5845" marT="58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   112,14   </a:t>
                      </a:r>
                    </a:p>
                  </a:txBody>
                  <a:tcPr marL="5845" marR="5845" marT="58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       5 208,75   </a:t>
                      </a:r>
                    </a:p>
                  </a:txBody>
                  <a:tcPr marL="5845" marR="5845" marT="58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         5 835,54   </a:t>
                      </a:r>
                    </a:p>
                  </a:txBody>
                  <a:tcPr marL="5845" marR="5845" marT="58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     112,03   </a:t>
                      </a:r>
                    </a:p>
                  </a:txBody>
                  <a:tcPr marL="5845" marR="5845" marT="58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       6 442,25   </a:t>
                      </a:r>
                    </a:p>
                  </a:txBody>
                  <a:tcPr marL="5845" marR="5845" marT="58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          6 975,89   </a:t>
                      </a:r>
                    </a:p>
                  </a:txBody>
                  <a:tcPr marL="5845" marR="5845" marT="58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   108,28   </a:t>
                      </a:r>
                    </a:p>
                  </a:txBody>
                  <a:tcPr marL="5845" marR="5845" marT="58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5 760,92</a:t>
                      </a:r>
                      <a:endParaRPr lang="ru-RU" sz="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845" marR="5845" marT="58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6</a:t>
                      </a:r>
                      <a:r>
                        <a:rPr lang="ru-RU" sz="600" b="0" i="0" u="none" strike="noStrike" baseline="0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</a:t>
                      </a:r>
                      <a:r>
                        <a:rPr lang="ru-RU" sz="6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556,07</a:t>
                      </a:r>
                      <a:endParaRPr lang="ru-RU" sz="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845" marR="5845" marT="58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113</a:t>
                      </a:r>
                      <a:endParaRPr lang="ru-RU" sz="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845" marR="5845" marT="58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</a:tr>
              <a:tr h="160867"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Галюгаевский сс</a:t>
                      </a:r>
                    </a:p>
                  </a:txBody>
                  <a:tcPr marL="5845" marR="5845" marT="58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        3 326,59   </a:t>
                      </a:r>
                    </a:p>
                  </a:txBody>
                  <a:tcPr marL="5845" marR="5845" marT="58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         4 412,14   </a:t>
                      </a:r>
                    </a:p>
                  </a:txBody>
                  <a:tcPr marL="5845" marR="5845" marT="58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   132,63   </a:t>
                      </a:r>
                    </a:p>
                  </a:txBody>
                  <a:tcPr marL="5845" marR="5845" marT="58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        4 346,20   </a:t>
                      </a:r>
                    </a:p>
                  </a:txBody>
                  <a:tcPr marL="5845" marR="5845" marT="58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        4 798,05   </a:t>
                      </a:r>
                    </a:p>
                  </a:txBody>
                  <a:tcPr marL="5845" marR="5845" marT="58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    110,40   </a:t>
                      </a:r>
                    </a:p>
                  </a:txBody>
                  <a:tcPr marL="5845" marR="5845" marT="58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       3 872,74   </a:t>
                      </a:r>
                    </a:p>
                  </a:txBody>
                  <a:tcPr marL="5845" marR="5845" marT="58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          5 357,53   </a:t>
                      </a:r>
                    </a:p>
                  </a:txBody>
                  <a:tcPr marL="5845" marR="5845" marT="58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   138,34   </a:t>
                      </a:r>
                    </a:p>
                  </a:txBody>
                  <a:tcPr marL="5845" marR="5845" marT="58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       4 377,15   </a:t>
                      </a:r>
                    </a:p>
                  </a:txBody>
                  <a:tcPr marL="5845" marR="5845" marT="58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         4 527,91   </a:t>
                      </a:r>
                    </a:p>
                  </a:txBody>
                  <a:tcPr marL="5845" marR="5845" marT="58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     103,44   </a:t>
                      </a:r>
                    </a:p>
                  </a:txBody>
                  <a:tcPr marL="5845" marR="5845" marT="58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       5 691,98   </a:t>
                      </a:r>
                    </a:p>
                  </a:txBody>
                  <a:tcPr marL="5845" marR="5845" marT="58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          9 107,09   </a:t>
                      </a:r>
                    </a:p>
                  </a:txBody>
                  <a:tcPr marL="5845" marR="5845" marT="58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   160,00   </a:t>
                      </a:r>
                    </a:p>
                  </a:txBody>
                  <a:tcPr marL="5845" marR="5845" marT="58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6 807,02</a:t>
                      </a:r>
                      <a:endParaRPr lang="ru-RU" sz="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845" marR="5845" marT="58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8 401,37</a:t>
                      </a:r>
                      <a:endParaRPr lang="ru-RU" sz="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845" marR="5845" marT="58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123</a:t>
                      </a:r>
                      <a:endParaRPr lang="ru-RU" sz="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845" marR="5845" marT="58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</a:tr>
              <a:tr h="160867"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Кановский сс</a:t>
                      </a:r>
                    </a:p>
                  </a:txBody>
                  <a:tcPr marL="5845" marR="5845" marT="58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        5 296,62   </a:t>
                      </a:r>
                    </a:p>
                  </a:txBody>
                  <a:tcPr marL="5845" marR="5845" marT="58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         4 328,17   </a:t>
                      </a:r>
                    </a:p>
                  </a:txBody>
                  <a:tcPr marL="5845" marR="5845" marT="58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      81,72   </a:t>
                      </a:r>
                    </a:p>
                  </a:txBody>
                  <a:tcPr marL="5845" marR="5845" marT="58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        5 608,76   </a:t>
                      </a:r>
                    </a:p>
                  </a:txBody>
                  <a:tcPr marL="5845" marR="5845" marT="58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        7 093,89   </a:t>
                      </a:r>
                    </a:p>
                  </a:txBody>
                  <a:tcPr marL="5845" marR="5845" marT="58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    126,48   </a:t>
                      </a:r>
                    </a:p>
                  </a:txBody>
                  <a:tcPr marL="5845" marR="5845" marT="58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        3 582,85   </a:t>
                      </a:r>
                    </a:p>
                  </a:txBody>
                  <a:tcPr marL="5845" marR="5845" marT="58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          4 914,65   </a:t>
                      </a:r>
                    </a:p>
                  </a:txBody>
                  <a:tcPr marL="5845" marR="5845" marT="58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   137,17   </a:t>
                      </a:r>
                    </a:p>
                  </a:txBody>
                  <a:tcPr marL="5845" marR="5845" marT="58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       3 774,39   </a:t>
                      </a:r>
                    </a:p>
                  </a:txBody>
                  <a:tcPr marL="5845" marR="5845" marT="58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         5 425,18   </a:t>
                      </a:r>
                    </a:p>
                  </a:txBody>
                  <a:tcPr marL="5845" marR="5845" marT="58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     143,74   </a:t>
                      </a:r>
                    </a:p>
                  </a:txBody>
                  <a:tcPr marL="5845" marR="5845" marT="58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       6 119,14   </a:t>
                      </a:r>
                    </a:p>
                  </a:txBody>
                  <a:tcPr marL="5845" marR="5845" marT="58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          5 819,92   </a:t>
                      </a:r>
                    </a:p>
                  </a:txBody>
                  <a:tcPr marL="5845" marR="5845" marT="58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     95,11   </a:t>
                      </a:r>
                    </a:p>
                  </a:txBody>
                  <a:tcPr marL="5845" marR="5845" marT="58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4  400,63</a:t>
                      </a:r>
                      <a:endParaRPr lang="ru-RU" sz="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845" marR="5845" marT="58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6 016,29</a:t>
                      </a:r>
                      <a:endParaRPr lang="ru-RU" sz="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845" marR="5845" marT="58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136</a:t>
                      </a:r>
                      <a:endParaRPr lang="ru-RU" sz="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845" marR="5845" marT="58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</a:tr>
              <a:tr h="160867"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Курский сс</a:t>
                      </a:r>
                    </a:p>
                  </a:txBody>
                  <a:tcPr marL="5845" marR="5845" marT="58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     22 743,99   </a:t>
                      </a:r>
                    </a:p>
                  </a:txBody>
                  <a:tcPr marL="5845" marR="5845" marT="58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      24 314,65   </a:t>
                      </a:r>
                    </a:p>
                  </a:txBody>
                  <a:tcPr marL="5845" marR="5845" marT="58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    106,91   </a:t>
                      </a:r>
                    </a:p>
                  </a:txBody>
                  <a:tcPr marL="5845" marR="5845" marT="58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     25 795,01   </a:t>
                      </a:r>
                    </a:p>
                  </a:txBody>
                  <a:tcPr marL="5845" marR="5845" marT="58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      24 041,08   </a:t>
                      </a:r>
                    </a:p>
                  </a:txBody>
                  <a:tcPr marL="5845" marR="5845" marT="58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     93,20   </a:t>
                      </a:r>
                    </a:p>
                  </a:txBody>
                  <a:tcPr marL="5845" marR="5845" marT="58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      24 578,19   </a:t>
                      </a:r>
                    </a:p>
                  </a:txBody>
                  <a:tcPr marL="5845" marR="5845" marT="58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        23 505,91   </a:t>
                      </a:r>
                    </a:p>
                  </a:txBody>
                  <a:tcPr marL="5845" marR="5845" marT="58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      95,64   </a:t>
                      </a:r>
                    </a:p>
                  </a:txBody>
                  <a:tcPr marL="5845" marR="5845" marT="58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     24 981,78   </a:t>
                      </a:r>
                    </a:p>
                  </a:txBody>
                  <a:tcPr marL="5845" marR="5845" marT="58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       24 689,17   </a:t>
                      </a:r>
                    </a:p>
                  </a:txBody>
                  <a:tcPr marL="5845" marR="5845" marT="58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        98,83   </a:t>
                      </a:r>
                    </a:p>
                  </a:txBody>
                  <a:tcPr marL="5845" marR="5845" marT="58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     26 249,00   </a:t>
                      </a:r>
                    </a:p>
                  </a:txBody>
                  <a:tcPr marL="5845" marR="5845" marT="58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        26 782,49   </a:t>
                      </a:r>
                    </a:p>
                  </a:txBody>
                  <a:tcPr marL="5845" marR="5845" marT="58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   102,03   </a:t>
                      </a:r>
                    </a:p>
                  </a:txBody>
                  <a:tcPr marL="5845" marR="5845" marT="58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27 169,26</a:t>
                      </a:r>
                      <a:endParaRPr lang="ru-RU" sz="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845" marR="5845" marT="58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28 957,77</a:t>
                      </a:r>
                      <a:endParaRPr lang="ru-RU" sz="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845" marR="5845" marT="58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106</a:t>
                      </a:r>
                      <a:endParaRPr lang="ru-RU" sz="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845" marR="5845" marT="58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</a:tr>
              <a:tr h="160867"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Мирненский сс</a:t>
                      </a:r>
                    </a:p>
                  </a:txBody>
                  <a:tcPr marL="5845" marR="5845" marT="58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        5 592,00   </a:t>
                      </a:r>
                    </a:p>
                  </a:txBody>
                  <a:tcPr marL="5845" marR="5845" marT="58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        5 853,21   </a:t>
                      </a:r>
                    </a:p>
                  </a:txBody>
                  <a:tcPr marL="5845" marR="5845" marT="58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    104,67   </a:t>
                      </a:r>
                    </a:p>
                  </a:txBody>
                  <a:tcPr marL="5845" marR="5845" marT="58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        6 683,14   </a:t>
                      </a:r>
                    </a:p>
                  </a:txBody>
                  <a:tcPr marL="5845" marR="5845" marT="58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        7 854,55   </a:t>
                      </a:r>
                    </a:p>
                  </a:txBody>
                  <a:tcPr marL="5845" marR="5845" marT="58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   117,53   </a:t>
                      </a:r>
                    </a:p>
                  </a:txBody>
                  <a:tcPr marL="5845" marR="5845" marT="58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       5 384,96   </a:t>
                      </a:r>
                    </a:p>
                  </a:txBody>
                  <a:tcPr marL="5845" marR="5845" marT="58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           7 855,11   </a:t>
                      </a:r>
                    </a:p>
                  </a:txBody>
                  <a:tcPr marL="5845" marR="5845" marT="58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    145,87   </a:t>
                      </a:r>
                    </a:p>
                  </a:txBody>
                  <a:tcPr marL="5845" marR="5845" marT="58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       7 015,99   </a:t>
                      </a:r>
                    </a:p>
                  </a:txBody>
                  <a:tcPr marL="5845" marR="5845" marT="58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         7 596,52   </a:t>
                      </a:r>
                    </a:p>
                  </a:txBody>
                  <a:tcPr marL="5845" marR="5845" marT="58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     108,27   </a:t>
                      </a:r>
                    </a:p>
                  </a:txBody>
                  <a:tcPr marL="5845" marR="5845" marT="58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       8 012,52   </a:t>
                      </a:r>
                    </a:p>
                  </a:txBody>
                  <a:tcPr marL="5845" marR="5845" marT="58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          8 381,10   </a:t>
                      </a:r>
                    </a:p>
                  </a:txBody>
                  <a:tcPr marL="5845" marR="5845" marT="58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   104,60   </a:t>
                      </a:r>
                    </a:p>
                  </a:txBody>
                  <a:tcPr marL="5845" marR="5845" marT="58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8  037,09</a:t>
                      </a:r>
                      <a:endParaRPr lang="ru-RU" sz="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845" marR="5845" marT="58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9 979,87</a:t>
                      </a:r>
                      <a:endParaRPr lang="ru-RU" sz="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845" marR="5845" marT="58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124</a:t>
                      </a:r>
                      <a:endParaRPr lang="ru-RU" sz="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845" marR="5845" marT="58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</a:tr>
              <a:tr h="160867"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Полтавский </a:t>
                      </a:r>
                      <a:r>
                        <a:rPr lang="ru-RU" sz="600" b="0" i="0" u="none" strike="noStrike" dirty="0" err="1">
                          <a:solidFill>
                            <a:srgbClr val="000000"/>
                          </a:solidFill>
                          <a:latin typeface="Calibri"/>
                        </a:rPr>
                        <a:t>сс</a:t>
                      </a:r>
                      <a:endParaRPr lang="ru-RU" sz="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845" marR="5845" marT="58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        6 608,01   </a:t>
                      </a:r>
                    </a:p>
                  </a:txBody>
                  <a:tcPr marL="5845" marR="5845" marT="58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        7 556,62   </a:t>
                      </a:r>
                    </a:p>
                  </a:txBody>
                  <a:tcPr marL="5845" marR="5845" marT="58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   114,36   </a:t>
                      </a:r>
                    </a:p>
                  </a:txBody>
                  <a:tcPr marL="5845" marR="5845" marT="58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         7 532,71   </a:t>
                      </a:r>
                    </a:p>
                  </a:txBody>
                  <a:tcPr marL="5845" marR="5845" marT="58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        8 263,54   </a:t>
                      </a:r>
                    </a:p>
                  </a:txBody>
                  <a:tcPr marL="5845" marR="5845" marT="58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   109,70   </a:t>
                      </a:r>
                    </a:p>
                  </a:txBody>
                  <a:tcPr marL="5845" marR="5845" marT="58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       7 004,60   </a:t>
                      </a:r>
                    </a:p>
                  </a:txBody>
                  <a:tcPr marL="5845" marR="5845" marT="58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          8 208,86   </a:t>
                      </a:r>
                    </a:p>
                  </a:txBody>
                  <a:tcPr marL="5845" marR="5845" marT="58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   117,19   </a:t>
                      </a:r>
                    </a:p>
                  </a:txBody>
                  <a:tcPr marL="5845" marR="5845" marT="58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        9 617,93   </a:t>
                      </a:r>
                    </a:p>
                  </a:txBody>
                  <a:tcPr marL="5845" marR="5845" marT="58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        10 312,32   </a:t>
                      </a:r>
                    </a:p>
                  </a:txBody>
                  <a:tcPr marL="5845" marR="5845" marT="58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     107,22   </a:t>
                      </a:r>
                    </a:p>
                  </a:txBody>
                  <a:tcPr marL="5845" marR="5845" marT="58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       9 522,54   </a:t>
                      </a:r>
                    </a:p>
                  </a:txBody>
                  <a:tcPr marL="5845" marR="5845" marT="58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        11 643,84   </a:t>
                      </a:r>
                    </a:p>
                  </a:txBody>
                  <a:tcPr marL="5845" marR="5845" marT="58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   122,28   </a:t>
                      </a:r>
                    </a:p>
                  </a:txBody>
                  <a:tcPr marL="5845" marR="5845" marT="58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9 721,69</a:t>
                      </a:r>
                      <a:endParaRPr lang="ru-RU" sz="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845" marR="5845" marT="58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9 958,72</a:t>
                      </a:r>
                      <a:endParaRPr lang="ru-RU" sz="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845" marR="5845" marT="58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102</a:t>
                      </a:r>
                      <a:endParaRPr lang="ru-RU" sz="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845" marR="5845" marT="58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</a:tr>
              <a:tr h="160867"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Ростовановский сс</a:t>
                      </a:r>
                    </a:p>
                  </a:txBody>
                  <a:tcPr marL="5845" marR="5845" marT="58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        5 663,33   </a:t>
                      </a:r>
                    </a:p>
                  </a:txBody>
                  <a:tcPr marL="5845" marR="5845" marT="58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        5 727,28   </a:t>
                      </a:r>
                    </a:p>
                  </a:txBody>
                  <a:tcPr marL="5845" marR="5845" marT="58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   101,13   </a:t>
                      </a:r>
                    </a:p>
                  </a:txBody>
                  <a:tcPr marL="5845" marR="5845" marT="58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         6 268,05   </a:t>
                      </a:r>
                    </a:p>
                  </a:txBody>
                  <a:tcPr marL="5845" marR="5845" marT="58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        6 797,38   </a:t>
                      </a:r>
                    </a:p>
                  </a:txBody>
                  <a:tcPr marL="5845" marR="5845" marT="58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   108,44   </a:t>
                      </a:r>
                    </a:p>
                  </a:txBody>
                  <a:tcPr marL="5845" marR="5845" marT="58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       6 696,53   </a:t>
                      </a:r>
                    </a:p>
                  </a:txBody>
                  <a:tcPr marL="5845" marR="5845" marT="58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          7 208,78   </a:t>
                      </a:r>
                    </a:p>
                  </a:txBody>
                  <a:tcPr marL="5845" marR="5845" marT="58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   107,65   </a:t>
                      </a:r>
                    </a:p>
                  </a:txBody>
                  <a:tcPr marL="5845" marR="5845" marT="58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        7 489,55   </a:t>
                      </a:r>
                    </a:p>
                  </a:txBody>
                  <a:tcPr marL="5845" marR="5845" marT="58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          6 551,76   </a:t>
                      </a:r>
                    </a:p>
                  </a:txBody>
                  <a:tcPr marL="5845" marR="5845" marT="58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         87,48   </a:t>
                      </a:r>
                    </a:p>
                  </a:txBody>
                  <a:tcPr marL="5845" marR="5845" marT="58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       6 462,82   </a:t>
                      </a:r>
                    </a:p>
                  </a:txBody>
                  <a:tcPr marL="5845" marR="5845" marT="58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          7 081,71   </a:t>
                      </a:r>
                    </a:p>
                  </a:txBody>
                  <a:tcPr marL="5845" marR="5845" marT="58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   109,58   </a:t>
                      </a:r>
                    </a:p>
                  </a:txBody>
                  <a:tcPr marL="5845" marR="5845" marT="58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5 538,94</a:t>
                      </a:r>
                      <a:endParaRPr lang="ru-RU" sz="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845" marR="5845" marT="58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5 763,91</a:t>
                      </a:r>
                      <a:endParaRPr lang="ru-RU" sz="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845" marR="5845" marT="58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104</a:t>
                      </a:r>
                      <a:endParaRPr lang="ru-RU" sz="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845" marR="5845" marT="58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</a:tr>
              <a:tr h="160867"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Рощинский сс</a:t>
                      </a:r>
                    </a:p>
                  </a:txBody>
                  <a:tcPr marL="5845" marR="5845" marT="58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        4 039,14   </a:t>
                      </a:r>
                    </a:p>
                  </a:txBody>
                  <a:tcPr marL="5845" marR="5845" marT="58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        4 902,32   </a:t>
                      </a:r>
                    </a:p>
                  </a:txBody>
                  <a:tcPr marL="5845" marR="5845" marT="58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   121,37   </a:t>
                      </a:r>
                    </a:p>
                  </a:txBody>
                  <a:tcPr marL="5845" marR="5845" marT="58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        4 824,55   </a:t>
                      </a:r>
                    </a:p>
                  </a:txBody>
                  <a:tcPr marL="5845" marR="5845" marT="58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         5 598,28   </a:t>
                      </a:r>
                    </a:p>
                  </a:txBody>
                  <a:tcPr marL="5845" marR="5845" marT="58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   116,04   </a:t>
                      </a:r>
                    </a:p>
                  </a:txBody>
                  <a:tcPr marL="5845" marR="5845" marT="58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       4 038,31   </a:t>
                      </a:r>
                    </a:p>
                  </a:txBody>
                  <a:tcPr marL="5845" marR="5845" marT="58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          4 730,42   </a:t>
                      </a:r>
                    </a:p>
                  </a:txBody>
                  <a:tcPr marL="5845" marR="5845" marT="58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   117,14   </a:t>
                      </a:r>
                    </a:p>
                  </a:txBody>
                  <a:tcPr marL="5845" marR="5845" marT="58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       3 603,62   </a:t>
                      </a:r>
                    </a:p>
                  </a:txBody>
                  <a:tcPr marL="5845" marR="5845" marT="58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          3 825,68   </a:t>
                      </a:r>
                    </a:p>
                  </a:txBody>
                  <a:tcPr marL="5845" marR="5845" marT="58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      106,16   </a:t>
                      </a:r>
                    </a:p>
                  </a:txBody>
                  <a:tcPr marL="5845" marR="5845" marT="58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        4 063,92   </a:t>
                      </a:r>
                    </a:p>
                  </a:txBody>
                  <a:tcPr marL="5845" marR="5845" marT="58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          4 209,14   </a:t>
                      </a:r>
                    </a:p>
                  </a:txBody>
                  <a:tcPr marL="5845" marR="5845" marT="58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   103,57   </a:t>
                      </a:r>
                    </a:p>
                  </a:txBody>
                  <a:tcPr marL="5845" marR="5845" marT="58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3 536,05</a:t>
                      </a:r>
                      <a:endParaRPr lang="ru-RU" sz="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845" marR="5845" marT="58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4 103,97</a:t>
                      </a:r>
                      <a:endParaRPr lang="ru-RU" sz="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845" marR="5845" marT="58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116</a:t>
                      </a:r>
                      <a:endParaRPr lang="ru-RU" sz="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845" marR="5845" marT="58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</a:tr>
              <a:tr h="160867"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Русский сс</a:t>
                      </a:r>
                    </a:p>
                  </a:txBody>
                  <a:tcPr marL="5845" marR="5845" marT="58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        5 666,32   </a:t>
                      </a:r>
                    </a:p>
                  </a:txBody>
                  <a:tcPr marL="5845" marR="5845" marT="58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        7 106,93   </a:t>
                      </a:r>
                    </a:p>
                  </a:txBody>
                  <a:tcPr marL="5845" marR="5845" marT="58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   125,42   </a:t>
                      </a:r>
                    </a:p>
                  </a:txBody>
                  <a:tcPr marL="5845" marR="5845" marT="58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        7 255,91   </a:t>
                      </a:r>
                    </a:p>
                  </a:txBody>
                  <a:tcPr marL="5845" marR="5845" marT="58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         9 863,24   </a:t>
                      </a:r>
                    </a:p>
                  </a:txBody>
                  <a:tcPr marL="5845" marR="5845" marT="58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    135,93   </a:t>
                      </a:r>
                    </a:p>
                  </a:txBody>
                  <a:tcPr marL="5845" marR="5845" marT="58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       7 119,78   </a:t>
                      </a:r>
                    </a:p>
                  </a:txBody>
                  <a:tcPr marL="5845" marR="5845" marT="58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       11 008,14   </a:t>
                      </a:r>
                    </a:p>
                  </a:txBody>
                  <a:tcPr marL="5845" marR="5845" marT="58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   154,61   </a:t>
                      </a:r>
                    </a:p>
                  </a:txBody>
                  <a:tcPr marL="5845" marR="5845" marT="58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       9 647,69   </a:t>
                      </a:r>
                    </a:p>
                  </a:txBody>
                  <a:tcPr marL="5845" marR="5845" marT="58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       11 780,27   </a:t>
                      </a:r>
                    </a:p>
                  </a:txBody>
                  <a:tcPr marL="5845" marR="5845" marT="58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     122,10   </a:t>
                      </a:r>
                    </a:p>
                  </a:txBody>
                  <a:tcPr marL="5845" marR="5845" marT="58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      11 136,05   </a:t>
                      </a:r>
                    </a:p>
                  </a:txBody>
                  <a:tcPr marL="5845" marR="5845" marT="58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         11 799,73   </a:t>
                      </a:r>
                    </a:p>
                  </a:txBody>
                  <a:tcPr marL="5845" marR="5845" marT="58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   105,96   </a:t>
                      </a:r>
                    </a:p>
                  </a:txBody>
                  <a:tcPr marL="5845" marR="5845" marT="58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10 600,00</a:t>
                      </a:r>
                      <a:endParaRPr lang="ru-RU" sz="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845" marR="5845" marT="58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11 496,61</a:t>
                      </a:r>
                      <a:endParaRPr lang="ru-RU" sz="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845" marR="5845" marT="58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108</a:t>
                      </a:r>
                      <a:endParaRPr lang="ru-RU" sz="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845" marR="5845" marT="58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</a:tr>
              <a:tr h="160867"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Серноводский сс</a:t>
                      </a:r>
                    </a:p>
                  </a:txBody>
                  <a:tcPr marL="5845" marR="5845" marT="58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        6 983,35   </a:t>
                      </a:r>
                    </a:p>
                  </a:txBody>
                  <a:tcPr marL="5845" marR="5845" marT="58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        6 602,57   </a:t>
                      </a:r>
                    </a:p>
                  </a:txBody>
                  <a:tcPr marL="5845" marR="5845" marT="58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     94,55   </a:t>
                      </a:r>
                    </a:p>
                  </a:txBody>
                  <a:tcPr marL="5845" marR="5845" marT="58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        5 995,20   </a:t>
                      </a:r>
                    </a:p>
                  </a:txBody>
                  <a:tcPr marL="5845" marR="5845" marT="58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        7 921,35   </a:t>
                      </a:r>
                    </a:p>
                  </a:txBody>
                  <a:tcPr marL="5845" marR="5845" marT="58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   132,13   </a:t>
                      </a:r>
                    </a:p>
                  </a:txBody>
                  <a:tcPr marL="5845" marR="5845" marT="58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        6 153,66   </a:t>
                      </a:r>
                    </a:p>
                  </a:txBody>
                  <a:tcPr marL="5845" marR="5845" marT="58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           8 209,31   </a:t>
                      </a:r>
                    </a:p>
                  </a:txBody>
                  <a:tcPr marL="5845" marR="5845" marT="58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   133,41   </a:t>
                      </a:r>
                    </a:p>
                  </a:txBody>
                  <a:tcPr marL="5845" marR="5845" marT="58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       7 239,95   </a:t>
                      </a:r>
                    </a:p>
                  </a:txBody>
                  <a:tcPr marL="5845" marR="5845" marT="58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         7 782,25   </a:t>
                      </a:r>
                    </a:p>
                  </a:txBody>
                  <a:tcPr marL="5845" marR="5845" marT="58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     107,49   </a:t>
                      </a:r>
                    </a:p>
                  </a:txBody>
                  <a:tcPr marL="5845" marR="5845" marT="58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       7 845,40   </a:t>
                      </a:r>
                    </a:p>
                  </a:txBody>
                  <a:tcPr marL="5845" marR="5845" marT="58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           8 723,78   </a:t>
                      </a:r>
                    </a:p>
                  </a:txBody>
                  <a:tcPr marL="5845" marR="5845" marT="58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   111,20   </a:t>
                      </a:r>
                    </a:p>
                  </a:txBody>
                  <a:tcPr marL="5845" marR="5845" marT="58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7 316, 60</a:t>
                      </a:r>
                      <a:endParaRPr lang="ru-RU" sz="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845" marR="5845" marT="58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8 323,82</a:t>
                      </a:r>
                      <a:endParaRPr lang="ru-RU" sz="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845" marR="5845" marT="58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113</a:t>
                      </a:r>
                      <a:endParaRPr lang="ru-RU" sz="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845" marR="5845" marT="58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</a:tr>
              <a:tr h="160867"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ст. Стодеревская</a:t>
                      </a:r>
                    </a:p>
                  </a:txBody>
                  <a:tcPr marL="5845" marR="5845" marT="58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        3 710,62   </a:t>
                      </a:r>
                    </a:p>
                  </a:txBody>
                  <a:tcPr marL="5845" marR="5845" marT="58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        3 197,93   </a:t>
                      </a:r>
                    </a:p>
                  </a:txBody>
                  <a:tcPr marL="5845" marR="5845" marT="58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     86,18   </a:t>
                      </a:r>
                    </a:p>
                  </a:txBody>
                  <a:tcPr marL="5845" marR="5845" marT="58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        3 910,34   </a:t>
                      </a:r>
                    </a:p>
                  </a:txBody>
                  <a:tcPr marL="5845" marR="5845" marT="58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        3 841,67   </a:t>
                      </a:r>
                    </a:p>
                  </a:txBody>
                  <a:tcPr marL="5845" marR="5845" marT="58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     98,24   </a:t>
                      </a:r>
                    </a:p>
                  </a:txBody>
                  <a:tcPr marL="5845" marR="5845" marT="58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       3 629,41   </a:t>
                      </a:r>
                    </a:p>
                  </a:txBody>
                  <a:tcPr marL="5845" marR="5845" marT="58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           3 914,96   </a:t>
                      </a:r>
                    </a:p>
                  </a:txBody>
                  <a:tcPr marL="5845" marR="5845" marT="58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    107,87   </a:t>
                      </a:r>
                    </a:p>
                  </a:txBody>
                  <a:tcPr marL="5845" marR="5845" marT="58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       4 567,94   </a:t>
                      </a:r>
                    </a:p>
                  </a:txBody>
                  <a:tcPr marL="5845" marR="5845" marT="58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         4 902,00   </a:t>
                      </a:r>
                    </a:p>
                  </a:txBody>
                  <a:tcPr marL="5845" marR="5845" marT="58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     107,31   </a:t>
                      </a:r>
                    </a:p>
                  </a:txBody>
                  <a:tcPr marL="5845" marR="5845" marT="58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       5 963,53   </a:t>
                      </a:r>
                    </a:p>
                  </a:txBody>
                  <a:tcPr marL="5845" marR="5845" marT="58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           5 260,15   </a:t>
                      </a:r>
                    </a:p>
                  </a:txBody>
                  <a:tcPr marL="5845" marR="5845" marT="58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      88,21   </a:t>
                      </a:r>
                    </a:p>
                  </a:txBody>
                  <a:tcPr marL="5845" marR="5845" marT="58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3 880,93</a:t>
                      </a:r>
                      <a:endParaRPr lang="ru-RU" sz="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845" marR="5845" marT="58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4 040,76</a:t>
                      </a:r>
                      <a:endParaRPr lang="ru-RU" sz="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845" marR="5845" marT="58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104</a:t>
                      </a:r>
                      <a:endParaRPr lang="ru-RU" sz="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845" marR="5845" marT="58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</a:tr>
              <a:tr h="160867"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с. Эдиссия</a:t>
                      </a:r>
                    </a:p>
                  </a:txBody>
                  <a:tcPr marL="5845" marR="5845" marT="58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        5 644,60   </a:t>
                      </a:r>
                    </a:p>
                  </a:txBody>
                  <a:tcPr marL="5845" marR="5845" marT="58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        7 180,17   </a:t>
                      </a:r>
                    </a:p>
                  </a:txBody>
                  <a:tcPr marL="5845" marR="5845" marT="58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   127,20   </a:t>
                      </a:r>
                    </a:p>
                  </a:txBody>
                  <a:tcPr marL="5845" marR="5845" marT="58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        7 232,99   </a:t>
                      </a:r>
                    </a:p>
                  </a:txBody>
                  <a:tcPr marL="5845" marR="5845" marT="58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        8 372,11   </a:t>
                      </a:r>
                    </a:p>
                  </a:txBody>
                  <a:tcPr marL="5845" marR="5845" marT="58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   115,75   </a:t>
                      </a:r>
                    </a:p>
                  </a:txBody>
                  <a:tcPr marL="5845" marR="5845" marT="58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       6 852,02   </a:t>
                      </a:r>
                    </a:p>
                  </a:txBody>
                  <a:tcPr marL="5845" marR="5845" marT="58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          7 667,21   </a:t>
                      </a:r>
                    </a:p>
                  </a:txBody>
                  <a:tcPr marL="5845" marR="5845" marT="58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    111,90   </a:t>
                      </a:r>
                    </a:p>
                  </a:txBody>
                  <a:tcPr marL="5845" marR="5845" marT="58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        7 570,93   </a:t>
                      </a:r>
                    </a:p>
                  </a:txBody>
                  <a:tcPr marL="5845" marR="5845" marT="58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         8 132,72   </a:t>
                      </a:r>
                    </a:p>
                  </a:txBody>
                  <a:tcPr marL="5845" marR="5845" marT="58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     107,42   </a:t>
                      </a:r>
                    </a:p>
                  </a:txBody>
                  <a:tcPr marL="5845" marR="5845" marT="58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       8 275,76   </a:t>
                      </a:r>
                    </a:p>
                  </a:txBody>
                  <a:tcPr marL="5845" marR="5845" marT="58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          8 532,93   </a:t>
                      </a:r>
                    </a:p>
                  </a:txBody>
                  <a:tcPr marL="5845" marR="5845" marT="58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    103,11   </a:t>
                      </a:r>
                    </a:p>
                  </a:txBody>
                  <a:tcPr marL="5845" marR="5845" marT="58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8</a:t>
                      </a:r>
                      <a:r>
                        <a:rPr lang="ru-RU" sz="600" b="0" i="0" u="none" strike="noStrike" baseline="0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079,16</a:t>
                      </a:r>
                      <a:endParaRPr lang="ru-RU" sz="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845" marR="5845" marT="58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9 951,89</a:t>
                      </a:r>
                      <a:endParaRPr lang="ru-RU" sz="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845" marR="5845" marT="58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123</a:t>
                      </a:r>
                      <a:endParaRPr lang="ru-RU" sz="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845" marR="5845" marT="58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</a:tr>
              <a:tr h="160867"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Всего по поселениям</a:t>
                      </a:r>
                    </a:p>
                  </a:txBody>
                  <a:tcPr marL="5845" marR="5845" marT="58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     79 396,89   </a:t>
                      </a:r>
                    </a:p>
                  </a:txBody>
                  <a:tcPr marL="5845" marR="5845" marT="58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      85 498,63   </a:t>
                      </a:r>
                    </a:p>
                  </a:txBody>
                  <a:tcPr marL="5845" marR="5845" marT="58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   107,69   </a:t>
                      </a:r>
                    </a:p>
                  </a:txBody>
                  <a:tcPr marL="5845" marR="5845" marT="58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     90 393,65   </a:t>
                      </a:r>
                    </a:p>
                  </a:txBody>
                  <a:tcPr marL="5845" marR="5845" marT="58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      99 301,21   </a:t>
                      </a:r>
                    </a:p>
                  </a:txBody>
                  <a:tcPr marL="5845" marR="5845" marT="58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   109,85   </a:t>
                      </a:r>
                    </a:p>
                  </a:txBody>
                  <a:tcPr marL="5845" marR="5845" marT="58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     83 252,49   </a:t>
                      </a:r>
                    </a:p>
                  </a:txBody>
                  <a:tcPr marL="5845" marR="5845" marT="58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       97 447,26   </a:t>
                      </a:r>
                    </a:p>
                  </a:txBody>
                  <a:tcPr marL="5845" marR="5845" marT="58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   117,05   </a:t>
                      </a:r>
                    </a:p>
                  </a:txBody>
                  <a:tcPr marL="5845" marR="5845" marT="58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      95 095,67   </a:t>
                      </a:r>
                    </a:p>
                  </a:txBody>
                  <a:tcPr marL="5845" marR="5845" marT="58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      101 361,32   </a:t>
                      </a:r>
                    </a:p>
                  </a:txBody>
                  <a:tcPr marL="5845" marR="5845" marT="58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      106,59   </a:t>
                      </a:r>
                    </a:p>
                  </a:txBody>
                  <a:tcPr marL="5845" marR="5845" marT="58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  105 784,91   </a:t>
                      </a:r>
                    </a:p>
                  </a:txBody>
                  <a:tcPr marL="5845" marR="5845" marT="58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     114 317,77   </a:t>
                      </a:r>
                    </a:p>
                  </a:txBody>
                  <a:tcPr marL="5845" marR="5845" marT="58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    108,07   </a:t>
                      </a:r>
                    </a:p>
                  </a:txBody>
                  <a:tcPr marL="5845" marR="5845" marT="58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100 848,32</a:t>
                      </a:r>
                      <a:endParaRPr lang="ru-RU" sz="6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845" marR="5845" marT="58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113 351,11</a:t>
                      </a:r>
                      <a:endParaRPr lang="ru-RU" sz="6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845" marR="5845" marT="58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112</a:t>
                      </a:r>
                      <a:endParaRPr lang="ru-RU" sz="6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845" marR="5845" marT="58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</a:tr>
              <a:tr h="160867"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СВОД</a:t>
                      </a:r>
                    </a:p>
                  </a:txBody>
                  <a:tcPr marL="5845" marR="5845" marT="58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   244 172,24   </a:t>
                      </a:r>
                    </a:p>
                  </a:txBody>
                  <a:tcPr marL="5845" marR="5845" marT="58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   257 535,94   </a:t>
                      </a:r>
                    </a:p>
                  </a:txBody>
                  <a:tcPr marL="5845" marR="5845" marT="58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   105,47   </a:t>
                      </a:r>
                    </a:p>
                  </a:txBody>
                  <a:tcPr marL="5845" marR="5845" marT="58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   255 696,78   </a:t>
                      </a:r>
                    </a:p>
                  </a:txBody>
                  <a:tcPr marL="5845" marR="5845" marT="58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   287 198,92   </a:t>
                      </a:r>
                    </a:p>
                  </a:txBody>
                  <a:tcPr marL="5845" marR="5845" marT="58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   112,32   </a:t>
                      </a:r>
                    </a:p>
                  </a:txBody>
                  <a:tcPr marL="5845" marR="5845" marT="58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   260 743,25   </a:t>
                      </a:r>
                    </a:p>
                  </a:txBody>
                  <a:tcPr marL="5845" marR="5845" marT="58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     292 390,76   </a:t>
                      </a:r>
                    </a:p>
                  </a:txBody>
                  <a:tcPr marL="5845" marR="5845" marT="58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   112,14   </a:t>
                      </a:r>
                    </a:p>
                  </a:txBody>
                  <a:tcPr marL="5845" marR="5845" marT="58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   283 403,11   </a:t>
                      </a:r>
                    </a:p>
                  </a:txBody>
                  <a:tcPr marL="5845" marR="5845" marT="58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     312 367,56   </a:t>
                      </a:r>
                    </a:p>
                  </a:txBody>
                  <a:tcPr marL="5845" marR="5845" marT="58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     110,22   </a:t>
                      </a:r>
                    </a:p>
                  </a:txBody>
                  <a:tcPr marL="5845" marR="5845" marT="58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   327 641,64   </a:t>
                      </a:r>
                    </a:p>
                  </a:txBody>
                  <a:tcPr marL="5845" marR="5845" marT="58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      342 670,55   </a:t>
                      </a:r>
                    </a:p>
                  </a:txBody>
                  <a:tcPr marL="5845" marR="5845" marT="58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    104,59   </a:t>
                      </a:r>
                    </a:p>
                  </a:txBody>
                  <a:tcPr marL="5845" marR="5845" marT="58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298137,07</a:t>
                      </a:r>
                      <a:endParaRPr lang="ru-RU" sz="6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845" marR="5845" marT="58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345751,31</a:t>
                      </a:r>
                      <a:endParaRPr lang="ru-RU" sz="6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845" marR="5845" marT="58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115</a:t>
                      </a:r>
                      <a:endParaRPr lang="ru-RU" sz="6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845" marR="5845" marT="58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ятиугольник 16"/>
          <p:cNvSpPr/>
          <p:nvPr/>
        </p:nvSpPr>
        <p:spPr>
          <a:xfrm>
            <a:off x="0" y="0"/>
            <a:ext cx="2362200" cy="381000"/>
          </a:xfrm>
          <a:prstGeom prst="homePlate">
            <a:avLst/>
          </a:prstGeom>
          <a:gradFill>
            <a:gsLst>
              <a:gs pos="0">
                <a:schemeClr val="accent2">
                  <a:lumMod val="60000"/>
                  <a:lumOff val="4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0" y="0"/>
            <a:ext cx="35814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/>
              <a:t>Раздел 5. </a:t>
            </a:r>
            <a:r>
              <a:rPr lang="ru-RU" sz="1600" dirty="0" smtClean="0"/>
              <a:t>РАСХОДЫ</a:t>
            </a:r>
            <a:endParaRPr lang="ru-RU" sz="1600" dirty="0"/>
          </a:p>
        </p:txBody>
      </p:sp>
      <p:sp>
        <p:nvSpPr>
          <p:cNvPr id="13" name="TextBox 12"/>
          <p:cNvSpPr txBox="1"/>
          <p:nvPr/>
        </p:nvSpPr>
        <p:spPr>
          <a:xfrm>
            <a:off x="152400" y="609600"/>
            <a:ext cx="4572000" cy="21390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dirty="0" smtClean="0">
                <a:latin typeface="+mj-lt"/>
              </a:rPr>
              <a:t>Решением совета Курского муниципального района  Ставропольского края от 05 декабря 2019 года № 170 «О бюджете Курского муниципального района Ставропольского края на 2020 год и плановый период 2021 и 2022 годов», </a:t>
            </a:r>
            <a:r>
              <a:rPr lang="ru-RU" sz="1100" dirty="0" smtClean="0">
                <a:latin typeface="Calibri" pitchFamily="34" charset="0"/>
                <a:cs typeface="Calibri" pitchFamily="34" charset="0"/>
              </a:rPr>
              <a:t> плановые показатели  на 2020 год по расходам бюджета района утверждены в объеме 1 486 742,07 тыс. рублей. В ходе исполнения бюджета в соответствии со статьей  217 Бюджетного кодекса Российской Федерации плановые ассигнования по расходам были увеличены на сумму 276 156,01 тыс. рублей и составили 1 762 898,08 тыс. рублей. </a:t>
            </a:r>
          </a:p>
          <a:p>
            <a:pPr algn="just"/>
            <a:r>
              <a:rPr lang="ru-RU" sz="1100" dirty="0" smtClean="0">
                <a:latin typeface="Calibri" pitchFamily="34" charset="0"/>
                <a:cs typeface="Calibri" pitchFamily="34" charset="0"/>
              </a:rPr>
              <a:t>За отчетный период расходы бюджета Курского муниципального района Ставропольского края произведены в объеме 1 699 023,52 тыс. рублей или 96,38 процента к уточненным плановым назначениям. </a:t>
            </a:r>
            <a:r>
              <a:rPr lang="ru-RU" sz="1200" dirty="0" smtClean="0">
                <a:latin typeface="Calibri" pitchFamily="34" charset="0"/>
                <a:cs typeface="Calibri" pitchFamily="34" charset="0"/>
              </a:rPr>
              <a:t>     </a:t>
            </a:r>
            <a:endParaRPr lang="ru-RU" sz="1200" dirty="0">
              <a:latin typeface="Calibri" pitchFamily="34" charset="0"/>
              <a:cs typeface="Calibri" pitchFamily="34" charset="0"/>
            </a:endParaRPr>
          </a:p>
        </p:txBody>
      </p:sp>
      <p:graphicFrame>
        <p:nvGraphicFramePr>
          <p:cNvPr id="14" name="Диаграмма 13"/>
          <p:cNvGraphicFramePr/>
          <p:nvPr/>
        </p:nvGraphicFramePr>
        <p:xfrm>
          <a:off x="4800600" y="381000"/>
          <a:ext cx="4191000" cy="2819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6" name="Таблица 15"/>
          <p:cNvGraphicFramePr>
            <a:graphicFrameLocks noGrp="1"/>
          </p:cNvGraphicFramePr>
          <p:nvPr/>
        </p:nvGraphicFramePr>
        <p:xfrm>
          <a:off x="228601" y="3809999"/>
          <a:ext cx="8601451" cy="2895603"/>
        </p:xfrm>
        <a:graphic>
          <a:graphicData uri="http://schemas.openxmlformats.org/drawingml/2006/table">
            <a:tbl>
              <a:tblPr/>
              <a:tblGrid>
                <a:gridCol w="3362661"/>
                <a:gridCol w="954126"/>
                <a:gridCol w="1096963"/>
                <a:gridCol w="1106111"/>
                <a:gridCol w="928796"/>
                <a:gridCol w="775772"/>
                <a:gridCol w="377022"/>
              </a:tblGrid>
              <a:tr h="258298"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Наименование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rtl="0" fontAlgn="t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Исполнение 2019 года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+mj-lt"/>
                        </a:rPr>
                        <a:t>2020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+mj-lt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rtl="0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% исполнения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rtl="0" fontAlgn="t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Темп роста к 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2019 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году. %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t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4772" marR="4772" marT="477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411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Уточненный план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Исполнение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84068">
                <a:tc>
                  <a:txBody>
                    <a:bodyPr/>
                    <a:lstStyle/>
                    <a:p>
                      <a:pPr algn="just" rtl="0" fontAlgn="b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Всего расходы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1 339 645,60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1 762 898,08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1 699 023,52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96,38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126,83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4772" marR="4772" marT="47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4068">
                <a:tc>
                  <a:txBody>
                    <a:bodyPr/>
                    <a:lstStyle/>
                    <a:p>
                      <a:pPr algn="just" rtl="0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Общегосударственные вопросы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105 186,55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latin typeface="Calibri"/>
                        </a:rPr>
                        <a:t>122 360,17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latin typeface="Calibri"/>
                        </a:rPr>
                        <a:t>118 062,59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96,49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112,24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4772" marR="4772" marT="47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8239">
                <a:tc>
                  <a:txBody>
                    <a:bodyPr/>
                    <a:lstStyle/>
                    <a:p>
                      <a:pPr algn="just" rtl="0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Национальная безопасность и правоохранительная деятельность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3 667,65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3 605,72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3 597,45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99,77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98,08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4772" marR="4772" marT="47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4068">
                <a:tc>
                  <a:txBody>
                    <a:bodyPr/>
                    <a:lstStyle/>
                    <a:p>
                      <a:pPr algn="just" rtl="0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Национальная экономика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14 649,67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40 204,53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17 921,09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44,57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122,33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4772" marR="4772" marT="47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4068">
                <a:tc>
                  <a:txBody>
                    <a:bodyPr/>
                    <a:lstStyle/>
                    <a:p>
                      <a:pPr algn="just" rtl="0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Жилищно-коммунальное хозяйство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982,73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13 454,98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13 454,98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100,00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1369,14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4772" marR="4772" marT="47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4068">
                <a:tc>
                  <a:txBody>
                    <a:bodyPr/>
                    <a:lstStyle/>
                    <a:p>
                      <a:pPr algn="just" rtl="0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Образование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719 042,35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765 296,02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750 709,48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98,09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104,40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4772" marR="4772" marT="47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4068">
                <a:tc>
                  <a:txBody>
                    <a:bodyPr/>
                    <a:lstStyle/>
                    <a:p>
                      <a:pPr algn="just" rtl="0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Культура и кинематография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54 545,65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49 519,48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48 520,40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97,98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88,95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4772" marR="4772" marT="47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4068">
                <a:tc>
                  <a:txBody>
                    <a:bodyPr/>
                    <a:lstStyle/>
                    <a:p>
                      <a:pPr algn="just" rtl="0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Социальная политика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342 286,75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632 432,66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622 850,09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98,48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181,97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4772" marR="4772" marT="47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4068">
                <a:tc>
                  <a:txBody>
                    <a:bodyPr/>
                    <a:lstStyle/>
                    <a:p>
                      <a:pPr algn="just" rtl="0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Физическая культура и спорт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6 863,49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9 567,05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7350,20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76,83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107,09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4772" marR="4772" marT="47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32410">
                <a:tc>
                  <a:txBody>
                    <a:bodyPr/>
                    <a:lstStyle/>
                    <a:p>
                      <a:pPr algn="just" rtl="0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Межбюджетные трансферты общего характера бюджетам субъектов Российской Федерации и муниципальных образований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92 420,76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12 457,47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116 557,24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92,17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126,12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4772" marR="4772" marT="47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8" name="Стрелка вниз 17"/>
          <p:cNvSpPr/>
          <p:nvPr/>
        </p:nvSpPr>
        <p:spPr>
          <a:xfrm rot="10800000">
            <a:off x="8610600" y="4572000"/>
            <a:ext cx="76200" cy="76200"/>
          </a:xfrm>
          <a:prstGeom prst="downArrow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9" name="Стрелка вниз 18"/>
          <p:cNvSpPr/>
          <p:nvPr/>
        </p:nvSpPr>
        <p:spPr>
          <a:xfrm rot="10800000">
            <a:off x="8610600" y="4800600"/>
            <a:ext cx="76200" cy="76200"/>
          </a:xfrm>
          <a:prstGeom prst="downArrow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21" name="Стрелка вниз 20"/>
          <p:cNvSpPr/>
          <p:nvPr/>
        </p:nvSpPr>
        <p:spPr>
          <a:xfrm rot="10800000">
            <a:off x="8610600" y="5334000"/>
            <a:ext cx="76200" cy="76200"/>
          </a:xfrm>
          <a:prstGeom prst="downArrow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22" name="Стрелка вниз 21"/>
          <p:cNvSpPr/>
          <p:nvPr/>
        </p:nvSpPr>
        <p:spPr>
          <a:xfrm rot="10800000">
            <a:off x="8610600" y="5486400"/>
            <a:ext cx="76200" cy="76200"/>
          </a:xfrm>
          <a:prstGeom prst="downArrow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23" name="Стрелка вниз 22"/>
          <p:cNvSpPr/>
          <p:nvPr/>
        </p:nvSpPr>
        <p:spPr>
          <a:xfrm rot="10800000">
            <a:off x="8610600" y="5638800"/>
            <a:ext cx="76200" cy="76200"/>
          </a:xfrm>
          <a:prstGeom prst="downArrow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24" name="Стрелка вниз 23"/>
          <p:cNvSpPr/>
          <p:nvPr/>
        </p:nvSpPr>
        <p:spPr>
          <a:xfrm rot="10800000">
            <a:off x="8610600" y="6019800"/>
            <a:ext cx="76200" cy="76200"/>
          </a:xfrm>
          <a:prstGeom prst="downArrow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25" name="Стрелка вниз 24"/>
          <p:cNvSpPr/>
          <p:nvPr/>
        </p:nvSpPr>
        <p:spPr>
          <a:xfrm rot="10800000">
            <a:off x="8610600" y="6553200"/>
            <a:ext cx="76200" cy="76200"/>
          </a:xfrm>
          <a:prstGeom prst="downArrow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26" name="Стрелка вниз 25"/>
          <p:cNvSpPr/>
          <p:nvPr/>
        </p:nvSpPr>
        <p:spPr>
          <a:xfrm>
            <a:off x="8610600" y="5105400"/>
            <a:ext cx="76200" cy="76200"/>
          </a:xfrm>
          <a:prstGeom prst="down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27" name="Стрелка вниз 26"/>
          <p:cNvSpPr/>
          <p:nvPr/>
        </p:nvSpPr>
        <p:spPr>
          <a:xfrm>
            <a:off x="8610600" y="5791200"/>
            <a:ext cx="76200" cy="76200"/>
          </a:xfrm>
          <a:prstGeom prst="down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228600" y="3276600"/>
            <a:ext cx="8686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 smtClean="0">
                <a:latin typeface="Calibri" pitchFamily="34" charset="0"/>
                <a:cs typeface="Calibri" pitchFamily="34" charset="0"/>
              </a:rPr>
              <a:t>ФУНКЦИОНАЛЬНАЯ СТРУКТУРА РАСХОДОВ  БЮДЖЕТА КУРСКОГО МУНИЦИПАЛЬНОГО РАЙОНА СТАВРОПОЛЬСКОГО КРАЯ</a:t>
            </a:r>
            <a:endParaRPr lang="ru-RU" sz="1400" dirty="0"/>
          </a:p>
        </p:txBody>
      </p:sp>
      <p:sp>
        <p:nvSpPr>
          <p:cNvPr id="29" name="Стрелка вниз 28"/>
          <p:cNvSpPr/>
          <p:nvPr/>
        </p:nvSpPr>
        <p:spPr>
          <a:xfrm rot="10800000">
            <a:off x="8610600" y="6172200"/>
            <a:ext cx="76200" cy="76200"/>
          </a:xfrm>
          <a:prstGeom prst="downArrow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ятиугольник 9"/>
          <p:cNvSpPr/>
          <p:nvPr/>
        </p:nvSpPr>
        <p:spPr>
          <a:xfrm>
            <a:off x="0" y="0"/>
            <a:ext cx="6324600" cy="381000"/>
          </a:xfrm>
          <a:prstGeom prst="homePlate">
            <a:avLst/>
          </a:prstGeom>
          <a:gradFill>
            <a:gsLst>
              <a:gs pos="0">
                <a:schemeClr val="accent2">
                  <a:lumMod val="60000"/>
                  <a:lumOff val="4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0" y="0"/>
            <a:ext cx="73152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/>
              <a:t>Раздел 6. </a:t>
            </a:r>
            <a:r>
              <a:rPr lang="ru-RU" sz="1600" dirty="0" smtClean="0"/>
              <a:t>РАСХОДЫ НА СОЦИАЛЬНО – КУЛЬТУРНУЮ СФЕРУ</a:t>
            </a:r>
            <a:endParaRPr lang="ru-RU" sz="1600" dirty="0"/>
          </a:p>
        </p:txBody>
      </p:sp>
      <p:sp>
        <p:nvSpPr>
          <p:cNvPr id="25" name="TextBox 24"/>
          <p:cNvSpPr txBox="1"/>
          <p:nvPr/>
        </p:nvSpPr>
        <p:spPr>
          <a:xfrm>
            <a:off x="152400" y="381000"/>
            <a:ext cx="8839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2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ru-RU" sz="1200" dirty="0" smtClean="0">
                <a:latin typeface="+mj-lt"/>
              </a:rPr>
              <a:t>Исполнение бюджета по расходам (</a:t>
            </a:r>
            <a:r>
              <a:rPr lang="ru-RU" sz="1200" dirty="0" smtClean="0">
                <a:latin typeface="+mj-lt"/>
                <a:cs typeface="Calibri" pitchFamily="34" charset="0"/>
              </a:rPr>
              <a:t>образование, культура, социальная политика, физическая культура и спорт)</a:t>
            </a:r>
            <a:r>
              <a:rPr lang="ru-RU" sz="1200" dirty="0" smtClean="0">
                <a:latin typeface="+mj-lt"/>
              </a:rPr>
              <a:t> составило 1 429 430,16 тыс. рублей или 98,1 процентов к уточненным годовым плановым назначениям 1 456 815,20 тыс.рублей.</a:t>
            </a:r>
            <a:r>
              <a:rPr lang="ru-RU" sz="1200" dirty="0" smtClean="0">
                <a:latin typeface="+mj-lt"/>
                <a:cs typeface="Calibri" pitchFamily="34" charset="0"/>
              </a:rPr>
              <a:t> </a:t>
            </a:r>
            <a:r>
              <a:rPr lang="ru-RU" sz="1200" dirty="0" smtClean="0">
                <a:latin typeface="Calibri" pitchFamily="34" charset="0"/>
                <a:cs typeface="Calibri" pitchFamily="34" charset="0"/>
              </a:rPr>
              <a:t>Удельный вес расходов отраслей социального блока составил 84,1 процент в 2020 году.</a:t>
            </a:r>
            <a:endParaRPr lang="ru-RU" sz="1200" dirty="0">
              <a:latin typeface="Calibri" pitchFamily="34" charset="0"/>
              <a:cs typeface="Calibri" pitchFamily="34" charset="0"/>
            </a:endParaRPr>
          </a:p>
        </p:txBody>
      </p:sp>
      <p:graphicFrame>
        <p:nvGraphicFramePr>
          <p:cNvPr id="26" name="Диаграмма 25"/>
          <p:cNvGraphicFramePr/>
          <p:nvPr/>
        </p:nvGraphicFramePr>
        <p:xfrm>
          <a:off x="199964" y="1143000"/>
          <a:ext cx="8944036" cy="2057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7" name="TextBox 26"/>
          <p:cNvSpPr txBox="1"/>
          <p:nvPr/>
        </p:nvSpPr>
        <p:spPr>
          <a:xfrm>
            <a:off x="4343400" y="2286000"/>
            <a:ext cx="5334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00" dirty="0" smtClean="0">
                <a:latin typeface="Calibri" pitchFamily="34" charset="0"/>
                <a:cs typeface="Calibri" pitchFamily="34" charset="0"/>
              </a:rPr>
              <a:t>82,0%</a:t>
            </a:r>
            <a:endParaRPr lang="ru-RU" sz="9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3124200" y="2286000"/>
            <a:ext cx="5334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00" dirty="0" smtClean="0">
                <a:latin typeface="Calibri" pitchFamily="34" charset="0"/>
                <a:cs typeface="Calibri" pitchFamily="34" charset="0"/>
              </a:rPr>
              <a:t>84,9%</a:t>
            </a:r>
            <a:endParaRPr lang="ru-RU" sz="9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1905000" y="2286000"/>
            <a:ext cx="5334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00" dirty="0" smtClean="0">
                <a:latin typeface="Calibri" pitchFamily="34" charset="0"/>
                <a:cs typeface="Calibri" pitchFamily="34" charset="0"/>
              </a:rPr>
              <a:t>85,2%</a:t>
            </a:r>
            <a:endParaRPr lang="ru-RU" sz="9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152400" y="3276600"/>
            <a:ext cx="8763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 smtClean="0"/>
              <a:t>ДОЛЯ РАСХОДОВ СОЦИАЛЬНЫХ ОТРАСЛЕЙ В ОБЩЕЙ СУММЕ РАСХОДОВ НА ОТРАСЛИ СОЦИАЛЬНО-КУЛЬТУРНОЙ СФЕРЫ 2017-2020 ГОДАХ</a:t>
            </a:r>
            <a:endParaRPr lang="ru-RU" sz="1400" dirty="0"/>
          </a:p>
        </p:txBody>
      </p:sp>
      <p:graphicFrame>
        <p:nvGraphicFramePr>
          <p:cNvPr id="36" name="Диаграмма 35"/>
          <p:cNvGraphicFramePr/>
          <p:nvPr/>
        </p:nvGraphicFramePr>
        <p:xfrm>
          <a:off x="228600" y="3733800"/>
          <a:ext cx="8686800" cy="2921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5486400" y="2286000"/>
            <a:ext cx="5334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00" dirty="0" smtClean="0">
                <a:latin typeface="Calibri" pitchFamily="34" charset="0"/>
                <a:cs typeface="Calibri" pitchFamily="34" charset="0"/>
              </a:rPr>
              <a:t>84,1%</a:t>
            </a:r>
            <a:endParaRPr lang="ru-RU" sz="900" dirty="0"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05200" y="0"/>
            <a:ext cx="196130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b="1" dirty="0" smtClean="0"/>
              <a:t>ОБРАЗОВАНИЕ</a:t>
            </a:r>
            <a:endParaRPr lang="ru-RU" dirty="0"/>
          </a:p>
        </p:txBody>
      </p:sp>
      <p:graphicFrame>
        <p:nvGraphicFramePr>
          <p:cNvPr id="3" name="Диаграмма 2"/>
          <p:cNvGraphicFramePr/>
          <p:nvPr/>
        </p:nvGraphicFramePr>
        <p:xfrm>
          <a:off x="304800" y="2438400"/>
          <a:ext cx="8229600" cy="2413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152400" y="304800"/>
            <a:ext cx="88392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200" dirty="0" smtClean="0">
                <a:latin typeface="Calibri" pitchFamily="34" charset="0"/>
                <a:cs typeface="Calibri" pitchFamily="34" charset="0"/>
              </a:rPr>
              <a:t>     Наибольшая доля расходов социально-культурной сферы, более 50 процентов, направляется на расходы </a:t>
            </a:r>
            <a:r>
              <a:rPr lang="ru-RU" sz="1200" dirty="0" smtClean="0">
                <a:solidFill>
                  <a:prstClr val="black"/>
                </a:solidFill>
                <a:latin typeface="Calibri" pitchFamily="34" charset="0"/>
                <a:cs typeface="Calibri" pitchFamily="34" charset="0"/>
              </a:rPr>
              <a:t>по образованию, которые обеспечивают деятельность муниципальных образовательных учреждений (в части полномочий по </a:t>
            </a:r>
            <a:r>
              <a:rPr lang="ru-RU" sz="1200" dirty="0" smtClean="0">
                <a:latin typeface="Calibri" pitchFamily="34" charset="0"/>
                <a:cs typeface="Calibri" pitchFamily="34" charset="0"/>
              </a:rPr>
              <a:t>обеспечению государственных гарантий реализации прав на получение общедоступного и бесплатного дошкольного образования в муниципальных дошкольных и общеобразовательных организациях и на финансовое обеспечение получения дошкольного образования в частных дошкольных и частных общеобразовательных организациях, на получение общедоступного и бесплатного начального общего, основного общего, среднего общего образования в муниципальных общеобразовательных организациях, а также обеспечение дополнительного образования детей в муниципальных общеобразовательных организациях и на финансовое обеспечение получения начального общего, основного общего, среднего общего образования в частных общеобразовательных организациях), в 2020 году направлено </a:t>
            </a:r>
            <a:r>
              <a:rPr lang="ru-RU" sz="1200" dirty="0" smtClean="0">
                <a:latin typeface="+mj-lt"/>
              </a:rPr>
              <a:t>750 709,48 </a:t>
            </a:r>
            <a:r>
              <a:rPr lang="ru-RU" sz="1200" dirty="0" smtClean="0">
                <a:latin typeface="Calibri" pitchFamily="34" charset="0"/>
                <a:cs typeface="Calibri" pitchFamily="34" charset="0"/>
              </a:rPr>
              <a:t>тыс. рублей, что выше 2019 года на 31 667,13 тыс. рублей.</a:t>
            </a:r>
          </a:p>
          <a:p>
            <a:pPr algn="just"/>
            <a:r>
              <a:rPr lang="ru-RU" sz="1200" dirty="0" smtClean="0">
                <a:latin typeface="Calibri" pitchFamily="34" charset="0"/>
                <a:cs typeface="Calibri" pitchFamily="34" charset="0"/>
              </a:rPr>
              <a:t> </a:t>
            </a:r>
            <a:endParaRPr lang="ru-RU" sz="12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0" y="4800600"/>
            <a:ext cx="533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dirty="0" smtClean="0"/>
              <a:t>РАСХОДЫ, НАПРАВЛЯЕМЫЕ НА ОБРАЗОВАНИЕ, В РАСЧЕТЕ НА 1 ЖИТЕЛЯ КУРСКОГО РАЙОНА  В  ГОД  </a:t>
            </a:r>
          </a:p>
          <a:p>
            <a:pPr algn="ctr"/>
            <a:r>
              <a:rPr lang="ru-RU" sz="1200" dirty="0" smtClean="0"/>
              <a:t>                                                                                                             </a:t>
            </a:r>
            <a:r>
              <a:rPr lang="ru-RU" sz="900" dirty="0" smtClean="0"/>
              <a:t>(рублей)</a:t>
            </a:r>
            <a:endParaRPr lang="ru-RU" sz="900" dirty="0"/>
          </a:p>
        </p:txBody>
      </p:sp>
      <p:sp>
        <p:nvSpPr>
          <p:cNvPr id="13" name="TextBox 12"/>
          <p:cNvSpPr txBox="1"/>
          <p:nvPr/>
        </p:nvSpPr>
        <p:spPr>
          <a:xfrm>
            <a:off x="0" y="2133600"/>
            <a:ext cx="8991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dirty="0" smtClean="0"/>
              <a:t>ДИНАМИКА РАСХОДОВ БЮДЖЕТА КУРСКОГО РАЙОНА СТАВРОПОЛЬСКОГО КРАЯ НА ОБРАЗОВАНИЕ</a:t>
            </a:r>
          </a:p>
          <a:p>
            <a:pPr algn="ctr"/>
            <a:r>
              <a:rPr lang="ru-RU" sz="1200" dirty="0" smtClean="0"/>
              <a:t> В  2017-2020 ГОДАХ                                                                                                        </a:t>
            </a:r>
          </a:p>
          <a:p>
            <a:pPr algn="ctr"/>
            <a:r>
              <a:rPr lang="ru-RU" sz="1200" dirty="0" smtClean="0"/>
              <a:t>                                                                                                                                                                                     </a:t>
            </a:r>
            <a:r>
              <a:rPr lang="ru-RU" sz="900" dirty="0" smtClean="0"/>
              <a:t>(тыс. рублей)</a:t>
            </a:r>
            <a:endParaRPr lang="ru-RU" sz="900" dirty="0"/>
          </a:p>
        </p:txBody>
      </p:sp>
      <p:graphicFrame>
        <p:nvGraphicFramePr>
          <p:cNvPr id="16" name="Диаграмма 15"/>
          <p:cNvGraphicFramePr/>
          <p:nvPr/>
        </p:nvGraphicFramePr>
        <p:xfrm>
          <a:off x="228600" y="5334000"/>
          <a:ext cx="4876800" cy="1371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1026" name="Picture 2" descr="C:\Users\TERMINATOR\Desktop\ПРОЕКТ ПО БЮДЖЕТУ НА 2020 год\ШКОЛА КЛИПАРТ 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00800" y="5105400"/>
            <a:ext cx="1695450" cy="143171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152400" y="2438400"/>
            <a:ext cx="8839200" cy="4114800"/>
          </a:xfrm>
          <a:prstGeom prst="round2Diag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152398" y="516149"/>
          <a:ext cx="8763001" cy="1778069"/>
        </p:xfrm>
        <a:graphic>
          <a:graphicData uri="http://schemas.openxmlformats.org/drawingml/2006/table">
            <a:tbl>
              <a:tblPr/>
              <a:tblGrid>
                <a:gridCol w="2980037"/>
                <a:gridCol w="1149919"/>
                <a:gridCol w="1160186"/>
                <a:gridCol w="1160186"/>
                <a:gridCol w="1162754"/>
                <a:gridCol w="1149919"/>
              </a:tblGrid>
              <a:tr h="15856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Наименование</a:t>
                      </a:r>
                    </a:p>
                  </a:txBody>
                  <a:tcPr marL="4843" marR="4843" marT="48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4843" marR="4843" marT="484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4843" marR="4843" marT="484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2020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4843" marR="4843" marT="48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16982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Наименование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Исполнение 2018 года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Исполнение 2019 года</a:t>
                      </a:r>
                    </a:p>
                  </a:txBody>
                  <a:tcPr marL="9525" marR="9525" marT="9525" marB="0"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Уточненный план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Исполнение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% 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исполнения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1028">
                <a:tc>
                  <a:txBody>
                    <a:bodyPr/>
                    <a:lstStyle/>
                    <a:p>
                      <a:pPr algn="just" rtl="0" fontAlgn="b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Образование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690 789,22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719 042,35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765 </a:t>
                      </a:r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296,02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750 </a:t>
                      </a:r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709,48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98,09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7831">
                <a:tc>
                  <a:txBody>
                    <a:bodyPr/>
                    <a:lstStyle/>
                    <a:p>
                      <a:pPr algn="just" rtl="0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Дошкольное образование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165 818,46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173 512,52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181 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859,26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179 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516,95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98,71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1028">
                <a:tc>
                  <a:txBody>
                    <a:bodyPr/>
                    <a:lstStyle/>
                    <a:p>
                      <a:pPr algn="just" rtl="0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Общее образование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404 847,61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424 583,66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469 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303,69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457 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347,17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97,45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0740">
                <a:tc>
                  <a:txBody>
                    <a:bodyPr/>
                    <a:lstStyle/>
                    <a:p>
                      <a:pPr algn="just" rtl="0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Дополнительное образование детей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42 116,54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41 717,80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45 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606,57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45 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552,93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99,88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5077">
                <a:tc>
                  <a:txBody>
                    <a:bodyPr/>
                    <a:lstStyle/>
                    <a:p>
                      <a:pPr algn="just" rtl="0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Молодёжная политика и оздоровление детей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15 996,87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15 670,85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6 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297,20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6 187,36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98,26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5077">
                <a:tc>
                  <a:txBody>
                    <a:bodyPr/>
                    <a:lstStyle/>
                    <a:p>
                      <a:pPr algn="just" rtl="0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Другие вопросы в области образования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62 009,74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63 557,52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62 229,30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62 105,07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99,80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228600" y="0"/>
            <a:ext cx="8610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 smtClean="0"/>
              <a:t>СТРУКТУРА РАСХОДОВ БЮДЖЕТА КУРСКОГО МУНИЦИПАЛЬНОГО РАЙОНА СТАВРОПОЛЬСКОГО КРАЯ НА ОБРАЗОВАНИЕ В 2018-2020 ГОДАХ</a:t>
            </a:r>
            <a:endParaRPr lang="ru-RU" sz="1400" dirty="0"/>
          </a:p>
        </p:txBody>
      </p:sp>
      <p:sp>
        <p:nvSpPr>
          <p:cNvPr id="5" name="TextBox 4"/>
          <p:cNvSpPr txBox="1"/>
          <p:nvPr/>
        </p:nvSpPr>
        <p:spPr>
          <a:xfrm>
            <a:off x="304800" y="2667000"/>
            <a:ext cx="8839200" cy="36471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100" dirty="0" smtClean="0">
                <a:latin typeface="Calibri" pitchFamily="34" charset="0"/>
                <a:cs typeface="Calibri" pitchFamily="34" charset="0"/>
              </a:rPr>
              <a:t> За счет дополнительных средств, выделенных в 2020 году  из федерального, краевого и местного бюджетов были проведены следующие мероприятия:</a:t>
            </a:r>
          </a:p>
          <a:p>
            <a:pPr algn="just"/>
            <a:r>
              <a:rPr lang="ru-RU" sz="1100" dirty="0" smtClean="0">
                <a:latin typeface="+mj-lt"/>
                <a:cs typeface="Calibri" pitchFamily="34" charset="0"/>
              </a:rPr>
              <a:t>    -</a:t>
            </a:r>
            <a:r>
              <a:rPr lang="ru-RU" sz="1100" dirty="0" smtClean="0">
                <a:latin typeface="+mj-lt"/>
              </a:rPr>
              <a:t> ремонт буфетов в следующих образовательных учреждениях: в МКОУ ООШ № 19 х. Привольный МКОУ СОШ № 15 х. </a:t>
            </a:r>
            <a:r>
              <a:rPr lang="ru-RU" sz="1100" dirty="0" err="1" smtClean="0">
                <a:latin typeface="+mj-lt"/>
              </a:rPr>
              <a:t>Дыдымкин</a:t>
            </a:r>
            <a:endParaRPr lang="ru-RU" sz="1100" dirty="0" smtClean="0">
              <a:latin typeface="+mj-lt"/>
              <a:cs typeface="Calibri" pitchFamily="34" charset="0"/>
            </a:endParaRPr>
          </a:p>
          <a:p>
            <a:pPr algn="just">
              <a:buFont typeface="Arial" pitchFamily="34" charset="0"/>
              <a:buChar char="•"/>
            </a:pPr>
            <a:r>
              <a:rPr lang="ru-RU" sz="1100" dirty="0" smtClean="0">
                <a:latin typeface="+mj-lt"/>
                <a:cs typeface="Calibri" pitchFamily="34" charset="0"/>
              </a:rPr>
              <a:t>   </a:t>
            </a:r>
            <a:r>
              <a:rPr lang="ru-RU" sz="1100" dirty="0" smtClean="0">
                <a:latin typeface="+mj-lt"/>
              </a:rPr>
              <a:t> поставлена модульная конструкция для приема пищи в МКОУ СОШ № 16 с. Пролетарское</a:t>
            </a:r>
            <a:endParaRPr lang="ru-RU" sz="1100" dirty="0" smtClean="0">
              <a:latin typeface="+mj-lt"/>
              <a:cs typeface="Calibri" pitchFamily="34" charset="0"/>
            </a:endParaRPr>
          </a:p>
          <a:p>
            <a:pPr algn="just">
              <a:buFont typeface="Arial" pitchFamily="34" charset="0"/>
              <a:buChar char="•"/>
            </a:pPr>
            <a:r>
              <a:rPr lang="ru-RU" sz="1100" dirty="0" smtClean="0">
                <a:latin typeface="+mj-lt"/>
                <a:cs typeface="Calibri" pitchFamily="34" charset="0"/>
              </a:rPr>
              <a:t>   </a:t>
            </a:r>
            <a:r>
              <a:rPr lang="ru-RU" sz="1100" dirty="0" smtClean="0">
                <a:latin typeface="+mj-lt"/>
              </a:rPr>
              <a:t>замена дверей в здании МКДОУ № 20 с. Полтавское</a:t>
            </a:r>
            <a:r>
              <a:rPr lang="ru-RU" sz="1100" dirty="0" smtClean="0">
                <a:latin typeface="+mj-lt"/>
                <a:cs typeface="Calibri" pitchFamily="34" charset="0"/>
              </a:rPr>
              <a:t>;</a:t>
            </a:r>
          </a:p>
          <a:p>
            <a:pPr algn="just">
              <a:buFont typeface="Arial" pitchFamily="34" charset="0"/>
              <a:buChar char="•"/>
            </a:pPr>
            <a:r>
              <a:rPr lang="ru-RU" sz="1100" dirty="0" smtClean="0">
                <a:latin typeface="+mj-lt"/>
                <a:cs typeface="Calibri" pitchFamily="34" charset="0"/>
              </a:rPr>
              <a:t>   </a:t>
            </a:r>
            <a:r>
              <a:rPr lang="ru-RU" sz="1100" dirty="0" smtClean="0">
                <a:latin typeface="+mj-lt"/>
              </a:rPr>
              <a:t>устройство выгребной ямы в МКДОУ № 9 «Ромашка» п. Рощино</a:t>
            </a:r>
            <a:endParaRPr lang="ru-RU" sz="1100" dirty="0" smtClean="0">
              <a:latin typeface="+mj-lt"/>
              <a:cs typeface="Calibri" pitchFamily="34" charset="0"/>
            </a:endParaRPr>
          </a:p>
          <a:p>
            <a:pPr algn="just">
              <a:buFont typeface="Arial" pitchFamily="34" charset="0"/>
              <a:buChar char="•"/>
            </a:pPr>
            <a:r>
              <a:rPr lang="ru-RU" sz="1100" dirty="0" smtClean="0">
                <a:latin typeface="+mj-lt"/>
                <a:cs typeface="Calibri" pitchFamily="34" charset="0"/>
              </a:rPr>
              <a:t>  </a:t>
            </a:r>
            <a:r>
              <a:rPr lang="ru-RU" sz="1100" dirty="0" smtClean="0">
                <a:latin typeface="+mj-lt"/>
              </a:rPr>
              <a:t> ремонт кабинетов под Точку Роста в МКОУ СОШ № 4 с. </a:t>
            </a:r>
            <a:r>
              <a:rPr lang="ru-RU" sz="1100" dirty="0" err="1" smtClean="0">
                <a:latin typeface="+mj-lt"/>
              </a:rPr>
              <a:t>Ростовановка</a:t>
            </a:r>
            <a:r>
              <a:rPr lang="ru-RU" sz="1100" dirty="0" smtClean="0">
                <a:latin typeface="+mj-lt"/>
              </a:rPr>
              <a:t> , МКОУ СОШ № 8 с. Русское </a:t>
            </a:r>
            <a:endParaRPr lang="ru-RU" sz="1100" dirty="0" smtClean="0">
              <a:latin typeface="+mj-lt"/>
              <a:cs typeface="Calibri" pitchFamily="34" charset="0"/>
            </a:endParaRPr>
          </a:p>
          <a:p>
            <a:pPr algn="just">
              <a:buFont typeface="Arial" pitchFamily="34" charset="0"/>
              <a:buChar char="•"/>
            </a:pPr>
            <a:r>
              <a:rPr lang="ru-RU" sz="1100" dirty="0" smtClean="0">
                <a:latin typeface="+mj-lt"/>
                <a:cs typeface="Calibri" pitchFamily="34" charset="0"/>
              </a:rPr>
              <a:t>   </a:t>
            </a:r>
            <a:r>
              <a:rPr lang="ru-RU" sz="1100" dirty="0" smtClean="0">
                <a:latin typeface="+mj-lt"/>
              </a:rPr>
              <a:t>установлен пожарный гидрант в МКОУ СОШ № 13 п. Мирный </a:t>
            </a:r>
            <a:endParaRPr lang="ru-RU" sz="1100" dirty="0" smtClean="0">
              <a:latin typeface="+mj-lt"/>
              <a:cs typeface="Calibri" pitchFamily="34" charset="0"/>
            </a:endParaRPr>
          </a:p>
          <a:p>
            <a:pPr algn="just">
              <a:buFont typeface="Arial" pitchFamily="34" charset="0"/>
              <a:buChar char="•"/>
            </a:pPr>
            <a:r>
              <a:rPr lang="ru-RU" sz="1100" dirty="0" smtClean="0">
                <a:latin typeface="+mj-lt"/>
                <a:cs typeface="Calibri" pitchFamily="34" charset="0"/>
              </a:rPr>
              <a:t>   </a:t>
            </a:r>
            <a:r>
              <a:rPr lang="ru-RU" sz="1100" dirty="0" smtClean="0">
                <a:latin typeface="+mj-lt"/>
              </a:rPr>
              <a:t>осуществлен ремонт приточно-вытяжной системы в МОУ СОШ № 17 с. </a:t>
            </a:r>
            <a:r>
              <a:rPr lang="ru-RU" sz="1100" dirty="0" err="1" smtClean="0">
                <a:latin typeface="+mj-lt"/>
              </a:rPr>
              <a:t>Серноводское</a:t>
            </a:r>
            <a:r>
              <a:rPr lang="ru-RU" sz="1100" dirty="0" smtClean="0">
                <a:latin typeface="+mj-lt"/>
              </a:rPr>
              <a:t>, МДОУ № 21 с. </a:t>
            </a:r>
            <a:r>
              <a:rPr lang="ru-RU" sz="1100" dirty="0" err="1" smtClean="0">
                <a:latin typeface="+mj-lt"/>
              </a:rPr>
              <a:t>Эдиссия</a:t>
            </a:r>
            <a:r>
              <a:rPr lang="ru-RU" sz="1100" dirty="0" smtClean="0">
                <a:latin typeface="+mj-lt"/>
              </a:rPr>
              <a:t> </a:t>
            </a:r>
            <a:endParaRPr lang="ru-RU" sz="1100" dirty="0" smtClean="0">
              <a:latin typeface="+mj-lt"/>
              <a:cs typeface="Calibri" pitchFamily="34" charset="0"/>
            </a:endParaRPr>
          </a:p>
          <a:p>
            <a:pPr algn="just">
              <a:buFont typeface="Arial" pitchFamily="34" charset="0"/>
              <a:buChar char="•"/>
            </a:pPr>
            <a:r>
              <a:rPr lang="ru-RU" sz="1100" dirty="0" smtClean="0">
                <a:latin typeface="+mj-lt"/>
                <a:cs typeface="Calibri" pitchFamily="34" charset="0"/>
              </a:rPr>
              <a:t>   </a:t>
            </a:r>
            <a:r>
              <a:rPr lang="ru-RU" sz="1100" dirty="0" smtClean="0">
                <a:latin typeface="+mj-lt"/>
              </a:rPr>
              <a:t>ремонт водопровода и канализации в филиале МОУ СОШ № 6 х. Кировский</a:t>
            </a:r>
            <a:endParaRPr lang="ru-RU" sz="1100" dirty="0" smtClean="0">
              <a:latin typeface="+mj-lt"/>
              <a:cs typeface="Calibri" pitchFamily="34" charset="0"/>
            </a:endParaRPr>
          </a:p>
          <a:p>
            <a:pPr algn="just">
              <a:buFont typeface="Arial" pitchFamily="34" charset="0"/>
              <a:buChar char="•"/>
            </a:pPr>
            <a:r>
              <a:rPr lang="ru-RU" sz="1100" dirty="0" smtClean="0">
                <a:latin typeface="+mj-lt"/>
                <a:cs typeface="Calibri" pitchFamily="34" charset="0"/>
              </a:rPr>
              <a:t>   </a:t>
            </a:r>
            <a:r>
              <a:rPr lang="ru-RU" sz="1100" dirty="0" smtClean="0">
                <a:latin typeface="+mj-lt"/>
              </a:rPr>
              <a:t>ремонт освещения в МКОУ ООШ № 19 х. Привольный </a:t>
            </a:r>
            <a:endParaRPr lang="ru-RU" sz="1100" dirty="0" smtClean="0">
              <a:latin typeface="+mj-lt"/>
              <a:cs typeface="Calibri" pitchFamily="34" charset="0"/>
            </a:endParaRPr>
          </a:p>
          <a:p>
            <a:pPr algn="just">
              <a:buFont typeface="Arial" pitchFamily="34" charset="0"/>
              <a:buChar char="•"/>
            </a:pPr>
            <a:r>
              <a:rPr lang="ru-RU" sz="1100" dirty="0" smtClean="0">
                <a:latin typeface="+mj-lt"/>
                <a:cs typeface="Calibri" pitchFamily="34" charset="0"/>
              </a:rPr>
              <a:t>   </a:t>
            </a:r>
            <a:r>
              <a:rPr lang="ru-RU" sz="1100" dirty="0" smtClean="0">
                <a:latin typeface="+mj-lt"/>
              </a:rPr>
              <a:t>ремонт цоколя в здании МОУ СОШ № 18 с. </a:t>
            </a:r>
            <a:r>
              <a:rPr lang="ru-RU" sz="1100" dirty="0" err="1" smtClean="0">
                <a:latin typeface="+mj-lt"/>
              </a:rPr>
              <a:t>Уваровское</a:t>
            </a:r>
            <a:r>
              <a:rPr lang="ru-RU" sz="1100" dirty="0" smtClean="0">
                <a:latin typeface="+mj-lt"/>
              </a:rPr>
              <a:t> </a:t>
            </a:r>
            <a:endParaRPr lang="ru-RU" sz="1100" dirty="0" smtClean="0">
              <a:latin typeface="+mj-lt"/>
              <a:cs typeface="Calibri" pitchFamily="34" charset="0"/>
            </a:endParaRPr>
          </a:p>
          <a:p>
            <a:pPr algn="just">
              <a:buFont typeface="Arial" pitchFamily="34" charset="0"/>
              <a:buChar char="•"/>
            </a:pPr>
            <a:r>
              <a:rPr lang="ru-RU" sz="1100" dirty="0" smtClean="0">
                <a:latin typeface="+mj-lt"/>
                <a:cs typeface="Calibri" pitchFamily="34" charset="0"/>
              </a:rPr>
              <a:t>   </a:t>
            </a:r>
            <a:r>
              <a:rPr lang="ru-RU" sz="1100" dirty="0" smtClean="0">
                <a:latin typeface="+mj-lt"/>
              </a:rPr>
              <a:t>замена канализации в здании МКОУ СОШ № 20 х. </a:t>
            </a:r>
            <a:r>
              <a:rPr lang="ru-RU" sz="1100" dirty="0" err="1" smtClean="0">
                <a:latin typeface="+mj-lt"/>
              </a:rPr>
              <a:t>Бугулов</a:t>
            </a:r>
            <a:endParaRPr lang="ru-RU" sz="1100" dirty="0" smtClean="0">
              <a:latin typeface="+mj-lt"/>
              <a:cs typeface="Calibri" pitchFamily="34" charset="0"/>
            </a:endParaRPr>
          </a:p>
          <a:p>
            <a:pPr algn="just">
              <a:buFont typeface="Arial" pitchFamily="34" charset="0"/>
              <a:buChar char="•"/>
            </a:pPr>
            <a:r>
              <a:rPr lang="ru-RU" sz="1100" dirty="0" smtClean="0">
                <a:latin typeface="+mj-lt"/>
                <a:cs typeface="Calibri" pitchFamily="34" charset="0"/>
              </a:rPr>
              <a:t>  </a:t>
            </a:r>
            <a:r>
              <a:rPr lang="ru-RU" sz="1100" dirty="0" smtClean="0">
                <a:latin typeface="+mj-lt"/>
              </a:rPr>
              <a:t>замена системы отопления в здании МКОУ СОШ № 12 х. Графский</a:t>
            </a:r>
          </a:p>
          <a:p>
            <a:pPr algn="just">
              <a:buFont typeface="Arial" pitchFamily="34" charset="0"/>
              <a:buChar char="•"/>
            </a:pPr>
            <a:r>
              <a:rPr lang="ru-RU" sz="1100" dirty="0" smtClean="0">
                <a:latin typeface="+mj-lt"/>
              </a:rPr>
              <a:t>  ремонт части административного здания МКОУ СОШ № 12 х. Графский</a:t>
            </a:r>
          </a:p>
          <a:p>
            <a:pPr algn="just">
              <a:buFont typeface="Arial" pitchFamily="34" charset="0"/>
              <a:buChar char="•"/>
            </a:pPr>
            <a:r>
              <a:rPr lang="ru-RU" sz="1100" dirty="0" smtClean="0">
                <a:latin typeface="+mj-lt"/>
              </a:rPr>
              <a:t> ремонт системы освещения в МКОУ СОШ № 7 п. Балтийский</a:t>
            </a:r>
          </a:p>
          <a:p>
            <a:pPr algn="just">
              <a:buFont typeface="Arial" pitchFamily="34" charset="0"/>
              <a:buChar char="•"/>
            </a:pPr>
            <a:r>
              <a:rPr lang="ru-RU" sz="1100" dirty="0" smtClean="0">
                <a:latin typeface="+mj-lt"/>
              </a:rPr>
              <a:t> благоустройство территории МДОУ № 2 ст. Курская</a:t>
            </a:r>
          </a:p>
          <a:p>
            <a:pPr algn="just">
              <a:buFont typeface="Arial" pitchFamily="34" charset="0"/>
              <a:buChar char="•"/>
            </a:pPr>
            <a:r>
              <a:rPr lang="ru-RU" sz="1100" dirty="0" smtClean="0">
                <a:latin typeface="+mj-lt"/>
              </a:rPr>
              <a:t> устройство </a:t>
            </a:r>
            <a:r>
              <a:rPr lang="ru-RU" sz="1100" dirty="0" err="1" smtClean="0">
                <a:latin typeface="+mj-lt"/>
              </a:rPr>
              <a:t>отмостки</a:t>
            </a:r>
            <a:r>
              <a:rPr lang="ru-RU" sz="1100" dirty="0" smtClean="0">
                <a:latin typeface="+mj-lt"/>
              </a:rPr>
              <a:t> и тротуарных дорожек на территории МКДОУ № 9 п. Рощино</a:t>
            </a:r>
          </a:p>
          <a:p>
            <a:pPr algn="just">
              <a:buFont typeface="Arial" pitchFamily="34" charset="0"/>
              <a:buChar char="•"/>
            </a:pPr>
            <a:r>
              <a:rPr lang="ru-RU" sz="1100" dirty="0" smtClean="0">
                <a:latin typeface="+mj-lt"/>
              </a:rPr>
              <a:t> ремонт кровли гаража и мастерских в МКОУ СОШ № 11 ст. </a:t>
            </a:r>
            <a:r>
              <a:rPr lang="ru-RU" sz="1100" dirty="0" err="1" smtClean="0">
                <a:latin typeface="+mj-lt"/>
              </a:rPr>
              <a:t>Галюгаевской</a:t>
            </a:r>
            <a:endParaRPr lang="ru-RU" sz="1100" dirty="0" smtClean="0">
              <a:latin typeface="+mj-lt"/>
            </a:endParaRPr>
          </a:p>
          <a:p>
            <a:pPr algn="just">
              <a:buFont typeface="Arial" pitchFamily="34" charset="0"/>
              <a:buChar char="•"/>
            </a:pPr>
            <a:r>
              <a:rPr lang="ru-RU" sz="1100" dirty="0" smtClean="0">
                <a:latin typeface="+mj-lt"/>
              </a:rPr>
              <a:t> устройство асфальтного покрытия на территории МКДОУ № 7 х. </a:t>
            </a:r>
            <a:r>
              <a:rPr lang="ru-RU" sz="1100" dirty="0" err="1" smtClean="0">
                <a:latin typeface="+mj-lt"/>
              </a:rPr>
              <a:t>Дыдымкин</a:t>
            </a:r>
            <a:endParaRPr lang="ru-RU" sz="1100" dirty="0" smtClean="0">
              <a:latin typeface="+mj-lt"/>
            </a:endParaRPr>
          </a:p>
          <a:p>
            <a:pPr algn="just">
              <a:buFontTx/>
              <a:buChar char="-"/>
            </a:pPr>
            <a:endParaRPr lang="ru-RU" sz="1100" dirty="0"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Диаграмма 1"/>
          <p:cNvGraphicFramePr/>
          <p:nvPr/>
        </p:nvGraphicFramePr>
        <p:xfrm>
          <a:off x="152400" y="914400"/>
          <a:ext cx="5410200" cy="2413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228600" y="0"/>
            <a:ext cx="8610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dirty="0" smtClean="0"/>
              <a:t>ОБЪЕМ СУБВЕНЦИЙ НА ОБЕСПЕЧЕНИЕ ГАРАНТИЙ РЕАЛИЗАЦИИ ПРАВ НА ПОЛУЧЕНИЕ ОБЩЕДОСТУПНОГО И БЕСПЛАТНОГО ДОШКОЛЬНОГО ОБРАЗОВАНИЯ В МУНИЦИПАЛЬНЫХ ДОШКОЛЬНЫХ ОБРАЗОВАТЕЛЬНЫХ ОРГАНИЗАЦИЯХ И ЧАСТНЫХ ОБРАЗОВАТЕЛЬНЫХ ОРГАНИЗАЦИЯХ</a:t>
            </a:r>
            <a:endParaRPr lang="ru-RU" sz="12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0" y="3276600"/>
            <a:ext cx="91440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200" dirty="0" smtClean="0">
                <a:latin typeface="Calibri" pitchFamily="34" charset="0"/>
                <a:cs typeface="Calibri" pitchFamily="34" charset="0"/>
              </a:rPr>
              <a:t>      В Курском районе Ставропольского края действует 22 дошкольных образовательных организаций, деятельность которых осуществляется за счет финансирование из краевого и муниципального  бюджетов, услугами дошкольного образования охвачено 1974 детей в возрасте от 3 до 7 лет. </a:t>
            </a:r>
          </a:p>
          <a:p>
            <a:pPr algn="just"/>
            <a:r>
              <a:rPr lang="ru-RU" sz="1200" dirty="0" smtClean="0">
                <a:latin typeface="Calibri" pitchFamily="34" charset="0"/>
                <a:cs typeface="Calibri" pitchFamily="34" charset="0"/>
              </a:rPr>
              <a:t>     На обеспечение государственных гарантий реализации прав на получение общедоступного и бесплатного дошкольного образования в муниципальных дошкольных и общеобразовательных организациях и на финансовое обеспечение получения дошкольного образования в частных дошкольных и частных общеобразовательных организациях в 2020 году из бюджета Ставропольского края выделено 75552,3 тыс. рублей.</a:t>
            </a:r>
            <a:endParaRPr lang="ru-RU" sz="1200" dirty="0" smtClean="0"/>
          </a:p>
          <a:p>
            <a:pPr algn="just"/>
            <a:endParaRPr lang="ru-RU" sz="1200" dirty="0" smtClean="0">
              <a:latin typeface="Calibri" pitchFamily="34" charset="0"/>
              <a:cs typeface="Calibri" pitchFamily="34" charset="0"/>
            </a:endParaRPr>
          </a:p>
          <a:p>
            <a:pPr algn="just"/>
            <a:r>
              <a:rPr lang="ru-RU" sz="1200" dirty="0" smtClean="0">
                <a:latin typeface="Calibri" pitchFamily="34" charset="0"/>
                <a:cs typeface="Calibri" pitchFamily="34" charset="0"/>
              </a:rPr>
              <a:t>     </a:t>
            </a:r>
            <a:endParaRPr lang="ru-RU" sz="1200" dirty="0"/>
          </a:p>
        </p:txBody>
      </p:sp>
      <p:sp>
        <p:nvSpPr>
          <p:cNvPr id="6" name="TextBox 5"/>
          <p:cNvSpPr txBox="1"/>
          <p:nvPr/>
        </p:nvSpPr>
        <p:spPr>
          <a:xfrm>
            <a:off x="381000" y="4648200"/>
            <a:ext cx="86106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dirty="0" smtClean="0"/>
              <a:t>КОЛИЧЕСТВО ВОСПИТАННИКОВ УЧРЕЖДЕНИЙ ДОШКОЛЬНОГО ОБРАЗОВАНИЯ В КУРСКОМ РАЙОНЕ</a:t>
            </a:r>
            <a:endParaRPr lang="ru-RU" sz="1200" dirty="0"/>
          </a:p>
        </p:txBody>
      </p:sp>
      <p:graphicFrame>
        <p:nvGraphicFramePr>
          <p:cNvPr id="8" name="Диаграмма 7"/>
          <p:cNvGraphicFramePr/>
          <p:nvPr/>
        </p:nvGraphicFramePr>
        <p:xfrm>
          <a:off x="2667000" y="5029200"/>
          <a:ext cx="4114800" cy="1676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156674" name="Picture 2" descr="http://xn----8sbwecba3ainehy.xn--p1ai/tinybrowser/images/ogibdd/_full/_dsc09038-qpr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19800" y="1066800"/>
            <a:ext cx="2587625" cy="1940719"/>
          </a:xfrm>
          <a:prstGeom prst="rect">
            <a:avLst/>
          </a:prstGeom>
          <a:noFill/>
        </p:spPr>
      </p:pic>
      <p:pic>
        <p:nvPicPr>
          <p:cNvPr id="156676" name="Picture 4" descr="http://stav-zakupki.ru/assets/images/news/02.09.2016/foto-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28600" y="5105400"/>
            <a:ext cx="2057400" cy="1600200"/>
          </a:xfrm>
          <a:prstGeom prst="rect">
            <a:avLst/>
          </a:prstGeom>
          <a:noFill/>
        </p:spPr>
      </p:pic>
      <p:pic>
        <p:nvPicPr>
          <p:cNvPr id="156678" name="Picture 6" descr="https://static.mvd.ru/upload/site29/document_images/DSC04813-web-800x600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781800" y="5181600"/>
            <a:ext cx="2160748" cy="153143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28600" y="0"/>
            <a:ext cx="8610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dirty="0" smtClean="0"/>
              <a:t>ОБЪЕМ СУБВЕНЦИЙ НА ОБЕСПЕЧЕНИЕ ГАРАНТИЙ РЕАЛИЗАЦИИ ПРАВ НА ПОЛУЧЕНИЕ ОБЩЕДОСТУПНОГО И БЕСПЛАТНОГО НАЧАЛЬНОГО, ОБЩЕГО, ОСНОВНОГО ОБЩЕГО, СРЕДНЕГО ОБЩЕГО  ОБРАЗОВАНИЯ В МУНИЦИПАЛЬНЫХ ОБРАЗОВАТЕЛЬНЫХ ОРГАНИЗАЦИЯХ, ОБЕСПЕЧЕНИЕ ДОПОЛНИТЕЛЬНОГО ОБРАЗОВАНИЯ ДЕТЕЙ В МУНИЦИПАЛЬНЫХ ОБЩЕОБРАЗОВАТЕЛЬНЫХ ОРГАНИЗАЦИЯХ</a:t>
            </a:r>
            <a:endParaRPr lang="ru-RU" sz="1200" dirty="0"/>
          </a:p>
        </p:txBody>
      </p:sp>
      <p:graphicFrame>
        <p:nvGraphicFramePr>
          <p:cNvPr id="3" name="Диаграмма 2"/>
          <p:cNvGraphicFramePr/>
          <p:nvPr/>
        </p:nvGraphicFramePr>
        <p:xfrm>
          <a:off x="0" y="914400"/>
          <a:ext cx="5486400" cy="2413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152400" y="3352800"/>
            <a:ext cx="88392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endParaRPr lang="ru-RU" sz="1200" dirty="0" smtClean="0">
              <a:latin typeface="Calibri" pitchFamily="34" charset="0"/>
              <a:cs typeface="Calibri" pitchFamily="34" charset="0"/>
            </a:endParaRPr>
          </a:p>
          <a:p>
            <a:pPr algn="just"/>
            <a:r>
              <a:rPr lang="ru-RU" sz="1200" dirty="0" smtClean="0">
                <a:latin typeface="Calibri" pitchFamily="34" charset="0"/>
                <a:cs typeface="Calibri" pitchFamily="34" charset="0"/>
              </a:rPr>
              <a:t>     На </a:t>
            </a:r>
            <a:r>
              <a:rPr lang="ru-RU" sz="1200" dirty="0" smtClean="0"/>
              <a:t>обеспечение государственных гарантий реализации прав на получение общедоступного и бесплатного начального общего, </a:t>
            </a:r>
            <a:r>
              <a:rPr lang="ru-RU" sz="1200" dirty="0" smtClean="0">
                <a:latin typeface="Arial" pitchFamily="34" charset="0"/>
                <a:cs typeface="Arial" pitchFamily="34" charset="0"/>
              </a:rPr>
              <a:t>основного общего, среднего общего образования в муниципальных общеобразовательных организациях, а также обеспечение дополнительного образования детей в муниципальных общеобразовательных организациях и на финансовое обеспечение получения начального общего, основного общего, среднего общего образования в частных общеобразовательных организациях в 2020 году из бюджета Ставропольского края выделено 272 003,9 тыс. рублей для обучения</a:t>
            </a:r>
            <a:r>
              <a:rPr lang="ru-RU" sz="12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200" dirty="0" smtClean="0">
                <a:latin typeface="Arial" pitchFamily="34" charset="0"/>
                <a:cs typeface="Arial" pitchFamily="34" charset="0"/>
              </a:rPr>
              <a:t>6349</a:t>
            </a:r>
            <a:r>
              <a:rPr lang="ru-RU" sz="12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200" dirty="0" smtClean="0">
                <a:latin typeface="Arial" pitchFamily="34" charset="0"/>
                <a:cs typeface="Arial" pitchFamily="34" charset="0"/>
              </a:rPr>
              <a:t>детей.</a:t>
            </a:r>
          </a:p>
          <a:p>
            <a:pPr algn="just"/>
            <a:endParaRPr lang="ru-RU" sz="1200" dirty="0" smtClean="0">
              <a:latin typeface="Calibri" pitchFamily="34" charset="0"/>
              <a:cs typeface="Calibri" pitchFamily="34" charset="0"/>
            </a:endParaRPr>
          </a:p>
          <a:p>
            <a:pPr algn="just"/>
            <a:r>
              <a:rPr lang="ru-RU" sz="1200" dirty="0" smtClean="0">
                <a:latin typeface="Calibri" pitchFamily="34" charset="0"/>
                <a:cs typeface="Calibri" pitchFamily="34" charset="0"/>
              </a:rPr>
              <a:t>     </a:t>
            </a:r>
            <a:endParaRPr lang="ru-RU" sz="1200" dirty="0"/>
          </a:p>
        </p:txBody>
      </p:sp>
      <p:sp>
        <p:nvSpPr>
          <p:cNvPr id="5" name="TextBox 4"/>
          <p:cNvSpPr txBox="1"/>
          <p:nvPr/>
        </p:nvSpPr>
        <p:spPr>
          <a:xfrm>
            <a:off x="381000" y="4724400"/>
            <a:ext cx="86106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dirty="0" smtClean="0"/>
              <a:t>КОЛИЧЕСТВО УЧАЩИХСЯ ОБЩЕОБРАЗОВАТЕЛЬНЫХ ОРГАНИЗАЦИЙ В КУРСКОМ РАЙОНЕ</a:t>
            </a:r>
            <a:endParaRPr lang="ru-RU" sz="1200" dirty="0"/>
          </a:p>
        </p:txBody>
      </p:sp>
      <p:graphicFrame>
        <p:nvGraphicFramePr>
          <p:cNvPr id="7" name="Диаграмма 6"/>
          <p:cNvGraphicFramePr/>
          <p:nvPr/>
        </p:nvGraphicFramePr>
        <p:xfrm>
          <a:off x="2667000" y="5029200"/>
          <a:ext cx="4114800" cy="1676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2050" name="Picture 2" descr="C:\Users\TERMINATOR\Desktop\ПРОЕКТ ПО БЮДЖЕТУ НА 2020 год\ШКОЛА КЛИПАРТ 2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96000" y="685800"/>
            <a:ext cx="2514600" cy="25146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2844" y="0"/>
            <a:ext cx="8858312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endParaRPr lang="ru-RU" sz="1100" dirty="0" smtClean="0">
              <a:latin typeface="Calibri" pitchFamily="34" charset="0"/>
              <a:cs typeface="Calibri" pitchFamily="34" charset="0"/>
            </a:endParaRPr>
          </a:p>
          <a:p>
            <a:pPr algn="just"/>
            <a:r>
              <a:rPr lang="ru-RU" sz="1100" dirty="0" smtClean="0">
                <a:latin typeface="Calibri" pitchFamily="34" charset="0"/>
                <a:cs typeface="Calibri" pitchFamily="34" charset="0"/>
              </a:rPr>
              <a:t>Исполнение налоговых и неналоговых доходов бюджетов муниципальных образований Курского района Ставропольского края за 2020 год…………………………………………………………………………………………………………………………………………………………………………………………………………………………………..50</a:t>
            </a:r>
          </a:p>
          <a:p>
            <a:pPr algn="just"/>
            <a:r>
              <a:rPr lang="ru-RU" sz="1100" dirty="0" smtClean="0">
                <a:latin typeface="Calibri" pitchFamily="34" charset="0"/>
                <a:cs typeface="Calibri" pitchFamily="34" charset="0"/>
              </a:rPr>
              <a:t>     Функциональная структура исполнения расходов бюджетов муниципальных образований Курского района Ставропольского края за 2018-2020 годы…………………………………………………………………………………………………………………………………………………………………………………………………………………49   Обеспечение жильем молодых семей………………………………………………………………………………………………………………………………………………………………..52-53</a:t>
            </a:r>
          </a:p>
          <a:p>
            <a:pPr algn="just"/>
            <a:r>
              <a:rPr lang="ru-RU" sz="1100" b="1" dirty="0" smtClean="0">
                <a:latin typeface="Calibri" pitchFamily="34" charset="0"/>
                <a:cs typeface="Calibri" pitchFamily="34" charset="0"/>
              </a:rPr>
              <a:t>Раздел 9. </a:t>
            </a:r>
            <a:r>
              <a:rPr lang="ru-RU" sz="11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Бюджетная устойчивость</a:t>
            </a:r>
            <a:r>
              <a:rPr lang="ru-RU" sz="1100" dirty="0" smtClean="0">
                <a:latin typeface="Calibri" pitchFamily="34" charset="0"/>
                <a:cs typeface="Calibri" pitchFamily="34" charset="0"/>
              </a:rPr>
              <a:t>……………………………………………………………………………………………………………………………………………………………….………………51</a:t>
            </a:r>
          </a:p>
          <a:p>
            <a:pPr algn="just"/>
            <a:r>
              <a:rPr lang="ru-RU" sz="1100" dirty="0" smtClean="0">
                <a:latin typeface="Calibri" pitchFamily="34" charset="0"/>
                <a:cs typeface="Calibri" pitchFamily="34" charset="0"/>
              </a:rPr>
              <a:t>Обеспечение устойчивости бюджета………………………………………………………………………………………………………………………………………………………….……………..52</a:t>
            </a:r>
          </a:p>
          <a:p>
            <a:pPr algn="just"/>
            <a:r>
              <a:rPr lang="ru-RU" sz="1100" dirty="0" smtClean="0">
                <a:latin typeface="Calibri" pitchFamily="34" charset="0"/>
                <a:cs typeface="Calibri" pitchFamily="34" charset="0"/>
              </a:rPr>
              <a:t>    Рейтинг Курского муниципального района Ставропольского края по качеству управления бюджетным процессом…………….…………………………….53</a:t>
            </a:r>
          </a:p>
          <a:p>
            <a:pPr algn="just"/>
            <a:r>
              <a:rPr lang="ru-RU" sz="1100" dirty="0" smtClean="0">
                <a:latin typeface="Calibri" pitchFamily="34" charset="0"/>
                <a:cs typeface="Calibri" pitchFamily="34" charset="0"/>
              </a:rPr>
              <a:t>    Рейтинг исполнения налоговых и неналоговых доходов муниципальных образований Ставропольского края за 2020 год (%)………………….………54</a:t>
            </a:r>
          </a:p>
          <a:p>
            <a:pPr algn="just"/>
            <a:r>
              <a:rPr lang="ru-RU" sz="1100" dirty="0" smtClean="0">
                <a:latin typeface="Calibri" pitchFamily="34" charset="0"/>
                <a:cs typeface="Calibri" pitchFamily="34" charset="0"/>
              </a:rPr>
              <a:t>    Подушные показатели доходов и расходов бюджета и показатели характеризующие результаты использования бюджетных ассигнований в Курском муниципальном районе Ставропольского края за 2020 год………………………………………………………………………………………………………………………….55</a:t>
            </a:r>
          </a:p>
          <a:p>
            <a:pPr algn="just"/>
            <a:r>
              <a:rPr lang="ru-RU" sz="1100" dirty="0" smtClean="0">
                <a:latin typeface="Calibri" pitchFamily="34" charset="0"/>
                <a:cs typeface="Calibri" pitchFamily="34" charset="0"/>
              </a:rPr>
              <a:t>    Достигнутые значения показателей для оценки эффективности деятельности органов местного самоуправления Курского муниципального района Ставропольского края……………………………………………………………………………………………………………………………………………………………………..…………………56</a:t>
            </a:r>
          </a:p>
          <a:p>
            <a:pPr lvl="0" algn="just"/>
            <a:r>
              <a:rPr lang="ru-RU" sz="1100" dirty="0" smtClean="0">
                <a:latin typeface="Calibri" pitchFamily="34" charset="0"/>
                <a:cs typeface="Calibri" pitchFamily="34" charset="0"/>
              </a:rPr>
              <a:t>    </a:t>
            </a:r>
            <a:r>
              <a:rPr lang="ru-RU" sz="1100" dirty="0" smtClean="0">
                <a:latin typeface="+mj-lt"/>
              </a:rPr>
              <a:t>Сведения об исполнении  расходной части бюджета Курского муниципального района Ставропольского края в разрезе разделов и подразделов в 2020 году в сравнении с 2018 годом……………………………………………………………………………………………………………………………………………………</a:t>
            </a:r>
            <a:r>
              <a:rPr lang="ru-RU" sz="1100" dirty="0" smtClean="0">
                <a:latin typeface="Calibri" pitchFamily="34" charset="0"/>
                <a:cs typeface="Calibri" pitchFamily="34" charset="0"/>
              </a:rPr>
              <a:t>.57</a:t>
            </a:r>
          </a:p>
          <a:p>
            <a:pPr algn="just"/>
            <a:endParaRPr lang="ru-RU" sz="1100" dirty="0" smtClean="0">
              <a:latin typeface="Calibri" pitchFamily="34" charset="0"/>
              <a:cs typeface="Calibri" pitchFamily="34" charset="0"/>
            </a:endParaRPr>
          </a:p>
          <a:p>
            <a:pPr algn="just"/>
            <a:r>
              <a:rPr lang="ru-RU" sz="1100" b="1" dirty="0" smtClean="0">
                <a:latin typeface="Calibri" pitchFamily="34" charset="0"/>
                <a:cs typeface="Calibri" pitchFamily="34" charset="0"/>
              </a:rPr>
              <a:t>ПОНЯТИЯ И ТЕРМИНЫ</a:t>
            </a:r>
            <a:r>
              <a:rPr lang="ru-RU" sz="1100" dirty="0" smtClean="0">
                <a:latin typeface="Calibri" pitchFamily="34" charset="0"/>
                <a:cs typeface="Calibri" pitchFamily="34" charset="0"/>
              </a:rPr>
              <a:t>……………………………………………………………………………………………………………………………………………………………………………………………..58-68</a:t>
            </a:r>
          </a:p>
          <a:p>
            <a:r>
              <a:rPr lang="ru-RU" sz="1100" b="1" dirty="0" smtClean="0">
                <a:latin typeface="Calibri" pitchFamily="34" charset="0"/>
                <a:cs typeface="Calibri" pitchFamily="34" charset="0"/>
              </a:rPr>
              <a:t>КОНТАКТНАЯ ИНФОРМАЦИЯ</a:t>
            </a:r>
            <a:r>
              <a:rPr lang="ru-RU" sz="1100" dirty="0" smtClean="0">
                <a:latin typeface="Calibri" pitchFamily="34" charset="0"/>
                <a:cs typeface="Calibri" pitchFamily="34" charset="0"/>
              </a:rPr>
              <a:t>…………………………………………………………………………………………………………………………………………………………………………………….…69</a:t>
            </a:r>
          </a:p>
          <a:p>
            <a:endParaRPr lang="ru-RU" sz="1100" dirty="0"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ransition/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ятиугольник 9"/>
          <p:cNvSpPr/>
          <p:nvPr/>
        </p:nvSpPr>
        <p:spPr>
          <a:xfrm>
            <a:off x="0" y="0"/>
            <a:ext cx="8153400" cy="381000"/>
          </a:xfrm>
          <a:prstGeom prst="homePlate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TextBox 1"/>
          <p:cNvSpPr txBox="1"/>
          <p:nvPr/>
        </p:nvSpPr>
        <p:spPr>
          <a:xfrm>
            <a:off x="228600" y="0"/>
            <a:ext cx="8610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МОЛОДЕЖНАЯ ПОЛИТИКА И ОЗДОРОВЛЕНИЕ ДЕТЕЙ</a:t>
            </a:r>
            <a:endParaRPr lang="ru-RU" b="1" dirty="0"/>
          </a:p>
        </p:txBody>
      </p:sp>
      <p:graphicFrame>
        <p:nvGraphicFramePr>
          <p:cNvPr id="3" name="Диаграмма 2"/>
          <p:cNvGraphicFramePr/>
          <p:nvPr/>
        </p:nvGraphicFramePr>
        <p:xfrm>
          <a:off x="152400" y="457200"/>
          <a:ext cx="4953000" cy="2413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228600" y="2743200"/>
            <a:ext cx="8610600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100" dirty="0" smtClean="0">
                <a:latin typeface="Calibri" pitchFamily="34" charset="0"/>
                <a:cs typeface="Calibri" pitchFamily="34" charset="0"/>
              </a:rPr>
              <a:t>     На территории Курского района действует муниципальное учреждение дополнительного образования детского оздоровительно-образовательного центра «Звездный» Курского муниципального района Ставропольского края. Деятельность учреждения ориентирована на всестороннее развитие детей и подростков в рамках каникулярного времени, нравственно-этическое воспитание, создание условий для раскрытия личностного потенциала ребенка, его творческих способностей. ДООЦ «Звездный» представляет собой комплекс отдельно стоящих построек, включающих в себя: 22 жилых домика, пищеблок-столовая на 150 посадочных мест, административный корпус, душевые, умывальник, туалеты, зеленый театр, складские помещения, медицинский блок.  «Звездный» имеет самостоятельный участок, позволяющий создать благоприятные условия для отдыха и оздоровления детей. </a:t>
            </a:r>
            <a:r>
              <a:rPr lang="ru-RU" sz="1100" dirty="0" smtClean="0">
                <a:latin typeface="+mj-lt"/>
              </a:rPr>
              <a:t>МУ ДО детский оздоровительно-образовательный центр «Звездный» в июне 2020 года работал в </a:t>
            </a:r>
            <a:r>
              <a:rPr lang="ru-RU" sz="1100" dirty="0" err="1" smtClean="0">
                <a:latin typeface="+mj-lt"/>
              </a:rPr>
              <a:t>онлайн</a:t>
            </a:r>
            <a:r>
              <a:rPr lang="ru-RU" sz="1100" dirty="0" smtClean="0">
                <a:latin typeface="+mj-lt"/>
              </a:rPr>
              <a:t> формате. В </a:t>
            </a:r>
            <a:r>
              <a:rPr lang="ru-RU" sz="1100" dirty="0" err="1" smtClean="0">
                <a:latin typeface="+mj-lt"/>
              </a:rPr>
              <a:t>онлайн</a:t>
            </a:r>
            <a:r>
              <a:rPr lang="ru-RU" sz="1100" dirty="0" smtClean="0">
                <a:latin typeface="+mj-lt"/>
              </a:rPr>
              <a:t> сменах приняло участие 354 ребенка Курского муниципального района.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04800" y="4419600"/>
            <a:ext cx="48768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dirty="0" smtClean="0"/>
              <a:t>КОЛИЧЕСТВО ДЕТЕЙ ОТДОХНУВШИХ В ДООЦ «ЗВЕЗДНЫЙ»</a:t>
            </a:r>
            <a:endParaRPr lang="ru-RU" sz="1200" dirty="0"/>
          </a:p>
        </p:txBody>
      </p:sp>
      <p:graphicFrame>
        <p:nvGraphicFramePr>
          <p:cNvPr id="6" name="Диаграмма 5"/>
          <p:cNvGraphicFramePr/>
          <p:nvPr/>
        </p:nvGraphicFramePr>
        <p:xfrm>
          <a:off x="152400" y="4800600"/>
          <a:ext cx="5638800" cy="1676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154626" name="Picture 2" descr="wp_20160619_20_41_01_pro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91200" y="4800600"/>
            <a:ext cx="2857500" cy="1609726"/>
          </a:xfrm>
          <a:prstGeom prst="rect">
            <a:avLst/>
          </a:prstGeom>
          <a:noFill/>
        </p:spPr>
      </p:pic>
      <p:pic>
        <p:nvPicPr>
          <p:cNvPr id="154630" name="Picture 6" descr="http://trunovskiy.ru/assets/images_cache/d7d8b4dee85695be23126b88b6ec1c2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257799" y="533400"/>
            <a:ext cx="1830019" cy="1219200"/>
          </a:xfrm>
          <a:prstGeom prst="rect">
            <a:avLst/>
          </a:prstGeom>
          <a:noFill/>
        </p:spPr>
      </p:pic>
      <p:pic>
        <p:nvPicPr>
          <p:cNvPr id="154632" name="Picture 8" descr="https://static.mvd.ru/upload/site29/document_images/dsc05271-qpr-800x600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884450" y="1524000"/>
            <a:ext cx="1889255" cy="1143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ятиугольник 10"/>
          <p:cNvSpPr/>
          <p:nvPr/>
        </p:nvSpPr>
        <p:spPr>
          <a:xfrm>
            <a:off x="0" y="0"/>
            <a:ext cx="8153400" cy="381000"/>
          </a:xfrm>
          <a:prstGeom prst="homePlate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2895600" y="0"/>
            <a:ext cx="32072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/>
              <a:t>СОЦИАЛЬНАЯ ПОЛИТИКА</a:t>
            </a:r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152400" y="304800"/>
            <a:ext cx="88392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smtClean="0">
                <a:latin typeface="Calibri" pitchFamily="34" charset="0"/>
                <a:cs typeface="Calibri" pitchFamily="34" charset="0"/>
              </a:rPr>
              <a:t>     Доля расходов социально-культурной сферы, более 40 процентов, направляется на расходы </a:t>
            </a:r>
            <a:r>
              <a:rPr lang="ru-RU" sz="1200" dirty="0" smtClean="0">
                <a:solidFill>
                  <a:prstClr val="black"/>
                </a:solidFill>
                <a:latin typeface="Calibri" pitchFamily="34" charset="0"/>
                <a:cs typeface="Calibri" pitchFamily="34" charset="0"/>
              </a:rPr>
              <a:t>по социальной политике, которые обеспечивают реализацию различных социальных программ </a:t>
            </a:r>
            <a:r>
              <a:rPr lang="ru-RU" sz="1200" dirty="0" smtClean="0">
                <a:latin typeface="Calibri" pitchFamily="34" charset="0"/>
                <a:cs typeface="Calibri" pitchFamily="34" charset="0"/>
              </a:rPr>
              <a:t>направленных  на осуществление поддержания доходов, уровня жизни населения, обеспечения занятости, поддержки отраслей социальной сферы, предотвращения социальных конфликтов.</a:t>
            </a:r>
          </a:p>
          <a:p>
            <a:pPr algn="just"/>
            <a:r>
              <a:rPr lang="ru-RU" sz="1200" dirty="0" smtClean="0">
                <a:latin typeface="Calibri" pitchFamily="34" charset="0"/>
                <a:cs typeface="Calibri" pitchFamily="34" charset="0"/>
              </a:rPr>
              <a:t> </a:t>
            </a:r>
            <a:endParaRPr lang="ru-RU" sz="12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52400" y="1143000"/>
            <a:ext cx="4648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dirty="0" smtClean="0"/>
              <a:t>ДИНАМИКА РАСХОДОВ БЮДЖЕТА КУРСКОГО РАЙОНА СТАВРОПОЛЬСКОГО КРАЯ НА СОЦИАЛЬНУЮ ПОЛИТИКУ В  2017-2020 ГОДАХ</a:t>
            </a:r>
            <a:endParaRPr lang="ru-RU" sz="1200" dirty="0"/>
          </a:p>
        </p:txBody>
      </p:sp>
      <p:graphicFrame>
        <p:nvGraphicFramePr>
          <p:cNvPr id="6" name="Диаграмма 5"/>
          <p:cNvGraphicFramePr/>
          <p:nvPr/>
        </p:nvGraphicFramePr>
        <p:xfrm>
          <a:off x="152400" y="1676400"/>
          <a:ext cx="4572000" cy="2413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TextBox 26"/>
          <p:cNvSpPr txBox="1"/>
          <p:nvPr/>
        </p:nvSpPr>
        <p:spPr>
          <a:xfrm>
            <a:off x="457200" y="1600200"/>
            <a:ext cx="860186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sz="900" dirty="0" smtClean="0">
                <a:latin typeface="Calibri" pitchFamily="34" charset="0"/>
                <a:cs typeface="Calibri" pitchFamily="34" charset="0"/>
              </a:rPr>
              <a:t>тыс. рублей</a:t>
            </a:r>
            <a:endParaRPr lang="ru-RU" sz="9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181600" y="1066800"/>
            <a:ext cx="3733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dirty="0" smtClean="0"/>
              <a:t>РАСХОДЫ, НАПРАВЛЯЕМЫЕ НА СОЦИАЛЬНУЮ ПОЛИТИКУ, В РАСЧЕТЕ НА 1 ЖИТЕЛЯ КУРСКОГО РАЙОНА  В  ГОД</a:t>
            </a:r>
            <a:endParaRPr lang="ru-RU" sz="1200" dirty="0"/>
          </a:p>
        </p:txBody>
      </p:sp>
      <p:sp>
        <p:nvSpPr>
          <p:cNvPr id="26" name="TextBox 25"/>
          <p:cNvSpPr txBox="1"/>
          <p:nvPr/>
        </p:nvSpPr>
        <p:spPr>
          <a:xfrm>
            <a:off x="304800" y="4343400"/>
            <a:ext cx="8610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 smtClean="0"/>
              <a:t>СТРУКТУРА РАСХОДОВ БЮДЖЕТА КУРСКОГО МУНИЦИПАЛЬНОГО РАЙОНА СТАВРОПОЛЬСКОГО КРАЯ НА СОЦИАЛЬНУЮ ПОЛИТИКУ В 2018-2020 ГОДАХ</a:t>
            </a:r>
            <a:endParaRPr lang="ru-RU" sz="1400" dirty="0"/>
          </a:p>
        </p:txBody>
      </p:sp>
      <p:graphicFrame>
        <p:nvGraphicFramePr>
          <p:cNvPr id="27" name="Таблица 26"/>
          <p:cNvGraphicFramePr>
            <a:graphicFrameLocks noGrp="1"/>
          </p:cNvGraphicFramePr>
          <p:nvPr/>
        </p:nvGraphicFramePr>
        <p:xfrm>
          <a:off x="304800" y="4953000"/>
          <a:ext cx="8610599" cy="1676398"/>
        </p:xfrm>
        <a:graphic>
          <a:graphicData uri="http://schemas.openxmlformats.org/drawingml/2006/table">
            <a:tbl>
              <a:tblPr/>
              <a:tblGrid>
                <a:gridCol w="3005685"/>
                <a:gridCol w="1159816"/>
                <a:gridCol w="1170171"/>
                <a:gridCol w="1172760"/>
                <a:gridCol w="1159816"/>
                <a:gridCol w="942351"/>
              </a:tblGrid>
              <a:tr h="207599"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Наименование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5E9EFF"/>
                        </a:gs>
                        <a:gs pos="39999">
                          <a:srgbClr val="85C2FF"/>
                        </a:gs>
                        <a:gs pos="70000">
                          <a:srgbClr val="C4D6EB"/>
                        </a:gs>
                        <a:gs pos="100000">
                          <a:srgbClr val="FFEBFA"/>
                        </a:gs>
                      </a:gsLst>
                      <a:lin ang="5400000" scaled="0"/>
                      <a:tileRect r="-100000" b="-100000"/>
                    </a:gradFill>
                  </a:tcPr>
                </a:tc>
                <a:tc rowSpan="2">
                  <a:txBody>
                    <a:bodyPr/>
                    <a:lstStyle/>
                    <a:p>
                      <a:pPr algn="ctr" rtl="0" fontAlgn="t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Исполнение 2018 года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5E9EFF"/>
                        </a:gs>
                        <a:gs pos="39999">
                          <a:srgbClr val="85C2FF"/>
                        </a:gs>
                        <a:gs pos="70000">
                          <a:srgbClr val="C4D6EB"/>
                        </a:gs>
                        <a:gs pos="100000">
                          <a:srgbClr val="FFEBFA"/>
                        </a:gs>
                      </a:gsLst>
                      <a:lin ang="5400000" scaled="0"/>
                      <a:tileRect r="-100000" b="-100000"/>
                    </a:gradFill>
                  </a:tcPr>
                </a:tc>
                <a:tc rowSpan="2">
                  <a:txBody>
                    <a:bodyPr/>
                    <a:lstStyle/>
                    <a:p>
                      <a:pPr algn="ctr" rtl="0" fontAlgn="t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Исполнение 2019 года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5E9EFF"/>
                        </a:gs>
                        <a:gs pos="39999">
                          <a:srgbClr val="85C2FF"/>
                        </a:gs>
                        <a:gs pos="70000">
                          <a:srgbClr val="C4D6EB"/>
                        </a:gs>
                        <a:gs pos="100000">
                          <a:srgbClr val="FFEBFA"/>
                        </a:gs>
                      </a:gsLst>
                      <a:lin ang="5400000" scaled="0"/>
                      <a:tileRect r="-100000" b="-100000"/>
                    </a:gradFill>
                  </a:tcPr>
                </a:tc>
                <a:tc gridSpan="3">
                  <a:txBody>
                    <a:bodyPr/>
                    <a:lstStyle/>
                    <a:p>
                      <a:pPr algn="ctr" rtl="0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2020 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год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5E9EFF"/>
                        </a:gs>
                        <a:gs pos="39999">
                          <a:srgbClr val="85C2FF"/>
                        </a:gs>
                        <a:gs pos="70000">
                          <a:srgbClr val="C4D6EB"/>
                        </a:gs>
                        <a:gs pos="100000">
                          <a:srgbClr val="FFEBFA"/>
                        </a:gs>
                      </a:gsLst>
                      <a:lin ang="5400000" scaled="0"/>
                      <a:tileRect r="-100000" b="-100000"/>
                    </a:gra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1220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Уточненный план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5E9EFF"/>
                        </a:gs>
                        <a:gs pos="39999">
                          <a:srgbClr val="85C2FF"/>
                        </a:gs>
                        <a:gs pos="70000">
                          <a:srgbClr val="C4D6EB"/>
                        </a:gs>
                        <a:gs pos="100000">
                          <a:srgbClr val="FFEBFA"/>
                        </a:gs>
                      </a:gsLst>
                      <a:lin ang="5400000" scaled="0"/>
                      <a:tileRect r="-100000" b="-100000"/>
                    </a:gra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Исполнение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5E9EFF"/>
                        </a:gs>
                        <a:gs pos="39999">
                          <a:srgbClr val="85C2FF"/>
                        </a:gs>
                        <a:gs pos="70000">
                          <a:srgbClr val="C4D6EB"/>
                        </a:gs>
                        <a:gs pos="100000">
                          <a:srgbClr val="FFEBFA"/>
                        </a:gs>
                      </a:gsLst>
                      <a:lin ang="5400000" scaled="0"/>
                      <a:tileRect r="-100000" b="-100000"/>
                    </a:gra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% исполнения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gradFill flip="none" rotWithShape="1">
                      <a:gsLst>
                        <a:gs pos="0">
                          <a:srgbClr val="5E9EFF"/>
                        </a:gs>
                        <a:gs pos="39999">
                          <a:srgbClr val="85C2FF"/>
                        </a:gs>
                        <a:gs pos="70000">
                          <a:srgbClr val="C4D6EB"/>
                        </a:gs>
                        <a:gs pos="100000">
                          <a:srgbClr val="FFEBFA"/>
                        </a:gs>
                      </a:gsLst>
                      <a:lin ang="5400000" scaled="0"/>
                      <a:tileRect r="-100000" b="-100000"/>
                    </a:gradFill>
                  </a:tcPr>
                </a:tc>
              </a:tr>
              <a:tr h="207599">
                <a:tc>
                  <a:txBody>
                    <a:bodyPr/>
                    <a:lstStyle/>
                    <a:p>
                      <a:pPr algn="just" rtl="0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Социальная политика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5E9EFF"/>
                        </a:gs>
                        <a:gs pos="39999">
                          <a:srgbClr val="85C2FF"/>
                        </a:gs>
                        <a:gs pos="70000">
                          <a:srgbClr val="C4D6EB"/>
                        </a:gs>
                        <a:gs pos="100000">
                          <a:srgbClr val="FFEBFA"/>
                        </a:gs>
                      </a:gsLst>
                      <a:lin ang="5400000" scaled="0"/>
                      <a:tileRect r="-100000" b="-100000"/>
                    </a:gra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330 161,1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5E9EFF"/>
                        </a:gs>
                        <a:gs pos="39999">
                          <a:srgbClr val="85C2FF"/>
                        </a:gs>
                        <a:gs pos="70000">
                          <a:srgbClr val="C4D6EB"/>
                        </a:gs>
                        <a:gs pos="100000">
                          <a:srgbClr val="FFEBFA"/>
                        </a:gs>
                      </a:gsLst>
                      <a:lin ang="5400000" scaled="0"/>
                      <a:tileRect r="-100000" b="-100000"/>
                    </a:gra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342 286,75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5E9EFF"/>
                        </a:gs>
                        <a:gs pos="39999">
                          <a:srgbClr val="85C2FF"/>
                        </a:gs>
                        <a:gs pos="70000">
                          <a:srgbClr val="C4D6EB"/>
                        </a:gs>
                        <a:gs pos="100000">
                          <a:srgbClr val="FFEBFA"/>
                        </a:gs>
                      </a:gsLst>
                      <a:lin ang="5400000" scaled="0"/>
                      <a:tileRect r="-100000" b="-100000"/>
                    </a:gra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632 </a:t>
                      </a:r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432,66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5E9EFF"/>
                        </a:gs>
                        <a:gs pos="39999">
                          <a:srgbClr val="85C2FF"/>
                        </a:gs>
                        <a:gs pos="70000">
                          <a:srgbClr val="C4D6EB"/>
                        </a:gs>
                        <a:gs pos="100000">
                          <a:srgbClr val="FFEBFA"/>
                        </a:gs>
                      </a:gsLst>
                      <a:lin ang="5400000" scaled="0"/>
                      <a:tileRect r="-100000" b="-100000"/>
                    </a:gra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622 </a:t>
                      </a:r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850,09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5E9EFF"/>
                        </a:gs>
                        <a:gs pos="39999">
                          <a:srgbClr val="85C2FF"/>
                        </a:gs>
                        <a:gs pos="70000">
                          <a:srgbClr val="C4D6EB"/>
                        </a:gs>
                        <a:gs pos="100000">
                          <a:srgbClr val="FFEBFA"/>
                        </a:gs>
                      </a:gsLst>
                      <a:lin ang="5400000" scaled="0"/>
                      <a:tileRect r="-100000" b="-100000"/>
                    </a:gra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98,48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5E9EFF"/>
                        </a:gs>
                        <a:gs pos="39999">
                          <a:srgbClr val="85C2FF"/>
                        </a:gs>
                        <a:gs pos="70000">
                          <a:srgbClr val="C4D6EB"/>
                        </a:gs>
                        <a:gs pos="100000">
                          <a:srgbClr val="FFEBFA"/>
                        </a:gs>
                      </a:gsLst>
                      <a:lin ang="5400000" scaled="0"/>
                      <a:tileRect r="-100000" b="-100000"/>
                    </a:gradFill>
                  </a:tcPr>
                </a:tc>
              </a:tr>
              <a:tr h="207599">
                <a:tc>
                  <a:txBody>
                    <a:bodyPr/>
                    <a:lstStyle/>
                    <a:p>
                      <a:pPr algn="just" rtl="0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Социальное обеспечение населения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5E9EFF"/>
                        </a:gs>
                        <a:gs pos="39999">
                          <a:srgbClr val="85C2FF"/>
                        </a:gs>
                        <a:gs pos="70000">
                          <a:srgbClr val="C4D6EB"/>
                        </a:gs>
                        <a:gs pos="100000">
                          <a:srgbClr val="FFEBFA"/>
                        </a:gs>
                      </a:gsLst>
                      <a:lin ang="5400000" scaled="0"/>
                      <a:tileRect r="-100000" b="-100000"/>
                    </a:gra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202 889,94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5E9EFF"/>
                        </a:gs>
                        <a:gs pos="39999">
                          <a:srgbClr val="85C2FF"/>
                        </a:gs>
                        <a:gs pos="70000">
                          <a:srgbClr val="C4D6EB"/>
                        </a:gs>
                        <a:gs pos="100000">
                          <a:srgbClr val="FFEBFA"/>
                        </a:gs>
                      </a:gsLst>
                      <a:lin ang="5400000" scaled="0"/>
                      <a:tileRect r="-100000" b="-100000"/>
                    </a:gra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117 820,54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5E9EFF"/>
                        </a:gs>
                        <a:gs pos="39999">
                          <a:srgbClr val="85C2FF"/>
                        </a:gs>
                        <a:gs pos="70000">
                          <a:srgbClr val="C4D6EB"/>
                        </a:gs>
                        <a:gs pos="100000">
                          <a:srgbClr val="FFEBFA"/>
                        </a:gs>
                      </a:gsLst>
                      <a:lin ang="5400000" scaled="0"/>
                      <a:tileRect r="-100000" b="-100000"/>
                    </a:gra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121 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710,87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5E9EFF"/>
                        </a:gs>
                        <a:gs pos="39999">
                          <a:srgbClr val="85C2FF"/>
                        </a:gs>
                        <a:gs pos="70000">
                          <a:srgbClr val="C4D6EB"/>
                        </a:gs>
                        <a:gs pos="100000">
                          <a:srgbClr val="FFEBFA"/>
                        </a:gs>
                      </a:gsLst>
                      <a:lin ang="5400000" scaled="0"/>
                      <a:tileRect r="-100000" b="-100000"/>
                    </a:gra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121 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547,50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5E9EFF"/>
                        </a:gs>
                        <a:gs pos="39999">
                          <a:srgbClr val="85C2FF"/>
                        </a:gs>
                        <a:gs pos="70000">
                          <a:srgbClr val="C4D6EB"/>
                        </a:gs>
                        <a:gs pos="100000">
                          <a:srgbClr val="FFEBFA"/>
                        </a:gs>
                      </a:gsLst>
                      <a:lin ang="5400000" scaled="0"/>
                      <a:tileRect r="-100000" b="-100000"/>
                    </a:gra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99,87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5E9EFF"/>
                        </a:gs>
                        <a:gs pos="39999">
                          <a:srgbClr val="85C2FF"/>
                        </a:gs>
                        <a:gs pos="70000">
                          <a:srgbClr val="C4D6EB"/>
                        </a:gs>
                        <a:gs pos="100000">
                          <a:srgbClr val="FFEBFA"/>
                        </a:gs>
                      </a:gsLst>
                      <a:lin ang="5400000" scaled="0"/>
                      <a:tileRect r="-100000" b="-100000"/>
                    </a:gradFill>
                  </a:tcPr>
                </a:tc>
              </a:tr>
              <a:tr h="207599">
                <a:tc>
                  <a:txBody>
                    <a:bodyPr/>
                    <a:lstStyle/>
                    <a:p>
                      <a:pPr algn="just" rtl="0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Охрана семьи и детства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5E9EFF"/>
                        </a:gs>
                        <a:gs pos="39999">
                          <a:srgbClr val="85C2FF"/>
                        </a:gs>
                        <a:gs pos="70000">
                          <a:srgbClr val="C4D6EB"/>
                        </a:gs>
                        <a:gs pos="100000">
                          <a:srgbClr val="FFEBFA"/>
                        </a:gs>
                      </a:gsLst>
                      <a:lin ang="5400000" scaled="0"/>
                      <a:tileRect r="-100000" b="-100000"/>
                    </a:gra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112 598,06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5E9EFF"/>
                        </a:gs>
                        <a:gs pos="39999">
                          <a:srgbClr val="85C2FF"/>
                        </a:gs>
                        <a:gs pos="70000">
                          <a:srgbClr val="C4D6EB"/>
                        </a:gs>
                        <a:gs pos="100000">
                          <a:srgbClr val="FFEBFA"/>
                        </a:gs>
                      </a:gsLst>
                      <a:lin ang="5400000" scaled="0"/>
                      <a:tileRect r="-100000" b="-100000"/>
                    </a:gra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208 954,44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5E9EFF"/>
                        </a:gs>
                        <a:gs pos="39999">
                          <a:srgbClr val="85C2FF"/>
                        </a:gs>
                        <a:gs pos="70000">
                          <a:srgbClr val="C4D6EB"/>
                        </a:gs>
                        <a:gs pos="100000">
                          <a:srgbClr val="FFEBFA"/>
                        </a:gs>
                      </a:gsLst>
                      <a:lin ang="5400000" scaled="0"/>
                      <a:tileRect r="-100000" b="-100000"/>
                    </a:gra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491 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908,99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5E9EFF"/>
                        </a:gs>
                        <a:gs pos="39999">
                          <a:srgbClr val="85C2FF"/>
                        </a:gs>
                        <a:gs pos="70000">
                          <a:srgbClr val="C4D6EB"/>
                        </a:gs>
                        <a:gs pos="100000">
                          <a:srgbClr val="FFEBFA"/>
                        </a:gs>
                      </a:gsLst>
                      <a:lin ang="5400000" scaled="0"/>
                      <a:tileRect r="-100000" b="-100000"/>
                    </a:gra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482 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489,79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5E9EFF"/>
                        </a:gs>
                        <a:gs pos="39999">
                          <a:srgbClr val="85C2FF"/>
                        </a:gs>
                        <a:gs pos="70000">
                          <a:srgbClr val="C4D6EB"/>
                        </a:gs>
                        <a:gs pos="100000">
                          <a:srgbClr val="FFEBFA"/>
                        </a:gs>
                      </a:gsLst>
                      <a:lin ang="5400000" scaled="0"/>
                      <a:tileRect r="-100000" b="-100000"/>
                    </a:gra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98,09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5E9EFF"/>
                        </a:gs>
                        <a:gs pos="39999">
                          <a:srgbClr val="85C2FF"/>
                        </a:gs>
                        <a:gs pos="70000">
                          <a:srgbClr val="C4D6EB"/>
                        </a:gs>
                        <a:gs pos="100000">
                          <a:srgbClr val="FFEBFA"/>
                        </a:gs>
                      </a:gsLst>
                      <a:lin ang="5400000" scaled="0"/>
                      <a:tileRect r="-100000" b="-100000"/>
                    </a:gradFill>
                  </a:tcPr>
                </a:tc>
              </a:tr>
              <a:tr h="333795">
                <a:tc>
                  <a:txBody>
                    <a:bodyPr/>
                    <a:lstStyle/>
                    <a:p>
                      <a:pPr algn="just" rtl="0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Другие вопросы в области  социальной  политики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5E9EFF"/>
                        </a:gs>
                        <a:gs pos="39999">
                          <a:srgbClr val="85C2FF"/>
                        </a:gs>
                        <a:gs pos="70000">
                          <a:srgbClr val="C4D6EB"/>
                        </a:gs>
                        <a:gs pos="100000">
                          <a:srgbClr val="FFEBFA"/>
                        </a:gs>
                      </a:gsLst>
                      <a:lin ang="5400000" scaled="0"/>
                      <a:tileRect r="-100000" b="-100000"/>
                    </a:gra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14 673,10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5E9EFF"/>
                        </a:gs>
                        <a:gs pos="39999">
                          <a:srgbClr val="85C2FF"/>
                        </a:gs>
                        <a:gs pos="70000">
                          <a:srgbClr val="C4D6EB"/>
                        </a:gs>
                        <a:gs pos="100000">
                          <a:srgbClr val="FFEBFA"/>
                        </a:gs>
                      </a:gsLst>
                      <a:lin ang="5400000" scaled="0"/>
                      <a:tileRect r="-100000" b="-100000"/>
                    </a:gra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15 511,77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5E9EFF"/>
                        </a:gs>
                        <a:gs pos="39999">
                          <a:srgbClr val="85C2FF"/>
                        </a:gs>
                        <a:gs pos="70000">
                          <a:srgbClr val="C4D6EB"/>
                        </a:gs>
                        <a:gs pos="100000">
                          <a:srgbClr val="FFEBFA"/>
                        </a:gs>
                      </a:gsLst>
                      <a:lin ang="5400000" scaled="0"/>
                      <a:tileRect r="-100000" b="-100000"/>
                    </a:gra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18 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812,80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5E9EFF"/>
                        </a:gs>
                        <a:gs pos="39999">
                          <a:srgbClr val="85C2FF"/>
                        </a:gs>
                        <a:gs pos="70000">
                          <a:srgbClr val="C4D6EB"/>
                        </a:gs>
                        <a:gs pos="100000">
                          <a:srgbClr val="FFEBFA"/>
                        </a:gs>
                      </a:gsLst>
                      <a:lin ang="5400000" scaled="0"/>
                      <a:tileRect r="-100000" b="-100000"/>
                    </a:gra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18 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812,80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5E9EFF"/>
                        </a:gs>
                        <a:gs pos="39999">
                          <a:srgbClr val="85C2FF"/>
                        </a:gs>
                        <a:gs pos="70000">
                          <a:srgbClr val="C4D6EB"/>
                        </a:gs>
                        <a:gs pos="100000">
                          <a:srgbClr val="FFEBFA"/>
                        </a:gs>
                      </a:gsLst>
                      <a:lin ang="5400000" scaled="0"/>
                      <a:tileRect r="-100000" b="-100000"/>
                    </a:gra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100,00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5E9EFF"/>
                        </a:gs>
                        <a:gs pos="39999">
                          <a:srgbClr val="85C2FF"/>
                        </a:gs>
                        <a:gs pos="70000">
                          <a:srgbClr val="C4D6EB"/>
                        </a:gs>
                        <a:gs pos="100000">
                          <a:srgbClr val="FFEBFA"/>
                        </a:gs>
                      </a:gsLst>
                      <a:lin ang="5400000" scaled="0"/>
                      <a:tileRect r="-100000" b="-100000"/>
                    </a:gradFill>
                  </a:tcPr>
                </a:tc>
              </a:tr>
            </a:tbl>
          </a:graphicData>
        </a:graphic>
      </p:graphicFrame>
      <p:graphicFrame>
        <p:nvGraphicFramePr>
          <p:cNvPr id="28" name="Диаграмма 27"/>
          <p:cNvGraphicFramePr/>
          <p:nvPr/>
        </p:nvGraphicFramePr>
        <p:xfrm>
          <a:off x="4953000" y="1752600"/>
          <a:ext cx="3886200" cy="2362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ятиугольник 10"/>
          <p:cNvSpPr>
            <a:spLocks/>
          </p:cNvSpPr>
          <p:nvPr/>
        </p:nvSpPr>
        <p:spPr>
          <a:xfrm>
            <a:off x="0" y="0"/>
            <a:ext cx="8458200" cy="381000"/>
          </a:xfrm>
          <a:prstGeom prst="homePlate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2514600" y="0"/>
            <a:ext cx="41148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КУЛЬТУРА  И  КИНЕМАТОГРАФИЯ </a:t>
            </a:r>
            <a:endParaRPr lang="ru-RU" dirty="0"/>
          </a:p>
        </p:txBody>
      </p:sp>
      <p:graphicFrame>
        <p:nvGraphicFramePr>
          <p:cNvPr id="5" name="Диаграмма 4"/>
          <p:cNvGraphicFramePr/>
          <p:nvPr/>
        </p:nvGraphicFramePr>
        <p:xfrm>
          <a:off x="228600" y="533400"/>
          <a:ext cx="4572000" cy="2413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228600" y="3701628"/>
          <a:ext cx="8763000" cy="1346299"/>
        </p:xfrm>
        <a:graphic>
          <a:graphicData uri="http://schemas.openxmlformats.org/drawingml/2006/table">
            <a:tbl>
              <a:tblPr/>
              <a:tblGrid>
                <a:gridCol w="3058883"/>
                <a:gridCol w="1180344"/>
                <a:gridCol w="1190882"/>
                <a:gridCol w="1193518"/>
                <a:gridCol w="1180344"/>
                <a:gridCol w="959029"/>
              </a:tblGrid>
              <a:tr h="236407"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Наименование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rtl="0" fontAlgn="t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Исполнение 2018 года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rtl="0" fontAlgn="t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Исполнение 2019 года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rtl="0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2020 год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0123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Уточненный план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Исполнение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% исполнения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6533">
                <a:tc>
                  <a:txBody>
                    <a:bodyPr/>
                    <a:lstStyle/>
                    <a:p>
                      <a:pPr algn="just" rtl="0" fontAlgn="b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Культура и кинематография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54973,01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54 545,65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49 </a:t>
                      </a:r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519,48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48 </a:t>
                      </a:r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520,40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97,98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4440">
                <a:tc>
                  <a:txBody>
                    <a:bodyPr/>
                    <a:lstStyle/>
                    <a:p>
                      <a:pPr algn="just" rtl="0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Культура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40 917,61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41 080,98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35 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140,70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34 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315,12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97,65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4440">
                <a:tc>
                  <a:txBody>
                    <a:bodyPr/>
                    <a:lstStyle/>
                    <a:p>
                      <a:pPr algn="just" rtl="0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Кинематография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3835,64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4 427,63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5 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435,72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5 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435,72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100,00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4440">
                <a:tc>
                  <a:txBody>
                    <a:bodyPr/>
                    <a:lstStyle/>
                    <a:p>
                      <a:pPr algn="just" rtl="0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Другие вопросы в области культуры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10 219,76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9 037,04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8 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943,06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8 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769,56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98,06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152400" y="2819400"/>
            <a:ext cx="88392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900" dirty="0" smtClean="0">
                <a:latin typeface="+mj-lt"/>
                <a:cs typeface="Calibri" pitchFamily="34" charset="0"/>
              </a:rPr>
              <a:t>    Сеть отрасли культуры и кинематографии Курского муниципального района составляют </a:t>
            </a:r>
            <a:r>
              <a:rPr lang="ru-RU" sz="900" dirty="0" smtClean="0">
                <a:latin typeface="+mj-lt"/>
              </a:rPr>
              <a:t>12 учреждений </a:t>
            </a:r>
            <a:r>
              <a:rPr lang="ru-RU" sz="900" dirty="0" err="1" smtClean="0">
                <a:latin typeface="+mj-lt"/>
              </a:rPr>
              <a:t>культурно-досугового</a:t>
            </a:r>
            <a:r>
              <a:rPr lang="ru-RU" sz="900" dirty="0" smtClean="0">
                <a:latin typeface="+mj-lt"/>
              </a:rPr>
              <a:t> типа, МУК «</a:t>
            </a:r>
            <a:r>
              <a:rPr lang="ru-RU" sz="900" dirty="0" err="1" smtClean="0">
                <a:latin typeface="+mj-lt"/>
              </a:rPr>
              <a:t>Межпоселенческий</a:t>
            </a:r>
            <a:r>
              <a:rPr lang="ru-RU" sz="900" dirty="0" smtClean="0">
                <a:latin typeface="+mj-lt"/>
              </a:rPr>
              <a:t> районный Дом куль туры», МУК «</a:t>
            </a:r>
            <a:r>
              <a:rPr lang="ru-RU" sz="900" dirty="0" err="1" smtClean="0">
                <a:latin typeface="+mj-lt"/>
              </a:rPr>
              <a:t>Межпоселенческий</a:t>
            </a:r>
            <a:r>
              <a:rPr lang="ru-RU" sz="900" dirty="0" smtClean="0">
                <a:latin typeface="+mj-lt"/>
              </a:rPr>
              <a:t> районный кинотеатр «Восток», МУ «</a:t>
            </a:r>
            <a:r>
              <a:rPr lang="ru-RU" sz="900" dirty="0" err="1" smtClean="0">
                <a:latin typeface="+mj-lt"/>
              </a:rPr>
              <a:t>Межпоселенческая</a:t>
            </a:r>
            <a:r>
              <a:rPr lang="ru-RU" sz="900" dirty="0" smtClean="0">
                <a:latin typeface="+mj-lt"/>
              </a:rPr>
              <a:t> центральная библиотека» с 25 библиотеками - филиалами,  музей истории и краеведения Курского муниципального района Ставропольского края, МУ ДО Курская детская художественная школа с филиалом в селе </a:t>
            </a:r>
            <a:r>
              <a:rPr lang="ru-RU" sz="900" dirty="0" err="1" smtClean="0">
                <a:latin typeface="+mj-lt"/>
              </a:rPr>
              <a:t>Эдиссия</a:t>
            </a:r>
            <a:r>
              <a:rPr lang="ru-RU" sz="900" dirty="0" smtClean="0">
                <a:latin typeface="+mj-lt"/>
              </a:rPr>
              <a:t>, МУ ДО Курская детская музыкальная школа с тремя филиалами в </a:t>
            </a:r>
            <a:r>
              <a:rPr lang="ru-RU" sz="900" dirty="0" err="1" smtClean="0">
                <a:latin typeface="+mj-lt"/>
              </a:rPr>
              <a:t>с.Эдиссия</a:t>
            </a:r>
            <a:r>
              <a:rPr lang="ru-RU" sz="900" dirty="0" smtClean="0">
                <a:latin typeface="+mj-lt"/>
              </a:rPr>
              <a:t>, с.Русском, </a:t>
            </a:r>
            <a:r>
              <a:rPr lang="ru-RU" sz="900" dirty="0" err="1" smtClean="0">
                <a:latin typeface="+mj-lt"/>
              </a:rPr>
              <a:t>ст.Галюгаевской</a:t>
            </a:r>
            <a:r>
              <a:rPr lang="ru-RU" sz="900" dirty="0" smtClean="0">
                <a:latin typeface="+mj-lt"/>
              </a:rPr>
              <a:t>. </a:t>
            </a:r>
            <a:r>
              <a:rPr lang="ru-RU" sz="900" dirty="0" smtClean="0">
                <a:latin typeface="+mj-lt"/>
                <a:cs typeface="Calibri" pitchFamily="34" charset="0"/>
              </a:rPr>
              <a:t>     </a:t>
            </a:r>
            <a:endParaRPr lang="ru-RU" sz="900" dirty="0">
              <a:latin typeface="+mj-lt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181600" y="381000"/>
            <a:ext cx="3733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dirty="0" smtClean="0"/>
              <a:t>РАСХОДЫ, НАПРАВЛЯЕМЫЕ НА КУЛЬТУРУ И КИНЕМАТОГРАФИЮ, В РАСЧЕТЕ НА 1 ЖИТЕЛЯ КУРСКОГО РАЙОНА  В  ГОД</a:t>
            </a:r>
            <a:endParaRPr lang="ru-RU" sz="1200" dirty="0"/>
          </a:p>
        </p:txBody>
      </p:sp>
      <p:graphicFrame>
        <p:nvGraphicFramePr>
          <p:cNvPr id="10" name="Диаграмма 9"/>
          <p:cNvGraphicFramePr/>
          <p:nvPr/>
        </p:nvGraphicFramePr>
        <p:xfrm>
          <a:off x="5257800" y="914400"/>
          <a:ext cx="3505200" cy="1981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52226" name="Picture 2" descr="Векторная графика Культура: картинки, рисунки | Скачать векторы Культура на  Depositphotos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4800" y="5181600"/>
            <a:ext cx="1444625" cy="144462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2228" name="Picture 4" descr="Кино. Векторный клипарт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181600" y="5257800"/>
            <a:ext cx="3810000" cy="140493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ятиугольник 11"/>
          <p:cNvSpPr>
            <a:spLocks/>
          </p:cNvSpPr>
          <p:nvPr/>
        </p:nvSpPr>
        <p:spPr>
          <a:xfrm>
            <a:off x="0" y="0"/>
            <a:ext cx="8458200" cy="381000"/>
          </a:xfrm>
          <a:prstGeom prst="homePlate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2514600" y="0"/>
            <a:ext cx="4572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ФИЗИЧЕСКАЯ КУЛЬТУРА И СПОРТ</a:t>
            </a:r>
            <a:endParaRPr lang="ru-RU" dirty="0"/>
          </a:p>
        </p:txBody>
      </p:sp>
      <p:graphicFrame>
        <p:nvGraphicFramePr>
          <p:cNvPr id="3" name="Диаграмма 2"/>
          <p:cNvGraphicFramePr/>
          <p:nvPr/>
        </p:nvGraphicFramePr>
        <p:xfrm>
          <a:off x="228600" y="381000"/>
          <a:ext cx="4572000" cy="2413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152400" y="2743200"/>
            <a:ext cx="8839200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000" dirty="0" smtClean="0">
                <a:latin typeface="Calibri" pitchFamily="34" charset="0"/>
                <a:cs typeface="Calibri" pitchFamily="34" charset="0"/>
              </a:rPr>
              <a:t>    В Курском районе за создание условий, обеспечивающих возможность населению Курского района систематически заниматься физической культурой и спортом и вести здоровый образ жизни отвечает МКУ «Комитет по физической культуре и спорту» (далее – Комитет ФКС), в ведомственном подчинении Комитета ФКС действуют 2 детско-юношеские  спортивные школы.</a:t>
            </a:r>
          </a:p>
          <a:p>
            <a:r>
              <a:rPr lang="ru-RU" sz="10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ru-RU" sz="1000" dirty="0" smtClean="0">
                <a:latin typeface="+mj-lt"/>
              </a:rPr>
              <a:t>За отчетный период на территории района числится 92 единицы спортивных сооружений, из них 18 спортивных залов, 64 плоскостных сооружений. </a:t>
            </a:r>
          </a:p>
          <a:p>
            <a:r>
              <a:rPr lang="ru-RU" sz="1000" dirty="0" smtClean="0">
                <a:latin typeface="+mj-lt"/>
              </a:rPr>
              <a:t>На территории района действовала муниципальная программа «Развитие физической культуры и спорта» (далее - Программа) на период с 2018-2020 года. В 2020 год на реализацию мероприятий Программы бюджетом района предусмотрено17,6 млн. рублей, кассовое исполнение составило 15,4млн. рублей.</a:t>
            </a:r>
          </a:p>
          <a:p>
            <a:pPr algn="just"/>
            <a:endParaRPr lang="ru-RU" sz="1000" dirty="0"/>
          </a:p>
        </p:txBody>
      </p:sp>
      <p:graphicFrame>
        <p:nvGraphicFramePr>
          <p:cNvPr id="6" name="Диаграмма 5"/>
          <p:cNvGraphicFramePr/>
          <p:nvPr/>
        </p:nvGraphicFramePr>
        <p:xfrm>
          <a:off x="5334000" y="914400"/>
          <a:ext cx="3505200" cy="1828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5105400" y="381000"/>
            <a:ext cx="3733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dirty="0" smtClean="0"/>
              <a:t>РАСХОДЫ, НАПРАВЛЯЕМЫЕ НА ФИЗИЧЕСКУЮ КУЛЬТУРУ И СПОРТ, В РАСЧЕТЕ НА 1 ЖИТЕЛЯ КУРСКОГО РАЙОНА  В  ГОД                                             </a:t>
            </a:r>
          </a:p>
          <a:p>
            <a:pPr algn="ctr"/>
            <a:r>
              <a:rPr lang="ru-RU" sz="1200" dirty="0" smtClean="0"/>
              <a:t>                                                                  </a:t>
            </a:r>
            <a:r>
              <a:rPr lang="ru-RU" sz="900" dirty="0" smtClean="0"/>
              <a:t>(рублей)</a:t>
            </a:r>
            <a:endParaRPr lang="ru-RU" sz="900" dirty="0"/>
          </a:p>
        </p:txBody>
      </p:sp>
      <p:graphicFrame>
        <p:nvGraphicFramePr>
          <p:cNvPr id="11" name="Таблица 10"/>
          <p:cNvGraphicFramePr>
            <a:graphicFrameLocks noGrp="1"/>
          </p:cNvGraphicFramePr>
          <p:nvPr/>
        </p:nvGraphicFramePr>
        <p:xfrm>
          <a:off x="228601" y="3886200"/>
          <a:ext cx="8381999" cy="1724938"/>
        </p:xfrm>
        <a:graphic>
          <a:graphicData uri="http://schemas.openxmlformats.org/drawingml/2006/table">
            <a:tbl>
              <a:tblPr/>
              <a:tblGrid>
                <a:gridCol w="3124199"/>
                <a:gridCol w="1066800"/>
                <a:gridCol w="1143000"/>
                <a:gridCol w="1066800"/>
                <a:gridCol w="999038"/>
                <a:gridCol w="982162"/>
              </a:tblGrid>
              <a:tr h="200938">
                <a:tc rowSpan="3"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Наименование</a:t>
                      </a:r>
                    </a:p>
                  </a:txBody>
                  <a:tcPr marL="5213" marR="5213" marT="52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 rtl="0" fontAlgn="t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Исполнение 2018 года</a:t>
                      </a:r>
                    </a:p>
                  </a:txBody>
                  <a:tcPr marL="5213" marR="5213" marT="521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 rtl="0" fontAlgn="t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Исполнение 2019 года</a:t>
                      </a:r>
                    </a:p>
                  </a:txBody>
                  <a:tcPr marL="5213" marR="5213" marT="521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rtl="0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2020 год</a:t>
                      </a:r>
                    </a:p>
                  </a:txBody>
                  <a:tcPr marL="5213" marR="5213" marT="521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8383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rtl="0" fontAlgn="t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Уточненный план</a:t>
                      </a:r>
                    </a:p>
                  </a:txBody>
                  <a:tcPr marL="5213" marR="5213" marT="521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rtl="0" fontAlgn="t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Исполнение</a:t>
                      </a:r>
                    </a:p>
                  </a:txBody>
                  <a:tcPr marL="5213" marR="5213" marT="521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%  </a:t>
                      </a:r>
                    </a:p>
                  </a:txBody>
                  <a:tcPr marL="5213" marR="5213" marT="521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40256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исполнения </a:t>
                      </a:r>
                    </a:p>
                  </a:txBody>
                  <a:tcPr marL="5213" marR="5213" marT="521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8061">
                <a:tc>
                  <a:txBody>
                    <a:bodyPr/>
                    <a:lstStyle/>
                    <a:p>
                      <a:pPr algn="just" rtl="0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Физическая культура и спорт</a:t>
                      </a:r>
                    </a:p>
                  </a:txBody>
                  <a:tcPr marL="5213" marR="5213" marT="521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5 434,07</a:t>
                      </a:r>
                    </a:p>
                  </a:txBody>
                  <a:tcPr marL="5213" marR="5213" marT="521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6 863,49</a:t>
                      </a:r>
                    </a:p>
                  </a:txBody>
                  <a:tcPr marL="5213" marR="5213" marT="521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9 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567,05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213" marR="5213" marT="521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7 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350,20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213" marR="5213" marT="521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76,83</a:t>
                      </a:r>
                    </a:p>
                  </a:txBody>
                  <a:tcPr marL="5213" marR="5213" marT="521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8600">
                <a:tc>
                  <a:txBody>
                    <a:bodyPr/>
                    <a:lstStyle/>
                    <a:p>
                      <a:pPr algn="just" rtl="0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Физическая культура</a:t>
                      </a:r>
                    </a:p>
                  </a:txBody>
                  <a:tcPr marL="5213" marR="5213" marT="521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5 434,07</a:t>
                      </a:r>
                    </a:p>
                  </a:txBody>
                  <a:tcPr marL="5213" marR="5213" marT="521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6 319,74</a:t>
                      </a:r>
                    </a:p>
                  </a:txBody>
                  <a:tcPr marL="5213" marR="5213" marT="521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6 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160,82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213" marR="5213" marT="521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6124,20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213" marR="5213" marT="521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99,41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213" marR="5213" marT="521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0938">
                <a:tc>
                  <a:txBody>
                    <a:bodyPr/>
                    <a:lstStyle/>
                    <a:p>
                      <a:pPr algn="just" rtl="0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Массовый спорт</a:t>
                      </a:r>
                    </a:p>
                  </a:txBody>
                  <a:tcPr marL="5213" marR="5213" marT="521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5213" marR="5213" marT="521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543,75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213" marR="5213" marT="521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 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406,23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213" marR="5213" marT="521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1226,00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213" marR="5213" marT="521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35,99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213" marR="5213" marT="521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54273" name="Picture 1" descr="C:\Users\TERMINATOR\Desktop\ПРОЕКТ ПО БЮДЖЕТУ НА 2020 год\СПОРТ КЛИПАРТ1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2400" y="5638800"/>
            <a:ext cx="2819400" cy="1219200"/>
          </a:xfrm>
          <a:prstGeom prst="rect">
            <a:avLst/>
          </a:prstGeom>
          <a:noFill/>
        </p:spPr>
      </p:pic>
      <p:pic>
        <p:nvPicPr>
          <p:cNvPr id="54274" name="Picture 2" descr="C:\Users\TERMINATOR\Desktop\ПРОЕКТ ПО БЮДЖЕТУ НА 2020 год\СПОРТ КЛИПАРТ2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162800" y="5562600"/>
            <a:ext cx="1676400" cy="12954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ятиугольник 10"/>
          <p:cNvSpPr/>
          <p:nvPr/>
        </p:nvSpPr>
        <p:spPr>
          <a:xfrm>
            <a:off x="0" y="0"/>
            <a:ext cx="4495800" cy="457200"/>
          </a:xfrm>
          <a:prstGeom prst="homePlate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5" name="Диаграмма 4"/>
          <p:cNvGraphicFramePr/>
          <p:nvPr/>
        </p:nvGraphicFramePr>
        <p:xfrm>
          <a:off x="0" y="990600"/>
          <a:ext cx="9144000" cy="2971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TextBox 1"/>
          <p:cNvSpPr txBox="1"/>
          <p:nvPr/>
        </p:nvSpPr>
        <p:spPr>
          <a:xfrm>
            <a:off x="0" y="457200"/>
            <a:ext cx="9144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600" dirty="0" smtClean="0">
                <a:latin typeface="Calibri" pitchFamily="34" charset="0"/>
                <a:cs typeface="Calibri" pitchFamily="34" charset="0"/>
              </a:rPr>
              <a:t>В 2020 ГОДУ БЮДЖЕТ КУРСКОГО МУНИЦИПАЛЬНОГО РАЙОНА СТАВРОПОЛЬСКОГО КРАЯ</a:t>
            </a:r>
          </a:p>
          <a:p>
            <a:pPr algn="ctr"/>
            <a:r>
              <a:rPr lang="ru-RU" sz="1600" dirty="0" smtClean="0">
                <a:latin typeface="Calibri" pitchFamily="34" charset="0"/>
                <a:cs typeface="Calibri" pitchFamily="34" charset="0"/>
              </a:rPr>
              <a:t>ПО РАСХОДАМ СФОРМИРОВАН ПО 14 МУНИЦИПАЛЬНЫМ ПРОГРАММАМ </a:t>
            </a:r>
          </a:p>
        </p:txBody>
      </p:sp>
      <p:graphicFrame>
        <p:nvGraphicFramePr>
          <p:cNvPr id="7" name="Диаграмма 6"/>
          <p:cNvGraphicFramePr/>
          <p:nvPr/>
        </p:nvGraphicFramePr>
        <p:xfrm>
          <a:off x="2209800" y="3581400"/>
          <a:ext cx="4572000" cy="3276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" name="TextBox 1"/>
          <p:cNvSpPr txBox="1"/>
          <p:nvPr/>
        </p:nvSpPr>
        <p:spPr>
          <a:xfrm>
            <a:off x="228600" y="4267200"/>
            <a:ext cx="2895600" cy="2133600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sz="1100" dirty="0" smtClean="0">
                <a:latin typeface="+mn-lt"/>
                <a:cs typeface="Times New Roman" pitchFamily="18" charset="0"/>
              </a:rPr>
              <a:t>Развитие образования</a:t>
            </a:r>
          </a:p>
          <a:p>
            <a:r>
              <a:rPr lang="ru-RU" sz="1100" dirty="0" smtClean="0">
                <a:latin typeface="+mn-lt"/>
                <a:cs typeface="Times New Roman" pitchFamily="18" charset="0"/>
              </a:rPr>
              <a:t>Социальная поддержка граждан </a:t>
            </a:r>
          </a:p>
          <a:p>
            <a:r>
              <a:rPr lang="ru-RU" sz="1100" dirty="0" smtClean="0">
                <a:latin typeface="+mn-lt"/>
                <a:cs typeface="Times New Roman" pitchFamily="18" charset="0"/>
              </a:rPr>
              <a:t>Управление финансами </a:t>
            </a:r>
          </a:p>
          <a:p>
            <a:r>
              <a:rPr lang="ru-RU" sz="1100" dirty="0" smtClean="0">
                <a:latin typeface="+mn-lt"/>
                <a:cs typeface="Times New Roman" pitchFamily="18" charset="0"/>
              </a:rPr>
              <a:t>Сохранение и развитие культуры </a:t>
            </a:r>
          </a:p>
          <a:p>
            <a:r>
              <a:rPr lang="ru-RU" sz="1100" dirty="0" smtClean="0">
                <a:latin typeface="+mn-lt"/>
                <a:cs typeface="Times New Roman" pitchFamily="18" charset="0"/>
              </a:rPr>
              <a:t>Развитие физической культуры и спорта </a:t>
            </a:r>
          </a:p>
          <a:p>
            <a:r>
              <a:rPr lang="ru-RU" sz="1100" dirty="0" smtClean="0">
                <a:latin typeface="+mn-lt"/>
                <a:cs typeface="Times New Roman" pitchFamily="18" charset="0"/>
              </a:rPr>
              <a:t>Развитие малого и среднего  бизнеса, потребительского рынка, снижение административных барьеров </a:t>
            </a:r>
          </a:p>
          <a:p>
            <a:r>
              <a:rPr lang="ru-RU" sz="1100" dirty="0" smtClean="0">
                <a:latin typeface="+mn-lt"/>
                <a:cs typeface="Times New Roman" pitchFamily="18" charset="0"/>
              </a:rPr>
              <a:t>Развитие сельского хозяйства </a:t>
            </a:r>
          </a:p>
          <a:p>
            <a:r>
              <a:rPr lang="ru-RU" sz="1100" dirty="0" smtClean="0">
                <a:latin typeface="+mn-lt"/>
                <a:cs typeface="Times New Roman" pitchFamily="18" charset="0"/>
              </a:rPr>
              <a:t>Профилактика правонарушений в Курском районе </a:t>
            </a:r>
          </a:p>
          <a:p>
            <a:endParaRPr lang="ru-RU" sz="1100" dirty="0" smtClean="0">
              <a:latin typeface="+mn-lt"/>
              <a:cs typeface="Times New Roman" pitchFamily="18" charset="0"/>
            </a:endParaRPr>
          </a:p>
          <a:p>
            <a:endParaRPr lang="ru-RU" sz="1100" dirty="0" smtClean="0">
              <a:latin typeface="+mn-lt"/>
              <a:cs typeface="Times New Roman" pitchFamily="18" charset="0"/>
            </a:endParaRPr>
          </a:p>
          <a:p>
            <a:endParaRPr lang="ru-RU" sz="1100" dirty="0" smtClean="0">
              <a:latin typeface="+mn-lt"/>
              <a:cs typeface="Times New Roman" pitchFamily="18" charset="0"/>
            </a:endParaRPr>
          </a:p>
          <a:p>
            <a:endParaRPr lang="ru-RU" sz="1100" dirty="0" smtClean="0">
              <a:latin typeface="+mn-lt"/>
              <a:cs typeface="Times New Roman" pitchFamily="18" charset="0"/>
            </a:endParaRPr>
          </a:p>
          <a:p>
            <a:endParaRPr lang="ru-RU" sz="1100" dirty="0" smtClean="0">
              <a:latin typeface="+mn-lt"/>
              <a:cs typeface="Times New Roman" pitchFamily="18" charset="0"/>
            </a:endParaRPr>
          </a:p>
          <a:p>
            <a:endParaRPr lang="ru-RU" sz="1100" dirty="0" smtClean="0">
              <a:latin typeface="+mn-lt"/>
              <a:cs typeface="Times New Roman" pitchFamily="18" charset="0"/>
            </a:endParaRPr>
          </a:p>
          <a:p>
            <a:endParaRPr lang="ru-RU" sz="1100" dirty="0">
              <a:latin typeface="+mn-lt"/>
              <a:cs typeface="Times New Roman" pitchFamily="18" charset="0"/>
            </a:endParaRPr>
          </a:p>
        </p:txBody>
      </p:sp>
      <p:sp>
        <p:nvSpPr>
          <p:cNvPr id="9" name="TextBox 1"/>
          <p:cNvSpPr txBox="1"/>
          <p:nvPr/>
        </p:nvSpPr>
        <p:spPr>
          <a:xfrm>
            <a:off x="6400800" y="4267200"/>
            <a:ext cx="2743200" cy="2438400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sz="1100" dirty="0" smtClean="0">
                <a:latin typeface="+mn-lt"/>
                <a:cs typeface="Times New Roman" pitchFamily="18" charset="0"/>
              </a:rPr>
              <a:t>Развитие коммунального хозяйства, транспортной системы и обеспечение безопасности дорожного движения </a:t>
            </a:r>
          </a:p>
          <a:p>
            <a:r>
              <a:rPr lang="ru-RU" sz="1100" dirty="0" smtClean="0">
                <a:latin typeface="+mn-lt"/>
                <a:cs typeface="Times New Roman" pitchFamily="18" charset="0"/>
              </a:rPr>
              <a:t>Защита населения и территорий Курского района  от чрезвычайных ситуаций </a:t>
            </a:r>
          </a:p>
          <a:p>
            <a:r>
              <a:rPr lang="ru-RU" sz="1100" dirty="0" smtClean="0">
                <a:latin typeface="+mn-lt"/>
                <a:cs typeface="Times New Roman" pitchFamily="18" charset="0"/>
              </a:rPr>
              <a:t>Молодежная политика </a:t>
            </a:r>
          </a:p>
          <a:p>
            <a:r>
              <a:rPr lang="ru-RU" sz="1100" dirty="0" smtClean="0">
                <a:latin typeface="+mn-lt"/>
                <a:cs typeface="Times New Roman" pitchFamily="18" charset="0"/>
              </a:rPr>
              <a:t>Управление имуществом </a:t>
            </a:r>
          </a:p>
          <a:p>
            <a:r>
              <a:rPr lang="ru-RU" sz="1100" dirty="0" smtClean="0">
                <a:latin typeface="+mn-lt"/>
                <a:cs typeface="Times New Roman" pitchFamily="18" charset="0"/>
              </a:rPr>
              <a:t>Межнациональные отношения и поддержка казачества</a:t>
            </a:r>
          </a:p>
          <a:p>
            <a:r>
              <a:rPr lang="ru-RU" sz="1100" dirty="0" smtClean="0">
                <a:latin typeface="+mn-lt"/>
                <a:cs typeface="Times New Roman" pitchFamily="18" charset="0"/>
              </a:rPr>
              <a:t>Энергосбережение и повышение энергетической эффективности</a:t>
            </a:r>
          </a:p>
          <a:p>
            <a:endParaRPr lang="ru-RU" sz="1100" dirty="0" smtClean="0">
              <a:latin typeface="+mn-lt"/>
              <a:cs typeface="Times New Roman" pitchFamily="18" charset="0"/>
            </a:endParaRPr>
          </a:p>
          <a:p>
            <a:endParaRPr lang="ru-RU" sz="1100" dirty="0" smtClean="0">
              <a:latin typeface="+mn-lt"/>
              <a:cs typeface="Times New Roman" pitchFamily="18" charset="0"/>
            </a:endParaRPr>
          </a:p>
          <a:p>
            <a:endParaRPr lang="ru-RU" sz="1100" dirty="0" smtClean="0">
              <a:latin typeface="+mn-lt"/>
              <a:cs typeface="Times New Roman" pitchFamily="18" charset="0"/>
            </a:endParaRPr>
          </a:p>
          <a:p>
            <a:endParaRPr lang="ru-RU" sz="1100" dirty="0" smtClean="0">
              <a:latin typeface="+mn-lt"/>
              <a:cs typeface="Times New Roman" pitchFamily="18" charset="0"/>
            </a:endParaRPr>
          </a:p>
          <a:p>
            <a:endParaRPr lang="ru-RU" sz="1100" dirty="0" smtClean="0">
              <a:latin typeface="+mn-lt"/>
              <a:cs typeface="Times New Roman" pitchFamily="18" charset="0"/>
            </a:endParaRPr>
          </a:p>
          <a:p>
            <a:endParaRPr lang="ru-RU" sz="1100" dirty="0">
              <a:latin typeface="+mn-lt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0" y="0"/>
            <a:ext cx="450687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b="1" dirty="0" smtClean="0"/>
              <a:t>Раздел 7. </a:t>
            </a:r>
            <a:r>
              <a:rPr lang="ru-RU" sz="1600" dirty="0" smtClean="0"/>
              <a:t>МУНИЦИПАЛЬНЫЕ ПРОГРАММЫ</a:t>
            </a:r>
            <a:endParaRPr lang="ru-RU" sz="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0"/>
            <a:ext cx="9144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latin typeface="Calibri" pitchFamily="34" charset="0"/>
                <a:cs typeface="Calibri" pitchFamily="34" charset="0"/>
              </a:rPr>
              <a:t>Исполнение бюджета Курского муниципального района Ставропольского края за 2020 муниципальных программ</a:t>
            </a:r>
            <a:endParaRPr lang="ru-RU" sz="1600" b="1" dirty="0">
              <a:latin typeface="Calibri" pitchFamily="34" charset="0"/>
              <a:cs typeface="Calibri" pitchFamily="34" charset="0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228600" y="685800"/>
          <a:ext cx="8763001" cy="5870592"/>
        </p:xfrm>
        <a:graphic>
          <a:graphicData uri="http://schemas.openxmlformats.org/drawingml/2006/table">
            <a:tbl>
              <a:tblPr/>
              <a:tblGrid>
                <a:gridCol w="2028098"/>
                <a:gridCol w="2012395"/>
                <a:gridCol w="2028098"/>
                <a:gridCol w="1785804"/>
                <a:gridCol w="908606"/>
              </a:tblGrid>
              <a:tr h="1059730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№ </a:t>
                      </a:r>
                      <a:r>
                        <a:rPr lang="ru-RU" sz="1000" b="0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п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/</a:t>
                      </a:r>
                      <a:r>
                        <a:rPr lang="ru-RU" sz="1000" b="0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п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192" marR="3192" marT="319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Наименование муниципальной программы Курского муниципального района Ставропольского края</a:t>
                      </a:r>
                    </a:p>
                  </a:txBody>
                  <a:tcPr marL="3192" marR="3192" marT="319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Запланировано к финансированию программой </a:t>
                      </a:r>
                    </a:p>
                  </a:txBody>
                  <a:tcPr marL="3192" marR="3192" marT="319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Кассовое исполнение </a:t>
                      </a:r>
                    </a:p>
                  </a:txBody>
                  <a:tcPr marL="3192" marR="3192" marT="319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% Исполнения</a:t>
                      </a:r>
                    </a:p>
                  </a:txBody>
                  <a:tcPr marL="3192" marR="3192" marT="31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</a:tr>
              <a:tr h="7979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на 2020 год,</a:t>
                      </a:r>
                    </a:p>
                  </a:txBody>
                  <a:tcPr marL="3192" marR="3192" marT="319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за 2020 год,</a:t>
                      </a:r>
                    </a:p>
                  </a:txBody>
                  <a:tcPr marL="3192" marR="3192" marT="319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3192" marR="3192" marT="319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</a:tr>
              <a:tr h="7022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(тыс. рублей)</a:t>
                      </a:r>
                    </a:p>
                  </a:txBody>
                  <a:tcPr marL="3192" marR="3192" marT="319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(тыс. рублей)</a:t>
                      </a:r>
                    </a:p>
                  </a:txBody>
                  <a:tcPr marL="3192" marR="3192" marT="319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3192" marR="3192" marT="319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</a:tr>
              <a:tr h="8299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  <a:ea typeface="DejaVu Sans"/>
                        </a:rPr>
                        <a:t>1.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192" marR="3192" marT="319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  <a:ea typeface="DejaVu Sans"/>
                        </a:rPr>
                        <a:t>«Развитие образования»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192" marR="3192" marT="319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  <a:cs typeface="Times New Roman"/>
                        </a:rPr>
                        <a:t>734 865,55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192" marR="3192" marT="319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/>
                        </a:rPr>
                        <a:t>718 294,43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/>
                      </a:endParaRPr>
                    </a:p>
                  </a:txBody>
                  <a:tcPr marL="3192" marR="3192" marT="319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97,75</a:t>
                      </a:r>
                    </a:p>
                  </a:txBody>
                  <a:tcPr marL="3192" marR="3192" marT="319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14619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  <a:ea typeface="DejaVu Sans"/>
                        </a:rPr>
                        <a:t>2.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192" marR="3192" marT="319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«Социальная поддержка граждан»</a:t>
                      </a:r>
                    </a:p>
                  </a:txBody>
                  <a:tcPr marL="3192" marR="3192" marT="319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  <a:cs typeface="Times New Roman"/>
                        </a:rPr>
                        <a:t>619 029,04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192" marR="3192" marT="319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  <a:cs typeface="Times New Roman"/>
                        </a:rPr>
                        <a:t>612 153,52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192" marR="3192" marT="319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98,89</a:t>
                      </a:r>
                    </a:p>
                  </a:txBody>
                  <a:tcPr marL="3192" marR="3192" marT="319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16279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  <a:ea typeface="DejaVu Sans"/>
                        </a:rPr>
                        <a:t>3.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192" marR="3192" marT="319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  <a:ea typeface="DejaVu Sans"/>
                        </a:rPr>
                        <a:t>«Сохранение и развитие культуры»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192" marR="3192" marT="319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  <a:ea typeface="DejaVu Sans"/>
                        </a:rPr>
                        <a:t>67  961,37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192" marR="3192" marT="319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  <a:ea typeface="DejaVu Sans"/>
                        </a:rPr>
                        <a:t>67 257,18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192" marR="3192" marT="319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98,96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3192" marR="3192" marT="319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16279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  <a:ea typeface="DejaVu Sans"/>
                        </a:rPr>
                        <a:t>4.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192" marR="3192" marT="319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  <a:ea typeface="DejaVu Sans"/>
                        </a:rPr>
                        <a:t>«Развитие физической культуры и спорта»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192" marR="3192" marT="319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kern="150" dirty="0" smtClean="0">
                          <a:solidFill>
                            <a:srgbClr val="000000"/>
                          </a:solidFill>
                          <a:latin typeface="Times New Roman"/>
                          <a:ea typeface="Lucida Sans Unicode"/>
                        </a:rPr>
                        <a:t>17 648,12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192" marR="3192" marT="319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kern="150" dirty="0" smtClean="0">
                          <a:solidFill>
                            <a:srgbClr val="000000"/>
                          </a:solidFill>
                          <a:latin typeface="Times New Roman"/>
                          <a:ea typeface="Lucida Sans Unicode"/>
                        </a:rPr>
                        <a:t>15 430,98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192" marR="3192" marT="319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87,44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3192" marR="3192" marT="319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8299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  <a:ea typeface="DejaVu Sans"/>
                        </a:rPr>
                        <a:t>5.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192" marR="3192" marT="319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  <a:ea typeface="DejaVu Sans"/>
                        </a:rPr>
                        <a:t>«Молодежная политика»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192" marR="3192" marT="319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  <a:ea typeface="DejaVu Sans"/>
                        </a:rPr>
                        <a:t>2 184,74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192" marR="3192" marT="319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  <a:ea typeface="DejaVu Sans"/>
                        </a:rPr>
                        <a:t>2 182,11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192" marR="3192" marT="319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99,88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3192" marR="3192" marT="319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8299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  <a:ea typeface="DejaVu Sans"/>
                        </a:rPr>
                        <a:t>6.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192" marR="3192" marT="319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  <a:ea typeface="DejaVu Sans"/>
                        </a:rPr>
                        <a:t>«Управление имуществом»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192" marR="3192" marT="319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  <a:ea typeface="DejaVu Sans"/>
                        </a:rPr>
                        <a:t>800,00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192" marR="3192" marT="319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  <a:ea typeface="DejaVu Sans"/>
                        </a:rPr>
                        <a:t>800,00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192" marR="3192" marT="319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100,00</a:t>
                      </a:r>
                    </a:p>
                  </a:txBody>
                  <a:tcPr marL="3192" marR="3192" marT="319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8299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  <a:ea typeface="DejaVu Sans"/>
                        </a:rPr>
                        <a:t>7.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192" marR="3192" marT="319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  <a:ea typeface="DejaVu Sans"/>
                        </a:rPr>
                        <a:t>«Управление финансами»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192" marR="3192" marT="319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  <a:ea typeface="DejaVu Sans"/>
                        </a:rPr>
                        <a:t>163</a:t>
                      </a:r>
                      <a:r>
                        <a:rPr lang="ru-RU" sz="1000" b="0" i="0" u="none" strike="noStrike" baseline="0" dirty="0" smtClean="0">
                          <a:solidFill>
                            <a:srgbClr val="000000"/>
                          </a:solidFill>
                          <a:latin typeface="Times New Roman"/>
                          <a:ea typeface="DejaVu Sans"/>
                        </a:rPr>
                        <a:t> 399,73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192" marR="3192" marT="319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153 262,26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192" marR="3192" marT="319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93,80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3192" marR="3192" marT="319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32238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  <a:ea typeface="DejaVu Sans"/>
                        </a:rPr>
                        <a:t>8.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192" marR="3192" marT="319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  <a:ea typeface="DejaVu Sans"/>
                        </a:rPr>
                        <a:t>«Защита населения и территории Курского района Ставропольского края от чрезвычайных ситуаций»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192" marR="3192" marT="319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  <a:ea typeface="DejaVu Sans"/>
                        </a:rPr>
                        <a:t>3 598,15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192" marR="3192" marT="319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  <a:ea typeface="DejaVu Sans"/>
                        </a:rPr>
                        <a:t>3 595,12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192" marR="3192" marT="319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99,92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3192" marR="3192" marT="319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289191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  <a:ea typeface="DejaVu Sans"/>
                        </a:rPr>
                        <a:t>9.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192" marR="3192" marT="319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  <a:ea typeface="DejaVu Sans"/>
                        </a:rPr>
                        <a:t>«Развитие малого и среднего бизнеса, потребительского рынка, снижение административных 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192" marR="3192" marT="319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kern="150" dirty="0" smtClean="0">
                          <a:solidFill>
                            <a:srgbClr val="000000"/>
                          </a:solidFill>
                          <a:latin typeface="Times New Roman"/>
                          <a:ea typeface="Lucida Sans Unicode"/>
                        </a:rPr>
                        <a:t>10 875,05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192" marR="3192" marT="319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  <a:ea typeface="DejaVu Sans"/>
                        </a:rPr>
                        <a:t>10 864,26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192" marR="3192" marT="319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99,90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3192" marR="3192" marT="319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8299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  <a:ea typeface="DejaVu Sans"/>
                        </a:rPr>
                        <a:t>барьеров»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192" marR="3192" marT="319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39397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  <a:ea typeface="DejaVu Sans"/>
                        </a:rPr>
                        <a:t>10.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192" marR="3192" marT="319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  <a:ea typeface="DejaVu Sans"/>
                        </a:rPr>
                        <a:t>«Развитие коммунального хозяйства, транспортной системы и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192" marR="3192" marT="319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  <a:ea typeface="DejaVu Sans"/>
                        </a:rPr>
                        <a:t>46 046,13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192" marR="3192" marT="319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  <a:ea typeface="DejaVu Sans"/>
                        </a:rPr>
                        <a:t>23 828,92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192" marR="3192" marT="319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51,75</a:t>
                      </a:r>
                    </a:p>
                  </a:txBody>
                  <a:tcPr marL="3192" marR="3192" marT="31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7979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  <a:ea typeface="DejaVu Sans"/>
                        </a:rPr>
                        <a:t> обеспечение безопасности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192" marR="3192" marT="319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5998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  <a:ea typeface="DejaVu Sans"/>
                        </a:rPr>
                        <a:t> дорожного движения»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192" marR="3192" marT="319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4619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  <a:ea typeface="DejaVu Sans"/>
                        </a:rPr>
                        <a:t>11.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192" marR="3192" marT="319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  <a:ea typeface="DejaVu Sans"/>
                        </a:rPr>
                        <a:t>«Развитие сельского хозяйства»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192" marR="3192" marT="319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  <a:ea typeface="DejaVu Sans"/>
                        </a:rPr>
                        <a:t>6 528,16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192" marR="3192" marT="319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  <a:ea typeface="DejaVu Sans"/>
                        </a:rPr>
                        <a:t>6 461,91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192" marR="3192" marT="319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98,99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3192" marR="3192" marT="319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21769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  <a:ea typeface="DejaVu Sans"/>
                        </a:rPr>
                        <a:t>12.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192" marR="3192" marT="319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  <a:ea typeface="DejaVu Sans"/>
                        </a:rPr>
                        <a:t>«Межнациональные отношения и поддержка казачества»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192" marR="3192" marT="319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  <a:ea typeface="DejaVu Sans"/>
                        </a:rPr>
                        <a:t>12 567,17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192" marR="3192" marT="319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  <a:ea typeface="DejaVu Sans"/>
                        </a:rPr>
                        <a:t>12 346,87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192" marR="3192" marT="319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98,25</a:t>
                      </a:r>
                    </a:p>
                  </a:txBody>
                  <a:tcPr marL="3192" marR="3192" marT="319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21769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  <a:ea typeface="DejaVu Sans"/>
                        </a:rPr>
                        <a:t>13.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192" marR="3192" marT="319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  <a:ea typeface="DejaVu Sans"/>
                        </a:rPr>
                        <a:t>«Энергосбережение и повышение энергетической эффективности»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192" marR="3192" marT="319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  <a:ea typeface="DejaVu Sans"/>
                        </a:rPr>
                        <a:t>2 153,44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192" marR="3192" marT="319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  <a:ea typeface="DejaVu Sans"/>
                        </a:rPr>
                        <a:t>2 153,44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192" marR="3192" marT="319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100,00</a:t>
                      </a:r>
                    </a:p>
                  </a:txBody>
                  <a:tcPr marL="3192" marR="3192" marT="319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52382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  <a:ea typeface="DejaVu Sans"/>
                        </a:rPr>
                        <a:t>14.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192" marR="3192" marT="319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  <a:ea typeface="DejaVu Sans"/>
                        </a:rPr>
                        <a:t>«Профилактика правонарушений в Курском районе Ставропольского края»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192" marR="3192" marT="319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  <a:ea typeface="DejaVu Sans"/>
                        </a:rPr>
                        <a:t>13,25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192" marR="3192" marT="319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  <a:ea typeface="DejaVu Sans"/>
                        </a:rPr>
                        <a:t>13,25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192" marR="3192" marT="319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100,00</a:t>
                      </a:r>
                    </a:p>
                  </a:txBody>
                  <a:tcPr marL="3192" marR="3192" marT="319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8299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FF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3192" marR="3192" marT="319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Всего:</a:t>
                      </a:r>
                    </a:p>
                  </a:txBody>
                  <a:tcPr marL="3192" marR="3192" marT="319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1 687 669,90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192" marR="3192" marT="319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1 628 644,25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192" marR="3192" marT="319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96,50</a:t>
                      </a:r>
                    </a:p>
                  </a:txBody>
                  <a:tcPr marL="3192" marR="3192" marT="319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ятиугольник 3"/>
          <p:cNvSpPr/>
          <p:nvPr/>
        </p:nvSpPr>
        <p:spPr>
          <a:xfrm>
            <a:off x="0" y="0"/>
            <a:ext cx="5105400" cy="457200"/>
          </a:xfrm>
          <a:prstGeom prst="homePlate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" name="Picture 9" descr="J:\пРЕЗЕНТАЦИИ\исполнение за 2018\mapregion_med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95300"/>
            <a:ext cx="9144000" cy="586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0" y="0"/>
            <a:ext cx="486569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b="1" dirty="0" smtClean="0"/>
              <a:t>Раздел 8. </a:t>
            </a:r>
            <a:r>
              <a:rPr lang="ru-RU" sz="1600" dirty="0" smtClean="0"/>
              <a:t>МУНИЦИПАЛЬНЫЕ ОБРАЗОВАНИЯ </a:t>
            </a:r>
            <a:endParaRPr lang="ru-RU" sz="1600" dirty="0"/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ятиугольник 1"/>
          <p:cNvSpPr/>
          <p:nvPr/>
        </p:nvSpPr>
        <p:spPr>
          <a:xfrm>
            <a:off x="0" y="0"/>
            <a:ext cx="7696200" cy="685800"/>
          </a:xfrm>
          <a:prstGeom prst="homePlate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Исполнение доходной и расходной частей бюджетов муниципальными образованиями</a:t>
            </a:r>
            <a:endParaRPr lang="ru-RU" b="1" dirty="0">
              <a:solidFill>
                <a:schemeClr val="tx1"/>
              </a:solidFill>
            </a:endParaRPr>
          </a:p>
        </p:txBody>
      </p:sp>
      <p:graphicFrame>
        <p:nvGraphicFramePr>
          <p:cNvPr id="3" name="Диаграмма 2"/>
          <p:cNvGraphicFramePr/>
          <p:nvPr/>
        </p:nvGraphicFramePr>
        <p:xfrm>
          <a:off x="228600" y="1397000"/>
          <a:ext cx="8686800" cy="5156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ятиугольник 10"/>
          <p:cNvSpPr/>
          <p:nvPr/>
        </p:nvSpPr>
        <p:spPr>
          <a:xfrm>
            <a:off x="0" y="0"/>
            <a:ext cx="9144000" cy="685800"/>
          </a:xfrm>
          <a:prstGeom prst="homePlate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1"/>
            <a:ext cx="9144000" cy="609600"/>
          </a:xfrm>
        </p:spPr>
        <p:txBody>
          <a:bodyPr/>
          <a:lstStyle/>
          <a:p>
            <a:pPr algn="ctr">
              <a:defRPr/>
            </a:pPr>
            <a:r>
              <a:rPr lang="ru-RU" sz="16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Calibri" pitchFamily="34" charset="0"/>
                <a:cs typeface="Calibri" pitchFamily="34" charset="0"/>
              </a:rPr>
              <a:t> ОСНОВНЫЕ ПАРАМЕТРЫ ИСПОЛНЕНИЯ БЮДЖЕТОВ</a:t>
            </a:r>
            <a:r>
              <a:rPr lang="ru-RU" sz="1600" b="1" dirty="0"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Calibri" pitchFamily="34" charset="0"/>
                <a:cs typeface="Calibri" pitchFamily="34" charset="0"/>
              </a:rPr>
              <a:t/>
            </a:r>
            <a:br>
              <a:rPr lang="ru-RU" sz="1600" b="1" dirty="0"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Calibri" pitchFamily="34" charset="0"/>
                <a:cs typeface="Calibri" pitchFamily="34" charset="0"/>
              </a:rPr>
            </a:br>
            <a:r>
              <a:rPr lang="ru-RU" sz="16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Calibri" pitchFamily="34" charset="0"/>
                <a:cs typeface="Calibri" pitchFamily="34" charset="0"/>
              </a:rPr>
              <a:t>МУНИЦИПАЛЬНЫХ ОБРАЗОВАНИЙ КУРСКОГО РАЙОНА В 2020 ГОДУ В СРАВНЕНИИ С 2019 ГОДОМ</a:t>
            </a:r>
            <a:endParaRPr lang="ru-RU" sz="1600" dirty="0">
              <a:solidFill>
                <a:schemeClr val="tx2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Calibri" pitchFamily="34" charset="0"/>
              <a:cs typeface="Calibri" pitchFamily="34" charset="0"/>
            </a:endParaRPr>
          </a:p>
        </p:txBody>
      </p:sp>
      <p:graphicFrame>
        <p:nvGraphicFramePr>
          <p:cNvPr id="7" name="Диаграмма 6"/>
          <p:cNvGraphicFramePr/>
          <p:nvPr/>
        </p:nvGraphicFramePr>
        <p:xfrm>
          <a:off x="0" y="3352800"/>
          <a:ext cx="3886200" cy="3352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9" name="Диаграмма 8"/>
          <p:cNvGraphicFramePr/>
          <p:nvPr/>
        </p:nvGraphicFramePr>
        <p:xfrm>
          <a:off x="4038600" y="3352800"/>
          <a:ext cx="4976842" cy="33480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4114800" y="6477000"/>
            <a:ext cx="48768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00" dirty="0" smtClean="0">
                <a:latin typeface="Calibri" pitchFamily="34" charset="0"/>
                <a:cs typeface="Calibri" pitchFamily="34" charset="0"/>
              </a:rPr>
              <a:t>Структура доходов бюджетов муниципальных образований Курского района</a:t>
            </a: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228601" y="685800"/>
          <a:ext cx="8686799" cy="2627415"/>
        </p:xfrm>
        <a:graphic>
          <a:graphicData uri="http://schemas.openxmlformats.org/drawingml/2006/table">
            <a:tbl>
              <a:tblPr/>
              <a:tblGrid>
                <a:gridCol w="1763452"/>
                <a:gridCol w="1302476"/>
                <a:gridCol w="1192307"/>
                <a:gridCol w="936812"/>
                <a:gridCol w="851647"/>
                <a:gridCol w="936812"/>
                <a:gridCol w="936812"/>
                <a:gridCol w="766481"/>
              </a:tblGrid>
              <a:tr h="325609"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ru-RU" sz="600" b="1" i="0" u="none" strike="noStrike" dirty="0">
                          <a:solidFill>
                            <a:srgbClr val="FFFFFF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504" marR="6504" marT="65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E0E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2016 год </a:t>
                      </a:r>
                    </a:p>
                  </a:txBody>
                  <a:tcPr marL="6504" marR="6504" marT="65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E0E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2017 год </a:t>
                      </a:r>
                    </a:p>
                  </a:txBody>
                  <a:tcPr marL="6504" marR="6504" marT="65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E0E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2018 год </a:t>
                      </a:r>
                    </a:p>
                  </a:txBody>
                  <a:tcPr marL="6504" marR="6504" marT="65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E0E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2019 год</a:t>
                      </a:r>
                    </a:p>
                  </a:txBody>
                  <a:tcPr marL="6504" marR="6504" marT="65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E0E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2020 год</a:t>
                      </a:r>
                    </a:p>
                  </a:txBody>
                  <a:tcPr marL="6504" marR="6504" marT="65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E0E3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>
                          <a:solidFill>
                            <a:srgbClr val="FF0000"/>
                          </a:solidFill>
                          <a:latin typeface="Calibri"/>
                        </a:rPr>
                        <a:t>Отклонение 2020 от 2019</a:t>
                      </a:r>
                    </a:p>
                  </a:txBody>
                  <a:tcPr marL="6504" marR="6504" marT="65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E0E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5583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(отчет) </a:t>
                      </a:r>
                    </a:p>
                  </a:txBody>
                  <a:tcPr marL="6504" marR="6504" marT="65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E0E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(отчет) </a:t>
                      </a:r>
                    </a:p>
                  </a:txBody>
                  <a:tcPr marL="6504" marR="6504" marT="65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E0E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(отчет) </a:t>
                      </a:r>
                    </a:p>
                  </a:txBody>
                  <a:tcPr marL="6504" marR="6504" marT="65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E0E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(отчет) </a:t>
                      </a:r>
                    </a:p>
                  </a:txBody>
                  <a:tcPr marL="6504" marR="6504" marT="65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E0E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(отчёт)</a:t>
                      </a:r>
                    </a:p>
                  </a:txBody>
                  <a:tcPr marL="6504" marR="6504" marT="65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E0E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>
                          <a:solidFill>
                            <a:srgbClr val="FF0000"/>
                          </a:solidFill>
                          <a:latin typeface="Calibri"/>
                        </a:rPr>
                        <a:t>(+/-) </a:t>
                      </a:r>
                    </a:p>
                  </a:txBody>
                  <a:tcPr marL="6504" marR="6504" marT="65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>
                          <a:solidFill>
                            <a:srgbClr val="FF0000"/>
                          </a:solidFill>
                          <a:latin typeface="Calibri"/>
                        </a:rPr>
                        <a:t>% </a:t>
                      </a:r>
                    </a:p>
                  </a:txBody>
                  <a:tcPr marL="6504" marR="6504" marT="65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3F4"/>
                    </a:solidFill>
                  </a:tcPr>
                </a:tc>
              </a:tr>
              <a:tr h="124677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Доходы, </a:t>
                      </a:r>
                    </a:p>
                  </a:txBody>
                  <a:tcPr marL="6504" marR="6504" marT="65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169 427,03</a:t>
                      </a:r>
                    </a:p>
                  </a:txBody>
                  <a:tcPr marL="6504" marR="6504" marT="65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209 703,72</a:t>
                      </a:r>
                    </a:p>
                  </a:txBody>
                  <a:tcPr marL="6504" marR="6504" marT="65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250 966,49</a:t>
                      </a:r>
                    </a:p>
                  </a:txBody>
                  <a:tcPr marL="6504" marR="6504" marT="65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F9FA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318 107,31</a:t>
                      </a:r>
                    </a:p>
                  </a:txBody>
                  <a:tcPr marL="6504" marR="6504" marT="65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F9FA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460 599,00</a:t>
                      </a:r>
                    </a:p>
                  </a:txBody>
                  <a:tcPr marL="6504" marR="6504" marT="65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F9FA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>
                          <a:solidFill>
                            <a:srgbClr val="FF0000"/>
                          </a:solidFill>
                          <a:latin typeface="Calibri"/>
                        </a:rPr>
                        <a:t>142 491,69</a:t>
                      </a:r>
                    </a:p>
                  </a:txBody>
                  <a:tcPr marL="6504" marR="6504" marT="65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F9FA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>
                          <a:solidFill>
                            <a:srgbClr val="FF0000"/>
                          </a:solidFill>
                          <a:latin typeface="Calibri"/>
                        </a:rPr>
                        <a:t>144,79</a:t>
                      </a:r>
                    </a:p>
                  </a:txBody>
                  <a:tcPr marL="6504" marR="6504" marT="65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F9FA"/>
                    </a:solidFill>
                  </a:tcPr>
                </a:tc>
              </a:tr>
              <a:tr h="124677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из них: </a:t>
                      </a:r>
                    </a:p>
                  </a:txBody>
                  <a:tcPr marL="6504" marR="6504" marT="65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504" marR="6504" marT="65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504" marR="6504" marT="65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504" marR="6504" marT="65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F9FA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24677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налоговые и неналоговые </a:t>
                      </a:r>
                    </a:p>
                  </a:txBody>
                  <a:tcPr marL="6504" marR="6504" marT="65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99 301,22</a:t>
                      </a:r>
                    </a:p>
                  </a:txBody>
                  <a:tcPr marL="6504" marR="6504" marT="65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97 447,28</a:t>
                      </a:r>
                    </a:p>
                  </a:txBody>
                  <a:tcPr marL="6504" marR="6504" marT="65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101 362,31</a:t>
                      </a:r>
                    </a:p>
                  </a:txBody>
                  <a:tcPr marL="6504" marR="6504" marT="65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114 314,45</a:t>
                      </a:r>
                    </a:p>
                  </a:txBody>
                  <a:tcPr marL="6504" marR="6504" marT="65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113 351,00</a:t>
                      </a:r>
                    </a:p>
                  </a:txBody>
                  <a:tcPr marL="6504" marR="6504" marT="65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>
                          <a:solidFill>
                            <a:srgbClr val="FF0000"/>
                          </a:solidFill>
                          <a:latin typeface="Calibri"/>
                        </a:rPr>
                        <a:t>-963,45</a:t>
                      </a:r>
                    </a:p>
                  </a:txBody>
                  <a:tcPr marL="6504" marR="6504" marT="65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>
                          <a:solidFill>
                            <a:srgbClr val="FF0000"/>
                          </a:solidFill>
                          <a:latin typeface="Calibri"/>
                        </a:rPr>
                        <a:t>99,16</a:t>
                      </a:r>
                    </a:p>
                  </a:txBody>
                  <a:tcPr marL="6504" marR="6504" marT="65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F9FA"/>
                    </a:solidFill>
                  </a:tcPr>
                </a:tc>
              </a:tr>
              <a:tr h="124677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дотации </a:t>
                      </a:r>
                    </a:p>
                  </a:txBody>
                  <a:tcPr marL="6504" marR="6504" marT="65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58 732,29</a:t>
                      </a:r>
                    </a:p>
                  </a:txBody>
                  <a:tcPr marL="6504" marR="6504" marT="65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64 655,73</a:t>
                      </a:r>
                    </a:p>
                  </a:txBody>
                  <a:tcPr marL="6504" marR="6504" marT="65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67 399,24</a:t>
                      </a:r>
                    </a:p>
                  </a:txBody>
                  <a:tcPr marL="6504" marR="6504" marT="65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83 700,27</a:t>
                      </a:r>
                    </a:p>
                  </a:txBody>
                  <a:tcPr marL="6504" marR="6504" marT="65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108 135,00</a:t>
                      </a:r>
                    </a:p>
                  </a:txBody>
                  <a:tcPr marL="6504" marR="6504" marT="65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>
                          <a:solidFill>
                            <a:srgbClr val="FF0000"/>
                          </a:solidFill>
                          <a:latin typeface="Calibri"/>
                        </a:rPr>
                        <a:t>24 434,73</a:t>
                      </a:r>
                    </a:p>
                  </a:txBody>
                  <a:tcPr marL="6504" marR="6504" marT="65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>
                          <a:solidFill>
                            <a:srgbClr val="FF0000"/>
                          </a:solidFill>
                          <a:latin typeface="Calibri"/>
                        </a:rPr>
                        <a:t>129,19</a:t>
                      </a:r>
                    </a:p>
                  </a:txBody>
                  <a:tcPr marL="6504" marR="6504" marT="65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F9FA"/>
                    </a:solidFill>
                  </a:tcPr>
                </a:tc>
              </a:tr>
              <a:tr h="124677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субсидии </a:t>
                      </a:r>
                    </a:p>
                  </a:txBody>
                  <a:tcPr marL="6504" marR="6504" marT="65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19 442,61</a:t>
                      </a:r>
                    </a:p>
                  </a:txBody>
                  <a:tcPr marL="6504" marR="6504" marT="65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44 757,89</a:t>
                      </a:r>
                    </a:p>
                  </a:txBody>
                  <a:tcPr marL="6504" marR="6504" marT="65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79 568,63</a:t>
                      </a:r>
                    </a:p>
                  </a:txBody>
                  <a:tcPr marL="6504" marR="6504" marT="65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102 601,32</a:t>
                      </a:r>
                    </a:p>
                  </a:txBody>
                  <a:tcPr marL="6504" marR="6504" marT="65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220 674,00</a:t>
                      </a:r>
                    </a:p>
                  </a:txBody>
                  <a:tcPr marL="6504" marR="6504" marT="65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>
                          <a:solidFill>
                            <a:srgbClr val="FF0000"/>
                          </a:solidFill>
                          <a:latin typeface="Calibri"/>
                        </a:rPr>
                        <a:t>118 072,68</a:t>
                      </a:r>
                    </a:p>
                  </a:txBody>
                  <a:tcPr marL="6504" marR="6504" marT="65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>
                          <a:solidFill>
                            <a:srgbClr val="FF0000"/>
                          </a:solidFill>
                          <a:latin typeface="Calibri"/>
                        </a:rPr>
                        <a:t>215,08</a:t>
                      </a:r>
                    </a:p>
                  </a:txBody>
                  <a:tcPr marL="6504" marR="6504" marT="65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F9FA"/>
                    </a:solidFill>
                  </a:tcPr>
                </a:tc>
              </a:tr>
              <a:tr h="124677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субвенции </a:t>
                      </a:r>
                    </a:p>
                  </a:txBody>
                  <a:tcPr marL="6504" marR="6504" marT="65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1 859,89</a:t>
                      </a:r>
                    </a:p>
                  </a:txBody>
                  <a:tcPr marL="6504" marR="6504" marT="65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1 770,11</a:t>
                      </a:r>
                    </a:p>
                  </a:txBody>
                  <a:tcPr marL="6504" marR="6504" marT="65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1 926,91</a:t>
                      </a:r>
                    </a:p>
                  </a:txBody>
                  <a:tcPr marL="6504" marR="6504" marT="65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2 205,80</a:t>
                      </a:r>
                    </a:p>
                  </a:txBody>
                  <a:tcPr marL="6504" marR="6504" marT="65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2 888,00</a:t>
                      </a:r>
                    </a:p>
                  </a:txBody>
                  <a:tcPr marL="6504" marR="6504" marT="65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>
                          <a:solidFill>
                            <a:srgbClr val="FF0000"/>
                          </a:solidFill>
                          <a:latin typeface="Calibri"/>
                        </a:rPr>
                        <a:t>682,20</a:t>
                      </a:r>
                    </a:p>
                  </a:txBody>
                  <a:tcPr marL="6504" marR="6504" marT="65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>
                          <a:solidFill>
                            <a:srgbClr val="FF0000"/>
                          </a:solidFill>
                          <a:latin typeface="Calibri"/>
                        </a:rPr>
                        <a:t>130,93</a:t>
                      </a:r>
                    </a:p>
                  </a:txBody>
                  <a:tcPr marL="6504" marR="6504" marT="65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F9FA"/>
                    </a:solidFill>
                  </a:tcPr>
                </a:tc>
              </a:tr>
              <a:tr h="243709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иные межбюджетные трансферты </a:t>
                      </a:r>
                    </a:p>
                  </a:txBody>
                  <a:tcPr marL="6504" marR="6504" marT="65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3 264,97</a:t>
                      </a:r>
                    </a:p>
                  </a:txBody>
                  <a:tcPr marL="6504" marR="6504" marT="65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499</a:t>
                      </a:r>
                    </a:p>
                  </a:txBody>
                  <a:tcPr marL="6504" marR="6504" marT="65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846</a:t>
                      </a:r>
                    </a:p>
                  </a:txBody>
                  <a:tcPr marL="6504" marR="6504" marT="65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14 152,30</a:t>
                      </a:r>
                    </a:p>
                  </a:txBody>
                  <a:tcPr marL="6504" marR="6504" marT="65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18 146,00</a:t>
                      </a:r>
                    </a:p>
                  </a:txBody>
                  <a:tcPr marL="6504" marR="6504" marT="65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>
                          <a:solidFill>
                            <a:srgbClr val="FF0000"/>
                          </a:solidFill>
                          <a:latin typeface="Calibri"/>
                        </a:rPr>
                        <a:t>3 993,70</a:t>
                      </a:r>
                    </a:p>
                  </a:txBody>
                  <a:tcPr marL="6504" marR="6504" marT="65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>
                          <a:solidFill>
                            <a:srgbClr val="FF0000"/>
                          </a:solidFill>
                          <a:latin typeface="Calibri"/>
                        </a:rPr>
                        <a:t>128,22</a:t>
                      </a:r>
                    </a:p>
                  </a:txBody>
                  <a:tcPr marL="6504" marR="6504" marT="65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F9FA"/>
                    </a:solidFill>
                  </a:tcPr>
                </a:tc>
              </a:tr>
              <a:tr h="243709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прочие безвозмездные поступления </a:t>
                      </a:r>
                    </a:p>
                  </a:txBody>
                  <a:tcPr marL="6504" marR="6504" marT="65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45,91</a:t>
                      </a:r>
                    </a:p>
                  </a:txBody>
                  <a:tcPr marL="6504" marR="6504" marT="65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1 229,71</a:t>
                      </a:r>
                    </a:p>
                  </a:txBody>
                  <a:tcPr marL="6504" marR="6504" marT="65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536,41</a:t>
                      </a:r>
                    </a:p>
                  </a:txBody>
                  <a:tcPr marL="6504" marR="6504" marT="65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1 175,00</a:t>
                      </a:r>
                    </a:p>
                  </a:txBody>
                  <a:tcPr marL="6504" marR="6504" marT="65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1 644,00</a:t>
                      </a:r>
                    </a:p>
                  </a:txBody>
                  <a:tcPr marL="6504" marR="6504" marT="65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>
                          <a:solidFill>
                            <a:srgbClr val="FF0000"/>
                          </a:solidFill>
                          <a:latin typeface="Calibri"/>
                        </a:rPr>
                        <a:t>469,00</a:t>
                      </a:r>
                    </a:p>
                  </a:txBody>
                  <a:tcPr marL="6504" marR="6504" marT="65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>
                          <a:solidFill>
                            <a:srgbClr val="FF0000"/>
                          </a:solidFill>
                          <a:latin typeface="Calibri"/>
                        </a:rPr>
                        <a:t>139,91</a:t>
                      </a:r>
                    </a:p>
                  </a:txBody>
                  <a:tcPr marL="6504" marR="6504" marT="65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F9FA"/>
                    </a:solidFill>
                  </a:tcPr>
                </a:tc>
              </a:tr>
              <a:tr h="186063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возврат остатков прошлых лет </a:t>
                      </a:r>
                    </a:p>
                  </a:txBody>
                  <a:tcPr marL="6504" marR="6504" marT="65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-13 219,87</a:t>
                      </a:r>
                    </a:p>
                  </a:txBody>
                  <a:tcPr marL="6504" marR="6504" marT="65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-636</a:t>
                      </a:r>
                    </a:p>
                  </a:txBody>
                  <a:tcPr marL="6504" marR="6504" marT="65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-673,01</a:t>
                      </a:r>
                    </a:p>
                  </a:txBody>
                  <a:tcPr marL="6504" marR="6504" marT="65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-41,82</a:t>
                      </a:r>
                    </a:p>
                  </a:txBody>
                  <a:tcPr marL="6504" marR="6504" marT="65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-4240</a:t>
                      </a:r>
                    </a:p>
                  </a:txBody>
                  <a:tcPr marL="6504" marR="6504" marT="65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>
                          <a:solidFill>
                            <a:srgbClr val="FF0000"/>
                          </a:solidFill>
                          <a:latin typeface="Calibri"/>
                        </a:rPr>
                        <a:t>-4 198,18</a:t>
                      </a:r>
                    </a:p>
                  </a:txBody>
                  <a:tcPr marL="6504" marR="6504" marT="65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>
                          <a:solidFill>
                            <a:srgbClr val="FF0000"/>
                          </a:solidFill>
                          <a:latin typeface="Calibri"/>
                        </a:rPr>
                        <a:t>10138,69</a:t>
                      </a:r>
                    </a:p>
                  </a:txBody>
                  <a:tcPr marL="6504" marR="6504" marT="65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F9FA"/>
                    </a:solidFill>
                  </a:tcPr>
                </a:tc>
              </a:tr>
              <a:tr h="124677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Расходы </a:t>
                      </a:r>
                    </a:p>
                  </a:txBody>
                  <a:tcPr marL="6504" marR="6504" marT="65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197 834,93</a:t>
                      </a:r>
                    </a:p>
                  </a:txBody>
                  <a:tcPr marL="6504" marR="6504" marT="65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202 731,40</a:t>
                      </a:r>
                    </a:p>
                  </a:txBody>
                  <a:tcPr marL="6504" marR="6504" marT="65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246 353,73</a:t>
                      </a:r>
                    </a:p>
                  </a:txBody>
                  <a:tcPr marL="6504" marR="6504" marT="65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293 912,17</a:t>
                      </a:r>
                    </a:p>
                  </a:txBody>
                  <a:tcPr marL="6504" marR="6504" marT="65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339 198,00</a:t>
                      </a:r>
                    </a:p>
                  </a:txBody>
                  <a:tcPr marL="6504" marR="6504" marT="65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>
                          <a:solidFill>
                            <a:srgbClr val="FF0000"/>
                          </a:solidFill>
                          <a:latin typeface="Calibri"/>
                        </a:rPr>
                        <a:t>45 285,83</a:t>
                      </a:r>
                    </a:p>
                  </a:txBody>
                  <a:tcPr marL="6504" marR="6504" marT="65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>
                          <a:solidFill>
                            <a:srgbClr val="FF0000"/>
                          </a:solidFill>
                          <a:latin typeface="Calibri"/>
                        </a:rPr>
                        <a:t>115,41</a:t>
                      </a:r>
                    </a:p>
                  </a:txBody>
                  <a:tcPr marL="6504" marR="6504" marT="65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F9FA"/>
                    </a:solidFill>
                  </a:tcPr>
                </a:tc>
              </a:tr>
              <a:tr h="124677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Источники  </a:t>
                      </a:r>
                    </a:p>
                  </a:txBody>
                  <a:tcPr marL="6504" marR="6504" marT="65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3F4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-28 407,90</a:t>
                      </a:r>
                    </a:p>
                  </a:txBody>
                  <a:tcPr marL="6504" marR="6504" marT="65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3F4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6 972,32</a:t>
                      </a:r>
                    </a:p>
                  </a:txBody>
                  <a:tcPr marL="6504" marR="6504" marT="65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3F4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4 612,75</a:t>
                      </a:r>
                    </a:p>
                  </a:txBody>
                  <a:tcPr marL="6504" marR="6504" marT="65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3F4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24 195,14</a:t>
                      </a:r>
                    </a:p>
                  </a:txBody>
                  <a:tcPr marL="6504" marR="6504" marT="65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3F4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121 401,00</a:t>
                      </a:r>
                    </a:p>
                  </a:txBody>
                  <a:tcPr marL="6504" marR="6504" marT="65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3F4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>
                          <a:solidFill>
                            <a:srgbClr val="FF0000"/>
                          </a:solidFill>
                          <a:latin typeface="Calibri"/>
                        </a:rPr>
                        <a:t>19 582,39</a:t>
                      </a:r>
                    </a:p>
                  </a:txBody>
                  <a:tcPr marL="6504" marR="6504" marT="65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F9FA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>
                          <a:solidFill>
                            <a:srgbClr val="FF0000"/>
                          </a:solidFill>
                          <a:latin typeface="Calibri"/>
                        </a:rPr>
                        <a:t>524,5</a:t>
                      </a:r>
                    </a:p>
                  </a:txBody>
                  <a:tcPr marL="6504" marR="6504" marT="65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F9FA"/>
                    </a:solidFill>
                  </a:tcPr>
                </a:tc>
              </a:tr>
              <a:tr h="186063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дефицит «-» /      </a:t>
                      </a:r>
                      <a:r>
                        <a:rPr lang="ru-RU" sz="900" b="0" i="0" u="none" strike="noStrike" dirty="0" err="1">
                          <a:solidFill>
                            <a:srgbClr val="000000"/>
                          </a:solidFill>
                          <a:latin typeface="Calibri"/>
                        </a:rPr>
                        <a:t>профицит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«+»</a:t>
                      </a:r>
                    </a:p>
                  </a:txBody>
                  <a:tcPr marL="6504" marR="6504" marT="65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3F4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/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ятиугольник 4"/>
          <p:cNvSpPr/>
          <p:nvPr/>
        </p:nvSpPr>
        <p:spPr>
          <a:xfrm>
            <a:off x="0" y="0"/>
            <a:ext cx="9144000" cy="685800"/>
          </a:xfrm>
          <a:prstGeom prst="homePlate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0" y="1"/>
            <a:ext cx="91440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uLnTx/>
                <a:uFillTx/>
                <a:latin typeface="Calibri" pitchFamily="34" charset="0"/>
                <a:ea typeface="+mj-ea"/>
                <a:cs typeface="Calibri" pitchFamily="34" charset="0"/>
              </a:rPr>
              <a:t> ИСПОЛНЕНИЕ НАЛОГОВЫХ И НЕНАЛОГОВЫХ ДОХОДОВ БЮДЖЕТОВ </a:t>
            </a:r>
            <a:br>
              <a:rPr kumimoji="0" lang="ru-RU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uLnTx/>
                <a:uFillTx/>
                <a:latin typeface="Calibri" pitchFamily="34" charset="0"/>
                <a:ea typeface="+mj-ea"/>
                <a:cs typeface="Calibri" pitchFamily="34" charset="0"/>
              </a:rPr>
            </a:br>
            <a:r>
              <a:rPr kumimoji="0" lang="ru-RU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uLnTx/>
                <a:uFillTx/>
                <a:latin typeface="Calibri" pitchFamily="34" charset="0"/>
                <a:ea typeface="+mj-ea"/>
                <a:cs typeface="Calibri" pitchFamily="34" charset="0"/>
              </a:rPr>
              <a:t>МУНИЦИПАЛЬНЫХ ОБРАЗОВАНИЙ КУРСКОГО РАЙОНА СТАВРОПОЛЬСКОГО КРАЯ ЗА 2020 ГОД</a:t>
            </a:r>
            <a:endParaRPr kumimoji="0" lang="ru-RU" sz="16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uLnTx/>
              <a:uFillTx/>
              <a:latin typeface="Calibri" pitchFamily="34" charset="0"/>
              <a:ea typeface="+mj-ea"/>
              <a:cs typeface="Calibri" pitchFamily="34" charset="0"/>
            </a:endParaRPr>
          </a:p>
        </p:txBody>
      </p:sp>
      <p:graphicFrame>
        <p:nvGraphicFramePr>
          <p:cNvPr id="7" name="Содержимое 6"/>
          <p:cNvGraphicFramePr>
            <a:graphicFrameLocks noGrp="1"/>
          </p:cNvGraphicFramePr>
          <p:nvPr>
            <p:ph idx="1"/>
          </p:nvPr>
        </p:nvGraphicFramePr>
        <p:xfrm>
          <a:off x="152400" y="609600"/>
          <a:ext cx="8839200" cy="5943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Rectangle 1"/>
          <p:cNvSpPr>
            <a:spLocks noChangeArrowheads="1"/>
          </p:cNvSpPr>
          <p:nvPr/>
        </p:nvSpPr>
        <p:spPr bwMode="auto">
          <a:xfrm>
            <a:off x="152400" y="158750"/>
            <a:ext cx="7162800" cy="65556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indent="449263" algn="ctr">
              <a:tabLst>
                <a:tab pos="968375" algn="l"/>
              </a:tabLst>
            </a:pPr>
            <a:r>
              <a:rPr lang="ru-RU" sz="2000" b="1" dirty="0">
                <a:latin typeface="Calibri" pitchFamily="34" charset="0"/>
                <a:ea typeface="Calibri" pitchFamily="34" charset="0"/>
                <a:cs typeface="Calibri" pitchFamily="34" charset="0"/>
              </a:rPr>
              <a:t>Уважаемые жители Курского района!</a:t>
            </a:r>
          </a:p>
          <a:p>
            <a:pPr indent="449263" algn="just">
              <a:tabLst>
                <a:tab pos="968375" algn="l"/>
              </a:tabLst>
            </a:pPr>
            <a:endParaRPr lang="ru-RU" sz="2000" dirty="0">
              <a:latin typeface="Calibri" pitchFamily="34" charset="0"/>
              <a:ea typeface="Calibri" pitchFamily="34" charset="0"/>
              <a:cs typeface="Calibri" pitchFamily="34" charset="0"/>
            </a:endParaRPr>
          </a:p>
          <a:p>
            <a:pPr indent="449263" algn="just" eaLnBrk="0" hangingPunct="0">
              <a:tabLst>
                <a:tab pos="968375" algn="l"/>
              </a:tabLst>
            </a:pPr>
            <a:r>
              <a:rPr lang="ru-RU" sz="2000" dirty="0">
                <a:latin typeface="Calibri" pitchFamily="34" charset="0"/>
                <a:ea typeface="Calibri" pitchFamily="34" charset="0"/>
                <a:cs typeface="Calibri" pitchFamily="34" charset="0"/>
              </a:rPr>
              <a:t> Вашему вниманию представлен Бюджет для </a:t>
            </a:r>
            <a:r>
              <a:rPr lang="ru-RU" sz="2000" dirty="0" smtClean="0">
                <a:latin typeface="Calibri" pitchFamily="34" charset="0"/>
                <a:ea typeface="Calibri" pitchFamily="34" charset="0"/>
                <a:cs typeface="Calibri" pitchFamily="34" charset="0"/>
              </a:rPr>
              <a:t>граждан, </a:t>
            </a:r>
            <a:r>
              <a:rPr lang="ru-RU" sz="2000" dirty="0">
                <a:latin typeface="Calibri" pitchFamily="34" charset="0"/>
                <a:ea typeface="Calibri" pitchFamily="34" charset="0"/>
                <a:cs typeface="Calibri" pitchFamily="34" charset="0"/>
              </a:rPr>
              <a:t>составленный на </a:t>
            </a:r>
            <a:r>
              <a:rPr lang="ru-RU" sz="2000" dirty="0" smtClean="0">
                <a:latin typeface="Calibri" pitchFamily="34" charset="0"/>
                <a:ea typeface="Calibri" pitchFamily="34" charset="0"/>
                <a:cs typeface="Calibri" pitchFamily="34" charset="0"/>
              </a:rPr>
              <a:t>основании </a:t>
            </a:r>
            <a:r>
              <a:rPr lang="ru-RU" sz="2000" dirty="0" smtClean="0">
                <a:latin typeface="Calibri" pitchFamily="34" charset="0"/>
                <a:ea typeface="Calibri" pitchFamily="34" charset="0"/>
                <a:cs typeface="Calibri" pitchFamily="34" charset="0"/>
              </a:rPr>
              <a:t>решения Совета </a:t>
            </a:r>
            <a:r>
              <a:rPr lang="ru-RU" sz="2000" dirty="0">
                <a:latin typeface="Calibri" pitchFamily="34" charset="0"/>
                <a:ea typeface="Calibri" pitchFamily="34" charset="0"/>
                <a:cs typeface="Calibri" pitchFamily="34" charset="0"/>
              </a:rPr>
              <a:t>Курского муниципального </a:t>
            </a:r>
            <a:r>
              <a:rPr lang="ru-RU" sz="2000" dirty="0" smtClean="0">
                <a:latin typeface="Calibri" pitchFamily="34" charset="0"/>
                <a:ea typeface="Calibri" pitchFamily="34" charset="0"/>
                <a:cs typeface="Calibri" pitchFamily="34" charset="0"/>
              </a:rPr>
              <a:t>округа </a:t>
            </a:r>
            <a:r>
              <a:rPr lang="ru-RU" sz="2000" dirty="0">
                <a:latin typeface="Calibri" pitchFamily="34" charset="0"/>
                <a:ea typeface="Calibri" pitchFamily="34" charset="0"/>
                <a:cs typeface="Calibri" pitchFamily="34" charset="0"/>
              </a:rPr>
              <a:t>Ставропольского края  </a:t>
            </a:r>
            <a:r>
              <a:rPr lang="ru-RU" sz="2000" dirty="0" smtClean="0">
                <a:latin typeface="Calibri" pitchFamily="34" charset="0"/>
                <a:ea typeface="Calibri" pitchFamily="34" charset="0"/>
                <a:cs typeface="Calibri" pitchFamily="34" charset="0"/>
              </a:rPr>
              <a:t>от 28 мая 2021 года № 199 «Об </a:t>
            </a:r>
            <a:r>
              <a:rPr lang="ru-RU" sz="2000" dirty="0">
                <a:latin typeface="Calibri" pitchFamily="34" charset="0"/>
                <a:ea typeface="Calibri" pitchFamily="34" charset="0"/>
                <a:cs typeface="Calibri" pitchFamily="34" charset="0"/>
              </a:rPr>
              <a:t>исполнении бюджета Курского муниципального района Ставропольского края за </a:t>
            </a:r>
            <a:r>
              <a:rPr lang="ru-RU" sz="2000" dirty="0" smtClean="0">
                <a:latin typeface="Calibri" pitchFamily="34" charset="0"/>
                <a:ea typeface="Calibri" pitchFamily="34" charset="0"/>
                <a:cs typeface="Calibri" pitchFamily="34" charset="0"/>
              </a:rPr>
              <a:t>2020 </a:t>
            </a:r>
            <a:r>
              <a:rPr lang="ru-RU" sz="2000" dirty="0">
                <a:latin typeface="Calibri" pitchFamily="34" charset="0"/>
                <a:ea typeface="Calibri" pitchFamily="34" charset="0"/>
                <a:cs typeface="Calibri" pitchFamily="34" charset="0"/>
              </a:rPr>
              <a:t>год», данный проект носит ознакомительный и осведомительный характер и размещен с целью информирования населения в доступной форме.</a:t>
            </a:r>
            <a:endParaRPr lang="ru-RU" sz="2000" dirty="0">
              <a:latin typeface="Calibri" pitchFamily="34" charset="0"/>
              <a:cs typeface="Calibri" pitchFamily="34" charset="0"/>
            </a:endParaRPr>
          </a:p>
          <a:p>
            <a:pPr indent="449263" algn="just" eaLnBrk="0" hangingPunct="0">
              <a:tabLst>
                <a:tab pos="968375" algn="l"/>
              </a:tabLst>
            </a:pPr>
            <a:r>
              <a:rPr lang="ru-RU" sz="2000" dirty="0">
                <a:latin typeface="Calibri" pitchFamily="34" charset="0"/>
                <a:cs typeface="Calibri" pitchFamily="34" charset="0"/>
              </a:rPr>
              <a:t>Информация на </a:t>
            </a:r>
            <a:r>
              <a:rPr lang="ru-RU" sz="2000" dirty="0" smtClean="0">
                <a:latin typeface="Calibri" pitchFamily="34" charset="0"/>
                <a:cs typeface="Calibri" pitchFamily="34" charset="0"/>
              </a:rPr>
              <a:t>интернет–ресурсе </a:t>
            </a:r>
            <a:r>
              <a:rPr lang="en-US" sz="2000" dirty="0" smtClean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  <a:hlinkClick r:id="rId3"/>
              </a:rPr>
              <a:t>http://</a:t>
            </a:r>
            <a:r>
              <a:rPr lang="ru-RU" sz="2000" dirty="0" err="1" smtClean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  <a:hlinkClick r:id="rId3"/>
              </a:rPr>
              <a:t>курский-район.рф</a:t>
            </a:r>
            <a:r>
              <a:rPr lang="ru-RU" sz="2000" dirty="0" smtClean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  <a:hlinkClick r:id="rId3"/>
              </a:rPr>
              <a:t>/</a:t>
            </a:r>
            <a:r>
              <a:rPr lang="en-US" sz="2000" dirty="0" smtClean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  <a:hlinkClick r:id="rId3"/>
              </a:rPr>
              <a:t>otkrytyy-byudzhet-dlya-grazhdan.html</a:t>
            </a:r>
            <a:r>
              <a:rPr lang="ru-RU" sz="2000" dirty="0" smtClean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 </a:t>
            </a:r>
            <a:r>
              <a:rPr lang="ru-RU" sz="2000" dirty="0" smtClean="0">
                <a:latin typeface="Calibri" pitchFamily="34" charset="0"/>
                <a:cs typeface="Calibri" pitchFamily="34" charset="0"/>
              </a:rPr>
              <a:t>доходчиво </a:t>
            </a:r>
            <a:r>
              <a:rPr lang="ru-RU" sz="2000" dirty="0">
                <a:latin typeface="Calibri" pitchFamily="34" charset="0"/>
                <a:cs typeface="Calibri" pitchFamily="34" charset="0"/>
              </a:rPr>
              <a:t>раскрывает основные понятия законодательства о бюджетном процессе, содержит параметры доходной и расходной части бюджета Курского муниципального района.</a:t>
            </a:r>
          </a:p>
          <a:p>
            <a:pPr indent="449263" algn="just" eaLnBrk="0" hangingPunct="0">
              <a:tabLst>
                <a:tab pos="968375" algn="l"/>
              </a:tabLst>
            </a:pPr>
            <a:r>
              <a:rPr lang="ru-RU" sz="2000" dirty="0">
                <a:latin typeface="Calibri" pitchFamily="34" charset="0"/>
                <a:cs typeface="Calibri" pitchFamily="34" charset="0"/>
              </a:rPr>
              <a:t>«Бюджет для граждан» позволит каждому жителю района подробно изучить основные направления расходования бюджета района по отраслям экономики и социальной сферы, источники доходов. </a:t>
            </a:r>
            <a:endParaRPr lang="ru-RU" sz="2000" dirty="0" smtClean="0">
              <a:latin typeface="Calibri" pitchFamily="34" charset="0"/>
              <a:cs typeface="Calibri" pitchFamily="34" charset="0"/>
            </a:endParaRPr>
          </a:p>
          <a:p>
            <a:pPr indent="449263" algn="just" eaLnBrk="0" hangingPunct="0">
              <a:tabLst>
                <a:tab pos="968375" algn="l"/>
              </a:tabLst>
            </a:pPr>
            <a:r>
              <a:rPr lang="ru-RU" sz="2000" dirty="0" smtClean="0">
                <a:latin typeface="Calibri" pitchFamily="34" charset="0"/>
                <a:cs typeface="Calibri" pitchFamily="34" charset="0"/>
              </a:rPr>
              <a:t>Ваши </a:t>
            </a:r>
            <a:r>
              <a:rPr lang="ru-RU" sz="2000" dirty="0">
                <a:latin typeface="Calibri" pitchFamily="34" charset="0"/>
                <a:cs typeface="Calibri" pitchFamily="34" charset="0"/>
              </a:rPr>
              <a:t>замечания и предложения к проекту можете направлять по электронному адресу: </a:t>
            </a:r>
            <a:r>
              <a:rPr lang="ru-RU" sz="2000" dirty="0" err="1">
                <a:latin typeface="Calibri" pitchFamily="34" charset="0"/>
                <a:cs typeface="Calibri" pitchFamily="34" charset="0"/>
              </a:rPr>
              <a:t>fukursk@mail.ru</a:t>
            </a:r>
            <a:r>
              <a:rPr lang="ru-RU" sz="2000" dirty="0">
                <a:latin typeface="Calibri" pitchFamily="34" charset="0"/>
                <a:cs typeface="Calibri" pitchFamily="34" charset="0"/>
              </a:rPr>
              <a:t> </a:t>
            </a:r>
          </a:p>
        </p:txBody>
      </p:sp>
      <p:pic>
        <p:nvPicPr>
          <p:cNvPr id="31746" name="Picture 2" descr="http://www.minfin74.ru/upload/iblock/939/citizens_budget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315200" y="914400"/>
            <a:ext cx="1657350" cy="523875"/>
          </a:xfrm>
          <a:prstGeom prst="rect">
            <a:avLst/>
          </a:prstGeom>
          <a:noFill/>
        </p:spPr>
      </p:pic>
      <p:pic>
        <p:nvPicPr>
          <p:cNvPr id="1026" name="Picture 2" descr="C:\Users\TERMINATOR\Desktop\ПРОЕКТ ПО БЮДЖЕТУ НА 2020 год\ЧЕЛ С ДОКУМЕНТАМИ (слайд про слушания) КЛИПАРТ 1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543800" y="0"/>
            <a:ext cx="1447800" cy="941321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Пятиугольник 17"/>
          <p:cNvSpPr/>
          <p:nvPr/>
        </p:nvSpPr>
        <p:spPr>
          <a:xfrm>
            <a:off x="0" y="0"/>
            <a:ext cx="9144000" cy="609600"/>
          </a:xfrm>
          <a:prstGeom prst="homePlate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0" y="1"/>
            <a:ext cx="91440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Calibri" pitchFamily="34" charset="0"/>
                <a:ea typeface="+mj-ea"/>
                <a:cs typeface="Calibri" pitchFamily="34" charset="0"/>
              </a:rPr>
              <a:t> </a:t>
            </a:r>
            <a:r>
              <a:rPr kumimoji="0" lang="ru-RU" sz="1600" b="1" i="0" u="none" strike="noStrike" kern="1200" cap="none" spc="0" normalizeH="0" baseline="0" noProof="0" dirty="0" smtClean="0">
                <a:ln>
                  <a:noFill/>
                </a:ln>
                <a:uLnTx/>
                <a:uFillTx/>
                <a:latin typeface="Calibri" pitchFamily="34" charset="0"/>
                <a:ea typeface="+mj-ea"/>
                <a:cs typeface="Calibri" pitchFamily="34" charset="0"/>
              </a:rPr>
              <a:t>ФУНКЦИОНАЛЬНАЯ</a:t>
            </a:r>
            <a:r>
              <a:rPr kumimoji="0" lang="ru-RU" sz="1600" b="1" i="0" u="none" strike="noStrike" kern="1200" cap="none" spc="0" normalizeH="0" noProof="0" dirty="0" smtClean="0">
                <a:ln>
                  <a:noFill/>
                </a:ln>
                <a:uLnTx/>
                <a:uFillTx/>
                <a:latin typeface="Calibri" pitchFamily="34" charset="0"/>
                <a:ea typeface="+mj-ea"/>
                <a:cs typeface="Calibri" pitchFamily="34" charset="0"/>
              </a:rPr>
              <a:t> СТРУКТУРА </a:t>
            </a:r>
            <a:r>
              <a:rPr kumimoji="0" lang="ru-RU" sz="1600" b="1" i="0" u="none" strike="noStrike" kern="1200" cap="none" spc="0" normalizeH="0" baseline="0" noProof="0" dirty="0" smtClean="0">
                <a:ln>
                  <a:noFill/>
                </a:ln>
                <a:uLnTx/>
                <a:uFillTx/>
                <a:latin typeface="Calibri" pitchFamily="34" charset="0"/>
                <a:ea typeface="+mj-ea"/>
                <a:cs typeface="Calibri" pitchFamily="34" charset="0"/>
              </a:rPr>
              <a:t>ИСПОЛНЕНИЯ РАСХОДОВ БЮДЖЕТОВ</a:t>
            </a:r>
            <a:br>
              <a:rPr kumimoji="0" lang="ru-RU" sz="1600" b="1" i="0" u="none" strike="noStrike" kern="1200" cap="none" spc="0" normalizeH="0" baseline="0" noProof="0" dirty="0" smtClean="0">
                <a:ln>
                  <a:noFill/>
                </a:ln>
                <a:uLnTx/>
                <a:uFillTx/>
                <a:latin typeface="Calibri" pitchFamily="34" charset="0"/>
                <a:ea typeface="+mj-ea"/>
                <a:cs typeface="Calibri" pitchFamily="34" charset="0"/>
              </a:rPr>
            </a:br>
            <a:r>
              <a:rPr kumimoji="0" lang="ru-RU" sz="1600" b="1" i="0" u="none" strike="noStrike" kern="1200" cap="none" spc="0" normalizeH="0" baseline="0" noProof="0" dirty="0" smtClean="0">
                <a:ln>
                  <a:noFill/>
                </a:ln>
                <a:uLnTx/>
                <a:uFillTx/>
                <a:latin typeface="Calibri" pitchFamily="34" charset="0"/>
                <a:ea typeface="+mj-ea"/>
                <a:cs typeface="Calibri" pitchFamily="34" charset="0"/>
              </a:rPr>
              <a:t>МУНИЦИПАЛЬНЫХ ОБРАЗОВАНИЙ КУРСКОГО РАЙОНА СТАВРОПОЛЬСКОГО КРАЯ ЗА 2020 ГОД</a:t>
            </a:r>
            <a:endParaRPr kumimoji="0" lang="ru-RU" sz="1600" b="0" i="0" u="none" strike="noStrike" kern="1200" cap="none" spc="0" normalizeH="0" baseline="0" noProof="0" dirty="0">
              <a:ln>
                <a:noFill/>
              </a:ln>
              <a:uLnTx/>
              <a:uFillTx/>
              <a:latin typeface="Calibri" pitchFamily="34" charset="0"/>
              <a:ea typeface="+mj-ea"/>
              <a:cs typeface="Calibri" pitchFamily="34" charset="0"/>
            </a:endParaRPr>
          </a:p>
        </p:txBody>
      </p:sp>
      <p:graphicFrame>
        <p:nvGraphicFramePr>
          <p:cNvPr id="5" name="Диаграмма 4"/>
          <p:cNvGraphicFramePr/>
          <p:nvPr/>
        </p:nvGraphicFramePr>
        <p:xfrm>
          <a:off x="0" y="533400"/>
          <a:ext cx="4114800" cy="3352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6" name="Диаграмма 5"/>
          <p:cNvGraphicFramePr/>
          <p:nvPr/>
        </p:nvGraphicFramePr>
        <p:xfrm>
          <a:off x="0" y="3505200"/>
          <a:ext cx="4114800" cy="3352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5562600" y="990600"/>
          <a:ext cx="3124200" cy="2438400"/>
        </p:xfrm>
        <a:graphic>
          <a:graphicData uri="http://schemas.openxmlformats.org/drawingml/2006/table">
            <a:tbl>
              <a:tblPr/>
              <a:tblGrid>
                <a:gridCol w="650875"/>
                <a:gridCol w="2473325"/>
              </a:tblGrid>
              <a:tr h="304800"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общегосударственные вопросы 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национальная оборона 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национальная безопасность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национальная экономика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жилищно-коммунальное хозяйство 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культура, кинематография 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социальная политика 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физическая культура и спорт 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8" name="Овал 7"/>
          <p:cNvSpPr/>
          <p:nvPr/>
        </p:nvSpPr>
        <p:spPr>
          <a:xfrm>
            <a:off x="5791200" y="1143000"/>
            <a:ext cx="152400" cy="152400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9" name="Овал 8"/>
          <p:cNvSpPr/>
          <p:nvPr/>
        </p:nvSpPr>
        <p:spPr>
          <a:xfrm>
            <a:off x="5791200" y="1752600"/>
            <a:ext cx="152400" cy="152400"/>
          </a:xfrm>
          <a:prstGeom prst="ellipse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Овал 9"/>
          <p:cNvSpPr/>
          <p:nvPr/>
        </p:nvSpPr>
        <p:spPr>
          <a:xfrm>
            <a:off x="5791200" y="1447800"/>
            <a:ext cx="152400" cy="152400"/>
          </a:xfrm>
          <a:prstGeom prst="ellipse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Овал 10"/>
          <p:cNvSpPr/>
          <p:nvPr/>
        </p:nvSpPr>
        <p:spPr>
          <a:xfrm>
            <a:off x="5791200" y="2057400"/>
            <a:ext cx="152400" cy="152400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Овал 11"/>
          <p:cNvSpPr/>
          <p:nvPr/>
        </p:nvSpPr>
        <p:spPr>
          <a:xfrm>
            <a:off x="5791200" y="2362200"/>
            <a:ext cx="152400" cy="152400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Овал 12"/>
          <p:cNvSpPr/>
          <p:nvPr/>
        </p:nvSpPr>
        <p:spPr>
          <a:xfrm>
            <a:off x="5791200" y="2667000"/>
            <a:ext cx="152400" cy="152400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Овал 13"/>
          <p:cNvSpPr/>
          <p:nvPr/>
        </p:nvSpPr>
        <p:spPr>
          <a:xfrm>
            <a:off x="5791200" y="2971800"/>
            <a:ext cx="152400" cy="152400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Овал 14"/>
          <p:cNvSpPr/>
          <p:nvPr/>
        </p:nvSpPr>
        <p:spPr>
          <a:xfrm>
            <a:off x="5791200" y="3276600"/>
            <a:ext cx="152400" cy="152400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4114800" y="4495800"/>
            <a:ext cx="480060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200" dirty="0" smtClean="0">
                <a:latin typeface="Calibri" pitchFamily="34" charset="0"/>
                <a:cs typeface="Calibri" pitchFamily="34" charset="0"/>
              </a:rPr>
              <a:t>     В 2020 году расходы муниципальных образований Курского района Ставропольского края составили 339 198,73 тыс. рублей с ростом на 47,3 процента к уровню 2019 года.</a:t>
            </a:r>
          </a:p>
          <a:p>
            <a:pPr algn="just"/>
            <a:r>
              <a:rPr lang="ru-RU" sz="1200" dirty="0" smtClean="0">
                <a:latin typeface="Calibri" pitchFamily="34" charset="0"/>
                <a:cs typeface="Calibri" pitchFamily="34" charset="0"/>
              </a:rPr>
              <a:t>     Наибольшая доля расходов в структуре местных бюджетов за 2020 год приходится культуру и кинематографию-27,7 процента, на национальную экономику – 23,2 процента и на общегосударственные вопросы -21,5 процент.</a:t>
            </a:r>
            <a:endParaRPr lang="ru-RU" sz="12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8229600" y="685800"/>
            <a:ext cx="723275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000" dirty="0" smtClean="0">
                <a:latin typeface="Calibri" pitchFamily="34" charset="0"/>
                <a:cs typeface="Calibri" pitchFamily="34" charset="0"/>
              </a:rPr>
              <a:t>проценты</a:t>
            </a:r>
            <a:endParaRPr lang="ru-RU" sz="1000" dirty="0"/>
          </a:p>
        </p:txBody>
      </p: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ятиугольник 8"/>
          <p:cNvSpPr/>
          <p:nvPr/>
        </p:nvSpPr>
        <p:spPr>
          <a:xfrm>
            <a:off x="0" y="0"/>
            <a:ext cx="7391400" cy="381000"/>
          </a:xfrm>
          <a:prstGeom prst="homePlate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TextBox 1"/>
          <p:cNvSpPr txBox="1"/>
          <p:nvPr/>
        </p:nvSpPr>
        <p:spPr>
          <a:xfrm>
            <a:off x="0" y="0"/>
            <a:ext cx="9144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>
                <a:latin typeface="Calibri" pitchFamily="34" charset="0"/>
                <a:cs typeface="Calibri" pitchFamily="34" charset="0"/>
              </a:rPr>
              <a:t>ДОРОЖНЫЙ ФОНД (дорожное хозяйство) Курского района Ставропольского края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52400" y="2743200"/>
            <a:ext cx="876300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200" dirty="0" smtClean="0">
                <a:latin typeface="Calibri" pitchFamily="34" charset="0"/>
                <a:cs typeface="Calibri" pitchFamily="34" charset="0"/>
              </a:rPr>
              <a:t>     По отрасли «Дорожное хозяйство (дорожные фонды)» в консолидированном бюджете Курского района предусматривались расходы на осуществление дорожной деятельности в рамках муниципальных дорожных фондов в размере не менее прогнозируемого объема доходов от акцизов на автомобильный бензин, прямогонный бензин, дизельное топливо, моторные масла для дизельных и (или) карбюраторных (</a:t>
            </a:r>
            <a:r>
              <a:rPr lang="ru-RU" sz="1200" dirty="0" err="1" smtClean="0">
                <a:latin typeface="Calibri" pitchFamily="34" charset="0"/>
                <a:cs typeface="Calibri" pitchFamily="34" charset="0"/>
              </a:rPr>
              <a:t>инжекторных</a:t>
            </a:r>
            <a:r>
              <a:rPr lang="ru-RU" sz="1200" dirty="0" smtClean="0">
                <a:latin typeface="Calibri" pitchFamily="34" charset="0"/>
                <a:cs typeface="Calibri" pitchFamily="34" charset="0"/>
              </a:rPr>
              <a:t>) двигателей, производимые на территории Российской Федерации, подлежащих зачислению в бюджеты муниципальных образований, а также иных доходов, определенных нормативными правовыми актами муниципальных образований о создании муниципальных дорожных фондов. </a:t>
            </a:r>
            <a:endParaRPr lang="ru-RU" sz="1200" dirty="0" smtClean="0">
              <a:latin typeface="+mj-lt"/>
              <a:cs typeface="Calibri" pitchFamily="34" charset="0"/>
            </a:endParaRPr>
          </a:p>
          <a:p>
            <a:pPr algn="just"/>
            <a:r>
              <a:rPr lang="ru-RU" sz="1200" dirty="0" smtClean="0">
                <a:latin typeface="Calibri" pitchFamily="34" charset="0"/>
                <a:cs typeface="Calibri" pitchFamily="34" charset="0"/>
              </a:rPr>
              <a:t>     В 2020 году исполнение  по разделу «Дорожное хозяйство (дорожные фонды)» составило – 84 942,55 тыс. рублей, в том числе за счет  краевого бюджета – 26 974,78 тыс. рублей.</a:t>
            </a:r>
          </a:p>
          <a:p>
            <a:pPr algn="just"/>
            <a:r>
              <a:rPr lang="ru-RU" sz="1200" dirty="0" smtClean="0"/>
              <a:t>    </a:t>
            </a:r>
            <a:r>
              <a:rPr lang="ru-RU" sz="1200" dirty="0" smtClean="0">
                <a:latin typeface="Calibri" pitchFamily="34" charset="0"/>
                <a:cs typeface="Calibri" pitchFamily="34" charset="0"/>
              </a:rPr>
              <a:t>Общая протяженность автодорог составляет 495,2 км, дорог краевого значения 365,4 км.</a:t>
            </a:r>
          </a:p>
          <a:p>
            <a:r>
              <a:rPr lang="ru-RU" sz="12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ru-RU" sz="1200" dirty="0" smtClean="0">
                <a:latin typeface="+mj-lt"/>
              </a:rPr>
              <a:t>В 2020 году бюджете Курского муниципального района Ставропольского края на строительство и реконструкцию автомобильных дорог общего пользования местного значения предусматривались и использовались средства в сумме 5 400,00 тыс. рублей, на капитальный ремонт и ремонт автомобильных дорог - 2 427,79 тыс. рублей.</a:t>
            </a:r>
          </a:p>
          <a:p>
            <a:r>
              <a:rPr lang="ru-RU" sz="1200" dirty="0" smtClean="0">
                <a:latin typeface="+mj-lt"/>
              </a:rPr>
              <a:t>На территории  Курского муниципального района в сфере транспортных услуг пассажирские  перевозки осуществляет ОАО «Меркурий» и 23 индивидуальных предпринимателя.</a:t>
            </a:r>
          </a:p>
          <a:p>
            <a:r>
              <a:rPr lang="ru-RU" sz="1200" dirty="0" smtClean="0">
                <a:latin typeface="+mj-lt"/>
              </a:rPr>
              <a:t>На мероприятия по обеспечению круглогодичного транспортного сообщения по районным маршрутам предусмотрено 1 440,00 тыс. рублей и использовано 1 358,61 тыс. рублей.</a:t>
            </a:r>
          </a:p>
          <a:p>
            <a:pPr algn="just"/>
            <a:endParaRPr lang="ru-RU" sz="1200" dirty="0" smtClean="0">
              <a:latin typeface="Calibri" pitchFamily="34" charset="0"/>
              <a:cs typeface="Calibri" pitchFamily="34" charset="0"/>
            </a:endParaRPr>
          </a:p>
          <a:p>
            <a:pPr algn="just"/>
            <a:endParaRPr lang="ru-RU" sz="1200" dirty="0">
              <a:latin typeface="Calibri" pitchFamily="34" charset="0"/>
              <a:cs typeface="Calibri" pitchFamily="34" charset="0"/>
            </a:endParaRPr>
          </a:p>
        </p:txBody>
      </p:sp>
      <p:graphicFrame>
        <p:nvGraphicFramePr>
          <p:cNvPr id="6" name="Диаграмма 5"/>
          <p:cNvGraphicFramePr/>
          <p:nvPr/>
        </p:nvGraphicFramePr>
        <p:xfrm>
          <a:off x="0" y="304800"/>
          <a:ext cx="304800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7" name="Диаграмма 6"/>
          <p:cNvGraphicFramePr/>
          <p:nvPr/>
        </p:nvGraphicFramePr>
        <p:xfrm>
          <a:off x="3048000" y="533400"/>
          <a:ext cx="3124200" cy="2286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8" name="Диаграмма 7"/>
          <p:cNvGraphicFramePr/>
          <p:nvPr/>
        </p:nvGraphicFramePr>
        <p:xfrm>
          <a:off x="6019800" y="228600"/>
          <a:ext cx="3124200" cy="2895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</p:cSld>
  <p:clrMapOvr>
    <a:masterClrMapping/>
  </p:clrMapOvr>
  <p:transition/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ятиугольник 6"/>
          <p:cNvSpPr/>
          <p:nvPr/>
        </p:nvSpPr>
        <p:spPr>
          <a:xfrm>
            <a:off x="0" y="0"/>
            <a:ext cx="4572000" cy="457200"/>
          </a:xfrm>
          <a:prstGeom prst="homePlate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TextBox 1"/>
          <p:cNvSpPr txBox="1"/>
          <p:nvPr/>
        </p:nvSpPr>
        <p:spPr>
          <a:xfrm>
            <a:off x="0" y="457200"/>
            <a:ext cx="9144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latin typeface="Calibri" pitchFamily="34" charset="0"/>
                <a:cs typeface="Calibri" pitchFamily="34" charset="0"/>
              </a:rPr>
              <a:t>                                                                       </a:t>
            </a:r>
            <a:r>
              <a:rPr lang="ru-RU" sz="1600" dirty="0" smtClean="0">
                <a:latin typeface="Calibri" pitchFamily="34" charset="0"/>
                <a:cs typeface="Calibri" pitchFamily="34" charset="0"/>
              </a:rPr>
              <a:t>БЮДЖЕТНАЯ  УСТОЙЧИВОСТЬ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0" y="838200"/>
            <a:ext cx="8786874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100" dirty="0" smtClean="0"/>
              <a:t>     Одним из основных направлений совершенствования межбюджетных отношений и межбюджетного регулирования в Ставропольском крае является обеспечение сбалансированности местных бюджетов и финансовой самостоятельности муниципальных образований края.</a:t>
            </a:r>
          </a:p>
          <a:p>
            <a:pPr algn="just"/>
            <a:r>
              <a:rPr lang="ru-RU" sz="1100" dirty="0" smtClean="0"/>
              <a:t>     В 2020 году объем межбюджетных трансфертов из бюджета Ставропольского края консолидированному бюджету Курского района Ставропольского края составил  1 751 706 тыс. рублей, что на  522 283 тыс. рублей больше чем в 2019 году.</a:t>
            </a:r>
            <a:endParaRPr lang="ru-RU" sz="1100" dirty="0"/>
          </a:p>
        </p:txBody>
      </p:sp>
      <p:graphicFrame>
        <p:nvGraphicFramePr>
          <p:cNvPr id="4" name="Диаграмма 3"/>
          <p:cNvGraphicFramePr/>
          <p:nvPr/>
        </p:nvGraphicFramePr>
        <p:xfrm>
          <a:off x="457200" y="1905000"/>
          <a:ext cx="8286808" cy="2946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381000" y="4953000"/>
            <a:ext cx="857259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100" dirty="0" smtClean="0"/>
              <a:t>   Основную часть в структуре межбюджетных трансфертов консолидированного бюджета Курского района Ставропольского края в 2020 году составляли субвенции -   56,9%, дотации – 26,2%, субсидии – 15,6%, иные МБТ – 1,3%. Объем дотаций в 2020 году по сравнению с 2019 годом  увеличился на  233381,5 тыс. рублей или на 104%.</a:t>
            </a:r>
          </a:p>
          <a:p>
            <a:pPr algn="just"/>
            <a:r>
              <a:rPr lang="ru-RU" sz="1100" dirty="0" smtClean="0"/>
              <a:t>    </a:t>
            </a:r>
            <a:endParaRPr lang="ru-RU" sz="11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0" y="0"/>
            <a:ext cx="435228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b="1" dirty="0" smtClean="0"/>
              <a:t>Раздел 9. </a:t>
            </a:r>
            <a:r>
              <a:rPr lang="ru-RU" sz="1600" dirty="0" smtClean="0"/>
              <a:t>БЮДЖЕТНАЯ УСТОЙЧИВОСТЬ</a:t>
            </a:r>
            <a:endParaRPr lang="ru-RU" sz="1600" dirty="0"/>
          </a:p>
        </p:txBody>
      </p:sp>
    </p:spTree>
  </p:cSld>
  <p:clrMapOvr>
    <a:masterClrMapping/>
  </p:clrMapOvr>
  <p:transition/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2"/>
          <p:cNvSpPr txBox="1">
            <a:spLocks noChangeArrowheads="1"/>
          </p:cNvSpPr>
          <p:nvPr/>
        </p:nvSpPr>
        <p:spPr>
          <a:xfrm>
            <a:off x="0" y="142852"/>
            <a:ext cx="9144000" cy="1457348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400" b="1" dirty="0" smtClean="0">
                <a:ea typeface="+mj-ea"/>
                <a:cs typeface="Times New Roman" pitchFamily="18" charset="0"/>
              </a:rPr>
              <a:t>ОБЕСПЕЧЕНИЕ   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400" b="1" dirty="0" smtClean="0">
                <a:ea typeface="+mj-ea"/>
                <a:cs typeface="Times New Roman" pitchFamily="18" charset="0"/>
              </a:rPr>
              <a:t>УСТОЙЧИВОСТИ   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400" b="1" dirty="0" smtClean="0">
                <a:ea typeface="+mj-ea"/>
                <a:cs typeface="Times New Roman" pitchFamily="18" charset="0"/>
              </a:rPr>
              <a:t>БЮДЖЕТА </a:t>
            </a: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j-ea"/>
                <a:cs typeface="Times New Roman" pitchFamily="18" charset="0"/>
              </a:rPr>
              <a:t/>
            </a:r>
            <a:b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j-ea"/>
                <a:cs typeface="Times New Roman" pitchFamily="18" charset="0"/>
              </a:rPr>
            </a:b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j-ea"/>
                <a:cs typeface="Times New Roman" pitchFamily="18" charset="0"/>
              </a:rPr>
              <a:t/>
            </a:r>
            <a:b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j-ea"/>
                <a:cs typeface="Times New Roman" pitchFamily="18" charset="0"/>
              </a:rPr>
            </a:br>
            <a:endParaRPr kumimoji="0" lang="ru-RU" sz="2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ea typeface="+mj-ea"/>
              <a:cs typeface="Times New Roman" pitchFamily="18" charset="0"/>
            </a:endParaRPr>
          </a:p>
        </p:txBody>
      </p:sp>
      <p:sp>
        <p:nvSpPr>
          <p:cNvPr id="28" name="Скругленный прямоугольник 27"/>
          <p:cNvSpPr/>
          <p:nvPr/>
        </p:nvSpPr>
        <p:spPr>
          <a:xfrm>
            <a:off x="642910" y="3929066"/>
            <a:ext cx="1857388" cy="2500330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chemeClr val="tx1"/>
                </a:solidFill>
                <a:cs typeface="Times New Roman" pitchFamily="18" charset="0"/>
              </a:rPr>
              <a:t>выделение приоритетных расходов</a:t>
            </a:r>
            <a:endParaRPr lang="ru-RU" sz="1600" dirty="0" smtClean="0">
              <a:solidFill>
                <a:schemeClr val="tx1"/>
              </a:solidFill>
            </a:endParaRPr>
          </a:p>
        </p:txBody>
      </p:sp>
      <p:sp>
        <p:nvSpPr>
          <p:cNvPr id="29" name="Скругленный прямоугольник 28"/>
          <p:cNvSpPr/>
          <p:nvPr/>
        </p:nvSpPr>
        <p:spPr>
          <a:xfrm>
            <a:off x="2667000" y="3929066"/>
            <a:ext cx="1828800" cy="2500330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chemeClr val="tx1"/>
                </a:solidFill>
                <a:cs typeface="Times New Roman" pitchFamily="18" charset="0"/>
              </a:rPr>
              <a:t>ужесточением </a:t>
            </a:r>
          </a:p>
          <a:p>
            <a:pPr algn="ctr"/>
            <a:r>
              <a:rPr lang="ru-RU" sz="1600" dirty="0" smtClean="0">
                <a:solidFill>
                  <a:schemeClr val="tx1"/>
                </a:solidFill>
                <a:cs typeface="Times New Roman" pitchFamily="18" charset="0"/>
              </a:rPr>
              <a:t>бюджетной дисциплины </a:t>
            </a:r>
          </a:p>
        </p:txBody>
      </p:sp>
      <p:sp>
        <p:nvSpPr>
          <p:cNvPr id="31" name="Скругленный прямоугольник 30"/>
          <p:cNvSpPr/>
          <p:nvPr/>
        </p:nvSpPr>
        <p:spPr>
          <a:xfrm>
            <a:off x="4648200" y="3929066"/>
            <a:ext cx="1828800" cy="2500330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chemeClr val="tx1"/>
                </a:solidFill>
                <a:cs typeface="Times New Roman" pitchFamily="18" charset="0"/>
              </a:rPr>
              <a:t>контроль за использованием  субсидий, </a:t>
            </a:r>
          </a:p>
          <a:p>
            <a:pPr algn="ctr"/>
            <a:r>
              <a:rPr lang="ru-RU" sz="1600" dirty="0" smtClean="0">
                <a:solidFill>
                  <a:schemeClr val="tx1"/>
                </a:solidFill>
                <a:cs typeface="Times New Roman" pitchFamily="18" charset="0"/>
              </a:rPr>
              <a:t>субвенций и иных МБТ</a:t>
            </a:r>
          </a:p>
        </p:txBody>
      </p:sp>
      <p:sp>
        <p:nvSpPr>
          <p:cNvPr id="32" name="Скругленный прямоугольник 31"/>
          <p:cNvSpPr/>
          <p:nvPr/>
        </p:nvSpPr>
        <p:spPr>
          <a:xfrm>
            <a:off x="6705600" y="3886200"/>
            <a:ext cx="1824022" cy="2500330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 smtClean="0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endParaRPr lang="ru-RU" dirty="0" smtClean="0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sz="1600" dirty="0" smtClean="0">
                <a:solidFill>
                  <a:schemeClr val="tx1"/>
                </a:solidFill>
                <a:cs typeface="Times New Roman" pitchFamily="18" charset="0"/>
              </a:rPr>
              <a:t>другие </a:t>
            </a:r>
          </a:p>
          <a:p>
            <a:pPr algn="ctr"/>
            <a:r>
              <a:rPr lang="ru-RU" sz="1600" dirty="0" smtClean="0">
                <a:solidFill>
                  <a:schemeClr val="tx1"/>
                </a:solidFill>
                <a:cs typeface="Times New Roman" pitchFamily="18" charset="0"/>
              </a:rPr>
              <a:t>меры по </a:t>
            </a:r>
            <a:r>
              <a:rPr lang="ru-RU" sz="1600" dirty="0" err="1" smtClean="0">
                <a:solidFill>
                  <a:schemeClr val="tx1"/>
                </a:solidFill>
                <a:cs typeface="Times New Roman" pitchFamily="18" charset="0"/>
              </a:rPr>
              <a:t>рацио-нальному</a:t>
            </a:r>
            <a:r>
              <a:rPr lang="ru-RU" sz="1600" dirty="0" smtClean="0">
                <a:solidFill>
                  <a:schemeClr val="tx1"/>
                </a:solidFill>
                <a:cs typeface="Times New Roman" pitchFamily="18" charset="0"/>
              </a:rPr>
              <a:t> распоряжению имеющимися </a:t>
            </a:r>
          </a:p>
          <a:p>
            <a:pPr algn="ctr"/>
            <a:r>
              <a:rPr lang="ru-RU" sz="1600" dirty="0" smtClean="0">
                <a:solidFill>
                  <a:schemeClr val="tx1"/>
                </a:solidFill>
                <a:cs typeface="Times New Roman" pitchFamily="18" charset="0"/>
              </a:rPr>
              <a:t>средствами бюджета</a:t>
            </a:r>
          </a:p>
          <a:p>
            <a:pPr algn="ctr">
              <a:lnSpc>
                <a:spcPts val="1700"/>
              </a:lnSpc>
            </a:pPr>
            <a:endParaRPr lang="ru-RU" sz="1400" b="1" dirty="0" smtClean="0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endParaRPr lang="ru-RU" sz="1400" b="1" dirty="0" smtClean="0"/>
          </a:p>
        </p:txBody>
      </p:sp>
      <p:sp>
        <p:nvSpPr>
          <p:cNvPr id="34" name="Равнобедренный треугольник 33"/>
          <p:cNvSpPr/>
          <p:nvPr/>
        </p:nvSpPr>
        <p:spPr>
          <a:xfrm>
            <a:off x="2143108" y="2714620"/>
            <a:ext cx="5000660" cy="1143008"/>
          </a:xfrm>
          <a:prstGeom prst="triangle">
            <a:avLst>
              <a:gd name="adj" fmla="val 49516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076" name="Picture 4" descr="https://yt3.ggpht.com/a/AGF-l7_OXliFbSCKKzbgDBu5sE-AuyQBkd4czmFAJw=s900-c-k-c0xffffffff-no-rj-mo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0100" y="1214422"/>
            <a:ext cx="1440000" cy="14400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7" name="Прямоугольник 36"/>
          <p:cNvSpPr/>
          <p:nvPr/>
        </p:nvSpPr>
        <p:spPr>
          <a:xfrm>
            <a:off x="3357554" y="2928934"/>
            <a:ext cx="264320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инструменты обеспечения устойчивости бюджета</a:t>
            </a:r>
          </a:p>
        </p:txBody>
      </p:sp>
      <p:sp>
        <p:nvSpPr>
          <p:cNvPr id="40" name="Прямоугольник 39"/>
          <p:cNvSpPr/>
          <p:nvPr/>
        </p:nvSpPr>
        <p:spPr>
          <a:xfrm>
            <a:off x="1071538" y="2643182"/>
            <a:ext cx="7143800" cy="4571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082" name="Picture 10" descr="https://www.psdgraphics.com/file/red-glossy-ball.jpg"/>
          <p:cNvPicPr>
            <a:picLocks noChangeAspect="1" noChangeArrowheads="1"/>
          </p:cNvPicPr>
          <p:nvPr/>
        </p:nvPicPr>
        <p:blipFill>
          <a:blip r:embed="rId3" cstate="print"/>
          <a:srcRect l="12632" r="11579" b="5263"/>
          <a:stretch>
            <a:fillRect/>
          </a:stretch>
        </p:blipFill>
        <p:spPr bwMode="auto">
          <a:xfrm>
            <a:off x="6858016" y="1214422"/>
            <a:ext cx="1440000" cy="14400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avatars.mds.yandex.net/get-pdb/1626167/27b86de6-5491-4c52-b6e1-456716c76d47/s120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0" y="0"/>
            <a:ext cx="9144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latin typeface="Calibri" pitchFamily="34" charset="0"/>
                <a:cs typeface="Calibri" pitchFamily="34" charset="0"/>
              </a:rPr>
              <a:t>Рейтинг Курского муниципального района Ставропольского края по качеству управления бюджетным процессом  </a:t>
            </a:r>
          </a:p>
        </p:txBody>
      </p:sp>
      <p:sp>
        <p:nvSpPr>
          <p:cNvPr id="96257" name="Rectangle 1"/>
          <p:cNvSpPr>
            <a:spLocks noChangeArrowheads="1"/>
          </p:cNvSpPr>
          <p:nvPr/>
        </p:nvSpPr>
        <p:spPr bwMode="auto">
          <a:xfrm>
            <a:off x="381000" y="685800"/>
            <a:ext cx="8458200" cy="59093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Times New Roman" pitchFamily="18" charset="0"/>
                <a:cs typeface="Calibri" pitchFamily="34" charset="0"/>
              </a:rPr>
              <a:t>На основании приказов министерства финансов Ставропольского края «О результатах оценки качества управления бюджетным процессом и стратегического планирования в муниципальных районах и городских округах Ставропольского края»:</a:t>
            </a:r>
          </a:p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  <a:cs typeface="Calibri" pitchFamily="34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Ø"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Times New Roman" pitchFamily="18" charset="0"/>
                <a:cs typeface="Calibri" pitchFamily="34" charset="0"/>
              </a:rPr>
              <a:t>от 19.04.2016 №72 по итогам 2015 года Курскому муниципальному району присвоена 1 степень качества управления бюджетным процессом, с результатом 78,34 баллов;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  <a:cs typeface="Calibri" pitchFamily="34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Ø"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Times New Roman" pitchFamily="18" charset="0"/>
                <a:cs typeface="Calibri" pitchFamily="34" charset="0"/>
              </a:rPr>
              <a:t> от 28.04.2017 №129 по итогам 2016 года Курскому муниципальному району присвоена 2 степень качества управления бюджетным процессом, с результатом 72,37 баллов;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  <a:cs typeface="Calibri" pitchFamily="34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Ø"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Times New Roman" pitchFamily="18" charset="0"/>
                <a:cs typeface="Calibri" pitchFamily="34" charset="0"/>
              </a:rPr>
              <a:t>от 10.10.2018 №257 по итогам 2017 года Курский муниципальный район на 19 месте с результатом 62,61 балла</a:t>
            </a:r>
            <a:r>
              <a:rPr lang="ru-RU" dirty="0" smtClean="0">
                <a:latin typeface="+mj-lt"/>
                <a:ea typeface="Times New Roman" pitchFamily="18" charset="0"/>
                <a:cs typeface="Calibri" pitchFamily="34" charset="0"/>
              </a:rPr>
              <a:t>;</a:t>
            </a:r>
          </a:p>
          <a:p>
            <a:pPr indent="450850" algn="just" eaLnBrk="0" hangingPunct="0">
              <a:buFont typeface="Wingdings" pitchFamily="2" charset="2"/>
              <a:buChar char="Ø"/>
            </a:pPr>
            <a:r>
              <a:rPr lang="ru-RU" dirty="0" smtClean="0">
                <a:latin typeface="+mj-lt"/>
                <a:ea typeface="Times New Roman" pitchFamily="18" charset="0"/>
                <a:cs typeface="Calibri" pitchFamily="34" charset="0"/>
              </a:rPr>
              <a:t>от 31.05.2019 №142 по итогам 2018 года Курский муниципальный район получил 56,67 балла;</a:t>
            </a:r>
          </a:p>
          <a:p>
            <a:pPr indent="450850" algn="just" eaLnBrk="0" hangingPunct="0">
              <a:buFont typeface="Wingdings" pitchFamily="2" charset="2"/>
              <a:buChar char="Ø"/>
            </a:pPr>
            <a:r>
              <a:rPr lang="ru-RU" dirty="0" smtClean="0">
                <a:latin typeface="+mj-lt"/>
                <a:ea typeface="Times New Roman" pitchFamily="18" charset="0"/>
                <a:cs typeface="Calibri" pitchFamily="34" charset="0"/>
              </a:rPr>
              <a:t>от 27.05.2020 №116 по итогам 2019 года Курский муниципальный район получил 47,74 балла;</a:t>
            </a:r>
          </a:p>
          <a:p>
            <a:pPr indent="450850" algn="just" eaLnBrk="0" hangingPunct="0">
              <a:buFont typeface="Wingdings" pitchFamily="2" charset="2"/>
              <a:buChar char="Ø"/>
            </a:pPr>
            <a:r>
              <a:rPr lang="ru-RU" dirty="0" smtClean="0">
                <a:latin typeface="+mj-lt"/>
                <a:ea typeface="Times New Roman" pitchFamily="18" charset="0"/>
                <a:cs typeface="Calibri" pitchFamily="34" charset="0"/>
              </a:rPr>
              <a:t>от  28.05.2021 №122 по итогам 2020 года Курский муниципальный район получил 55,34 балла.</a:t>
            </a: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Ø"/>
              <a:tabLst/>
            </a:pPr>
            <a:endParaRPr lang="ru-RU" dirty="0" smtClean="0">
              <a:latin typeface="Calibri" pitchFamily="34" charset="0"/>
              <a:ea typeface="Times New Roman" pitchFamily="18" charset="0"/>
              <a:cs typeface="Calibri" pitchFamily="34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Ø"/>
              <a:tabLst/>
            </a:pP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Диаграмма 1"/>
          <p:cNvGraphicFramePr/>
          <p:nvPr/>
        </p:nvGraphicFramePr>
        <p:xfrm>
          <a:off x="0" y="457200"/>
          <a:ext cx="9144000" cy="6400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0" y="0"/>
            <a:ext cx="9144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latin typeface="Calibri" pitchFamily="34" charset="0"/>
                <a:cs typeface="Calibri" pitchFamily="34" charset="0"/>
              </a:rPr>
              <a:t>Рейтинг исполнения налоговых и неналоговых доходов муниципальных образований Ставропольского края  за 2020 год (%)</a:t>
            </a:r>
          </a:p>
        </p:txBody>
      </p:sp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0"/>
            <a:ext cx="9144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latin typeface="Calibri" pitchFamily="34" charset="0"/>
                <a:cs typeface="Calibri" pitchFamily="34" charset="0"/>
              </a:rPr>
              <a:t>Подушевые показатели доходов и расходов бюджета и показатели характеризующих результаты использования бюджетных ассигнований в  Курском муниципальном районе за 2020 год</a:t>
            </a: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152399" y="714067"/>
          <a:ext cx="8839201" cy="600677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7201"/>
                <a:gridCol w="3657600"/>
                <a:gridCol w="1143000"/>
                <a:gridCol w="1219200"/>
                <a:gridCol w="1143000"/>
                <a:gridCol w="1219200"/>
              </a:tblGrid>
              <a:tr h="678263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Calibri" pitchFamily="34" charset="0"/>
                          <a:cs typeface="Calibri" pitchFamily="34" charset="0"/>
                        </a:rPr>
                        <a:t>№ </a:t>
                      </a:r>
                      <a:r>
                        <a:rPr lang="ru-RU" sz="1400" dirty="0" err="1" smtClean="0">
                          <a:latin typeface="Calibri" pitchFamily="34" charset="0"/>
                          <a:cs typeface="Calibri" pitchFamily="34" charset="0"/>
                        </a:rPr>
                        <a:t>п</a:t>
                      </a:r>
                      <a:r>
                        <a:rPr lang="ru-RU" sz="1400" dirty="0" smtClean="0">
                          <a:latin typeface="Calibri" pitchFamily="34" charset="0"/>
                          <a:cs typeface="Calibri" pitchFamily="34" charset="0"/>
                        </a:rPr>
                        <a:t>/</a:t>
                      </a:r>
                      <a:r>
                        <a:rPr lang="ru-RU" sz="1400" dirty="0" err="1" smtClean="0">
                          <a:latin typeface="Calibri" pitchFamily="34" charset="0"/>
                          <a:cs typeface="Calibri" pitchFamily="34" charset="0"/>
                        </a:rPr>
                        <a:t>п</a:t>
                      </a:r>
                      <a:endParaRPr lang="ru-RU" sz="14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Calibri" pitchFamily="34" charset="0"/>
                          <a:cs typeface="Calibri" pitchFamily="34" charset="0"/>
                        </a:rPr>
                        <a:t>Наименование показателя</a:t>
                      </a:r>
                      <a:endParaRPr lang="ru-RU" sz="14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Calibri" pitchFamily="34" charset="0"/>
                          <a:cs typeface="Calibri" pitchFamily="34" charset="0"/>
                        </a:rPr>
                        <a:t>Единица измерения</a:t>
                      </a:r>
                      <a:endParaRPr lang="ru-RU" sz="14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Calibri" pitchFamily="34" charset="0"/>
                          <a:cs typeface="Calibri" pitchFamily="34" charset="0"/>
                        </a:rPr>
                        <a:t>Показатель за 2018 год</a:t>
                      </a:r>
                      <a:endParaRPr lang="ru-RU" sz="14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latin typeface="Calibri" pitchFamily="34" charset="0"/>
                          <a:cs typeface="Calibri" pitchFamily="34" charset="0"/>
                        </a:rPr>
                        <a:t>Показатель за 2019 год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latin typeface="Calibri" pitchFamily="34" charset="0"/>
                          <a:cs typeface="Calibri" pitchFamily="34" charset="0"/>
                        </a:rPr>
                        <a:t>Показатель за 2020 год</a:t>
                      </a:r>
                    </a:p>
                  </a:txBody>
                  <a:tcPr/>
                </a:tc>
              </a:tr>
              <a:tr h="392962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Calibri" pitchFamily="34" charset="0"/>
                          <a:cs typeface="Calibri" pitchFamily="34" charset="0"/>
                        </a:rPr>
                        <a:t>1</a:t>
                      </a:r>
                      <a:endParaRPr lang="ru-RU" sz="14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Calibri" pitchFamily="34" charset="0"/>
                          <a:cs typeface="Calibri" pitchFamily="34" charset="0"/>
                        </a:rPr>
                        <a:t>Объем доходов местного бюджета всего в расчете на 1 жителя</a:t>
                      </a:r>
                      <a:endParaRPr lang="ru-RU" sz="14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Calibri" pitchFamily="34" charset="0"/>
                          <a:cs typeface="Calibri" pitchFamily="34" charset="0"/>
                        </a:rPr>
                        <a:t>тыс. руб.</a:t>
                      </a:r>
                      <a:endParaRPr lang="ru-RU" sz="14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Calibri" pitchFamily="34" charset="0"/>
                          <a:cs typeface="Calibri" pitchFamily="34" charset="0"/>
                        </a:rPr>
                        <a:t>23,34</a:t>
                      </a:r>
                      <a:endParaRPr lang="ru-RU" sz="14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Calibri" pitchFamily="34" charset="0"/>
                          <a:cs typeface="Calibri" pitchFamily="34" charset="0"/>
                        </a:rPr>
                        <a:t>24,84</a:t>
                      </a:r>
                      <a:endParaRPr lang="ru-RU" sz="14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Calibri" pitchFamily="34" charset="0"/>
                          <a:cs typeface="Calibri" pitchFamily="34" charset="0"/>
                        </a:rPr>
                        <a:t>32,35</a:t>
                      </a:r>
                      <a:endParaRPr lang="ru-RU" sz="14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</a:tr>
              <a:tr h="392962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Calibri" pitchFamily="34" charset="0"/>
                          <a:cs typeface="Calibri" pitchFamily="34" charset="0"/>
                        </a:rPr>
                        <a:t>2</a:t>
                      </a:r>
                      <a:endParaRPr lang="ru-RU" sz="14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latin typeface="Calibri" pitchFamily="34" charset="0"/>
                          <a:cs typeface="Calibri" pitchFamily="34" charset="0"/>
                        </a:rPr>
                        <a:t>Объем налоговых и неналоговых доходов местного бюджета в расчете на 1 жителя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Calibri" pitchFamily="34" charset="0"/>
                          <a:cs typeface="Calibri" pitchFamily="34" charset="0"/>
                        </a:rPr>
                        <a:t>тыс. руб.</a:t>
                      </a:r>
                      <a:endParaRPr lang="ru-RU" sz="14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Calibri" pitchFamily="34" charset="0"/>
                          <a:cs typeface="Calibri" pitchFamily="34" charset="0"/>
                        </a:rPr>
                        <a:t>3,89</a:t>
                      </a:r>
                      <a:endParaRPr lang="ru-RU" sz="14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Calibri" pitchFamily="34" charset="0"/>
                          <a:cs typeface="Calibri" pitchFamily="34" charset="0"/>
                        </a:rPr>
                        <a:t>4,21</a:t>
                      </a:r>
                      <a:endParaRPr lang="ru-RU" sz="14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Calibri" pitchFamily="34" charset="0"/>
                          <a:cs typeface="Calibri" pitchFamily="34" charset="0"/>
                        </a:rPr>
                        <a:t>4,29</a:t>
                      </a:r>
                      <a:endParaRPr lang="ru-RU" sz="14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</a:tr>
              <a:tr h="543150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Calibri" pitchFamily="34" charset="0"/>
                          <a:cs typeface="Calibri" pitchFamily="34" charset="0"/>
                        </a:rPr>
                        <a:t>3</a:t>
                      </a:r>
                      <a:endParaRPr lang="ru-RU" sz="14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latin typeface="Calibri" pitchFamily="34" charset="0"/>
                          <a:cs typeface="Calibri" pitchFamily="34" charset="0"/>
                        </a:rPr>
                        <a:t>Объем безвозмездных поступлений  в местный бюджет в расчете на 1 жителя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Calibri" pitchFamily="34" charset="0"/>
                          <a:cs typeface="Calibri" pitchFamily="34" charset="0"/>
                        </a:rPr>
                        <a:t>тыс. руб.</a:t>
                      </a:r>
                      <a:endParaRPr lang="ru-RU" sz="14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Calibri" pitchFamily="34" charset="0"/>
                          <a:cs typeface="Calibri" pitchFamily="34" charset="0"/>
                        </a:rPr>
                        <a:t>19,44</a:t>
                      </a:r>
                      <a:endParaRPr lang="ru-RU" sz="14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Calibri" pitchFamily="34" charset="0"/>
                          <a:cs typeface="Calibri" pitchFamily="34" charset="0"/>
                        </a:rPr>
                        <a:t>20,63</a:t>
                      </a:r>
                      <a:endParaRPr lang="ru-RU" sz="14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Calibri" pitchFamily="34" charset="0"/>
                          <a:cs typeface="Calibri" pitchFamily="34" charset="0"/>
                        </a:rPr>
                        <a:t>28,05</a:t>
                      </a:r>
                      <a:endParaRPr lang="ru-RU" sz="14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</a:tr>
              <a:tr h="392962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Calibri" pitchFamily="34" charset="0"/>
                          <a:cs typeface="Calibri" pitchFamily="34" charset="0"/>
                        </a:rPr>
                        <a:t>4</a:t>
                      </a:r>
                      <a:endParaRPr lang="ru-RU" sz="14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latin typeface="Calibri" pitchFamily="34" charset="0"/>
                          <a:cs typeface="Calibri" pitchFamily="34" charset="0"/>
                        </a:rPr>
                        <a:t>Объем расходов местного бюджета в расчете на 1 жителя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Calibri" pitchFamily="34" charset="0"/>
                          <a:cs typeface="Calibri" pitchFamily="34" charset="0"/>
                        </a:rPr>
                        <a:t>тыс. руб.</a:t>
                      </a:r>
                      <a:endParaRPr lang="ru-RU" sz="14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Calibri" pitchFamily="34" charset="0"/>
                          <a:cs typeface="Calibri" pitchFamily="34" charset="0"/>
                        </a:rPr>
                        <a:t>22,48</a:t>
                      </a:r>
                      <a:endParaRPr lang="ru-RU" sz="14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Calibri" pitchFamily="34" charset="0"/>
                          <a:cs typeface="Calibri" pitchFamily="34" charset="0"/>
                        </a:rPr>
                        <a:t>24,71</a:t>
                      </a:r>
                      <a:endParaRPr lang="ru-RU" sz="14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Calibri" pitchFamily="34" charset="0"/>
                          <a:cs typeface="Calibri" pitchFamily="34" charset="0"/>
                        </a:rPr>
                        <a:t>31,41</a:t>
                      </a:r>
                      <a:endParaRPr lang="ru-RU" sz="14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</a:tr>
              <a:tr h="392962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Calibri" pitchFamily="34" charset="0"/>
                          <a:cs typeface="Calibri" pitchFamily="34" charset="0"/>
                        </a:rPr>
                        <a:t>5</a:t>
                      </a:r>
                      <a:endParaRPr lang="ru-RU" sz="14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latin typeface="Calibri" pitchFamily="34" charset="0"/>
                          <a:cs typeface="Calibri" pitchFamily="34" charset="0"/>
                        </a:rPr>
                        <a:t>Объем расходов местного бюджета на образование в расчете на 1 жителя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Calibri" pitchFamily="34" charset="0"/>
                          <a:cs typeface="Calibri" pitchFamily="34" charset="0"/>
                        </a:rPr>
                        <a:t>тыс. руб.</a:t>
                      </a:r>
                      <a:endParaRPr lang="ru-RU" sz="14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Calibri" pitchFamily="34" charset="0"/>
                          <a:cs typeface="Calibri" pitchFamily="34" charset="0"/>
                        </a:rPr>
                        <a:t>12,74</a:t>
                      </a:r>
                      <a:endParaRPr lang="ru-RU" sz="14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Calibri" pitchFamily="34" charset="0"/>
                          <a:cs typeface="Calibri" pitchFamily="34" charset="0"/>
                        </a:rPr>
                        <a:t>13,26</a:t>
                      </a:r>
                      <a:endParaRPr lang="ru-RU" sz="14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Calibri" pitchFamily="34" charset="0"/>
                          <a:cs typeface="Calibri" pitchFamily="34" charset="0"/>
                        </a:rPr>
                        <a:t>13,88</a:t>
                      </a:r>
                      <a:endParaRPr lang="ru-RU" sz="14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</a:tr>
              <a:tr h="392962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Calibri" pitchFamily="34" charset="0"/>
                          <a:cs typeface="Calibri" pitchFamily="34" charset="0"/>
                        </a:rPr>
                        <a:t>6</a:t>
                      </a:r>
                      <a:endParaRPr lang="ru-RU" sz="14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latin typeface="Calibri" pitchFamily="34" charset="0"/>
                          <a:cs typeface="Calibri" pitchFamily="34" charset="0"/>
                        </a:rPr>
                        <a:t>Объем расходов местного бюджета на жилищно-коммунальное хозяйство в расчете на 1 жителя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Calibri" pitchFamily="34" charset="0"/>
                          <a:cs typeface="Calibri" pitchFamily="34" charset="0"/>
                        </a:rPr>
                        <a:t>тыс. руб.</a:t>
                      </a:r>
                      <a:endParaRPr lang="ru-RU" sz="14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Calibri" pitchFamily="34" charset="0"/>
                          <a:cs typeface="Calibri" pitchFamily="34" charset="0"/>
                        </a:rPr>
                        <a:t>0,02</a:t>
                      </a:r>
                      <a:endParaRPr lang="ru-RU" sz="14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Calibri" pitchFamily="34" charset="0"/>
                          <a:cs typeface="Calibri" pitchFamily="34" charset="0"/>
                        </a:rPr>
                        <a:t>0,02</a:t>
                      </a:r>
                      <a:endParaRPr lang="ru-RU" sz="14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Calibri" pitchFamily="34" charset="0"/>
                          <a:cs typeface="Calibri" pitchFamily="34" charset="0"/>
                        </a:rPr>
                        <a:t>0,25</a:t>
                      </a:r>
                      <a:endParaRPr lang="ru-RU" sz="14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</a:tr>
              <a:tr h="392962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Calibri" pitchFamily="34" charset="0"/>
                          <a:cs typeface="Calibri" pitchFamily="34" charset="0"/>
                        </a:rPr>
                        <a:t>7</a:t>
                      </a:r>
                      <a:endParaRPr lang="ru-RU" sz="14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latin typeface="Calibri" pitchFamily="34" charset="0"/>
                          <a:cs typeface="Calibri" pitchFamily="34" charset="0"/>
                        </a:rPr>
                        <a:t>Объем расходов местного бюджета на культуру и кинематографию в расчете на 1 жителя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Calibri" pitchFamily="34" charset="0"/>
                          <a:cs typeface="Calibri" pitchFamily="34" charset="0"/>
                        </a:rPr>
                        <a:t>тыс. руб.</a:t>
                      </a:r>
                      <a:endParaRPr lang="ru-RU" sz="14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Calibri" pitchFamily="34" charset="0"/>
                          <a:cs typeface="Calibri" pitchFamily="34" charset="0"/>
                        </a:rPr>
                        <a:t>1,01</a:t>
                      </a:r>
                      <a:endParaRPr lang="ru-RU" sz="14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Calibri" pitchFamily="34" charset="0"/>
                          <a:cs typeface="Calibri" pitchFamily="34" charset="0"/>
                        </a:rPr>
                        <a:t>1,01</a:t>
                      </a:r>
                      <a:endParaRPr lang="ru-RU" sz="14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Calibri" pitchFamily="34" charset="0"/>
                          <a:cs typeface="Calibri" pitchFamily="34" charset="0"/>
                        </a:rPr>
                        <a:t>0,9</a:t>
                      </a:r>
                      <a:endParaRPr lang="ru-RU" sz="14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</a:tr>
              <a:tr h="392962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Calibri" pitchFamily="34" charset="0"/>
                          <a:cs typeface="Calibri" pitchFamily="34" charset="0"/>
                        </a:rPr>
                        <a:t>8</a:t>
                      </a:r>
                      <a:endParaRPr lang="ru-RU" sz="14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latin typeface="Calibri" pitchFamily="34" charset="0"/>
                          <a:cs typeface="Calibri" pitchFamily="34" charset="0"/>
                        </a:rPr>
                        <a:t>Объем расходов местного бюджета на социальную</a:t>
                      </a:r>
                      <a:r>
                        <a:rPr lang="ru-RU" sz="1400" baseline="0" dirty="0" smtClean="0">
                          <a:latin typeface="Calibri" pitchFamily="34" charset="0"/>
                          <a:cs typeface="Calibri" pitchFamily="34" charset="0"/>
                        </a:rPr>
                        <a:t> политику</a:t>
                      </a:r>
                      <a:r>
                        <a:rPr lang="ru-RU" sz="1400" dirty="0" smtClean="0">
                          <a:latin typeface="Calibri" pitchFamily="34" charset="0"/>
                          <a:cs typeface="Calibri" pitchFamily="34" charset="0"/>
                        </a:rPr>
                        <a:t> в расчете на 1 жителя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Calibri" pitchFamily="34" charset="0"/>
                          <a:cs typeface="Calibri" pitchFamily="34" charset="0"/>
                        </a:rPr>
                        <a:t>тыс. руб.</a:t>
                      </a:r>
                      <a:endParaRPr lang="ru-RU" sz="14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Calibri" pitchFamily="34" charset="0"/>
                          <a:cs typeface="Calibri" pitchFamily="34" charset="0"/>
                        </a:rPr>
                        <a:t>6,09</a:t>
                      </a:r>
                      <a:endParaRPr lang="ru-RU" sz="14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Calibri" pitchFamily="34" charset="0"/>
                          <a:cs typeface="Calibri" pitchFamily="34" charset="0"/>
                        </a:rPr>
                        <a:t>6,31</a:t>
                      </a:r>
                      <a:endParaRPr lang="ru-RU" sz="14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Calibri" pitchFamily="34" charset="0"/>
                          <a:cs typeface="Calibri" pitchFamily="34" charset="0"/>
                        </a:rPr>
                        <a:t>11,51</a:t>
                      </a:r>
                      <a:endParaRPr lang="ru-RU" sz="14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</a:tr>
              <a:tr h="392962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Calibri" pitchFamily="34" charset="0"/>
                          <a:cs typeface="Calibri" pitchFamily="34" charset="0"/>
                        </a:rPr>
                        <a:t>9</a:t>
                      </a:r>
                      <a:endParaRPr lang="ru-RU" sz="14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latin typeface="Calibri" pitchFamily="34" charset="0"/>
                          <a:cs typeface="Calibri" pitchFamily="34" charset="0"/>
                        </a:rPr>
                        <a:t>Объем расходов местного бюджета на физическую культуру и спорт в расчете на 1 жителя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Calibri" pitchFamily="34" charset="0"/>
                          <a:cs typeface="Calibri" pitchFamily="34" charset="0"/>
                        </a:rPr>
                        <a:t>тыс. руб.</a:t>
                      </a:r>
                      <a:endParaRPr lang="ru-RU" sz="14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Calibri" pitchFamily="34" charset="0"/>
                          <a:cs typeface="Calibri" pitchFamily="34" charset="0"/>
                        </a:rPr>
                        <a:t>0,25</a:t>
                      </a:r>
                      <a:endParaRPr lang="ru-RU" sz="14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Calibri" pitchFamily="34" charset="0"/>
                          <a:cs typeface="Calibri" pitchFamily="34" charset="0"/>
                        </a:rPr>
                        <a:t>0,13</a:t>
                      </a:r>
                      <a:endParaRPr lang="ru-RU" sz="14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Calibri" pitchFamily="34" charset="0"/>
                          <a:cs typeface="Calibri" pitchFamily="34" charset="0"/>
                        </a:rPr>
                        <a:t>0,14</a:t>
                      </a:r>
                      <a:endParaRPr lang="ru-RU" sz="14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0" y="838200"/>
          <a:ext cx="9144003" cy="5928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30287"/>
                <a:gridCol w="943429"/>
                <a:gridCol w="798284"/>
                <a:gridCol w="685800"/>
                <a:gridCol w="685800"/>
                <a:gridCol w="685800"/>
                <a:gridCol w="838200"/>
                <a:gridCol w="838200"/>
                <a:gridCol w="838203"/>
              </a:tblGrid>
              <a:tr h="533400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Calibri" pitchFamily="34" charset="0"/>
                          <a:cs typeface="Calibri" pitchFamily="34" charset="0"/>
                        </a:rPr>
                        <a:t>Наименование показателя</a:t>
                      </a:r>
                      <a:endParaRPr lang="ru-RU" sz="14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Calibri" pitchFamily="34" charset="0"/>
                          <a:cs typeface="Calibri" pitchFamily="34" charset="0"/>
                        </a:rPr>
                        <a:t>Единица измерения</a:t>
                      </a:r>
                      <a:endParaRPr lang="ru-RU" sz="12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Calibri" pitchFamily="34" charset="0"/>
                          <a:cs typeface="Calibri" pitchFamily="34" charset="0"/>
                        </a:rPr>
                        <a:t>2017</a:t>
                      </a:r>
                      <a:endParaRPr lang="ru-RU" sz="14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Calibri" pitchFamily="34" charset="0"/>
                          <a:cs typeface="Calibri" pitchFamily="34" charset="0"/>
                        </a:rPr>
                        <a:t>2018</a:t>
                      </a:r>
                      <a:endParaRPr lang="ru-RU" sz="14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Calibri" pitchFamily="34" charset="0"/>
                          <a:cs typeface="Calibri" pitchFamily="34" charset="0"/>
                        </a:rPr>
                        <a:t>2019</a:t>
                      </a:r>
                      <a:endParaRPr lang="ru-RU" sz="14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Calibri" pitchFamily="34" charset="0"/>
                          <a:cs typeface="Calibri" pitchFamily="34" charset="0"/>
                        </a:rPr>
                        <a:t>2020</a:t>
                      </a:r>
                      <a:endParaRPr lang="ru-RU" sz="14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Calibri" pitchFamily="34" charset="0"/>
                          <a:cs typeface="Calibri" pitchFamily="34" charset="0"/>
                        </a:rPr>
                        <a:t>2021</a:t>
                      </a:r>
                      <a:endParaRPr lang="ru-RU" sz="14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Calibri" pitchFamily="34" charset="0"/>
                          <a:cs typeface="Calibri" pitchFamily="34" charset="0"/>
                        </a:rPr>
                        <a:t>2022</a:t>
                      </a:r>
                      <a:endParaRPr lang="ru-RU" sz="14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Calibri" pitchFamily="34" charset="0"/>
                          <a:cs typeface="Calibri" pitchFamily="34" charset="0"/>
                        </a:rPr>
                        <a:t>2023</a:t>
                      </a:r>
                      <a:endParaRPr lang="ru-RU" sz="14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i="0" u="none" strike="noStrike" dirty="0" smtClean="0">
                          <a:latin typeface="Calibri" pitchFamily="34" charset="0"/>
                          <a:cs typeface="Calibri" pitchFamily="34" charset="0"/>
                        </a:rPr>
                        <a:t>Доля налоговых и неналоговых доходов местного бюджета (за исключением поступлений налоговых доходов по дополнительным нормативам отчислений) в общем объеме собственных доходов бюджета муниципального образования (без учета субвенций)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Calibri" pitchFamily="34" charset="0"/>
                          <a:cs typeface="Calibri" pitchFamily="34" charset="0"/>
                        </a:rPr>
                        <a:t>процентов</a:t>
                      </a:r>
                      <a:endParaRPr lang="ru-RU" sz="12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Calibri" pitchFamily="34" charset="0"/>
                          <a:cs typeface="Calibri" pitchFamily="34" charset="0"/>
                        </a:rPr>
                        <a:t>37,67</a:t>
                      </a:r>
                      <a:endParaRPr lang="ru-RU" sz="14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Calibri" pitchFamily="34" charset="0"/>
                          <a:cs typeface="Calibri" pitchFamily="34" charset="0"/>
                        </a:rPr>
                        <a:t>37,58</a:t>
                      </a:r>
                      <a:endParaRPr lang="ru-RU" sz="14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Calibri" pitchFamily="34" charset="0"/>
                          <a:cs typeface="Calibri" pitchFamily="34" charset="0"/>
                        </a:rPr>
                        <a:t>35,11</a:t>
                      </a:r>
                      <a:endParaRPr lang="ru-RU" sz="14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Calibri" pitchFamily="34" charset="0"/>
                          <a:cs typeface="Calibri" pitchFamily="34" charset="0"/>
                        </a:rPr>
                        <a:t>30,80</a:t>
                      </a:r>
                      <a:endParaRPr lang="ru-RU" sz="14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Calibri" pitchFamily="34" charset="0"/>
                          <a:cs typeface="Calibri" pitchFamily="34" charset="0"/>
                        </a:rPr>
                        <a:t>29,69</a:t>
                      </a:r>
                      <a:endParaRPr lang="ru-RU" sz="14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Calibri" pitchFamily="34" charset="0"/>
                          <a:cs typeface="Calibri" pitchFamily="34" charset="0"/>
                        </a:rPr>
                        <a:t>40,75</a:t>
                      </a:r>
                      <a:endParaRPr lang="ru-RU" sz="14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Calibri" pitchFamily="34" charset="0"/>
                          <a:cs typeface="Calibri" pitchFamily="34" charset="0"/>
                        </a:rPr>
                        <a:t>41,93</a:t>
                      </a:r>
                      <a:endParaRPr lang="ru-RU" sz="14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i="0" u="none" strike="noStrike" dirty="0" smtClean="0">
                          <a:latin typeface="Calibri" pitchFamily="34" charset="0"/>
                          <a:cs typeface="Calibri" pitchFamily="34" charset="0"/>
                        </a:rPr>
                        <a:t>Доля просроченной кредиторской задолженности по оплате труда (включая начисления на оплату труда) муниципальных учреждений в общем объеме расходов муниципального образования на оплату труда (включая начисления на оплату труда)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Calibri" pitchFamily="34" charset="0"/>
                          <a:cs typeface="Calibri" pitchFamily="34" charset="0"/>
                        </a:rPr>
                        <a:t>процентов</a:t>
                      </a:r>
                      <a:endParaRPr lang="ru-RU" sz="12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Calibri" pitchFamily="34" charset="0"/>
                          <a:cs typeface="Calibri" pitchFamily="34" charset="0"/>
                        </a:rPr>
                        <a:t>0,00</a:t>
                      </a:r>
                      <a:endParaRPr lang="ru-RU" sz="14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Calibri" pitchFamily="34" charset="0"/>
                          <a:cs typeface="Calibri" pitchFamily="34" charset="0"/>
                        </a:rPr>
                        <a:t>0,00</a:t>
                      </a:r>
                      <a:endParaRPr lang="ru-RU" sz="14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Calibri" pitchFamily="34" charset="0"/>
                          <a:cs typeface="Calibri" pitchFamily="34" charset="0"/>
                        </a:rPr>
                        <a:t>0,00</a:t>
                      </a:r>
                      <a:endParaRPr lang="ru-RU" sz="14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Calibri" pitchFamily="34" charset="0"/>
                          <a:cs typeface="Calibri" pitchFamily="34" charset="0"/>
                        </a:rPr>
                        <a:t>0,00</a:t>
                      </a:r>
                      <a:endParaRPr lang="ru-RU" sz="14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Calibri" pitchFamily="34" charset="0"/>
                          <a:cs typeface="Calibri" pitchFamily="34" charset="0"/>
                        </a:rPr>
                        <a:t>0,00</a:t>
                      </a:r>
                      <a:endParaRPr lang="ru-RU" sz="14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Calibri" pitchFamily="34" charset="0"/>
                          <a:cs typeface="Calibri" pitchFamily="34" charset="0"/>
                        </a:rPr>
                        <a:t>0,00</a:t>
                      </a:r>
                      <a:endParaRPr lang="ru-RU" sz="14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Calibri" pitchFamily="34" charset="0"/>
                          <a:cs typeface="Calibri" pitchFamily="34" charset="0"/>
                        </a:rPr>
                        <a:t>0,00</a:t>
                      </a:r>
                      <a:endParaRPr lang="ru-RU" sz="14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i="0" u="none" strike="noStrike" dirty="0" smtClean="0">
                          <a:latin typeface="Calibri" pitchFamily="34" charset="0"/>
                          <a:cs typeface="Calibri" pitchFamily="34" charset="0"/>
                        </a:rPr>
                        <a:t>Расходы бюджета муниципального образования на содержание работников органов местного самоуправления в расчете на одного жителя муниципального образования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Calibri" pitchFamily="34" charset="0"/>
                          <a:cs typeface="Calibri" pitchFamily="34" charset="0"/>
                        </a:rPr>
                        <a:t>рублей</a:t>
                      </a:r>
                      <a:endParaRPr lang="ru-RU" sz="12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Calibri" pitchFamily="34" charset="0"/>
                          <a:cs typeface="Calibri" pitchFamily="34" charset="0"/>
                        </a:rPr>
                        <a:t>668,78</a:t>
                      </a:r>
                      <a:endParaRPr lang="ru-RU" sz="14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Calibri" pitchFamily="34" charset="0"/>
                          <a:cs typeface="Calibri" pitchFamily="34" charset="0"/>
                        </a:rPr>
                        <a:t>692,87</a:t>
                      </a:r>
                      <a:endParaRPr lang="ru-RU" sz="14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Calibri" pitchFamily="34" charset="0"/>
                          <a:cs typeface="Calibri" pitchFamily="34" charset="0"/>
                        </a:rPr>
                        <a:t>743,87</a:t>
                      </a:r>
                      <a:endParaRPr lang="ru-RU" sz="14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Calibri" pitchFamily="34" charset="0"/>
                          <a:cs typeface="Calibri" pitchFamily="34" charset="0"/>
                        </a:rPr>
                        <a:t>858,81</a:t>
                      </a:r>
                      <a:endParaRPr lang="ru-RU" sz="14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Calibri" pitchFamily="34" charset="0"/>
                          <a:cs typeface="Calibri" pitchFamily="34" charset="0"/>
                        </a:rPr>
                        <a:t>1716,41</a:t>
                      </a:r>
                      <a:endParaRPr lang="ru-RU" sz="14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Calibri" pitchFamily="34" charset="0"/>
                          <a:cs typeface="Calibri" pitchFamily="34" charset="0"/>
                        </a:rPr>
                        <a:t>1716,09</a:t>
                      </a:r>
                      <a:endParaRPr lang="ru-RU" sz="14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Calibri" pitchFamily="34" charset="0"/>
                          <a:cs typeface="Calibri" pitchFamily="34" charset="0"/>
                        </a:rPr>
                        <a:t>1716,09</a:t>
                      </a:r>
                      <a:endParaRPr lang="ru-RU" sz="14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0" y="0"/>
            <a:ext cx="9144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latin typeface="Calibri" pitchFamily="34" charset="0"/>
                <a:cs typeface="Calibri" pitchFamily="34" charset="0"/>
              </a:rPr>
              <a:t>Достигнутые значения показателей для оценки эффективности деятельности органов местного самоуправления  Курского муниципального района Ставропольского края</a:t>
            </a:r>
          </a:p>
        </p:txBody>
      </p:sp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 bwMode="auto">
          <a:xfrm>
            <a:off x="0" y="1"/>
            <a:ext cx="9144000" cy="4571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0" i="0" u="none" strike="noStrike" kern="0" cap="none" spc="0" normalizeH="0" baseline="0" noProof="0" dirty="0" smtClean="0">
                <a:ln>
                  <a:noFill/>
                </a:ln>
                <a:uLnTx/>
                <a:uFillTx/>
                <a:ea typeface="+mj-ea"/>
                <a:cs typeface="+mj-cs"/>
              </a:rPr>
              <a:t>Сведения об исполнении  расходной части бюджета Курского муниципального района Ставропольского края </a:t>
            </a:r>
            <a:r>
              <a:rPr kumimoji="0" lang="ru-RU" sz="1200" b="0" i="0" u="none" strike="noStrike" kern="0" cap="none" spc="0" normalizeH="0" noProof="0" dirty="0" smtClean="0">
                <a:ln>
                  <a:noFill/>
                </a:ln>
                <a:uLnTx/>
                <a:uFillTx/>
                <a:ea typeface="+mj-ea"/>
                <a:cs typeface="+mj-cs"/>
              </a:rPr>
              <a:t>в разрезе разделов и подразделов</a:t>
            </a:r>
            <a:r>
              <a:rPr kumimoji="0" lang="ru-RU" sz="1200" b="0" i="0" u="none" strike="noStrike" kern="0" cap="none" spc="0" normalizeH="0" baseline="0" noProof="0" dirty="0" smtClean="0">
                <a:ln>
                  <a:noFill/>
                </a:ln>
                <a:uLnTx/>
                <a:uFillTx/>
                <a:ea typeface="+mj-ea"/>
                <a:cs typeface="+mj-cs"/>
              </a:rPr>
              <a:t> </a:t>
            </a:r>
            <a:r>
              <a:rPr lang="ru-RU" sz="1200" kern="0" dirty="0" smtClean="0">
                <a:ea typeface="+mj-ea"/>
                <a:cs typeface="+mj-cs"/>
              </a:rPr>
              <a:t>в 2020 году в сравнении с 2019 годом</a:t>
            </a:r>
            <a:endParaRPr kumimoji="0" lang="ru-RU" sz="1200" b="0" i="0" u="none" strike="noStrike" kern="0" cap="none" spc="0" normalizeH="0" baseline="0" noProof="0" dirty="0" smtClean="0">
              <a:ln>
                <a:noFill/>
              </a:ln>
              <a:uLnTx/>
              <a:uFillTx/>
              <a:ea typeface="+mj-ea"/>
              <a:cs typeface="+mj-cs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228600" y="381000"/>
          <a:ext cx="8762999" cy="6324610"/>
        </p:xfrm>
        <a:graphic>
          <a:graphicData uri="http://schemas.openxmlformats.org/drawingml/2006/table">
            <a:tbl>
              <a:tblPr/>
              <a:tblGrid>
                <a:gridCol w="4123023"/>
                <a:gridCol w="466756"/>
                <a:gridCol w="622343"/>
                <a:gridCol w="622343"/>
                <a:gridCol w="700136"/>
                <a:gridCol w="777929"/>
                <a:gridCol w="726919"/>
                <a:gridCol w="723550"/>
              </a:tblGrid>
              <a:tr h="126676">
                <a:tc rowSpan="3">
                  <a:txBody>
                    <a:bodyPr/>
                    <a:lstStyle/>
                    <a:p>
                      <a:pPr algn="ctr" rtl="0" fontAlgn="t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Наименование</a:t>
                      </a:r>
                    </a:p>
                  </a:txBody>
                  <a:tcPr marL="2699" marR="2699" marT="269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 rtl="0" fontAlgn="t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Рз </a:t>
                      </a:r>
                    </a:p>
                  </a:txBody>
                  <a:tcPr marL="2699" marR="2699" marT="269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 rtl="0" fontAlgn="t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ПР</a:t>
                      </a:r>
                    </a:p>
                  </a:txBody>
                  <a:tcPr marL="2699" marR="2699" marT="269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2018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2699" marR="2699" marT="269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2019</a:t>
                      </a:r>
                    </a:p>
                  </a:txBody>
                  <a:tcPr marL="2699" marR="2699" marT="269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rtl="0" fontAlgn="t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2020 (отчет)</a:t>
                      </a:r>
                    </a:p>
                  </a:txBody>
                  <a:tcPr marL="2699" marR="2699" marT="269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rowSpan="2" gridSpan="2">
                  <a:txBody>
                    <a:bodyPr/>
                    <a:lstStyle/>
                    <a:p>
                      <a:pPr algn="ctr" rtl="0" fontAlgn="t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Отклонение 2020 год к 2019 году</a:t>
                      </a:r>
                    </a:p>
                  </a:txBody>
                  <a:tcPr marL="2699" marR="2699" marT="269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2667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(отчет)</a:t>
                      </a:r>
                    </a:p>
                  </a:txBody>
                  <a:tcPr marL="2699" marR="2699" marT="269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(отчет)</a:t>
                      </a:r>
                    </a:p>
                  </a:txBody>
                  <a:tcPr marL="2699" marR="2699" marT="269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3395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2699" marR="2699" marT="26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2699" marR="2699" marT="26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2699" marR="2699" marT="26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(+/-)</a:t>
                      </a:r>
                    </a:p>
                  </a:txBody>
                  <a:tcPr marL="2699" marR="2699" marT="26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%</a:t>
                      </a:r>
                    </a:p>
                  </a:txBody>
                  <a:tcPr marL="2699" marR="2699" marT="26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</a:tr>
              <a:tr h="126676">
                <a:tc>
                  <a:txBody>
                    <a:bodyPr/>
                    <a:lstStyle/>
                    <a:p>
                      <a:pPr algn="just" rtl="0" fontAlgn="b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Всего расходы</a:t>
                      </a:r>
                    </a:p>
                  </a:txBody>
                  <a:tcPr marL="2699" marR="2699" marT="26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</a:t>
                      </a:r>
                    </a:p>
                  </a:txBody>
                  <a:tcPr marL="2699" marR="2699" marT="26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</a:t>
                      </a:r>
                    </a:p>
                  </a:txBody>
                  <a:tcPr marL="2699" marR="2699" marT="26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1 273 690,78</a:t>
                      </a:r>
                    </a:p>
                  </a:txBody>
                  <a:tcPr marL="2699" marR="2699" marT="26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1 328 190,63</a:t>
                      </a:r>
                    </a:p>
                  </a:txBody>
                  <a:tcPr marL="2699" marR="2699" marT="26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1 699 </a:t>
                      </a:r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023,52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2699" marR="2699" marT="26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370 </a:t>
                      </a:r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832,89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2699" marR="2699" marT="26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127,92</a:t>
                      </a:r>
                    </a:p>
                  </a:txBody>
                  <a:tcPr marL="2699" marR="2699" marT="26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</a:tr>
              <a:tr h="126676">
                <a:tc>
                  <a:txBody>
                    <a:bodyPr/>
                    <a:lstStyle/>
                    <a:p>
                      <a:pPr algn="just" rtl="0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Условно утвержденные расходы</a:t>
                      </a:r>
                    </a:p>
                  </a:txBody>
                  <a:tcPr marL="2699" marR="2699" marT="26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</a:t>
                      </a:r>
                    </a:p>
                  </a:txBody>
                  <a:tcPr marL="2699" marR="2699" marT="26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</a:t>
                      </a:r>
                    </a:p>
                  </a:txBody>
                  <a:tcPr marL="2699" marR="2699" marT="26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2699" marR="2699" marT="26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2699" marR="2699" marT="26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2699" marR="2699" marT="26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2699" marR="2699" marT="26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2699" marR="2699" marT="26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</a:tr>
              <a:tr h="126676">
                <a:tc>
                  <a:txBody>
                    <a:bodyPr/>
                    <a:lstStyle/>
                    <a:p>
                      <a:pPr algn="just" rtl="0" fontAlgn="b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Общегосударственные вопросы</a:t>
                      </a:r>
                    </a:p>
                  </a:txBody>
                  <a:tcPr marL="2699" marR="2699" marT="26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01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2699" marR="2699" marT="26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</a:t>
                      </a:r>
                    </a:p>
                  </a:txBody>
                  <a:tcPr marL="2699" marR="2699" marT="26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91 020,21</a:t>
                      </a:r>
                    </a:p>
                  </a:txBody>
                  <a:tcPr marL="2699" marR="2699" marT="26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105 186,55</a:t>
                      </a:r>
                    </a:p>
                  </a:txBody>
                  <a:tcPr marL="2699" marR="2699" marT="26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118 </a:t>
                      </a:r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062,59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2699" marR="2699" marT="26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12 </a:t>
                      </a:r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876,04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2699" marR="2699" marT="26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112,24</a:t>
                      </a:r>
                    </a:p>
                  </a:txBody>
                  <a:tcPr marL="2699" marR="2699" marT="26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</a:tr>
              <a:tr h="250608">
                <a:tc>
                  <a:txBody>
                    <a:bodyPr/>
                    <a:lstStyle/>
                    <a:p>
                      <a:pPr algn="just" rtl="0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Функционирование законодательных (представительных) органов государственной (муниципальной)власти </a:t>
                      </a:r>
                    </a:p>
                  </a:txBody>
                  <a:tcPr marL="2699" marR="2699" marT="26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01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2699" marR="2699" marT="26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03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2699" marR="2699" marT="26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2 157,39</a:t>
                      </a:r>
                    </a:p>
                  </a:txBody>
                  <a:tcPr marL="2699" marR="2699" marT="26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2 273,01</a:t>
                      </a:r>
                    </a:p>
                  </a:txBody>
                  <a:tcPr marL="2699" marR="2699" marT="26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 </a:t>
                      </a:r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486,83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2699" marR="2699" marT="26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213,82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2699" marR="2699" marT="26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109,41</a:t>
                      </a:r>
                    </a:p>
                  </a:txBody>
                  <a:tcPr marL="2699" marR="2699" marT="26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</a:tr>
              <a:tr h="250608">
                <a:tc>
                  <a:txBody>
                    <a:bodyPr/>
                    <a:lstStyle/>
                    <a:p>
                      <a:pPr algn="just" rtl="0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Функционирование Правительства Российской Федерации, высших исполнительных органов государственной власти субъектов Российской Федерации, местных администраций</a:t>
                      </a:r>
                    </a:p>
                  </a:txBody>
                  <a:tcPr marL="2699" marR="2699" marT="26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01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2699" marR="2699" marT="26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04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2699" marR="2699" marT="26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31 484,82</a:t>
                      </a:r>
                    </a:p>
                  </a:txBody>
                  <a:tcPr marL="2699" marR="2699" marT="26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33 260,53</a:t>
                      </a:r>
                    </a:p>
                  </a:txBody>
                  <a:tcPr marL="2699" marR="2699" marT="26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36 599,29</a:t>
                      </a:r>
                    </a:p>
                  </a:txBody>
                  <a:tcPr marL="2699" marR="2699" marT="26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3 338,76</a:t>
                      </a:r>
                    </a:p>
                  </a:txBody>
                  <a:tcPr marL="2699" marR="2699" marT="26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110,04</a:t>
                      </a:r>
                    </a:p>
                  </a:txBody>
                  <a:tcPr marL="2699" marR="2699" marT="26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</a:tr>
              <a:tr h="126676">
                <a:tc>
                  <a:txBody>
                    <a:bodyPr/>
                    <a:lstStyle/>
                    <a:p>
                      <a:pPr algn="just" rtl="0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Судебная система</a:t>
                      </a:r>
                    </a:p>
                  </a:txBody>
                  <a:tcPr marL="2699" marR="2699" marT="26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01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2699" marR="2699" marT="26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05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2699" marR="2699" marT="26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218,59</a:t>
                      </a:r>
                    </a:p>
                  </a:txBody>
                  <a:tcPr marL="2699" marR="2699" marT="26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20,48</a:t>
                      </a:r>
                    </a:p>
                  </a:txBody>
                  <a:tcPr marL="2699" marR="2699" marT="26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24,60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2699" marR="2699" marT="26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4,12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2699" marR="2699" marT="26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120,12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2699" marR="2699" marT="26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</a:tr>
              <a:tr h="250608">
                <a:tc>
                  <a:txBody>
                    <a:bodyPr/>
                    <a:lstStyle/>
                    <a:p>
                      <a:pPr algn="just" rtl="0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Обеспечение деятельности финансовых, налоговых и таможенных органов и органов финансового (финансово-бюджетного) надзора</a:t>
                      </a:r>
                    </a:p>
                  </a:txBody>
                  <a:tcPr marL="2699" marR="2699" marT="26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01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2699" marR="2699" marT="26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06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2699" marR="2699" marT="26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13 299,59</a:t>
                      </a:r>
                    </a:p>
                  </a:txBody>
                  <a:tcPr marL="2699" marR="2699" marT="26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13 991,02</a:t>
                      </a:r>
                    </a:p>
                  </a:txBody>
                  <a:tcPr marL="2699" marR="2699" marT="26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15 </a:t>
                      </a:r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494,09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2699" marR="2699" marT="26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1 503,07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2699" marR="2699" marT="26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110,74</a:t>
                      </a:r>
                    </a:p>
                  </a:txBody>
                  <a:tcPr marL="2699" marR="2699" marT="26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</a:tr>
              <a:tr h="126676">
                <a:tc>
                  <a:txBody>
                    <a:bodyPr/>
                    <a:lstStyle/>
                    <a:p>
                      <a:pPr algn="just" rtl="0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Обеспечение проведения выборов и референдумов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2699" marR="2699" marT="26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01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2699" marR="2699" marT="26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07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2699" marR="2699" marT="26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2699" marR="2699" marT="26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endParaRPr lang="ru-RU" sz="8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2699" marR="2699" marT="26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3679,68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2699" marR="2699" marT="26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3 679,68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2699" marR="2699" marT="26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0,00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2699" marR="2699" marT="26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</a:tr>
              <a:tr h="126676">
                <a:tc>
                  <a:txBody>
                    <a:bodyPr/>
                    <a:lstStyle/>
                    <a:p>
                      <a:pPr algn="just" rtl="0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Другие </a:t>
                      </a:r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общегосударственные вопросы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2699" marR="2699" marT="26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01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2699" marR="2699" marT="26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13</a:t>
                      </a:r>
                    </a:p>
                  </a:txBody>
                  <a:tcPr marL="2699" marR="2699" marT="26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43 859,82</a:t>
                      </a:r>
                    </a:p>
                  </a:txBody>
                  <a:tcPr marL="2699" marR="2699" marT="26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55 641,51</a:t>
                      </a:r>
                    </a:p>
                  </a:txBody>
                  <a:tcPr marL="2699" marR="2699" marT="26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59 778,10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2699" marR="2699" marT="26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4 </a:t>
                      </a:r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136,59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2699" marR="2699" marT="26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107,43</a:t>
                      </a:r>
                    </a:p>
                  </a:txBody>
                  <a:tcPr marL="2699" marR="2699" marT="26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</a:tr>
              <a:tr h="126676">
                <a:tc>
                  <a:txBody>
                    <a:bodyPr/>
                    <a:lstStyle/>
                    <a:p>
                      <a:pPr algn="just" rtl="0" fontAlgn="b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Национальная безопасность и правоохранительная деятельность</a:t>
                      </a:r>
                    </a:p>
                  </a:txBody>
                  <a:tcPr marL="2699" marR="2699" marT="26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03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2699" marR="2699" marT="26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-</a:t>
                      </a:r>
                    </a:p>
                  </a:txBody>
                  <a:tcPr marL="2699" marR="2699" marT="26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3 557,30</a:t>
                      </a:r>
                    </a:p>
                  </a:txBody>
                  <a:tcPr marL="2699" marR="2699" marT="26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3 667,65</a:t>
                      </a:r>
                    </a:p>
                  </a:txBody>
                  <a:tcPr marL="2699" marR="2699" marT="26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3 597,45</a:t>
                      </a:r>
                    </a:p>
                  </a:txBody>
                  <a:tcPr marL="2699" marR="2699" marT="26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-70,20</a:t>
                      </a:r>
                    </a:p>
                  </a:txBody>
                  <a:tcPr marL="2699" marR="2699" marT="26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98,09</a:t>
                      </a:r>
                    </a:p>
                  </a:txBody>
                  <a:tcPr marL="2699" marR="2699" marT="26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</a:tr>
              <a:tr h="250608">
                <a:tc>
                  <a:txBody>
                    <a:bodyPr/>
                    <a:lstStyle/>
                    <a:p>
                      <a:pPr algn="just" rtl="0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Защита населения и территории от чрезвычайных ситуаций природного и техногенного характера, гражданская оборона</a:t>
                      </a:r>
                    </a:p>
                  </a:txBody>
                  <a:tcPr marL="2699" marR="2699" marT="26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03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2699" marR="2699" marT="26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09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2699" marR="2699" marT="26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3 312,30</a:t>
                      </a:r>
                    </a:p>
                  </a:txBody>
                  <a:tcPr marL="2699" marR="2699" marT="26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3 397,65</a:t>
                      </a:r>
                    </a:p>
                  </a:txBody>
                  <a:tcPr marL="2699" marR="2699" marT="26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3 597,45</a:t>
                      </a:r>
                    </a:p>
                  </a:txBody>
                  <a:tcPr marL="2699" marR="2699" marT="26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199,80</a:t>
                      </a:r>
                    </a:p>
                  </a:txBody>
                  <a:tcPr marL="2699" marR="2699" marT="26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105,88</a:t>
                      </a:r>
                    </a:p>
                  </a:txBody>
                  <a:tcPr marL="2699" marR="2699" marT="26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</a:tr>
              <a:tr h="126676">
                <a:tc>
                  <a:txBody>
                    <a:bodyPr/>
                    <a:lstStyle/>
                    <a:p>
                      <a:pPr algn="just" rtl="0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Другие </a:t>
                      </a: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вопросы в области  </a:t>
                      </a:r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национальной </a:t>
                      </a: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безопасности и правоохранительной деятельности</a:t>
                      </a:r>
                    </a:p>
                  </a:txBody>
                  <a:tcPr marL="2699" marR="2699" marT="26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03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2699" marR="2699" marT="26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14</a:t>
                      </a:r>
                    </a:p>
                  </a:txBody>
                  <a:tcPr marL="2699" marR="2699" marT="26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245</a:t>
                      </a:r>
                    </a:p>
                  </a:txBody>
                  <a:tcPr marL="2699" marR="2699" marT="26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270</a:t>
                      </a:r>
                    </a:p>
                  </a:txBody>
                  <a:tcPr marL="2699" marR="2699" marT="26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2699" marR="2699" marT="26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-270,00</a:t>
                      </a:r>
                    </a:p>
                  </a:txBody>
                  <a:tcPr marL="2699" marR="2699" marT="26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0,00</a:t>
                      </a:r>
                    </a:p>
                  </a:txBody>
                  <a:tcPr marL="2699" marR="2699" marT="26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</a:tr>
              <a:tr h="126676">
                <a:tc>
                  <a:txBody>
                    <a:bodyPr/>
                    <a:lstStyle/>
                    <a:p>
                      <a:pPr algn="just" rtl="0" fontAlgn="b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Национальная экономика</a:t>
                      </a:r>
                    </a:p>
                  </a:txBody>
                  <a:tcPr marL="2699" marR="2699" marT="26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04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2699" marR="2699" marT="26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</a:t>
                      </a:r>
                    </a:p>
                  </a:txBody>
                  <a:tcPr marL="2699" marR="2699" marT="26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31 718,07</a:t>
                      </a:r>
                    </a:p>
                  </a:txBody>
                  <a:tcPr marL="2699" marR="2699" marT="26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14 649,67</a:t>
                      </a:r>
                    </a:p>
                  </a:txBody>
                  <a:tcPr marL="2699" marR="2699" marT="26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17 </a:t>
                      </a:r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921,09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2699" marR="2699" marT="26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 </a:t>
                      </a:r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271,42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2699" marR="2699" marT="26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122,33</a:t>
                      </a:r>
                    </a:p>
                  </a:txBody>
                  <a:tcPr marL="2699" marR="2699" marT="26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</a:tr>
              <a:tr h="126676">
                <a:tc>
                  <a:txBody>
                    <a:bodyPr/>
                    <a:lstStyle/>
                    <a:p>
                      <a:pPr algn="just" rtl="0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Сельское хозяйство</a:t>
                      </a:r>
                    </a:p>
                  </a:txBody>
                  <a:tcPr marL="2699" marR="2699" marT="26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04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2699" marR="2699" marT="26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05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2699" marR="2699" marT="26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24 239,93</a:t>
                      </a:r>
                    </a:p>
                  </a:txBody>
                  <a:tcPr marL="2699" marR="2699" marT="26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6 307,62</a:t>
                      </a:r>
                    </a:p>
                  </a:txBody>
                  <a:tcPr marL="2699" marR="2699" marT="26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6 461,92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2699" marR="2699" marT="26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153,30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2699" marR="2699" marT="26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102,44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2699" marR="2699" marT="26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</a:tr>
              <a:tr h="126676">
                <a:tc>
                  <a:txBody>
                    <a:bodyPr/>
                    <a:lstStyle/>
                    <a:p>
                      <a:pPr algn="just" rtl="0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Транспорт</a:t>
                      </a:r>
                    </a:p>
                  </a:txBody>
                  <a:tcPr marL="2699" marR="2699" marT="26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04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2699" marR="2699" marT="26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08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2699" marR="2699" marT="26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1 288,38</a:t>
                      </a:r>
                    </a:p>
                  </a:txBody>
                  <a:tcPr marL="2699" marR="2699" marT="26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1 099,71</a:t>
                      </a:r>
                    </a:p>
                  </a:txBody>
                  <a:tcPr marL="2699" marR="2699" marT="26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1 358,61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2699" marR="2699" marT="26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258,90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2699" marR="2699" marT="26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123,54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2699" marR="2699" marT="26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</a:tr>
              <a:tr h="126676">
                <a:tc>
                  <a:txBody>
                    <a:bodyPr/>
                    <a:lstStyle/>
                    <a:p>
                      <a:pPr algn="just" rtl="0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Дорожное хозяйство (дорожные фонды)</a:t>
                      </a:r>
                    </a:p>
                  </a:txBody>
                  <a:tcPr marL="2699" marR="2699" marT="26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04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2699" marR="2699" marT="26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09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2699" marR="2699" marT="26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5 414,08</a:t>
                      </a:r>
                    </a:p>
                  </a:txBody>
                  <a:tcPr marL="2699" marR="2699" marT="26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6 525,61</a:t>
                      </a:r>
                    </a:p>
                  </a:txBody>
                  <a:tcPr marL="2699" marR="2699" marT="26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9 405,80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2699" marR="2699" marT="26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 </a:t>
                      </a:r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880,19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2699" marR="2699" marT="26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144,14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2699" marR="2699" marT="26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</a:tr>
              <a:tr h="126676">
                <a:tc>
                  <a:txBody>
                    <a:bodyPr/>
                    <a:lstStyle/>
                    <a:p>
                      <a:pPr algn="just" rtl="0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Другие вопросы в области национальной экономики</a:t>
                      </a:r>
                    </a:p>
                  </a:txBody>
                  <a:tcPr marL="2699" marR="2699" marT="26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04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2699" marR="2699" marT="26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12</a:t>
                      </a:r>
                    </a:p>
                  </a:txBody>
                  <a:tcPr marL="2699" marR="2699" marT="26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775,68</a:t>
                      </a:r>
                    </a:p>
                  </a:txBody>
                  <a:tcPr marL="2699" marR="2699" marT="26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716,73</a:t>
                      </a:r>
                    </a:p>
                  </a:txBody>
                  <a:tcPr marL="2699" marR="2699" marT="26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694,76</a:t>
                      </a:r>
                    </a:p>
                  </a:txBody>
                  <a:tcPr marL="2699" marR="2699" marT="26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-21,97</a:t>
                      </a:r>
                    </a:p>
                  </a:txBody>
                  <a:tcPr marL="2699" marR="2699" marT="26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96,93</a:t>
                      </a:r>
                    </a:p>
                  </a:txBody>
                  <a:tcPr marL="2699" marR="2699" marT="26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</a:tr>
              <a:tr h="126676">
                <a:tc>
                  <a:txBody>
                    <a:bodyPr/>
                    <a:lstStyle/>
                    <a:p>
                      <a:pPr algn="just" rtl="0" fontAlgn="b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Жилищно-коммунальное хозяйство</a:t>
                      </a:r>
                    </a:p>
                  </a:txBody>
                  <a:tcPr marL="2699" marR="2699" marT="26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05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2699" marR="2699" marT="26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</a:t>
                      </a:r>
                    </a:p>
                  </a:txBody>
                  <a:tcPr marL="2699" marR="2699" marT="26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936,8</a:t>
                      </a:r>
                    </a:p>
                  </a:txBody>
                  <a:tcPr marL="2699" marR="2699" marT="26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982,73</a:t>
                      </a:r>
                    </a:p>
                  </a:txBody>
                  <a:tcPr marL="2699" marR="2699" marT="26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13 454,98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2699" marR="2699" marT="26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12 </a:t>
                      </a:r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472,25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2699" marR="2699" marT="26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1369,14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2699" marR="2699" marT="26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</a:tr>
              <a:tr h="126676">
                <a:tc>
                  <a:txBody>
                    <a:bodyPr/>
                    <a:lstStyle/>
                    <a:p>
                      <a:pPr algn="just" rtl="0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Благоустройство</a:t>
                      </a:r>
                    </a:p>
                  </a:txBody>
                  <a:tcPr marL="2699" marR="2699" marT="26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05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2699" marR="2699" marT="26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03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2699" marR="2699" marT="26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800</a:t>
                      </a:r>
                    </a:p>
                  </a:txBody>
                  <a:tcPr marL="2699" marR="2699" marT="26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800</a:t>
                      </a:r>
                    </a:p>
                  </a:txBody>
                  <a:tcPr marL="2699" marR="2699" marT="26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13064,52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2699" marR="2699" marT="26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12 </a:t>
                      </a:r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264,52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2699" marR="2699" marT="26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1633,05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2699" marR="2699" marT="26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</a:tr>
              <a:tr h="126676">
                <a:tc>
                  <a:txBody>
                    <a:bodyPr/>
                    <a:lstStyle/>
                    <a:p>
                      <a:pPr algn="just" rtl="0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Другие вопросы в области жилищно-коммунального хозяйства</a:t>
                      </a:r>
                    </a:p>
                  </a:txBody>
                  <a:tcPr marL="2699" marR="2699" marT="26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05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2699" marR="2699" marT="26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05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2699" marR="2699" marT="26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136,8</a:t>
                      </a:r>
                    </a:p>
                  </a:txBody>
                  <a:tcPr marL="2699" marR="2699" marT="26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182,73</a:t>
                      </a:r>
                    </a:p>
                  </a:txBody>
                  <a:tcPr marL="2699" marR="2699" marT="26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390,46</a:t>
                      </a:r>
                    </a:p>
                  </a:txBody>
                  <a:tcPr marL="2699" marR="2699" marT="26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207,73</a:t>
                      </a:r>
                    </a:p>
                  </a:txBody>
                  <a:tcPr marL="2699" marR="2699" marT="26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213,68</a:t>
                      </a:r>
                    </a:p>
                  </a:txBody>
                  <a:tcPr marL="2699" marR="2699" marT="26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</a:tr>
              <a:tr h="126676">
                <a:tc>
                  <a:txBody>
                    <a:bodyPr/>
                    <a:lstStyle/>
                    <a:p>
                      <a:pPr algn="just" rtl="0" fontAlgn="b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Образование</a:t>
                      </a:r>
                    </a:p>
                  </a:txBody>
                  <a:tcPr marL="2699" marR="2699" marT="26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07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2699" marR="2699" marT="26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</a:t>
                      </a:r>
                    </a:p>
                  </a:txBody>
                  <a:tcPr marL="2699" marR="2699" marT="26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690 789,22</a:t>
                      </a:r>
                    </a:p>
                  </a:txBody>
                  <a:tcPr marL="2699" marR="2699" marT="26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719 042,35</a:t>
                      </a:r>
                    </a:p>
                  </a:txBody>
                  <a:tcPr marL="2699" marR="2699" marT="26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750 </a:t>
                      </a:r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709,48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2699" marR="2699" marT="26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31 </a:t>
                      </a:r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667,13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2699" marR="2699" marT="26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104,40</a:t>
                      </a:r>
                    </a:p>
                  </a:txBody>
                  <a:tcPr marL="2699" marR="2699" marT="26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</a:tr>
              <a:tr h="126676">
                <a:tc>
                  <a:txBody>
                    <a:bodyPr/>
                    <a:lstStyle/>
                    <a:p>
                      <a:pPr algn="just" rtl="0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Дошкольное образование</a:t>
                      </a:r>
                    </a:p>
                  </a:txBody>
                  <a:tcPr marL="2699" marR="2699" marT="26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07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2699" marR="2699" marT="26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01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2699" marR="2699" marT="26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165 818,46</a:t>
                      </a:r>
                    </a:p>
                  </a:txBody>
                  <a:tcPr marL="2699" marR="2699" marT="26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173 512,52</a:t>
                      </a:r>
                    </a:p>
                  </a:txBody>
                  <a:tcPr marL="2699" marR="2699" marT="26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179 </a:t>
                      </a:r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516,95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2699" marR="2699" marT="26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6 </a:t>
                      </a:r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004,43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2699" marR="2699" marT="26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103,46</a:t>
                      </a:r>
                    </a:p>
                  </a:txBody>
                  <a:tcPr marL="2699" marR="2699" marT="26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</a:tr>
              <a:tr h="126676">
                <a:tc>
                  <a:txBody>
                    <a:bodyPr/>
                    <a:lstStyle/>
                    <a:p>
                      <a:pPr algn="just" rtl="0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Общее образование</a:t>
                      </a:r>
                    </a:p>
                  </a:txBody>
                  <a:tcPr marL="2699" marR="2699" marT="26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07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2699" marR="2699" marT="26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02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2699" marR="2699" marT="26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404 847,61</a:t>
                      </a:r>
                    </a:p>
                  </a:txBody>
                  <a:tcPr marL="2699" marR="2699" marT="26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424 583,66</a:t>
                      </a:r>
                    </a:p>
                  </a:txBody>
                  <a:tcPr marL="2699" marR="2699" marT="26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457 </a:t>
                      </a:r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347,17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2699" marR="2699" marT="26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32 </a:t>
                      </a:r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763,51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2699" marR="2699" marT="26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107,72</a:t>
                      </a:r>
                    </a:p>
                  </a:txBody>
                  <a:tcPr marL="2699" marR="2699" marT="26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</a:tr>
              <a:tr h="126676">
                <a:tc>
                  <a:txBody>
                    <a:bodyPr/>
                    <a:lstStyle/>
                    <a:p>
                      <a:pPr algn="just" rtl="0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Дополнительное образование детей</a:t>
                      </a:r>
                    </a:p>
                  </a:txBody>
                  <a:tcPr marL="2699" marR="2699" marT="26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07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2699" marR="2699" marT="26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03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2699" marR="2699" marT="26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42 116,54</a:t>
                      </a:r>
                    </a:p>
                  </a:txBody>
                  <a:tcPr marL="2699" marR="2699" marT="26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41 717,80</a:t>
                      </a:r>
                    </a:p>
                  </a:txBody>
                  <a:tcPr marL="2699" marR="2699" marT="26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45 </a:t>
                      </a:r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552,93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2699" marR="2699" marT="26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 </a:t>
                      </a:r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835,13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2699" marR="2699" marT="26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109,19</a:t>
                      </a:r>
                    </a:p>
                  </a:txBody>
                  <a:tcPr marL="2699" marR="2699" marT="26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</a:tr>
              <a:tr h="126676">
                <a:tc>
                  <a:txBody>
                    <a:bodyPr/>
                    <a:lstStyle/>
                    <a:p>
                      <a:pPr algn="just" rtl="0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Молодёжная политика и оздоровление детей</a:t>
                      </a:r>
                    </a:p>
                  </a:txBody>
                  <a:tcPr marL="2699" marR="2699" marT="26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07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2699" marR="2699" marT="26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07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2699" marR="2699" marT="26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15 996,87</a:t>
                      </a:r>
                    </a:p>
                  </a:txBody>
                  <a:tcPr marL="2699" marR="2699" marT="26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15 670,85</a:t>
                      </a:r>
                    </a:p>
                  </a:txBody>
                  <a:tcPr marL="2699" marR="2699" marT="26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6 187,36</a:t>
                      </a:r>
                    </a:p>
                  </a:txBody>
                  <a:tcPr marL="2699" marR="2699" marT="26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-9 483,49</a:t>
                      </a:r>
                    </a:p>
                  </a:txBody>
                  <a:tcPr marL="2699" marR="2699" marT="26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39,48</a:t>
                      </a:r>
                    </a:p>
                  </a:txBody>
                  <a:tcPr marL="2699" marR="2699" marT="26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</a:tr>
              <a:tr h="126676">
                <a:tc>
                  <a:txBody>
                    <a:bodyPr/>
                    <a:lstStyle/>
                    <a:p>
                      <a:pPr algn="just" rtl="0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Другие вопросы в области образования</a:t>
                      </a:r>
                    </a:p>
                  </a:txBody>
                  <a:tcPr marL="2699" marR="2699" marT="26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07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2699" marR="2699" marT="26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09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2699" marR="2699" marT="26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62 009,74</a:t>
                      </a:r>
                    </a:p>
                  </a:txBody>
                  <a:tcPr marL="2699" marR="2699" marT="26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63 557,52</a:t>
                      </a:r>
                    </a:p>
                  </a:txBody>
                  <a:tcPr marL="2699" marR="2699" marT="26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62 </a:t>
                      </a:r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105,07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2699" marR="2699" marT="26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-1 </a:t>
                      </a:r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452,45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2699" marR="2699" marT="26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97,71</a:t>
                      </a:r>
                    </a:p>
                  </a:txBody>
                  <a:tcPr marL="2699" marR="2699" marT="26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</a:tr>
              <a:tr h="126676">
                <a:tc>
                  <a:txBody>
                    <a:bodyPr/>
                    <a:lstStyle/>
                    <a:p>
                      <a:pPr algn="just" rtl="0" fontAlgn="b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Культура и кинематография</a:t>
                      </a:r>
                    </a:p>
                  </a:txBody>
                  <a:tcPr marL="2699" marR="2699" marT="26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08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2699" marR="2699" marT="26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</a:t>
                      </a:r>
                    </a:p>
                  </a:txBody>
                  <a:tcPr marL="2699" marR="2699" marT="26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54 973,01</a:t>
                      </a:r>
                    </a:p>
                  </a:txBody>
                  <a:tcPr marL="2699" marR="2699" marT="26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54 545,65</a:t>
                      </a:r>
                    </a:p>
                  </a:txBody>
                  <a:tcPr marL="2699" marR="2699" marT="26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48 </a:t>
                      </a:r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520,40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2699" marR="2699" marT="26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-6 </a:t>
                      </a:r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025,25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2699" marR="2699" marT="26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88,95</a:t>
                      </a:r>
                    </a:p>
                  </a:txBody>
                  <a:tcPr marL="2699" marR="2699" marT="26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</a:tr>
              <a:tr h="126676">
                <a:tc>
                  <a:txBody>
                    <a:bodyPr/>
                    <a:lstStyle/>
                    <a:p>
                      <a:pPr algn="just" rtl="0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Культура</a:t>
                      </a:r>
                    </a:p>
                  </a:txBody>
                  <a:tcPr marL="2699" marR="2699" marT="26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08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2699" marR="2699" marT="26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01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2699" marR="2699" marT="26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40 917,61</a:t>
                      </a:r>
                    </a:p>
                  </a:txBody>
                  <a:tcPr marL="2699" marR="2699" marT="26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41 080,98</a:t>
                      </a:r>
                    </a:p>
                  </a:txBody>
                  <a:tcPr marL="2699" marR="2699" marT="26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34 315,12</a:t>
                      </a:r>
                    </a:p>
                  </a:txBody>
                  <a:tcPr marL="2699" marR="2699" marT="26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-6 765,86</a:t>
                      </a:r>
                    </a:p>
                  </a:txBody>
                  <a:tcPr marL="2699" marR="2699" marT="26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83,53</a:t>
                      </a:r>
                    </a:p>
                  </a:txBody>
                  <a:tcPr marL="2699" marR="2699" marT="26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</a:tr>
              <a:tr h="126676">
                <a:tc>
                  <a:txBody>
                    <a:bodyPr/>
                    <a:lstStyle/>
                    <a:p>
                      <a:pPr algn="just" rtl="0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Кинематография</a:t>
                      </a:r>
                    </a:p>
                  </a:txBody>
                  <a:tcPr marL="2699" marR="2699" marT="26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08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2699" marR="2699" marT="26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02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2699" marR="2699" marT="26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3 865,64</a:t>
                      </a:r>
                    </a:p>
                  </a:txBody>
                  <a:tcPr marL="2699" marR="2699" marT="26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4 427,63</a:t>
                      </a:r>
                    </a:p>
                  </a:txBody>
                  <a:tcPr marL="2699" marR="2699" marT="26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5 </a:t>
                      </a:r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435,72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2699" marR="2699" marT="26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 </a:t>
                      </a:r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008,09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2699" marR="2699" marT="26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122,77</a:t>
                      </a:r>
                    </a:p>
                  </a:txBody>
                  <a:tcPr marL="2699" marR="2699" marT="26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</a:tr>
              <a:tr h="126676">
                <a:tc>
                  <a:txBody>
                    <a:bodyPr/>
                    <a:lstStyle/>
                    <a:p>
                      <a:pPr algn="just" rtl="0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Другие вопросы в области культуры</a:t>
                      </a:r>
                    </a:p>
                  </a:txBody>
                  <a:tcPr marL="2699" marR="2699" marT="26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08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2699" marR="2699" marT="26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04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2699" marR="2699" marT="26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10 219,76</a:t>
                      </a:r>
                    </a:p>
                  </a:txBody>
                  <a:tcPr marL="2699" marR="2699" marT="26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9 037,04</a:t>
                      </a:r>
                    </a:p>
                  </a:txBody>
                  <a:tcPr marL="2699" marR="2699" marT="26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8 </a:t>
                      </a:r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769,56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2699" marR="2699" marT="26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-</a:t>
                      </a:r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267,48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2699" marR="2699" marT="26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97,04</a:t>
                      </a:r>
                    </a:p>
                  </a:txBody>
                  <a:tcPr marL="2699" marR="2699" marT="26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</a:tr>
              <a:tr h="126676">
                <a:tc>
                  <a:txBody>
                    <a:bodyPr/>
                    <a:lstStyle/>
                    <a:p>
                      <a:pPr algn="just" rtl="0" fontAlgn="b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Социальная политика</a:t>
                      </a:r>
                    </a:p>
                  </a:txBody>
                  <a:tcPr marL="2699" marR="2699" marT="26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</a:t>
                      </a:r>
                    </a:p>
                  </a:txBody>
                  <a:tcPr marL="2699" marR="2699" marT="26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</a:t>
                      </a:r>
                    </a:p>
                  </a:txBody>
                  <a:tcPr marL="2699" marR="2699" marT="26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330 161,10</a:t>
                      </a:r>
                    </a:p>
                  </a:txBody>
                  <a:tcPr marL="2699" marR="2699" marT="26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342 286,75</a:t>
                      </a:r>
                    </a:p>
                  </a:txBody>
                  <a:tcPr marL="2699" marR="2699" marT="26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622 850,09</a:t>
                      </a:r>
                    </a:p>
                  </a:txBody>
                  <a:tcPr marL="2699" marR="2699" marT="26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280 </a:t>
                      </a:r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563,35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2699" marR="2699" marT="26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181,97</a:t>
                      </a:r>
                    </a:p>
                  </a:txBody>
                  <a:tcPr marL="2699" marR="2699" marT="26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</a:tr>
              <a:tr h="126676">
                <a:tc>
                  <a:txBody>
                    <a:bodyPr/>
                    <a:lstStyle/>
                    <a:p>
                      <a:pPr algn="just" rtl="0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Социальное обеспечение населения</a:t>
                      </a:r>
                    </a:p>
                  </a:txBody>
                  <a:tcPr marL="2699" marR="2699" marT="26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</a:t>
                      </a:r>
                    </a:p>
                  </a:txBody>
                  <a:tcPr marL="2699" marR="2699" marT="26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03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2699" marR="2699" marT="26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202 889,94</a:t>
                      </a:r>
                    </a:p>
                  </a:txBody>
                  <a:tcPr marL="2699" marR="2699" marT="26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117 820,54</a:t>
                      </a:r>
                    </a:p>
                  </a:txBody>
                  <a:tcPr marL="2699" marR="2699" marT="26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121 547,50</a:t>
                      </a:r>
                    </a:p>
                  </a:txBody>
                  <a:tcPr marL="2699" marR="2699" marT="26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3 726,96</a:t>
                      </a:r>
                    </a:p>
                  </a:txBody>
                  <a:tcPr marL="2699" marR="2699" marT="26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103,16</a:t>
                      </a:r>
                    </a:p>
                  </a:txBody>
                  <a:tcPr marL="2699" marR="2699" marT="26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</a:tr>
              <a:tr h="126676">
                <a:tc>
                  <a:txBody>
                    <a:bodyPr/>
                    <a:lstStyle/>
                    <a:p>
                      <a:pPr algn="just" rtl="0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Охрана семьи и детства</a:t>
                      </a:r>
                    </a:p>
                  </a:txBody>
                  <a:tcPr marL="2699" marR="2699" marT="26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</a:t>
                      </a:r>
                    </a:p>
                  </a:txBody>
                  <a:tcPr marL="2699" marR="2699" marT="26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04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2699" marR="2699" marT="26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112 598,06</a:t>
                      </a:r>
                    </a:p>
                  </a:txBody>
                  <a:tcPr marL="2699" marR="2699" marT="26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208 954,44</a:t>
                      </a:r>
                    </a:p>
                  </a:txBody>
                  <a:tcPr marL="2699" marR="2699" marT="26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482 </a:t>
                      </a:r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489,79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2699" marR="2699" marT="26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273 </a:t>
                      </a:r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535,35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2699" marR="2699" marT="26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230,91</a:t>
                      </a:r>
                    </a:p>
                  </a:txBody>
                  <a:tcPr marL="2699" marR="2699" marT="26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</a:tr>
              <a:tr h="126676">
                <a:tc>
                  <a:txBody>
                    <a:bodyPr/>
                    <a:lstStyle/>
                    <a:p>
                      <a:pPr algn="just" rtl="0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Другие вопросы в области  социальной  политики</a:t>
                      </a:r>
                    </a:p>
                  </a:txBody>
                  <a:tcPr marL="2699" marR="2699" marT="26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</a:t>
                      </a:r>
                    </a:p>
                  </a:txBody>
                  <a:tcPr marL="2699" marR="2699" marT="26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06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2699" marR="2699" marT="26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14 673,10</a:t>
                      </a:r>
                    </a:p>
                  </a:txBody>
                  <a:tcPr marL="2699" marR="2699" marT="26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15 511,77</a:t>
                      </a:r>
                    </a:p>
                  </a:txBody>
                  <a:tcPr marL="2699" marR="2699" marT="26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18 </a:t>
                      </a:r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812,80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2699" marR="2699" marT="26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 </a:t>
                      </a:r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301,03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2699" marR="2699" marT="26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121,28</a:t>
                      </a:r>
                    </a:p>
                  </a:txBody>
                  <a:tcPr marL="2699" marR="2699" marT="26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</a:tr>
              <a:tr h="126676">
                <a:tc>
                  <a:txBody>
                    <a:bodyPr/>
                    <a:lstStyle/>
                    <a:p>
                      <a:pPr algn="just" rtl="0" fontAlgn="b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Физическая культура и спорт</a:t>
                      </a:r>
                    </a:p>
                  </a:txBody>
                  <a:tcPr marL="2699" marR="2699" marT="26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11</a:t>
                      </a:r>
                    </a:p>
                  </a:txBody>
                  <a:tcPr marL="2699" marR="2699" marT="26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</a:t>
                      </a:r>
                    </a:p>
                  </a:txBody>
                  <a:tcPr marL="2699" marR="2699" marT="26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5 434,07</a:t>
                      </a:r>
                    </a:p>
                  </a:txBody>
                  <a:tcPr marL="2699" marR="2699" marT="26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6 863,49</a:t>
                      </a:r>
                    </a:p>
                  </a:txBody>
                  <a:tcPr marL="2699" marR="2699" marT="26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7 350,20</a:t>
                      </a:r>
                    </a:p>
                  </a:txBody>
                  <a:tcPr marL="2699" marR="2699" marT="26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486,71</a:t>
                      </a:r>
                    </a:p>
                  </a:txBody>
                  <a:tcPr marL="2699" marR="2699" marT="26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107,09</a:t>
                      </a:r>
                    </a:p>
                  </a:txBody>
                  <a:tcPr marL="2699" marR="2699" marT="26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</a:tr>
              <a:tr h="126676">
                <a:tc>
                  <a:txBody>
                    <a:bodyPr/>
                    <a:lstStyle/>
                    <a:p>
                      <a:pPr algn="just" rtl="0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Физическая культура</a:t>
                      </a:r>
                    </a:p>
                  </a:txBody>
                  <a:tcPr marL="2699" marR="2699" marT="26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11</a:t>
                      </a:r>
                    </a:p>
                  </a:txBody>
                  <a:tcPr marL="2699" marR="2699" marT="26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01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2699" marR="2699" marT="26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5 434,07</a:t>
                      </a:r>
                    </a:p>
                  </a:txBody>
                  <a:tcPr marL="2699" marR="2699" marT="26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6 319,74</a:t>
                      </a:r>
                    </a:p>
                  </a:txBody>
                  <a:tcPr marL="2699" marR="2699" marT="26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6 124,20</a:t>
                      </a:r>
                    </a:p>
                  </a:txBody>
                  <a:tcPr marL="2699" marR="2699" marT="26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-195,54</a:t>
                      </a:r>
                    </a:p>
                  </a:txBody>
                  <a:tcPr marL="2699" marR="2699" marT="26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96,91</a:t>
                      </a:r>
                    </a:p>
                  </a:txBody>
                  <a:tcPr marL="2699" marR="2699" marT="26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</a:tr>
              <a:tr h="126676">
                <a:tc>
                  <a:txBody>
                    <a:bodyPr/>
                    <a:lstStyle/>
                    <a:p>
                      <a:pPr algn="just" rtl="0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массовый спорт</a:t>
                      </a:r>
                    </a:p>
                  </a:txBody>
                  <a:tcPr marL="2699" marR="2699" marT="26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2699" marR="2699" marT="26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2699" marR="2699" marT="26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2699" marR="2699" marT="26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543,75</a:t>
                      </a:r>
                    </a:p>
                  </a:txBody>
                  <a:tcPr marL="2699" marR="2699" marT="26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1226,00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2699" marR="2699" marT="26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682,25</a:t>
                      </a:r>
                    </a:p>
                  </a:txBody>
                  <a:tcPr marL="2699" marR="2699" marT="26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225,47</a:t>
                      </a:r>
                    </a:p>
                  </a:txBody>
                  <a:tcPr marL="2699" marR="2699" marT="26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</a:tr>
              <a:tr h="250608">
                <a:tc>
                  <a:txBody>
                    <a:bodyPr/>
                    <a:lstStyle/>
                    <a:p>
                      <a:pPr algn="just" rtl="0" fontAlgn="b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Межбюджетные трансферты общего характера бюджетам субъектов Российской Федерации и муниципальных образований</a:t>
                      </a:r>
                    </a:p>
                  </a:txBody>
                  <a:tcPr marL="2699" marR="2699" marT="26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14</a:t>
                      </a:r>
                    </a:p>
                  </a:txBody>
                  <a:tcPr marL="2699" marR="2699" marT="26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</a:t>
                      </a:r>
                    </a:p>
                  </a:txBody>
                  <a:tcPr marL="2699" marR="2699" marT="26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65 101,00</a:t>
                      </a:r>
                    </a:p>
                  </a:txBody>
                  <a:tcPr marL="2699" marR="2699" marT="26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80 965,79</a:t>
                      </a:r>
                    </a:p>
                  </a:txBody>
                  <a:tcPr marL="2699" marR="2699" marT="26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116 </a:t>
                      </a:r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557,24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2699" marR="2699" marT="26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35 </a:t>
                      </a:r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591,45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2699" marR="2699" marT="26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143,96</a:t>
                      </a:r>
                    </a:p>
                  </a:txBody>
                  <a:tcPr marL="2699" marR="2699" marT="26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</a:tr>
              <a:tr h="250608">
                <a:tc>
                  <a:txBody>
                    <a:bodyPr/>
                    <a:lstStyle/>
                    <a:p>
                      <a:pPr algn="just" rtl="0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Дотации на выравнивание бюджетной обеспеченности субъектов Российской Федерации и муниципальных образований</a:t>
                      </a:r>
                    </a:p>
                  </a:txBody>
                  <a:tcPr marL="2699" marR="2699" marT="26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14</a:t>
                      </a:r>
                    </a:p>
                  </a:txBody>
                  <a:tcPr marL="2699" marR="2699" marT="26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01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2699" marR="2699" marT="26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16 275,25</a:t>
                      </a:r>
                    </a:p>
                  </a:txBody>
                  <a:tcPr marL="2699" marR="2699" marT="26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20 071,79</a:t>
                      </a:r>
                    </a:p>
                  </a:txBody>
                  <a:tcPr marL="2699" marR="2699" marT="26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77 016,26</a:t>
                      </a:r>
                    </a:p>
                  </a:txBody>
                  <a:tcPr marL="2699" marR="2699" marT="26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56 944,47</a:t>
                      </a:r>
                    </a:p>
                  </a:txBody>
                  <a:tcPr marL="2699" marR="2699" marT="26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383,70</a:t>
                      </a:r>
                    </a:p>
                  </a:txBody>
                  <a:tcPr marL="2699" marR="2699" marT="26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</a:tr>
              <a:tr h="126676">
                <a:tc>
                  <a:txBody>
                    <a:bodyPr/>
                    <a:lstStyle/>
                    <a:p>
                      <a:pPr algn="just" rtl="0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Иные дотации</a:t>
                      </a:r>
                    </a:p>
                  </a:txBody>
                  <a:tcPr marL="2699" marR="2699" marT="26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14</a:t>
                      </a:r>
                    </a:p>
                  </a:txBody>
                  <a:tcPr marL="2699" marR="2699" marT="26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02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2699" marR="2699" marT="26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48 825,75</a:t>
                      </a:r>
                    </a:p>
                  </a:txBody>
                  <a:tcPr marL="2699" marR="2699" marT="26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60 894,00</a:t>
                      </a:r>
                    </a:p>
                  </a:txBody>
                  <a:tcPr marL="2699" marR="2699" marT="26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26 </a:t>
                      </a:r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134,91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2699" marR="2699" marT="26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-34 </a:t>
                      </a:r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759,09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2699" marR="2699" marT="26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42,92</a:t>
                      </a:r>
                    </a:p>
                  </a:txBody>
                  <a:tcPr marL="2699" marR="2699" marT="26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</a:tr>
              <a:tr h="126676">
                <a:tc>
                  <a:txBody>
                    <a:bodyPr/>
                    <a:lstStyle/>
                    <a:p>
                      <a:pPr algn="just" rtl="0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Прочие межбюджетные трансферты общего характера</a:t>
                      </a:r>
                    </a:p>
                  </a:txBody>
                  <a:tcPr marL="2699" marR="2699" marT="26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14</a:t>
                      </a:r>
                    </a:p>
                  </a:txBody>
                  <a:tcPr marL="2699" marR="2699" marT="26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03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2699" marR="2699" marT="26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2699" marR="2699" marT="26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800" b="0" i="0" u="none" strike="noStrike" kern="0" baseline="0" dirty="0">
                          <a:solidFill>
                            <a:srgbClr val="000000"/>
                          </a:solidFill>
                          <a:latin typeface="Calibri"/>
                        </a:rPr>
                        <a:t>11454,97</a:t>
                      </a:r>
                    </a:p>
                  </a:txBody>
                  <a:tcPr marL="2699" marR="2699" marT="26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800" b="0" i="0" u="none" strike="noStrike" kern="0" baseline="0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13406,07</a:t>
                      </a:r>
                      <a:endParaRPr lang="ru-RU" sz="800" b="0" i="0" u="none" strike="noStrike" kern="0" baseline="0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2699" marR="2699" marT="26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800" b="1" i="0" u="none" strike="noStrike" kern="0" baseline="0" dirty="0">
                          <a:solidFill>
                            <a:srgbClr val="000000"/>
                          </a:solidFill>
                          <a:latin typeface="Calibri"/>
                        </a:rPr>
                        <a:t>1 </a:t>
                      </a:r>
                      <a:r>
                        <a:rPr lang="ru-RU" sz="800" b="1" i="0" u="none" strike="noStrike" kern="0" baseline="0" dirty="0" smtClean="0">
                          <a:solidFill>
                            <a:srgbClr val="000000"/>
                          </a:solidFill>
                          <a:latin typeface="Calibri"/>
                        </a:rPr>
                        <a:t>951,10</a:t>
                      </a:r>
                      <a:endParaRPr lang="ru-RU" sz="800" b="1" i="0" u="none" strike="noStrike" kern="0" baseline="0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2699" marR="2699" marT="26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800" b="1" i="0" u="none" strike="noStrike" kern="0" baseline="0" dirty="0">
                          <a:solidFill>
                            <a:srgbClr val="000000"/>
                          </a:solidFill>
                          <a:latin typeface="Calibri"/>
                        </a:rPr>
                        <a:t>117,03</a:t>
                      </a:r>
                    </a:p>
                  </a:txBody>
                  <a:tcPr marL="2699" marR="2699" marT="26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рямоугольник 13"/>
          <p:cNvSpPr/>
          <p:nvPr/>
        </p:nvSpPr>
        <p:spPr>
          <a:xfrm>
            <a:off x="228600" y="5562600"/>
            <a:ext cx="8763000" cy="762000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60000"/>
                  <a:lumOff val="4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228600" y="4800600"/>
            <a:ext cx="8763000" cy="762000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60000"/>
                  <a:lumOff val="4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228600" y="4191000"/>
            <a:ext cx="8763000" cy="609600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60000"/>
                  <a:lumOff val="4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228600" y="3810000"/>
            <a:ext cx="8763000" cy="381000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60000"/>
                  <a:lumOff val="4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228600" y="3352800"/>
            <a:ext cx="8763000" cy="457200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60000"/>
                  <a:lumOff val="4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228600" y="2743200"/>
            <a:ext cx="8763000" cy="609600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60000"/>
                  <a:lumOff val="4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228600" y="2209800"/>
            <a:ext cx="8763000" cy="533400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60000"/>
                  <a:lumOff val="4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228600" y="1600200"/>
            <a:ext cx="8763000" cy="609600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60000"/>
                  <a:lumOff val="4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228600" y="1295400"/>
            <a:ext cx="8763000" cy="304800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60000"/>
                  <a:lumOff val="4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28600" y="609600"/>
            <a:ext cx="8763000" cy="685800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60000"/>
                  <a:lumOff val="4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0" y="0"/>
            <a:ext cx="914400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normAutofit/>
          </a:bodyPr>
          <a:lstStyle/>
          <a:p>
            <a:pPr marL="342900" indent="-342900" algn="ctr">
              <a:spcBef>
                <a:spcPct val="20000"/>
              </a:spcBef>
              <a:defRPr/>
            </a:pPr>
            <a:r>
              <a:rPr lang="ru-RU" sz="2300" b="1" u="sng" kern="0" dirty="0">
                <a:latin typeface="Times New Roman" pitchFamily="18" charset="0"/>
                <a:cs typeface="Times New Roman" pitchFamily="18" charset="0"/>
              </a:rPr>
              <a:t>ПОНЯТИЯ И ТЕРМИНЫ</a:t>
            </a:r>
            <a:endParaRPr lang="ru-RU" sz="2100" u="sng" kern="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171" name="Прямоугольник 6"/>
          <p:cNvSpPr>
            <a:spLocks noChangeArrowheads="1"/>
          </p:cNvSpPr>
          <p:nvPr/>
        </p:nvSpPr>
        <p:spPr bwMode="auto">
          <a:xfrm>
            <a:off x="214313" y="425451"/>
            <a:ext cx="8777287" cy="6232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/>
            <a:r>
              <a:rPr lang="ru-RU" sz="1050" b="1" i="1" dirty="0">
                <a:latin typeface="Calibri" pitchFamily="34" charset="0"/>
                <a:cs typeface="Calibri" pitchFamily="34" charset="0"/>
              </a:rPr>
              <a:t>    </a:t>
            </a:r>
          </a:p>
          <a:p>
            <a:pPr algn="just"/>
            <a:r>
              <a:rPr lang="ru-RU" sz="1050" b="1" i="1" dirty="0">
                <a:latin typeface="Calibri" pitchFamily="34" charset="0"/>
                <a:cs typeface="Calibri" pitchFamily="34" charset="0"/>
              </a:rPr>
              <a:t> </a:t>
            </a:r>
            <a:r>
              <a:rPr lang="ru-RU" sz="1050" b="1" i="1" dirty="0" smtClean="0">
                <a:latin typeface="Calibri" pitchFamily="34" charset="0"/>
                <a:cs typeface="Calibri" pitchFamily="34" charset="0"/>
              </a:rPr>
              <a:t>Администраторы доходов бюджета</a:t>
            </a:r>
            <a:r>
              <a:rPr lang="ru-RU" sz="1050" i="1" dirty="0" smtClean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ru-RU" sz="1050" dirty="0" smtClean="0">
                <a:latin typeface="Calibri" pitchFamily="34" charset="0"/>
                <a:cs typeface="Calibri" pitchFamily="34" charset="0"/>
              </a:rPr>
              <a:t>— органы государственной власти и местного самоуправления, осуществляющие в соответствии с законодательством РФ контроль за правильностью исчисления, полнотой и своевременностью уплаты, начисление, учет, взыскание платежей в бюджет, а также имеющие в своем ведении бюджетные учреждения, которым предоставлено право получать доходы от предпринимательской деятельности. </a:t>
            </a:r>
            <a:endParaRPr lang="ru-RU" sz="1050" dirty="0">
              <a:latin typeface="Calibri" pitchFamily="34" charset="0"/>
              <a:cs typeface="Calibri" pitchFamily="34" charset="0"/>
            </a:endParaRPr>
          </a:p>
          <a:p>
            <a:pPr algn="just"/>
            <a:r>
              <a:rPr lang="ru-RU" sz="1050" b="1" i="1" dirty="0">
                <a:latin typeface="Calibri" pitchFamily="34" charset="0"/>
                <a:cs typeface="Calibri" pitchFamily="34" charset="0"/>
              </a:rPr>
              <a:t>     Бюджет</a:t>
            </a:r>
            <a:r>
              <a:rPr lang="ru-RU" sz="1050" b="1" dirty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ru-RU" sz="1050" b="1" dirty="0">
                <a:latin typeface="Calibri" pitchFamily="34" charset="0"/>
                <a:cs typeface="Calibri" pitchFamily="34" charset="0"/>
              </a:rPr>
              <a:t>- </a:t>
            </a:r>
            <a:r>
              <a:rPr lang="ru-RU" sz="1050" dirty="0">
                <a:latin typeface="Calibri" pitchFamily="34" charset="0"/>
                <a:cs typeface="Calibri" pitchFamily="34" charset="0"/>
              </a:rPr>
              <a:t>форма образования и расходования денежных средств, предназначенных для финансового обеспечения задач и функций государства и местного самоуправления; </a:t>
            </a:r>
          </a:p>
          <a:p>
            <a:pPr algn="just"/>
            <a:r>
              <a:rPr lang="ru-RU" sz="1050" b="1" i="1" dirty="0">
                <a:latin typeface="Calibri" pitchFamily="34" charset="0"/>
                <a:cs typeface="Calibri" pitchFamily="34" charset="0"/>
              </a:rPr>
              <a:t>     Бюджетная система </a:t>
            </a:r>
            <a:r>
              <a:rPr lang="ru-RU" sz="1050" b="1" dirty="0">
                <a:latin typeface="Calibri" pitchFamily="34" charset="0"/>
                <a:cs typeface="Calibri" pitchFamily="34" charset="0"/>
              </a:rPr>
              <a:t>- </a:t>
            </a:r>
            <a:r>
              <a:rPr lang="ru-RU" sz="1050" dirty="0">
                <a:latin typeface="Calibri" pitchFamily="34" charset="0"/>
                <a:cs typeface="Calibri" pitchFamily="34" charset="0"/>
              </a:rPr>
              <a:t>основанная на экономических отношениях и юридических нормах совокупность всех видов бюджетов в стране, имеющих между собой установленные законом взаимоотношения. Единство бюджетной системы основано на взаимодействии бюджетов всех уровней, осуществляемом через использование регулирующих доходных источников, создание целевых и региональных бюджетных фондов, их частичное перераспределение. Это единство реализуется через единую социально-экономическую, включая налоговую, политику.</a:t>
            </a:r>
          </a:p>
          <a:p>
            <a:pPr algn="just"/>
            <a:r>
              <a:rPr lang="ru-RU" sz="1050" b="1" i="1" dirty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     </a:t>
            </a:r>
            <a:r>
              <a:rPr lang="ru-RU" sz="1050" b="1" i="1" dirty="0">
                <a:latin typeface="Calibri" pitchFamily="34" charset="0"/>
                <a:cs typeface="Calibri" pitchFamily="34" charset="0"/>
              </a:rPr>
              <a:t>Бюджетная система Российской Федерации</a:t>
            </a:r>
            <a:r>
              <a:rPr lang="ru-RU" sz="1050" b="1" i="1" dirty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ru-RU" sz="1050" b="1" dirty="0">
                <a:latin typeface="Calibri" pitchFamily="34" charset="0"/>
                <a:cs typeface="Calibri" pitchFamily="34" charset="0"/>
              </a:rPr>
              <a:t>- </a:t>
            </a:r>
            <a:r>
              <a:rPr lang="ru-RU" sz="1050" dirty="0">
                <a:latin typeface="Calibri" pitchFamily="34" charset="0"/>
                <a:cs typeface="Calibri" pitchFamily="34" charset="0"/>
              </a:rPr>
              <a:t>основанная на экономических отношениях и государственном устройстве Российской Федерации, регулируемая нормами права совокупность федерального бюджета, бюджетов субъектов Российской Федерации, местных бюджетов и бюджетов государственных внебюджетных фондов.</a:t>
            </a:r>
          </a:p>
          <a:p>
            <a:r>
              <a:rPr lang="ru-RU" sz="1050" b="1" i="1" dirty="0">
                <a:latin typeface="Calibri" pitchFamily="34" charset="0"/>
                <a:cs typeface="Calibri" pitchFamily="34" charset="0"/>
              </a:rPr>
              <a:t>     Бюджетные ассигнования </a:t>
            </a:r>
            <a:r>
              <a:rPr lang="ru-RU" sz="1050" b="1" dirty="0">
                <a:latin typeface="Calibri" pitchFamily="34" charset="0"/>
                <a:cs typeface="Calibri" pitchFamily="34" charset="0"/>
              </a:rPr>
              <a:t>- </a:t>
            </a:r>
            <a:r>
              <a:rPr lang="ru-RU" sz="1050" dirty="0">
                <a:latin typeface="Calibri" pitchFamily="34" charset="0"/>
                <a:cs typeface="Calibri" pitchFamily="34" charset="0"/>
              </a:rPr>
              <a:t>бюджетные средства, предусмотренные бюджетной росписью получателю или распорядителю бюджетных средств.</a:t>
            </a:r>
          </a:p>
          <a:p>
            <a:r>
              <a:rPr lang="ru-RU" sz="1050" b="1" i="1" dirty="0">
                <a:latin typeface="Calibri" pitchFamily="34" charset="0"/>
                <a:cs typeface="Calibri" pitchFamily="34" charset="0"/>
              </a:rPr>
              <a:t>     Бюджетная</a:t>
            </a:r>
            <a:r>
              <a:rPr lang="ru-RU" sz="1050" b="1" dirty="0">
                <a:latin typeface="Calibri" pitchFamily="34" charset="0"/>
                <a:cs typeface="Calibri" pitchFamily="34" charset="0"/>
              </a:rPr>
              <a:t> </a:t>
            </a:r>
            <a:r>
              <a:rPr lang="ru-RU" sz="1050" b="1" i="1" dirty="0">
                <a:latin typeface="Calibri" pitchFamily="34" charset="0"/>
                <a:cs typeface="Calibri" pitchFamily="34" charset="0"/>
              </a:rPr>
              <a:t>роспись</a:t>
            </a:r>
            <a:r>
              <a:rPr lang="ru-RU" sz="1050" dirty="0">
                <a:latin typeface="Calibri" pitchFamily="34" charset="0"/>
                <a:cs typeface="Calibri" pitchFamily="34" charset="0"/>
              </a:rPr>
              <a:t>—  документ, который составляется и ведется главным распорядителем бюджетных средств (главным администратором источников финансирования дефицита бюджета) в соответствии с настоящим Кодексом в целях исполнения бюджета по расходам (источникам финансирования дефицита бюджета</a:t>
            </a:r>
            <a:r>
              <a:rPr lang="ru-RU" sz="1050" dirty="0" smtClean="0">
                <a:latin typeface="Calibri" pitchFamily="34" charset="0"/>
                <a:cs typeface="Calibri" pitchFamily="34" charset="0"/>
              </a:rPr>
              <a:t>).</a:t>
            </a:r>
          </a:p>
          <a:p>
            <a:pPr algn="just"/>
            <a:r>
              <a:rPr lang="ru-RU" sz="1050" b="1" i="1" dirty="0" smtClean="0">
                <a:latin typeface="Times New Roman" pitchFamily="18" charset="0"/>
                <a:cs typeface="Times New Roman" pitchFamily="18" charset="0"/>
              </a:rPr>
              <a:t>Бюджетный процесс </a:t>
            </a:r>
            <a:r>
              <a:rPr lang="ru-RU" sz="1050" dirty="0" smtClean="0">
                <a:latin typeface="Times New Roman" pitchFamily="18" charset="0"/>
                <a:cs typeface="Times New Roman" pitchFamily="18" charset="0"/>
              </a:rPr>
              <a:t>- регламентируемая нормами права деятельность органов государст­венной власти, органов местного самоуправления и участников бюджетного процесса по составлению и рассмотрению проектов бюджетов, проектов бюджетов государственных внебюджетных фондов, утверждению и исполнению бюджетов и бюджетов государственных внебюджетных фондов, а также по контролю за их исполнением.</a:t>
            </a:r>
          </a:p>
          <a:p>
            <a:pPr algn="just"/>
            <a:r>
              <a:rPr lang="ru-RU" sz="105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050" b="1" i="1" dirty="0" smtClean="0">
                <a:latin typeface="Times New Roman" pitchFamily="18" charset="0"/>
                <a:cs typeface="Times New Roman" pitchFamily="18" charset="0"/>
              </a:rPr>
              <a:t>Деньги</a:t>
            </a:r>
            <a:r>
              <a:rPr lang="ru-RU" sz="105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050" dirty="0" smtClean="0">
                <a:latin typeface="Times New Roman" pitchFamily="18" charset="0"/>
                <a:cs typeface="Times New Roman" pitchFamily="18" charset="0"/>
              </a:rPr>
              <a:t>— особый товар, стихийно выделившийся из товарного мира и выполняющий роль всеобщего эквивалента. Их сущность выражается в функциях меры стоимости, средства обращения, средства накопления и сбережения, средства платежа, мировых денег. </a:t>
            </a:r>
            <a:r>
              <a:rPr lang="ru-RU" sz="105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05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05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</a:t>
            </a:r>
          </a:p>
          <a:p>
            <a:pPr algn="just"/>
            <a:r>
              <a:rPr lang="ru-RU" sz="105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050" b="1" i="1" dirty="0" smtClean="0">
                <a:latin typeface="Times New Roman" pitchFamily="18" charset="0"/>
                <a:cs typeface="Times New Roman" pitchFamily="18" charset="0"/>
              </a:rPr>
              <a:t>Дефицит бюджет</a:t>
            </a:r>
            <a:r>
              <a:rPr lang="ru-RU" sz="105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050" dirty="0" smtClean="0">
                <a:latin typeface="Times New Roman" pitchFamily="18" charset="0"/>
                <a:cs typeface="Times New Roman" pitchFamily="18" charset="0"/>
              </a:rPr>
              <a:t>— превышение расходов бюджета над его доходами. </a:t>
            </a:r>
          </a:p>
          <a:p>
            <a:pPr algn="just"/>
            <a:r>
              <a:rPr lang="ru-RU" sz="105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1050" b="1" i="1" dirty="0" smtClean="0">
                <a:latin typeface="Times New Roman" pitchFamily="18" charset="0"/>
                <a:cs typeface="Times New Roman" pitchFamily="18" charset="0"/>
              </a:rPr>
              <a:t>Дотации</a:t>
            </a:r>
            <a:r>
              <a:rPr lang="ru-RU" sz="105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050" dirty="0" smtClean="0">
                <a:latin typeface="Times New Roman" pitchFamily="18" charset="0"/>
                <a:cs typeface="Times New Roman" pitchFamily="18" charset="0"/>
              </a:rPr>
              <a:t>— бюджетные средства, предоставляемые бюджету другого уровня бюджетной системы РФ или юридическому лицу на безвозмездной и безвозвратной основе для покрытия текущих расходов.</a:t>
            </a:r>
          </a:p>
          <a:p>
            <a:pPr algn="just"/>
            <a:r>
              <a:rPr lang="ru-RU" sz="105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050" b="1" i="1" dirty="0" smtClean="0">
                <a:latin typeface="Times New Roman" pitchFamily="18" charset="0"/>
                <a:cs typeface="Times New Roman" pitchFamily="18" charset="0"/>
              </a:rPr>
              <a:t>Исполнение бюджета </a:t>
            </a:r>
            <a:r>
              <a:rPr lang="ru-RU" sz="1050" dirty="0" smtClean="0">
                <a:latin typeface="Times New Roman" pitchFamily="18" charset="0"/>
                <a:cs typeface="Times New Roman" pitchFamily="18" charset="0"/>
              </a:rPr>
              <a:t>— стадия бюджетного процесса, на которой осуществляется формирование и использование бюджетных средств.</a:t>
            </a:r>
          </a:p>
          <a:p>
            <a:pPr algn="just"/>
            <a:r>
              <a:rPr lang="ru-RU" sz="105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ru-RU" sz="1050" b="1" i="1" dirty="0" smtClean="0">
                <a:latin typeface="Times New Roman" pitchFamily="18" charset="0"/>
                <a:cs typeface="Times New Roman" pitchFamily="18" charset="0"/>
              </a:rPr>
              <a:t>Исполнение сметы доходов и расходов </a:t>
            </a:r>
            <a:r>
              <a:rPr lang="ru-RU" sz="1050" dirty="0" smtClean="0">
                <a:latin typeface="Times New Roman" pitchFamily="18" charset="0"/>
                <a:cs typeface="Times New Roman" pitchFamily="18" charset="0"/>
              </a:rPr>
              <a:t>— комплекс мер, обеспечивающих выполнение плана поступления и расходования денежных средств.</a:t>
            </a:r>
          </a:p>
          <a:p>
            <a:pPr algn="just"/>
            <a:r>
              <a:rPr lang="ru-RU" sz="105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050" b="1" i="1" dirty="0" smtClean="0">
                <a:latin typeface="Times New Roman" pitchFamily="18" charset="0"/>
                <a:cs typeface="Times New Roman" pitchFamily="18" charset="0"/>
              </a:rPr>
              <a:t>Консолидированный бюджет </a:t>
            </a:r>
            <a:r>
              <a:rPr lang="ru-RU" sz="1050" dirty="0" smtClean="0">
                <a:latin typeface="Times New Roman" pitchFamily="18" charset="0"/>
                <a:cs typeface="Times New Roman" pitchFamily="18" charset="0"/>
              </a:rPr>
              <a:t>— свод бюджетов всех уровней бюджетной системы Российской Федерации на соответствующей территории.</a:t>
            </a:r>
          </a:p>
          <a:p>
            <a:pPr algn="just"/>
            <a:r>
              <a:rPr lang="ru-RU" sz="105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050" b="1" i="1" dirty="0" smtClean="0">
                <a:latin typeface="Times New Roman" pitchFamily="18" charset="0"/>
                <a:cs typeface="Times New Roman" pitchFamily="18" charset="0"/>
              </a:rPr>
              <a:t>Местный</a:t>
            </a:r>
            <a:r>
              <a:rPr lang="ru-RU" sz="105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050" dirty="0" smtClean="0">
                <a:latin typeface="Times New Roman" pitchFamily="18" charset="0"/>
                <a:cs typeface="Times New Roman" pitchFamily="18" charset="0"/>
              </a:rPr>
              <a:t>бюджет — </a:t>
            </a:r>
            <a:r>
              <a:rPr lang="ru-RU" sz="1050" dirty="0" err="1" smtClean="0">
                <a:latin typeface="Times New Roman" pitchFamily="18" charset="0"/>
                <a:cs typeface="Times New Roman" pitchFamily="18" charset="0"/>
              </a:rPr>
              <a:t>бюджет</a:t>
            </a:r>
            <a:r>
              <a:rPr lang="ru-RU" sz="1050" dirty="0" smtClean="0">
                <a:latin typeface="Times New Roman" pitchFamily="18" charset="0"/>
                <a:cs typeface="Times New Roman" pitchFamily="18" charset="0"/>
              </a:rPr>
              <a:t> муниципального образования, формирование, утверждение и исполнение которого осуществляют органы местного управления.</a:t>
            </a:r>
          </a:p>
          <a:p>
            <a:pPr algn="just"/>
            <a:r>
              <a:rPr lang="ru-RU" sz="1050" b="1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050" b="1" i="1" dirty="0" smtClean="0">
                <a:latin typeface="Times New Roman" pitchFamily="18" charset="0"/>
                <a:cs typeface="Times New Roman" pitchFamily="18" charset="0"/>
              </a:rPr>
              <a:t>Налог</a:t>
            </a:r>
            <a:r>
              <a:rPr lang="ru-RU" sz="1050" b="1" dirty="0" smtClean="0"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ru-RU" sz="1050" dirty="0" smtClean="0">
                <a:latin typeface="Times New Roman" pitchFamily="18" charset="0"/>
                <a:cs typeface="Times New Roman" pitchFamily="18" charset="0"/>
              </a:rPr>
              <a:t>обязательный, индивидуально безвозмездный платеж, взимаемый с организаций и физических лиц в форме отчуждения принадлежащих им на праве собственности, хозяйственного ведения или оперативного управления денежных средств, в целях финансового обеспечения деятельности государства и (или) муниципальных образований. Признаки налога: принудительный характер; безвозмездность.</a:t>
            </a:r>
            <a:endParaRPr lang="ru-RU" sz="1050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050" dirty="0">
              <a:latin typeface="Calibri" pitchFamily="34" charset="0"/>
              <a:cs typeface="Calibri" pitchFamily="34" charset="0"/>
            </a:endParaRPr>
          </a:p>
          <a:p>
            <a:endParaRPr lang="ru-RU" sz="1050" dirty="0">
              <a:latin typeface="Calibri" pitchFamily="34" charset="0"/>
              <a:cs typeface="Calibri" pitchFamily="34" charset="0"/>
            </a:endParaRPr>
          </a:p>
          <a:p>
            <a:pPr algn="just"/>
            <a:endParaRPr lang="ru-RU" sz="1050" dirty="0"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Прямоугольник 1"/>
          <p:cNvSpPr>
            <a:spLocks noChangeArrowheads="1"/>
          </p:cNvSpPr>
          <p:nvPr/>
        </p:nvSpPr>
        <p:spPr bwMode="auto">
          <a:xfrm>
            <a:off x="152400" y="152400"/>
            <a:ext cx="8839200" cy="72789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/>
            <a:r>
              <a:rPr lang="ru-RU" sz="1300" b="1" dirty="0">
                <a:latin typeface="Calibri" pitchFamily="34" charset="0"/>
                <a:cs typeface="Calibri" pitchFamily="34" charset="0"/>
              </a:rPr>
              <a:t>    </a:t>
            </a:r>
            <a:r>
              <a:rPr lang="ru-RU" sz="1300" b="1" dirty="0" smtClean="0">
                <a:latin typeface="Calibri" pitchFamily="34" charset="0"/>
                <a:cs typeface="Calibri" pitchFamily="34" charset="0"/>
              </a:rPr>
              <a:t>  </a:t>
            </a:r>
            <a:r>
              <a:rPr lang="ru-RU" sz="1400" b="1" dirty="0" err="1">
                <a:latin typeface="Calibri" pitchFamily="34" charset="0"/>
                <a:cs typeface="Calibri" pitchFamily="34" charset="0"/>
              </a:rPr>
              <a:t>Ку́рский</a:t>
            </a:r>
            <a:r>
              <a:rPr lang="ru-RU" sz="1400" b="1" dirty="0">
                <a:latin typeface="Calibri" pitchFamily="34" charset="0"/>
                <a:cs typeface="Calibri" pitchFamily="34" charset="0"/>
              </a:rPr>
              <a:t> район</a:t>
            </a:r>
            <a:r>
              <a:rPr lang="ru-RU" sz="1300" dirty="0">
                <a:latin typeface="Calibri" pitchFamily="34" charset="0"/>
                <a:cs typeface="Calibri" pitchFamily="34" charset="0"/>
              </a:rPr>
              <a:t> — территориальная единица (район) и муниципальное образование (муниципальный район) в составе Ставропольского края России</a:t>
            </a:r>
            <a:r>
              <a:rPr lang="ru-RU" sz="1300" dirty="0" smtClean="0">
                <a:latin typeface="Calibri" pitchFamily="34" charset="0"/>
                <a:cs typeface="Calibri" pitchFamily="34" charset="0"/>
              </a:rPr>
              <a:t>. </a:t>
            </a:r>
            <a:endParaRPr lang="ru-RU" sz="1300" dirty="0">
              <a:latin typeface="Calibri" pitchFamily="34" charset="0"/>
              <a:cs typeface="Calibri" pitchFamily="34" charset="0"/>
            </a:endParaRPr>
          </a:p>
          <a:p>
            <a:r>
              <a:rPr lang="ru-RU" sz="1200" dirty="0">
                <a:latin typeface="Calibri" pitchFamily="34" charset="0"/>
                <a:cs typeface="Calibri" pitchFamily="34" charset="0"/>
              </a:rPr>
              <a:t> </a:t>
            </a:r>
            <a:r>
              <a:rPr lang="ru-RU" sz="1200" dirty="0" smtClean="0">
                <a:latin typeface="Calibri" pitchFamily="34" charset="0"/>
                <a:cs typeface="Calibri" pitchFamily="34" charset="0"/>
              </a:rPr>
              <a:t>     </a:t>
            </a:r>
            <a:r>
              <a:rPr lang="ru-RU" sz="1200" b="1" dirty="0" smtClean="0"/>
              <a:t>Курский район расположен в юго-восточной части Ставропольского края. </a:t>
            </a:r>
            <a:r>
              <a:rPr lang="ru-RU" sz="1200" dirty="0" smtClean="0"/>
              <a:t>Районный центр - станица Курская. Территория района занимает площадь 369,4 тысячи гектара, площадь районного центра - 678 гектаров. Расстояние от районного центра до ближайшей железнодорожной станции - 45 км, до краевого центра по железной дороге - 556 км, по автомобильной - 307 км.</a:t>
            </a:r>
          </a:p>
          <a:p>
            <a:r>
              <a:rPr lang="ru-RU" sz="1200" b="1" dirty="0" smtClean="0"/>
              <a:t>     Общая протяженность границы района - 455,6 км.</a:t>
            </a:r>
            <a:r>
              <a:rPr lang="ru-RU" sz="1200" dirty="0" smtClean="0"/>
              <a:t> На юго-западе район граничит с  Кабардино-Балкарией  - 67,5 км, на северо-востоке с республикой Дагестан - 60,2 км, на востоке и юго-востоке с Чеченской республикой - 114 км, на юге с республикой Северная Осетия - Алания - 68,5 км, на западе с Кировским районом Ставропольского края - 33,2 км, на севере со </a:t>
            </a:r>
            <a:r>
              <a:rPr lang="ru-RU" sz="1200" dirty="0" err="1" smtClean="0"/>
              <a:t>Степновским</a:t>
            </a:r>
            <a:r>
              <a:rPr lang="ru-RU" sz="1200" dirty="0" smtClean="0"/>
              <a:t> и </a:t>
            </a:r>
            <a:r>
              <a:rPr lang="ru-RU" sz="1200" dirty="0" err="1" smtClean="0"/>
              <a:t>Нефтекумским</a:t>
            </a:r>
            <a:r>
              <a:rPr lang="ru-RU" sz="1200" dirty="0" smtClean="0"/>
              <a:t> районами Ставропольскою края, протяженность границ соответственно 93,5 и 18, 7 км.</a:t>
            </a:r>
          </a:p>
          <a:p>
            <a:r>
              <a:rPr lang="ru-RU" sz="1200" b="1" dirty="0" smtClean="0"/>
              <a:t>     В административном отношении район делится на 12 муниципальных образований.</a:t>
            </a:r>
            <a:r>
              <a:rPr lang="ru-RU" sz="1200" dirty="0" smtClean="0"/>
              <a:t> На его территории расположено 47 населенных пунктов. В районе проживают люди 62 национальностей. </a:t>
            </a:r>
          </a:p>
          <a:p>
            <a:r>
              <a:rPr lang="ru-RU" sz="1200" b="1" dirty="0" smtClean="0"/>
              <a:t>     Курский район относится к зоне рискованного земледелия. </a:t>
            </a:r>
            <a:r>
              <a:rPr lang="ru-RU" sz="1200" dirty="0" smtClean="0"/>
              <a:t>На его территории в среднем выпадает 330 мм осадков в год. Засуха бывает в среднем 1 раз в 3-5 лет.</a:t>
            </a:r>
          </a:p>
          <a:p>
            <a:r>
              <a:rPr lang="ru-RU" sz="1200" b="1" dirty="0" smtClean="0"/>
              <a:t>     С запада на  восток  район  пересекает  река  Кура, каналы  имени </a:t>
            </a:r>
            <a:r>
              <a:rPr lang="ru-RU" sz="1200" dirty="0" smtClean="0"/>
              <a:t> Ленина, Большой  и  Малый Левобережные. С юга на  север пролегает </a:t>
            </a:r>
            <a:r>
              <a:rPr lang="ru-RU" sz="1200" dirty="0" err="1" smtClean="0"/>
              <a:t>Терско-Кумский</a:t>
            </a:r>
            <a:r>
              <a:rPr lang="ru-RU" sz="1200" dirty="0" smtClean="0"/>
              <a:t> канал, часть  южной  границы  района смыкается с рекой Терек. На территории района образованы 3 водохранилища - </a:t>
            </a:r>
            <a:r>
              <a:rPr lang="ru-RU" sz="1200" dirty="0" err="1" smtClean="0"/>
              <a:t>Ростовановское</a:t>
            </a:r>
            <a:r>
              <a:rPr lang="ru-RU" sz="1200" dirty="0" smtClean="0"/>
              <a:t>, Курское и Полтавское.</a:t>
            </a:r>
          </a:p>
          <a:p>
            <a:r>
              <a:rPr lang="ru-RU" sz="1200" b="1" dirty="0" smtClean="0"/>
              <a:t>     Район располагает сырьевыми ресурсами для производства строительных материалов, запасами целебной минеральной воды.</a:t>
            </a:r>
            <a:endParaRPr lang="ru-RU" sz="1200" dirty="0" smtClean="0"/>
          </a:p>
          <a:p>
            <a:pPr algn="just"/>
            <a:endParaRPr lang="ru-RU" sz="1300" dirty="0" smtClean="0">
              <a:latin typeface="Calibri" pitchFamily="34" charset="0"/>
              <a:cs typeface="Calibri" pitchFamily="34" charset="0"/>
            </a:endParaRPr>
          </a:p>
          <a:p>
            <a:pPr algn="just"/>
            <a:endParaRPr lang="ru-RU" sz="1300" dirty="0" smtClean="0">
              <a:latin typeface="Calibri" pitchFamily="34" charset="0"/>
              <a:cs typeface="Calibri" pitchFamily="34" charset="0"/>
            </a:endParaRPr>
          </a:p>
          <a:p>
            <a:pPr algn="just"/>
            <a:endParaRPr lang="ru-RU" sz="1300" dirty="0" smtClean="0">
              <a:latin typeface="Calibri" pitchFamily="34" charset="0"/>
              <a:cs typeface="Calibri" pitchFamily="34" charset="0"/>
            </a:endParaRPr>
          </a:p>
          <a:p>
            <a:pPr algn="just"/>
            <a:endParaRPr lang="ru-RU" sz="1300" dirty="0" smtClean="0">
              <a:latin typeface="Calibri" pitchFamily="34" charset="0"/>
              <a:cs typeface="Calibri" pitchFamily="34" charset="0"/>
            </a:endParaRPr>
          </a:p>
          <a:p>
            <a:pPr algn="just"/>
            <a:endParaRPr lang="ru-RU" sz="1300" dirty="0" smtClean="0">
              <a:latin typeface="Calibri" pitchFamily="34" charset="0"/>
              <a:cs typeface="Calibri" pitchFamily="34" charset="0"/>
            </a:endParaRPr>
          </a:p>
          <a:p>
            <a:pPr algn="just"/>
            <a:endParaRPr lang="ru-RU" sz="1300" dirty="0" smtClean="0">
              <a:latin typeface="Calibri" pitchFamily="34" charset="0"/>
              <a:cs typeface="Calibri" pitchFamily="34" charset="0"/>
            </a:endParaRPr>
          </a:p>
          <a:p>
            <a:pPr algn="just"/>
            <a:endParaRPr lang="ru-RU" sz="1300" dirty="0" smtClean="0">
              <a:latin typeface="Calibri" pitchFamily="34" charset="0"/>
              <a:cs typeface="Calibri" pitchFamily="34" charset="0"/>
            </a:endParaRPr>
          </a:p>
          <a:p>
            <a:pPr algn="just"/>
            <a:endParaRPr lang="ru-RU" sz="1300" dirty="0" smtClean="0">
              <a:latin typeface="Calibri" pitchFamily="34" charset="0"/>
              <a:cs typeface="Calibri" pitchFamily="34" charset="0"/>
            </a:endParaRPr>
          </a:p>
          <a:p>
            <a:pPr algn="just"/>
            <a:endParaRPr lang="ru-RU" sz="1400" dirty="0" smtClean="0"/>
          </a:p>
          <a:p>
            <a:pPr algn="just"/>
            <a:r>
              <a:rPr lang="ru-RU" sz="1400" dirty="0" smtClean="0"/>
              <a:t>          Герб                             Герб -флаг</a:t>
            </a:r>
            <a:endParaRPr lang="ru-RU" sz="1300" dirty="0" smtClean="0">
              <a:latin typeface="Calibri" pitchFamily="34" charset="0"/>
              <a:cs typeface="Calibri" pitchFamily="34" charset="0"/>
            </a:endParaRPr>
          </a:p>
          <a:p>
            <a:pPr algn="just"/>
            <a:endParaRPr lang="ru-RU" sz="1300" dirty="0" smtClean="0">
              <a:latin typeface="Calibri" pitchFamily="34" charset="0"/>
              <a:cs typeface="Calibri" pitchFamily="34" charset="0"/>
            </a:endParaRPr>
          </a:p>
          <a:p>
            <a:pPr algn="just"/>
            <a:endParaRPr lang="ru-RU" sz="1300" dirty="0" smtClean="0">
              <a:latin typeface="Calibri" pitchFamily="34" charset="0"/>
              <a:cs typeface="Calibri" pitchFamily="34" charset="0"/>
            </a:endParaRPr>
          </a:p>
          <a:p>
            <a:pPr algn="just"/>
            <a:r>
              <a:rPr lang="ru-RU" sz="1300" dirty="0" smtClean="0">
                <a:latin typeface="Calibri" pitchFamily="34" charset="0"/>
                <a:cs typeface="Calibri" pitchFamily="34" charset="0"/>
              </a:rPr>
              <a:t>ИСТОРИЧЕСКАЯ СПРАВКА </a:t>
            </a:r>
          </a:p>
          <a:p>
            <a:pPr algn="just"/>
            <a:r>
              <a:rPr 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hlinkClick r:id="rId2"/>
              </a:rPr>
              <a:t>http://xn----8sbwecba3ainehy.xn--p1ai/istoricheskaya-spravka.html</a:t>
            </a:r>
            <a:endParaRPr lang="ru-RU" sz="1300" dirty="0">
              <a:solidFill>
                <a:schemeClr val="tx1">
                  <a:lumMod val="85000"/>
                  <a:lumOff val="15000"/>
                </a:schemeClr>
              </a:solidFill>
              <a:latin typeface="Calibri" pitchFamily="34" charset="0"/>
              <a:cs typeface="Calibri" pitchFamily="34" charset="0"/>
            </a:endParaRPr>
          </a:p>
          <a:p>
            <a:pPr algn="just"/>
            <a:endParaRPr lang="ru-RU" sz="1300" dirty="0">
              <a:latin typeface="Calibri" pitchFamily="34" charset="0"/>
              <a:cs typeface="Calibri" pitchFamily="34" charset="0"/>
            </a:endParaRPr>
          </a:p>
          <a:p>
            <a:r>
              <a:rPr lang="ru-RU" sz="1300" dirty="0">
                <a:latin typeface="Calibri" pitchFamily="34" charset="0"/>
                <a:cs typeface="Calibri" pitchFamily="34" charset="0"/>
              </a:rPr>
              <a:t/>
            </a:r>
            <a:br>
              <a:rPr lang="ru-RU" sz="1300" dirty="0">
                <a:latin typeface="Calibri" pitchFamily="34" charset="0"/>
                <a:cs typeface="Calibri" pitchFamily="34" charset="0"/>
              </a:rPr>
            </a:br>
            <a:endParaRPr lang="ru-RU" sz="13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1267" name="AutoShape 2" descr="https://cdn.pixabay.com/photo/2017/09/01/23/01/field-2705799_128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1268" name="AutoShape 4" descr="https://im0-tub-ru.yandex.net/i?id=2c6cc8e782a01b5a9d468ae5119cd078-l&amp;n=13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1269" name="AutoShape 7" descr="C:\Users\%D0%9A%D0%BE%D1%81%D1%82%D1%80%D0%B8%D1%86%D0%BA%D0%B0%D1%8F%D0%95%D0%92\Desktop\i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pic>
        <p:nvPicPr>
          <p:cNvPr id="7" name="Рисунок 6" descr="kursky_01"/>
          <p:cNvPicPr/>
          <p:nvPr/>
        </p:nvPicPr>
        <p:blipFill>
          <a:blip r:embed="rId3" cstate="print">
            <a:extLst>
              <a:ext uri="{28A0092B-C50C-407E-A947-70E740481C1C}">
                <a14:useLocalDpi xmlns:ve="http://schemas.openxmlformats.org/markup-compatibility/2006" xmlns:m="http://schemas.openxmlformats.org/officeDocument/2006/math" xmlns:wp="http://schemas.openxmlformats.org/drawingml/2006/wordprocessingDrawing" xmlns:wne="http://schemas.microsoft.com/office/word/2006/wordml" xmlns:a14="http://schemas.microsoft.com/office/drawing/2010/main" xmlns:wps="http://schemas.microsoft.com/office/word/2010/wordprocessingShape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14="http://schemas.microsoft.com/office/word/2010/wordprocessingDrawing" xmlns:v="urn:schemas-microsoft-com:vml" xmlns:o="urn:schemas-microsoft-com:office:office" xmlns:mc="http://schemas.openxmlformats.org/markup-compatibility/2006" xmlns:wpc="http://schemas.microsoft.com/office/word/2010/wordprocessingCanvas" xmlns="" xmlns:pic="http://schemas.openxmlformats.org/drawingml/2006/picture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>
            <a:off x="5181600" y="3810000"/>
            <a:ext cx="3810000" cy="2743200"/>
          </a:xfrm>
          <a:prstGeom prst="rect">
            <a:avLst/>
          </a:prstGeom>
          <a:noFill/>
        </p:spPr>
      </p:pic>
      <p:pic>
        <p:nvPicPr>
          <p:cNvPr id="8" name="Рисунок 7" descr="Герб обрезанный по границам2"/>
          <p:cNvPicPr/>
          <p:nvPr/>
        </p:nvPicPr>
        <p:blipFill>
          <a:blip r:embed="rId4" cstate="print">
            <a:extLst>
              <a:ext uri="{28A0092B-C50C-407E-A947-70E740481C1C}">
                <a14:useLocalDpi xmlns:ve="http://schemas.openxmlformats.org/markup-compatibility/2006" xmlns:m="http://schemas.openxmlformats.org/officeDocument/2006/math" xmlns:wp="http://schemas.openxmlformats.org/drawingml/2006/wordprocessingDrawing" xmlns:wne="http://schemas.microsoft.com/office/word/2006/wordml" xmlns:a14="http://schemas.microsoft.com/office/drawing/2010/main" xmlns:wps="http://schemas.microsoft.com/office/word/2010/wordprocessingShape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14="http://schemas.microsoft.com/office/word/2010/wordprocessingDrawing" xmlns:v="urn:schemas-microsoft-com:vml" xmlns:o="urn:schemas-microsoft-com:office:office" xmlns:mc="http://schemas.openxmlformats.org/markup-compatibility/2006" xmlns:wpc="http://schemas.microsoft.com/office/word/2010/wordprocessingCanvas" xmlns="" xmlns:pic="http://schemas.openxmlformats.org/drawingml/2006/picture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>
            <a:off x="381000" y="4114800"/>
            <a:ext cx="1143000" cy="1447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Рисунок 8" descr="Герб-флаг"/>
          <p:cNvPicPr/>
          <p:nvPr/>
        </p:nvPicPr>
        <p:blipFill>
          <a:blip r:embed="rId5" cstate="print">
            <a:extLst>
              <a:ext uri="{28A0092B-C50C-407E-A947-70E740481C1C}">
                <a14:useLocalDpi xmlns:ve="http://schemas.openxmlformats.org/markup-compatibility/2006" xmlns:m="http://schemas.openxmlformats.org/officeDocument/2006/math" xmlns:wp="http://schemas.openxmlformats.org/drawingml/2006/wordprocessingDrawing" xmlns:wne="http://schemas.microsoft.com/office/word/2006/wordml" xmlns:a14="http://schemas.microsoft.com/office/drawing/2010/main" xmlns:wps="http://schemas.microsoft.com/office/word/2010/wordprocessingShape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14="http://schemas.microsoft.com/office/word/2010/wordprocessingDrawing" xmlns:v="urn:schemas-microsoft-com:vml" xmlns:o="urn:schemas-microsoft-com:office:office" xmlns:mc="http://schemas.openxmlformats.org/markup-compatibility/2006" xmlns:wpc="http://schemas.microsoft.com/office/word/2010/wordprocessingCanvas" xmlns="" xmlns:pic="http://schemas.openxmlformats.org/drawingml/2006/picture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>
            <a:off x="1600200" y="3962400"/>
            <a:ext cx="2667000" cy="15906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extBox 2"/>
          <p:cNvSpPr txBox="1">
            <a:spLocks noChangeArrowheads="1"/>
          </p:cNvSpPr>
          <p:nvPr/>
        </p:nvSpPr>
        <p:spPr bwMode="auto">
          <a:xfrm>
            <a:off x="214312" y="457200"/>
            <a:ext cx="8715375" cy="30008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 sz="1050" b="1" i="1" dirty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     </a:t>
            </a:r>
            <a:r>
              <a:rPr lang="ru-RU" sz="1050" b="1" i="1" dirty="0" err="1">
                <a:latin typeface="Calibri" pitchFamily="34" charset="0"/>
                <a:cs typeface="Calibri" pitchFamily="34" charset="0"/>
              </a:rPr>
              <a:t>Профицит</a:t>
            </a:r>
            <a:r>
              <a:rPr lang="ru-RU" sz="1050" b="1" dirty="0">
                <a:latin typeface="Calibri" pitchFamily="34" charset="0"/>
                <a:cs typeface="Calibri" pitchFamily="34" charset="0"/>
              </a:rPr>
              <a:t> </a:t>
            </a:r>
            <a:r>
              <a:rPr lang="ru-RU" sz="1050" dirty="0">
                <a:latin typeface="Calibri" pitchFamily="34" charset="0"/>
                <a:cs typeface="Calibri" pitchFamily="34" charset="0"/>
              </a:rPr>
              <a:t>бюджета — превышение доходов бюджета над его расходами.</a:t>
            </a:r>
          </a:p>
          <a:p>
            <a:pPr algn="just"/>
            <a:r>
              <a:rPr lang="ru-RU" sz="1050" b="1" dirty="0">
                <a:latin typeface="Calibri" pitchFamily="34" charset="0"/>
                <a:cs typeface="Calibri" pitchFamily="34" charset="0"/>
              </a:rPr>
              <a:t>     </a:t>
            </a:r>
            <a:r>
              <a:rPr lang="ru-RU" sz="1050" b="1" i="1" dirty="0">
                <a:latin typeface="Calibri" pitchFamily="34" charset="0"/>
                <a:cs typeface="Calibri" pitchFamily="34" charset="0"/>
              </a:rPr>
              <a:t>Расходные обязательства </a:t>
            </a:r>
            <a:r>
              <a:rPr lang="ru-RU" sz="1050" dirty="0">
                <a:latin typeface="Calibri" pitchFamily="34" charset="0"/>
                <a:cs typeface="Calibri" pitchFamily="34" charset="0"/>
              </a:rPr>
              <a:t>— обусловленные законом, иным нормативно-правовым актом, договором или соглашением обязанности Российской Федерации, субъекта Российской Федерации, муниципального образования предоставить физическим и юридическим лицам, органам государственной власти (органам местного самоуправления) средства соответствующего бюджета (государственного внебюджетного фонда, территориального государственного внебюджетного фонда).</a:t>
            </a:r>
          </a:p>
          <a:p>
            <a:pPr algn="just"/>
            <a:r>
              <a:rPr lang="ru-RU" sz="1050" dirty="0">
                <a:latin typeface="Calibri" pitchFamily="34" charset="0"/>
                <a:cs typeface="Calibri" pitchFamily="34" charset="0"/>
              </a:rPr>
              <a:t>    </a:t>
            </a:r>
            <a:r>
              <a:rPr lang="ru-RU" sz="1050" b="1" i="1" dirty="0">
                <a:latin typeface="Calibri" pitchFamily="34" charset="0"/>
                <a:cs typeface="Calibri" pitchFamily="34" charset="0"/>
              </a:rPr>
              <a:t>Расходы бюджета</a:t>
            </a:r>
            <a:r>
              <a:rPr lang="ru-RU" sz="1050" i="1" dirty="0">
                <a:latin typeface="Calibri" pitchFamily="34" charset="0"/>
                <a:cs typeface="Calibri" pitchFamily="34" charset="0"/>
              </a:rPr>
              <a:t> </a:t>
            </a:r>
            <a:r>
              <a:rPr lang="ru-RU" sz="1050" dirty="0">
                <a:latin typeface="Calibri" pitchFamily="34" charset="0"/>
                <a:cs typeface="Calibri" pitchFamily="34" charset="0"/>
              </a:rPr>
              <a:t>— это затраты, формирующиеся в связи с выполнением государством и органами местного самоуправления своих конституционных и уставных функций.</a:t>
            </a:r>
          </a:p>
          <a:p>
            <a:pPr algn="just"/>
            <a:r>
              <a:rPr lang="ru-RU" sz="1050" b="1" dirty="0">
                <a:latin typeface="Calibri" pitchFamily="34" charset="0"/>
                <a:cs typeface="Calibri" pitchFamily="34" charset="0"/>
              </a:rPr>
              <a:t>     </a:t>
            </a:r>
            <a:r>
              <a:rPr lang="ru-RU" sz="1050" b="1" i="1" dirty="0">
                <a:latin typeface="Calibri" pitchFamily="34" charset="0"/>
                <a:cs typeface="Calibri" pitchFamily="34" charset="0"/>
              </a:rPr>
              <a:t>Реестр расходных обязательств</a:t>
            </a:r>
            <a:r>
              <a:rPr lang="ru-RU" sz="1050" i="1" dirty="0">
                <a:latin typeface="Calibri" pitchFamily="34" charset="0"/>
                <a:cs typeface="Calibri" pitchFamily="34" charset="0"/>
              </a:rPr>
              <a:t> </a:t>
            </a:r>
            <a:r>
              <a:rPr lang="ru-RU" sz="1050" dirty="0">
                <a:latin typeface="Calibri" pitchFamily="34" charset="0"/>
                <a:cs typeface="Calibri" pitchFamily="34" charset="0"/>
              </a:rPr>
              <a:t>— свод указанных законов, нормативных правовых актов и договоров, соглашений и/или их отдельных положений, которые должны вести органы исполнительной власти.</a:t>
            </a:r>
          </a:p>
          <a:p>
            <a:pPr algn="just"/>
            <a:r>
              <a:rPr lang="ru-RU" sz="1050" b="1" i="1" dirty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     </a:t>
            </a:r>
            <a:r>
              <a:rPr lang="ru-RU" sz="1050" b="1" i="1" dirty="0">
                <a:latin typeface="Calibri" pitchFamily="34" charset="0"/>
                <a:cs typeface="Calibri" pitchFamily="34" charset="0"/>
              </a:rPr>
              <a:t>Сбалансированность бюджета</a:t>
            </a:r>
            <a:r>
              <a:rPr lang="ru-RU" sz="1050" i="1" dirty="0">
                <a:latin typeface="Calibri" pitchFamily="34" charset="0"/>
                <a:cs typeface="Calibri" pitchFamily="34" charset="0"/>
              </a:rPr>
              <a:t> </a:t>
            </a:r>
            <a:r>
              <a:rPr lang="ru-RU" sz="1050" dirty="0">
                <a:latin typeface="Calibri" pitchFamily="34" charset="0"/>
                <a:cs typeface="Calibri" pitchFamily="34" charset="0"/>
              </a:rPr>
              <a:t>— принцип формирования и исполнения бюджета, состоящий в количественном соответствии бюджетных доходов источникам их финансирования.</a:t>
            </a:r>
          </a:p>
          <a:p>
            <a:pPr algn="just"/>
            <a:r>
              <a:rPr lang="ru-RU" sz="1050" b="1" i="1" dirty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     </a:t>
            </a:r>
            <a:r>
              <a:rPr lang="ru-RU" sz="1050" b="1" i="1" dirty="0">
                <a:latin typeface="Calibri" pitchFamily="34" charset="0"/>
                <a:cs typeface="Calibri" pitchFamily="34" charset="0"/>
              </a:rPr>
              <a:t>Смета</a:t>
            </a:r>
            <a:r>
              <a:rPr lang="ru-RU" sz="1050" dirty="0">
                <a:latin typeface="Calibri" pitchFamily="34" charset="0"/>
                <a:cs typeface="Calibri" pitchFamily="34" charset="0"/>
              </a:rPr>
              <a:t> — финансовый документ, содержащий информацию об образовании и расходовании денежных средств в соответствии с </a:t>
            </a:r>
            <a:r>
              <a:rPr lang="ru-RU" sz="1050" i="1" dirty="0">
                <a:latin typeface="Calibri" pitchFamily="34" charset="0"/>
                <a:cs typeface="Calibri" pitchFamily="34" charset="0"/>
              </a:rPr>
              <a:t>их </a:t>
            </a:r>
            <a:r>
              <a:rPr lang="ru-RU" sz="1050" dirty="0">
                <a:latin typeface="Calibri" pitchFamily="34" charset="0"/>
                <a:cs typeface="Calibri" pitchFamily="34" charset="0"/>
              </a:rPr>
              <a:t>целевым назначением. </a:t>
            </a:r>
          </a:p>
          <a:p>
            <a:pPr algn="just"/>
            <a:r>
              <a:rPr lang="ru-RU" sz="1050" b="1" dirty="0">
                <a:latin typeface="Calibri" pitchFamily="34" charset="0"/>
                <a:cs typeface="Calibri" pitchFamily="34" charset="0"/>
              </a:rPr>
              <a:t>     </a:t>
            </a:r>
            <a:r>
              <a:rPr lang="ru-RU" sz="1050" b="1" i="1" dirty="0">
                <a:latin typeface="Calibri" pitchFamily="34" charset="0"/>
                <a:cs typeface="Calibri" pitchFamily="34" charset="0"/>
              </a:rPr>
              <a:t>Смета расходов и доходов</a:t>
            </a:r>
            <a:r>
              <a:rPr lang="ru-RU" sz="1050" i="1" dirty="0">
                <a:latin typeface="Calibri" pitchFamily="34" charset="0"/>
                <a:cs typeface="Calibri" pitchFamily="34" charset="0"/>
              </a:rPr>
              <a:t> </a:t>
            </a:r>
            <a:r>
              <a:rPr lang="ru-RU" sz="1050" dirty="0">
                <a:latin typeface="Calibri" pitchFamily="34" charset="0"/>
                <a:cs typeface="Calibri" pitchFamily="34" charset="0"/>
              </a:rPr>
              <a:t>— финансовый план учреждения (организации), осуществляющего некоммерческую деятельность.</a:t>
            </a:r>
          </a:p>
          <a:p>
            <a:pPr algn="just"/>
            <a:endParaRPr lang="ru-RU" sz="1050" dirty="0">
              <a:latin typeface="Calibri" pitchFamily="34" charset="0"/>
              <a:cs typeface="Calibri" pitchFamily="34" charset="0"/>
            </a:endParaRPr>
          </a:p>
          <a:p>
            <a:pPr algn="just"/>
            <a:endParaRPr lang="ru-RU" sz="1050" dirty="0">
              <a:latin typeface="Calibri" pitchFamily="34" charset="0"/>
              <a:cs typeface="Calibri" pitchFamily="34" charset="0"/>
            </a:endParaRPr>
          </a:p>
          <a:p>
            <a:pPr algn="just"/>
            <a:endParaRPr lang="ru-RU" sz="1050" b="1" i="1" dirty="0">
              <a:solidFill>
                <a:srgbClr val="FF0000"/>
              </a:solidFill>
              <a:latin typeface="Calibri" pitchFamily="34" charset="0"/>
              <a:cs typeface="Calibri" pitchFamily="34" charset="0"/>
            </a:endParaRPr>
          </a:p>
          <a:p>
            <a:pPr algn="just"/>
            <a:endParaRPr lang="ru-RU" sz="105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 bwMode="auto">
          <a:xfrm>
            <a:off x="0" y="0"/>
            <a:ext cx="914400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normAutofit/>
          </a:bodyPr>
          <a:lstStyle/>
          <a:p>
            <a:pPr marL="342900" indent="-342900" algn="ctr">
              <a:spcBef>
                <a:spcPct val="20000"/>
              </a:spcBef>
              <a:defRPr/>
            </a:pPr>
            <a:r>
              <a:rPr lang="ru-RU" sz="2300" b="1" u="sng" kern="0" dirty="0">
                <a:latin typeface="Times New Roman" pitchFamily="18" charset="0"/>
                <a:cs typeface="Times New Roman" pitchFamily="18" charset="0"/>
              </a:rPr>
              <a:t>ПОНЯТИЯ И ТЕРМИНЫ</a:t>
            </a:r>
            <a:endParaRPr lang="ru-RU" sz="2100" u="sng" kern="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5361" name="Picture 1" descr="C:\Users\TERMINATOR\Desktop\ПРОЕКТ ПО БЮДЖЕТУ НА 2020 год\КНИГА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05200" y="3810000"/>
            <a:ext cx="2362200" cy="2469572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Блок-схема: карточка 5"/>
          <p:cNvSpPr/>
          <p:nvPr/>
        </p:nvSpPr>
        <p:spPr>
          <a:xfrm>
            <a:off x="152400" y="3810000"/>
            <a:ext cx="8763000" cy="1981200"/>
          </a:xfrm>
          <a:prstGeom prst="flowChartPunchedCard">
            <a:avLst/>
          </a:prstGeom>
          <a:gradFill>
            <a:gsLst>
              <a:gs pos="0">
                <a:schemeClr val="tx2">
                  <a:lumMod val="60000"/>
                  <a:lumOff val="4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50000" t="50000" r="50000" b="50000"/>
            </a:path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228600" y="3886200"/>
            <a:ext cx="8715436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Бюджет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для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граждан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это упрощенная версия бюджетного документа, которая использует неформальный язык и доступные форматы, чтобы облегчить для граждан понимание бюджета. Он содержит информационно-аналитический материал, доступный для широкого круга неподготовленных пользователей.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3489" name="Rectangle 1"/>
          <p:cNvSpPr>
            <a:spLocks noChangeArrowheads="1"/>
          </p:cNvSpPr>
          <p:nvPr/>
        </p:nvSpPr>
        <p:spPr bwMode="auto">
          <a:xfrm>
            <a:off x="0" y="0"/>
            <a:ext cx="9144000" cy="8617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ЧТО ТАКОЕ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4337" name="Picture 1" descr="C:\Users\TERMINATOR\Desktop\ПРОЕКТ ПО БЮДЖЕТУ НА 2020 год\БДЛЯ ГРАЖДАН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971800" y="762000"/>
            <a:ext cx="2895600" cy="289560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Схема 4"/>
          <p:cNvGraphicFramePr/>
          <p:nvPr/>
        </p:nvGraphicFramePr>
        <p:xfrm>
          <a:off x="228600" y="152400"/>
          <a:ext cx="8763000" cy="533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Выноска 3 5"/>
          <p:cNvSpPr/>
          <p:nvPr/>
        </p:nvSpPr>
        <p:spPr>
          <a:xfrm>
            <a:off x="1371600" y="152400"/>
            <a:ext cx="1676400" cy="1143000"/>
          </a:xfrm>
          <a:prstGeom prst="borderCallout3">
            <a:avLst>
              <a:gd name="adj1" fmla="val 18750"/>
              <a:gd name="adj2" fmla="val 2462"/>
              <a:gd name="adj3" fmla="val 18750"/>
              <a:gd name="adj4" fmla="val -16667"/>
              <a:gd name="adj5" fmla="val 100000"/>
              <a:gd name="adj6" fmla="val -16667"/>
              <a:gd name="adj7" fmla="val 171296"/>
              <a:gd name="adj8" fmla="val 32008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/>
              <a:t>Бюджет муниципального района</a:t>
            </a:r>
            <a:endParaRPr lang="ru-RU" sz="1400" dirty="0"/>
          </a:p>
        </p:txBody>
      </p:sp>
      <p:sp>
        <p:nvSpPr>
          <p:cNvPr id="7" name="Выноска 3 6"/>
          <p:cNvSpPr/>
          <p:nvPr/>
        </p:nvSpPr>
        <p:spPr>
          <a:xfrm>
            <a:off x="762000" y="3962400"/>
            <a:ext cx="1752600" cy="1219200"/>
          </a:xfrm>
          <a:prstGeom prst="borderCallout3">
            <a:avLst>
              <a:gd name="adj1" fmla="val -97656"/>
              <a:gd name="adj2" fmla="val 61776"/>
              <a:gd name="adj3" fmla="val -35157"/>
              <a:gd name="adj4" fmla="val -5254"/>
              <a:gd name="adj5" fmla="val 99219"/>
              <a:gd name="adj6" fmla="val -5254"/>
              <a:gd name="adj7" fmla="val 99682"/>
              <a:gd name="adj8" fmla="val -1811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/>
              <a:t>Бюджеты сельских поселений</a:t>
            </a:r>
            <a:endParaRPr lang="ru-RU" sz="1400" dirty="0"/>
          </a:p>
        </p:txBody>
      </p:sp>
      <p:sp>
        <p:nvSpPr>
          <p:cNvPr id="8" name="Прямоугольник с двумя скругленными противолежащими углами 7"/>
          <p:cNvSpPr/>
          <p:nvPr/>
        </p:nvSpPr>
        <p:spPr>
          <a:xfrm>
            <a:off x="0" y="5486400"/>
            <a:ext cx="9144000" cy="1371600"/>
          </a:xfrm>
          <a:prstGeom prst="round2DiagRect">
            <a:avLst/>
          </a:prstGeom>
          <a:gradFill>
            <a:gsLst>
              <a:gs pos="0">
                <a:schemeClr val="tx2">
                  <a:lumMod val="60000"/>
                  <a:lumOff val="4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50000" t="50000" r="50000" b="50000"/>
            </a:path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extBox 8"/>
          <p:cNvSpPr txBox="1"/>
          <p:nvPr/>
        </p:nvSpPr>
        <p:spPr>
          <a:xfrm>
            <a:off x="0" y="5638800"/>
            <a:ext cx="91440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    Местный бюджет</a:t>
            </a:r>
          </a:p>
          <a:p>
            <a:pPr algn="ctr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одна из составных частей бюджетной системы РФ. Он является  финансовой основой деятельности  органов местного самоуправления. В бюджете органа местного самоуправления показываются  полученные доходы и расходы, осуществляемые  им для реализации функций.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2" descr="https://avatars.mds.yandex.net/get-pdb/1626167/27b86de6-5491-4c52-b6e1-456716c76d47/s120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2" name="Rectangle 2"/>
          <p:cNvSpPr>
            <a:spLocks noChangeArrowheads="1"/>
          </p:cNvSpPr>
          <p:nvPr/>
        </p:nvSpPr>
        <p:spPr bwMode="auto">
          <a:xfrm>
            <a:off x="1143000" y="0"/>
            <a:ext cx="7531100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0" bIns="0"/>
          <a:lstStyle/>
          <a:p>
            <a:pPr algn="just" eaLnBrk="0" hangingPunct="0"/>
            <a:endParaRPr lang="en-GB" sz="3600">
              <a:solidFill>
                <a:schemeClr val="tx2"/>
              </a:solidFill>
              <a:latin typeface="Times New Roman" pitchFamily="18" charset="0"/>
            </a:endParaRPr>
          </a:p>
        </p:txBody>
      </p:sp>
      <p:sp>
        <p:nvSpPr>
          <p:cNvPr id="25603" name="Rectangle 3"/>
          <p:cNvSpPr>
            <a:spLocks noChangeArrowheads="1"/>
          </p:cNvSpPr>
          <p:nvPr/>
        </p:nvSpPr>
        <p:spPr bwMode="auto">
          <a:xfrm>
            <a:off x="538163" y="4835525"/>
            <a:ext cx="1797050" cy="828675"/>
          </a:xfrm>
          <a:prstGeom prst="rect">
            <a:avLst/>
          </a:prstGeom>
          <a:noFill/>
          <a:ln w="28575">
            <a:solidFill>
              <a:srgbClr val="FF6600"/>
            </a:solidFill>
            <a:miter lim="800000"/>
            <a:headEnd/>
            <a:tailEnd/>
          </a:ln>
        </p:spPr>
        <p:txBody>
          <a:bodyPr wrap="none" lIns="0" tIns="0" rIns="0" bIns="0" anchor="ctr"/>
          <a:lstStyle/>
          <a:p>
            <a:pPr algn="ctr" eaLnBrk="0" hangingPunct="0">
              <a:lnSpc>
                <a:spcPts val="2000"/>
              </a:lnSpc>
              <a:spcBef>
                <a:spcPct val="50000"/>
              </a:spcBef>
            </a:pPr>
            <a:r>
              <a:rPr lang="ru-RU" sz="2000">
                <a:solidFill>
                  <a:srgbClr val="FF9900"/>
                </a:solidFill>
                <a:latin typeface="Arial Black" pitchFamily="34" charset="0"/>
              </a:rPr>
              <a:t>Очередной</a:t>
            </a:r>
          </a:p>
          <a:p>
            <a:pPr algn="ctr" eaLnBrk="0" hangingPunct="0">
              <a:lnSpc>
                <a:spcPts val="2000"/>
              </a:lnSpc>
              <a:spcBef>
                <a:spcPct val="50000"/>
              </a:spcBef>
            </a:pPr>
            <a:r>
              <a:rPr lang="ru-RU" sz="2000">
                <a:solidFill>
                  <a:srgbClr val="FF9900"/>
                </a:solidFill>
                <a:latin typeface="Arial Black" pitchFamily="34" charset="0"/>
              </a:rPr>
              <a:t>год</a:t>
            </a:r>
            <a:endParaRPr lang="en-GB" sz="2000">
              <a:solidFill>
                <a:srgbClr val="FF9900"/>
              </a:solidFill>
              <a:latin typeface="Arial Black" pitchFamily="34" charset="0"/>
            </a:endParaRPr>
          </a:p>
        </p:txBody>
      </p:sp>
      <p:sp>
        <p:nvSpPr>
          <p:cNvPr id="25604" name="Text Box 10"/>
          <p:cNvSpPr txBox="1">
            <a:spLocks noChangeArrowheads="1"/>
          </p:cNvSpPr>
          <p:nvPr/>
        </p:nvSpPr>
        <p:spPr bwMode="hidden">
          <a:xfrm>
            <a:off x="3062288" y="4335463"/>
            <a:ext cx="1619250" cy="34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lnSpc>
                <a:spcPts val="2000"/>
              </a:lnSpc>
              <a:spcBef>
                <a:spcPct val="50000"/>
              </a:spcBef>
            </a:pPr>
            <a:r>
              <a:rPr lang="ru-RU" sz="1600" b="1" i="1">
                <a:solidFill>
                  <a:srgbClr val="000000"/>
                </a:solidFill>
                <a:latin typeface="Times New Roman" pitchFamily="18" charset="0"/>
              </a:rPr>
              <a:t>корректировка</a:t>
            </a:r>
          </a:p>
        </p:txBody>
      </p:sp>
      <p:sp>
        <p:nvSpPr>
          <p:cNvPr id="25605" name="Text Box 11"/>
          <p:cNvSpPr txBox="1">
            <a:spLocks noChangeArrowheads="1"/>
          </p:cNvSpPr>
          <p:nvPr/>
        </p:nvSpPr>
        <p:spPr bwMode="hidden">
          <a:xfrm>
            <a:off x="7235825" y="3328988"/>
            <a:ext cx="1512888" cy="34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lnSpc>
                <a:spcPts val="2000"/>
              </a:lnSpc>
              <a:spcBef>
                <a:spcPct val="50000"/>
              </a:spcBef>
            </a:pPr>
            <a:r>
              <a:rPr lang="ru-RU" sz="1600" b="1" i="1">
                <a:solidFill>
                  <a:srgbClr val="000000"/>
                </a:solidFill>
                <a:latin typeface="Times New Roman" pitchFamily="18" charset="0"/>
              </a:rPr>
              <a:t>Разработка</a:t>
            </a:r>
          </a:p>
        </p:txBody>
      </p:sp>
      <p:sp>
        <p:nvSpPr>
          <p:cNvPr id="25606" name="AutoShape 13"/>
          <p:cNvSpPr>
            <a:spLocks noChangeArrowheads="1"/>
          </p:cNvSpPr>
          <p:nvPr/>
        </p:nvSpPr>
        <p:spPr bwMode="auto">
          <a:xfrm rot="-5400000">
            <a:off x="4448969" y="4175919"/>
            <a:ext cx="617538" cy="501650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4429 h 21600"/>
              <a:gd name="T14" fmla="*/ 16490 w 21600"/>
              <a:gd name="T15" fmla="*/ 17171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2937" y="0"/>
                </a:moveTo>
                <a:lnTo>
                  <a:pt x="12937" y="4429"/>
                </a:lnTo>
                <a:lnTo>
                  <a:pt x="3375" y="4429"/>
                </a:lnTo>
                <a:lnTo>
                  <a:pt x="3375" y="17171"/>
                </a:lnTo>
                <a:lnTo>
                  <a:pt x="12937" y="17171"/>
                </a:lnTo>
                <a:lnTo>
                  <a:pt x="12937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4429"/>
                </a:moveTo>
                <a:lnTo>
                  <a:pt x="1350" y="17171"/>
                </a:lnTo>
                <a:lnTo>
                  <a:pt x="2700" y="17171"/>
                </a:lnTo>
                <a:lnTo>
                  <a:pt x="2700" y="4429"/>
                </a:lnTo>
                <a:close/>
              </a:path>
              <a:path w="21600" h="21600">
                <a:moveTo>
                  <a:pt x="0" y="4429"/>
                </a:moveTo>
                <a:lnTo>
                  <a:pt x="0" y="17171"/>
                </a:lnTo>
                <a:lnTo>
                  <a:pt x="675" y="17171"/>
                </a:lnTo>
                <a:lnTo>
                  <a:pt x="675" y="4429"/>
                </a:lnTo>
                <a:close/>
              </a:path>
            </a:pathLst>
          </a:custGeom>
          <a:solidFill>
            <a:srgbClr val="FF6600"/>
          </a:solidFill>
          <a:ln w="9525">
            <a:solidFill>
              <a:srgbClr val="00285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>
              <a:latin typeface="Times New Roman" pitchFamily="18" charset="0"/>
            </a:endParaRPr>
          </a:p>
        </p:txBody>
      </p:sp>
      <p:sp>
        <p:nvSpPr>
          <p:cNvPr id="25607" name="AutoShape 14"/>
          <p:cNvSpPr>
            <a:spLocks noChangeArrowheads="1"/>
          </p:cNvSpPr>
          <p:nvPr/>
        </p:nvSpPr>
        <p:spPr bwMode="auto">
          <a:xfrm rot="-5400000">
            <a:off x="2671763" y="4175125"/>
            <a:ext cx="617538" cy="503237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4429 h 21600"/>
              <a:gd name="T14" fmla="*/ 16490 w 21600"/>
              <a:gd name="T15" fmla="*/ 17171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2937" y="0"/>
                </a:moveTo>
                <a:lnTo>
                  <a:pt x="12937" y="4429"/>
                </a:lnTo>
                <a:lnTo>
                  <a:pt x="3375" y="4429"/>
                </a:lnTo>
                <a:lnTo>
                  <a:pt x="3375" y="17171"/>
                </a:lnTo>
                <a:lnTo>
                  <a:pt x="12937" y="17171"/>
                </a:lnTo>
                <a:lnTo>
                  <a:pt x="12937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4429"/>
                </a:moveTo>
                <a:lnTo>
                  <a:pt x="1350" y="17171"/>
                </a:lnTo>
                <a:lnTo>
                  <a:pt x="2700" y="17171"/>
                </a:lnTo>
                <a:lnTo>
                  <a:pt x="2700" y="4429"/>
                </a:lnTo>
                <a:close/>
              </a:path>
              <a:path w="21600" h="21600">
                <a:moveTo>
                  <a:pt x="0" y="4429"/>
                </a:moveTo>
                <a:lnTo>
                  <a:pt x="0" y="17171"/>
                </a:lnTo>
                <a:lnTo>
                  <a:pt x="675" y="17171"/>
                </a:lnTo>
                <a:lnTo>
                  <a:pt x="675" y="4429"/>
                </a:lnTo>
                <a:close/>
              </a:path>
            </a:pathLst>
          </a:custGeom>
          <a:solidFill>
            <a:srgbClr val="FF6600"/>
          </a:solidFill>
          <a:ln w="9525">
            <a:solidFill>
              <a:srgbClr val="00285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>
              <a:latin typeface="Times New Roman" pitchFamily="18" charset="0"/>
            </a:endParaRPr>
          </a:p>
        </p:txBody>
      </p:sp>
      <p:sp>
        <p:nvSpPr>
          <p:cNvPr id="25608" name="Rectangle 15"/>
          <p:cNvSpPr>
            <a:spLocks noChangeArrowheads="1"/>
          </p:cNvSpPr>
          <p:nvPr/>
        </p:nvSpPr>
        <p:spPr bwMode="auto">
          <a:xfrm>
            <a:off x="2125663" y="3194050"/>
            <a:ext cx="1797050" cy="828675"/>
          </a:xfrm>
          <a:prstGeom prst="rect">
            <a:avLst/>
          </a:prstGeom>
          <a:noFill/>
          <a:ln w="28575">
            <a:solidFill>
              <a:srgbClr val="FF6600"/>
            </a:solidFill>
            <a:miter lim="800000"/>
            <a:headEnd/>
            <a:tailEnd/>
          </a:ln>
        </p:spPr>
        <p:txBody>
          <a:bodyPr wrap="none" lIns="0" tIns="0" rIns="0" bIns="0" anchor="ctr"/>
          <a:lstStyle/>
          <a:p>
            <a:pPr algn="ctr" eaLnBrk="0" hangingPunct="0">
              <a:lnSpc>
                <a:spcPts val="2000"/>
              </a:lnSpc>
              <a:spcBef>
                <a:spcPct val="50000"/>
              </a:spcBef>
            </a:pPr>
            <a:r>
              <a:rPr lang="ru-RU" sz="2000">
                <a:solidFill>
                  <a:srgbClr val="FF9900"/>
                </a:solidFill>
                <a:latin typeface="Arial Black" pitchFamily="34" charset="0"/>
              </a:rPr>
              <a:t>Очередной</a:t>
            </a:r>
          </a:p>
          <a:p>
            <a:pPr algn="ctr" eaLnBrk="0" hangingPunct="0">
              <a:lnSpc>
                <a:spcPts val="2000"/>
              </a:lnSpc>
              <a:spcBef>
                <a:spcPct val="50000"/>
              </a:spcBef>
            </a:pPr>
            <a:r>
              <a:rPr lang="ru-RU" sz="2000">
                <a:solidFill>
                  <a:srgbClr val="FF9900"/>
                </a:solidFill>
                <a:latin typeface="Arial Black" pitchFamily="34" charset="0"/>
              </a:rPr>
              <a:t>год</a:t>
            </a:r>
            <a:endParaRPr lang="en-GB" sz="2000">
              <a:solidFill>
                <a:srgbClr val="FF9900"/>
              </a:solidFill>
              <a:latin typeface="Arial Black" pitchFamily="34" charset="0"/>
            </a:endParaRPr>
          </a:p>
        </p:txBody>
      </p:sp>
      <p:sp>
        <p:nvSpPr>
          <p:cNvPr id="25609" name="Rectangle 16"/>
          <p:cNvSpPr>
            <a:spLocks noChangeArrowheads="1"/>
          </p:cNvSpPr>
          <p:nvPr/>
        </p:nvSpPr>
        <p:spPr bwMode="auto">
          <a:xfrm>
            <a:off x="3873500" y="1527175"/>
            <a:ext cx="1795463" cy="828675"/>
          </a:xfrm>
          <a:prstGeom prst="rect">
            <a:avLst/>
          </a:prstGeom>
          <a:noFill/>
          <a:ln w="28575">
            <a:solidFill>
              <a:srgbClr val="FF6600"/>
            </a:solidFill>
            <a:miter lim="800000"/>
            <a:headEnd/>
            <a:tailEnd/>
          </a:ln>
        </p:spPr>
        <p:txBody>
          <a:bodyPr wrap="none" lIns="0" tIns="0" rIns="0" bIns="0" anchor="ctr"/>
          <a:lstStyle/>
          <a:p>
            <a:pPr algn="ctr" eaLnBrk="0" hangingPunct="0">
              <a:lnSpc>
                <a:spcPts val="2000"/>
              </a:lnSpc>
              <a:spcBef>
                <a:spcPct val="50000"/>
              </a:spcBef>
            </a:pPr>
            <a:r>
              <a:rPr lang="ru-RU" sz="2000">
                <a:solidFill>
                  <a:srgbClr val="FF9900"/>
                </a:solidFill>
                <a:latin typeface="Arial Black" pitchFamily="34" charset="0"/>
              </a:rPr>
              <a:t>Очередной</a:t>
            </a:r>
          </a:p>
          <a:p>
            <a:pPr algn="ctr" eaLnBrk="0" hangingPunct="0">
              <a:lnSpc>
                <a:spcPts val="2000"/>
              </a:lnSpc>
              <a:spcBef>
                <a:spcPct val="50000"/>
              </a:spcBef>
            </a:pPr>
            <a:r>
              <a:rPr lang="ru-RU" sz="2000">
                <a:solidFill>
                  <a:srgbClr val="FF9900"/>
                </a:solidFill>
                <a:latin typeface="Arial Black" pitchFamily="34" charset="0"/>
              </a:rPr>
              <a:t>год</a:t>
            </a:r>
            <a:endParaRPr lang="en-GB" sz="2000">
              <a:solidFill>
                <a:srgbClr val="FF9900"/>
              </a:solidFill>
              <a:latin typeface="Arial Black" pitchFamily="34" charset="0"/>
            </a:endParaRPr>
          </a:p>
        </p:txBody>
      </p:sp>
      <p:sp>
        <p:nvSpPr>
          <p:cNvPr id="25610" name="Text Box 17"/>
          <p:cNvSpPr txBox="1">
            <a:spLocks noChangeArrowheads="1"/>
          </p:cNvSpPr>
          <p:nvPr/>
        </p:nvSpPr>
        <p:spPr bwMode="hidden">
          <a:xfrm>
            <a:off x="4621213" y="2693988"/>
            <a:ext cx="1619250" cy="34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lnSpc>
                <a:spcPts val="2000"/>
              </a:lnSpc>
              <a:spcBef>
                <a:spcPct val="50000"/>
              </a:spcBef>
            </a:pPr>
            <a:r>
              <a:rPr lang="ru-RU" sz="1600" b="1" i="1">
                <a:solidFill>
                  <a:srgbClr val="000000"/>
                </a:solidFill>
                <a:latin typeface="Times New Roman" pitchFamily="18" charset="0"/>
              </a:rPr>
              <a:t>корректировка</a:t>
            </a:r>
          </a:p>
        </p:txBody>
      </p:sp>
      <p:sp>
        <p:nvSpPr>
          <p:cNvPr id="25611" name="AutoShape 18"/>
          <p:cNvSpPr>
            <a:spLocks noChangeArrowheads="1"/>
          </p:cNvSpPr>
          <p:nvPr/>
        </p:nvSpPr>
        <p:spPr bwMode="auto">
          <a:xfrm rot="-5400000">
            <a:off x="6007100" y="2533650"/>
            <a:ext cx="617538" cy="503238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4429 h 21600"/>
              <a:gd name="T14" fmla="*/ 16490 w 21600"/>
              <a:gd name="T15" fmla="*/ 17171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2937" y="0"/>
                </a:moveTo>
                <a:lnTo>
                  <a:pt x="12937" y="4429"/>
                </a:lnTo>
                <a:lnTo>
                  <a:pt x="3375" y="4429"/>
                </a:lnTo>
                <a:lnTo>
                  <a:pt x="3375" y="17171"/>
                </a:lnTo>
                <a:lnTo>
                  <a:pt x="12937" y="17171"/>
                </a:lnTo>
                <a:lnTo>
                  <a:pt x="12937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4429"/>
                </a:moveTo>
                <a:lnTo>
                  <a:pt x="1350" y="17171"/>
                </a:lnTo>
                <a:lnTo>
                  <a:pt x="2700" y="17171"/>
                </a:lnTo>
                <a:lnTo>
                  <a:pt x="2700" y="4429"/>
                </a:lnTo>
                <a:close/>
              </a:path>
              <a:path w="21600" h="21600">
                <a:moveTo>
                  <a:pt x="0" y="4429"/>
                </a:moveTo>
                <a:lnTo>
                  <a:pt x="0" y="17171"/>
                </a:lnTo>
                <a:lnTo>
                  <a:pt x="675" y="17171"/>
                </a:lnTo>
                <a:lnTo>
                  <a:pt x="675" y="4429"/>
                </a:lnTo>
                <a:close/>
              </a:path>
            </a:pathLst>
          </a:custGeom>
          <a:solidFill>
            <a:srgbClr val="FF6600"/>
          </a:solidFill>
          <a:ln w="9525">
            <a:solidFill>
              <a:srgbClr val="00285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>
              <a:latin typeface="Times New Roman" pitchFamily="18" charset="0"/>
            </a:endParaRPr>
          </a:p>
        </p:txBody>
      </p:sp>
      <p:sp>
        <p:nvSpPr>
          <p:cNvPr id="25612" name="AutoShape 19"/>
          <p:cNvSpPr>
            <a:spLocks noChangeArrowheads="1"/>
          </p:cNvSpPr>
          <p:nvPr/>
        </p:nvSpPr>
        <p:spPr bwMode="auto">
          <a:xfrm rot="-5400000">
            <a:off x="4231482" y="2532856"/>
            <a:ext cx="617538" cy="504825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4429 h 21600"/>
              <a:gd name="T14" fmla="*/ 16490 w 21600"/>
              <a:gd name="T15" fmla="*/ 17171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2937" y="0"/>
                </a:moveTo>
                <a:lnTo>
                  <a:pt x="12937" y="4429"/>
                </a:lnTo>
                <a:lnTo>
                  <a:pt x="3375" y="4429"/>
                </a:lnTo>
                <a:lnTo>
                  <a:pt x="3375" y="17171"/>
                </a:lnTo>
                <a:lnTo>
                  <a:pt x="12937" y="17171"/>
                </a:lnTo>
                <a:lnTo>
                  <a:pt x="12937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4429"/>
                </a:moveTo>
                <a:lnTo>
                  <a:pt x="1350" y="17171"/>
                </a:lnTo>
                <a:lnTo>
                  <a:pt x="2700" y="17171"/>
                </a:lnTo>
                <a:lnTo>
                  <a:pt x="2700" y="4429"/>
                </a:lnTo>
                <a:close/>
              </a:path>
              <a:path w="21600" h="21600">
                <a:moveTo>
                  <a:pt x="0" y="4429"/>
                </a:moveTo>
                <a:lnTo>
                  <a:pt x="0" y="17171"/>
                </a:lnTo>
                <a:lnTo>
                  <a:pt x="675" y="17171"/>
                </a:lnTo>
                <a:lnTo>
                  <a:pt x="675" y="4429"/>
                </a:lnTo>
                <a:close/>
              </a:path>
            </a:pathLst>
          </a:custGeom>
          <a:solidFill>
            <a:srgbClr val="FF6600"/>
          </a:solidFill>
          <a:ln w="9525">
            <a:solidFill>
              <a:srgbClr val="00285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>
              <a:latin typeface="Times New Roman" pitchFamily="18" charset="0"/>
            </a:endParaRPr>
          </a:p>
        </p:txBody>
      </p:sp>
      <p:sp>
        <p:nvSpPr>
          <p:cNvPr id="25613" name="AutoShape 20"/>
          <p:cNvSpPr>
            <a:spLocks noChangeArrowheads="1"/>
          </p:cNvSpPr>
          <p:nvPr/>
        </p:nvSpPr>
        <p:spPr bwMode="auto">
          <a:xfrm rot="-5400000">
            <a:off x="7700963" y="2533650"/>
            <a:ext cx="617538" cy="503237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4429 h 21600"/>
              <a:gd name="T14" fmla="*/ 16490 w 21600"/>
              <a:gd name="T15" fmla="*/ 17171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2937" y="0"/>
                </a:moveTo>
                <a:lnTo>
                  <a:pt x="12937" y="4429"/>
                </a:lnTo>
                <a:lnTo>
                  <a:pt x="3375" y="4429"/>
                </a:lnTo>
                <a:lnTo>
                  <a:pt x="3375" y="17171"/>
                </a:lnTo>
                <a:lnTo>
                  <a:pt x="12937" y="17171"/>
                </a:lnTo>
                <a:lnTo>
                  <a:pt x="12937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4429"/>
                </a:moveTo>
                <a:lnTo>
                  <a:pt x="1350" y="17171"/>
                </a:lnTo>
                <a:lnTo>
                  <a:pt x="2700" y="17171"/>
                </a:lnTo>
                <a:lnTo>
                  <a:pt x="2700" y="4429"/>
                </a:lnTo>
                <a:close/>
              </a:path>
              <a:path w="21600" h="21600">
                <a:moveTo>
                  <a:pt x="0" y="4429"/>
                </a:moveTo>
                <a:lnTo>
                  <a:pt x="0" y="17171"/>
                </a:lnTo>
                <a:lnTo>
                  <a:pt x="675" y="17171"/>
                </a:lnTo>
                <a:lnTo>
                  <a:pt x="675" y="4429"/>
                </a:lnTo>
                <a:close/>
              </a:path>
            </a:pathLst>
          </a:custGeom>
          <a:solidFill>
            <a:srgbClr val="FF6600"/>
          </a:solidFill>
          <a:ln w="9525">
            <a:solidFill>
              <a:srgbClr val="00285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>
              <a:latin typeface="Times New Roman" pitchFamily="18" charset="0"/>
            </a:endParaRPr>
          </a:p>
        </p:txBody>
      </p:sp>
      <p:sp>
        <p:nvSpPr>
          <p:cNvPr id="25614" name="AutoShape 21"/>
          <p:cNvSpPr>
            <a:spLocks noChangeArrowheads="1"/>
          </p:cNvSpPr>
          <p:nvPr/>
        </p:nvSpPr>
        <p:spPr bwMode="auto">
          <a:xfrm rot="-5400000">
            <a:off x="5954713" y="4175125"/>
            <a:ext cx="617538" cy="503237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4429 h 21600"/>
              <a:gd name="T14" fmla="*/ 16490 w 21600"/>
              <a:gd name="T15" fmla="*/ 17171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2937" y="0"/>
                </a:moveTo>
                <a:lnTo>
                  <a:pt x="12937" y="4429"/>
                </a:lnTo>
                <a:lnTo>
                  <a:pt x="3375" y="4429"/>
                </a:lnTo>
                <a:lnTo>
                  <a:pt x="3375" y="17171"/>
                </a:lnTo>
                <a:lnTo>
                  <a:pt x="12937" y="17171"/>
                </a:lnTo>
                <a:lnTo>
                  <a:pt x="12937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4429"/>
                </a:moveTo>
                <a:lnTo>
                  <a:pt x="1350" y="17171"/>
                </a:lnTo>
                <a:lnTo>
                  <a:pt x="2700" y="17171"/>
                </a:lnTo>
                <a:lnTo>
                  <a:pt x="2700" y="4429"/>
                </a:lnTo>
                <a:close/>
              </a:path>
              <a:path w="21600" h="21600">
                <a:moveTo>
                  <a:pt x="0" y="4429"/>
                </a:moveTo>
                <a:lnTo>
                  <a:pt x="0" y="17171"/>
                </a:lnTo>
                <a:lnTo>
                  <a:pt x="675" y="17171"/>
                </a:lnTo>
                <a:lnTo>
                  <a:pt x="675" y="4429"/>
                </a:lnTo>
                <a:close/>
              </a:path>
            </a:pathLst>
          </a:custGeom>
          <a:solidFill>
            <a:srgbClr val="FF6600"/>
          </a:solidFill>
          <a:ln w="9525">
            <a:solidFill>
              <a:srgbClr val="00285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>
              <a:latin typeface="Times New Roman" pitchFamily="18" charset="0"/>
            </a:endParaRPr>
          </a:p>
        </p:txBody>
      </p:sp>
      <p:sp>
        <p:nvSpPr>
          <p:cNvPr id="25615" name="Text Box 22"/>
          <p:cNvSpPr txBox="1">
            <a:spLocks noChangeArrowheads="1"/>
          </p:cNvSpPr>
          <p:nvPr/>
        </p:nvSpPr>
        <p:spPr bwMode="hidden">
          <a:xfrm>
            <a:off x="5580063" y="5084763"/>
            <a:ext cx="1420812" cy="34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lnSpc>
                <a:spcPts val="2000"/>
              </a:lnSpc>
              <a:spcBef>
                <a:spcPct val="50000"/>
              </a:spcBef>
            </a:pPr>
            <a:r>
              <a:rPr lang="ru-RU" sz="1600" b="1" i="1">
                <a:solidFill>
                  <a:srgbClr val="000000"/>
                </a:solidFill>
                <a:latin typeface="Times New Roman" pitchFamily="18" charset="0"/>
              </a:rPr>
              <a:t>Разработка</a:t>
            </a:r>
          </a:p>
        </p:txBody>
      </p:sp>
      <p:grpSp>
        <p:nvGrpSpPr>
          <p:cNvPr id="2" name="Group 23"/>
          <p:cNvGrpSpPr>
            <a:grpSpLocks/>
          </p:cNvGrpSpPr>
          <p:nvPr/>
        </p:nvGrpSpPr>
        <p:grpSpPr bwMode="auto">
          <a:xfrm>
            <a:off x="323850" y="692150"/>
            <a:ext cx="8613775" cy="33338"/>
            <a:chOff x="280" y="601"/>
            <a:chExt cx="5426" cy="21"/>
          </a:xfrm>
        </p:grpSpPr>
        <p:sp>
          <p:nvSpPr>
            <p:cNvPr id="25621" name="Line 24"/>
            <p:cNvSpPr>
              <a:spLocks noChangeShapeType="1"/>
            </p:cNvSpPr>
            <p:nvPr/>
          </p:nvSpPr>
          <p:spPr bwMode="auto">
            <a:xfrm>
              <a:off x="281" y="622"/>
              <a:ext cx="2997" cy="0"/>
            </a:xfrm>
            <a:prstGeom prst="line">
              <a:avLst/>
            </a:prstGeom>
            <a:noFill/>
            <a:ln w="76200">
              <a:solidFill>
                <a:srgbClr val="FF66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5622" name="Line 25"/>
            <p:cNvSpPr>
              <a:spLocks noChangeShapeType="1"/>
            </p:cNvSpPr>
            <p:nvPr/>
          </p:nvSpPr>
          <p:spPr bwMode="auto">
            <a:xfrm>
              <a:off x="280" y="601"/>
              <a:ext cx="5426" cy="0"/>
            </a:xfrm>
            <a:prstGeom prst="line">
              <a:avLst/>
            </a:prstGeom>
            <a:noFill/>
            <a:ln w="28575">
              <a:solidFill>
                <a:srgbClr val="FF66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25617" name="Rectangle 26"/>
          <p:cNvSpPr>
            <a:spLocks noChangeArrowheads="1"/>
          </p:cNvSpPr>
          <p:nvPr/>
        </p:nvSpPr>
        <p:spPr bwMode="auto">
          <a:xfrm>
            <a:off x="468313" y="188913"/>
            <a:ext cx="8229600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ru-RU" sz="2400" b="1">
                <a:solidFill>
                  <a:srgbClr val="000000"/>
                </a:solidFill>
                <a:latin typeface="Times New Roman" pitchFamily="18" charset="0"/>
              </a:rPr>
              <a:t>Трехлетнее планирование бюджета</a:t>
            </a:r>
          </a:p>
        </p:txBody>
      </p:sp>
      <p:sp>
        <p:nvSpPr>
          <p:cNvPr id="25618" name="Rectangle 27"/>
          <p:cNvSpPr>
            <a:spLocks noChangeArrowheads="1"/>
          </p:cNvSpPr>
          <p:nvPr/>
        </p:nvSpPr>
        <p:spPr bwMode="auto">
          <a:xfrm>
            <a:off x="2324100" y="4835525"/>
            <a:ext cx="3048000" cy="828675"/>
          </a:xfrm>
          <a:prstGeom prst="rect">
            <a:avLst/>
          </a:prstGeom>
          <a:noFill/>
          <a:ln w="28575">
            <a:solidFill>
              <a:srgbClr val="000000"/>
            </a:solidFill>
            <a:miter lim="800000"/>
            <a:headEnd/>
            <a:tailEnd/>
          </a:ln>
        </p:spPr>
        <p:txBody>
          <a:bodyPr wrap="none" lIns="0" tIns="0" rIns="0" bIns="0" anchor="ctr"/>
          <a:lstStyle/>
          <a:p>
            <a:pPr algn="ctr" eaLnBrk="0" hangingPunct="0">
              <a:lnSpc>
                <a:spcPts val="2000"/>
              </a:lnSpc>
              <a:spcBef>
                <a:spcPct val="50000"/>
              </a:spcBef>
            </a:pPr>
            <a:r>
              <a:rPr lang="ru-RU" sz="1600">
                <a:solidFill>
                  <a:srgbClr val="000000"/>
                </a:solidFill>
                <a:latin typeface="Arial Black" pitchFamily="34" charset="0"/>
              </a:rPr>
              <a:t>Плановый период</a:t>
            </a:r>
          </a:p>
          <a:p>
            <a:pPr algn="ctr" eaLnBrk="0" hangingPunct="0">
              <a:lnSpc>
                <a:spcPts val="2000"/>
              </a:lnSpc>
              <a:spcBef>
                <a:spcPct val="50000"/>
              </a:spcBef>
            </a:pPr>
            <a:r>
              <a:rPr lang="ru-RU" sz="1600">
                <a:solidFill>
                  <a:srgbClr val="000000"/>
                </a:solidFill>
                <a:latin typeface="Arial Black" pitchFamily="34" charset="0"/>
              </a:rPr>
              <a:t>(2 года)</a:t>
            </a:r>
            <a:endParaRPr lang="en-GB" sz="1600">
              <a:solidFill>
                <a:srgbClr val="000000"/>
              </a:solidFill>
              <a:latin typeface="Arial Black" pitchFamily="34" charset="0"/>
            </a:endParaRPr>
          </a:p>
        </p:txBody>
      </p:sp>
      <p:sp>
        <p:nvSpPr>
          <p:cNvPr id="25619" name="Rectangle 28"/>
          <p:cNvSpPr>
            <a:spLocks noChangeArrowheads="1"/>
          </p:cNvSpPr>
          <p:nvPr/>
        </p:nvSpPr>
        <p:spPr bwMode="auto">
          <a:xfrm>
            <a:off x="3911600" y="3194050"/>
            <a:ext cx="3048000" cy="828675"/>
          </a:xfrm>
          <a:prstGeom prst="rect">
            <a:avLst/>
          </a:prstGeom>
          <a:noFill/>
          <a:ln w="28575">
            <a:solidFill>
              <a:srgbClr val="000000"/>
            </a:solidFill>
            <a:miter lim="800000"/>
            <a:headEnd/>
            <a:tailEnd/>
          </a:ln>
        </p:spPr>
        <p:txBody>
          <a:bodyPr wrap="none" lIns="0" tIns="0" rIns="0" bIns="0" anchor="ctr"/>
          <a:lstStyle/>
          <a:p>
            <a:pPr algn="ctr" eaLnBrk="0" hangingPunct="0">
              <a:lnSpc>
                <a:spcPts val="2000"/>
              </a:lnSpc>
              <a:spcBef>
                <a:spcPct val="50000"/>
              </a:spcBef>
            </a:pPr>
            <a:r>
              <a:rPr lang="ru-RU" sz="1600">
                <a:solidFill>
                  <a:srgbClr val="000000"/>
                </a:solidFill>
                <a:latin typeface="Arial Black" pitchFamily="34" charset="0"/>
              </a:rPr>
              <a:t>Плановый период</a:t>
            </a:r>
          </a:p>
          <a:p>
            <a:pPr algn="ctr" eaLnBrk="0" hangingPunct="0">
              <a:lnSpc>
                <a:spcPts val="2000"/>
              </a:lnSpc>
              <a:spcBef>
                <a:spcPct val="50000"/>
              </a:spcBef>
            </a:pPr>
            <a:r>
              <a:rPr lang="ru-RU" sz="1600">
                <a:solidFill>
                  <a:srgbClr val="000000"/>
                </a:solidFill>
                <a:latin typeface="Arial Black" pitchFamily="34" charset="0"/>
              </a:rPr>
              <a:t>(2 года)</a:t>
            </a:r>
            <a:endParaRPr lang="en-GB" sz="1600">
              <a:solidFill>
                <a:srgbClr val="000000"/>
              </a:solidFill>
              <a:latin typeface="Arial Black" pitchFamily="34" charset="0"/>
            </a:endParaRPr>
          </a:p>
        </p:txBody>
      </p:sp>
      <p:sp>
        <p:nvSpPr>
          <p:cNvPr id="25620" name="Rectangle 29"/>
          <p:cNvSpPr>
            <a:spLocks noChangeArrowheads="1"/>
          </p:cNvSpPr>
          <p:nvPr/>
        </p:nvSpPr>
        <p:spPr bwMode="auto">
          <a:xfrm>
            <a:off x="5659438" y="1527175"/>
            <a:ext cx="3048000" cy="828675"/>
          </a:xfrm>
          <a:prstGeom prst="rect">
            <a:avLst/>
          </a:prstGeom>
          <a:noFill/>
          <a:ln w="28575">
            <a:solidFill>
              <a:srgbClr val="000000"/>
            </a:solidFill>
            <a:miter lim="800000"/>
            <a:headEnd/>
            <a:tailEnd/>
          </a:ln>
        </p:spPr>
        <p:txBody>
          <a:bodyPr wrap="none" lIns="0" tIns="0" rIns="0" bIns="0" anchor="ctr"/>
          <a:lstStyle/>
          <a:p>
            <a:pPr algn="ctr" eaLnBrk="0" hangingPunct="0">
              <a:lnSpc>
                <a:spcPts val="2000"/>
              </a:lnSpc>
              <a:spcBef>
                <a:spcPct val="50000"/>
              </a:spcBef>
            </a:pPr>
            <a:r>
              <a:rPr lang="ru-RU" sz="1600">
                <a:solidFill>
                  <a:srgbClr val="000000"/>
                </a:solidFill>
                <a:latin typeface="Arial Black" pitchFamily="34" charset="0"/>
              </a:rPr>
              <a:t>Плановый период</a:t>
            </a:r>
          </a:p>
          <a:p>
            <a:pPr algn="ctr" eaLnBrk="0" hangingPunct="0">
              <a:lnSpc>
                <a:spcPts val="2000"/>
              </a:lnSpc>
              <a:spcBef>
                <a:spcPct val="50000"/>
              </a:spcBef>
            </a:pPr>
            <a:r>
              <a:rPr lang="ru-RU" sz="1600">
                <a:solidFill>
                  <a:srgbClr val="000000"/>
                </a:solidFill>
                <a:latin typeface="Arial Black" pitchFamily="34" charset="0"/>
              </a:rPr>
              <a:t>(2 года)</a:t>
            </a:r>
            <a:endParaRPr lang="en-GB" sz="1600">
              <a:solidFill>
                <a:srgbClr val="000000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0" name="Прямая соединительная линия 29"/>
          <p:cNvCxnSpPr/>
          <p:nvPr/>
        </p:nvCxnSpPr>
        <p:spPr>
          <a:xfrm rot="5400000">
            <a:off x="4394199" y="1854201"/>
            <a:ext cx="357190" cy="1588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единительная линия 27"/>
          <p:cNvCxnSpPr/>
          <p:nvPr/>
        </p:nvCxnSpPr>
        <p:spPr>
          <a:xfrm rot="5400000">
            <a:off x="7894661" y="2249479"/>
            <a:ext cx="357190" cy="1588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единительная линия 26"/>
          <p:cNvCxnSpPr/>
          <p:nvPr/>
        </p:nvCxnSpPr>
        <p:spPr>
          <a:xfrm rot="5400000">
            <a:off x="5156199" y="2235201"/>
            <a:ext cx="357190" cy="1588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единительная линия 25"/>
          <p:cNvCxnSpPr/>
          <p:nvPr/>
        </p:nvCxnSpPr>
        <p:spPr>
          <a:xfrm rot="5400000">
            <a:off x="3632199" y="2235201"/>
            <a:ext cx="357190" cy="1588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/>
          <p:cNvCxnSpPr/>
          <p:nvPr/>
        </p:nvCxnSpPr>
        <p:spPr>
          <a:xfrm rot="5400000">
            <a:off x="2108199" y="2235201"/>
            <a:ext cx="357190" cy="1588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/>
          <p:cNvCxnSpPr/>
          <p:nvPr/>
        </p:nvCxnSpPr>
        <p:spPr>
          <a:xfrm rot="5400000">
            <a:off x="584199" y="2235201"/>
            <a:ext cx="357190" cy="1588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/>
          <p:cNvSpPr txBox="1"/>
          <p:nvPr/>
        </p:nvSpPr>
        <p:spPr>
          <a:xfrm>
            <a:off x="214282" y="0"/>
            <a:ext cx="864399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Бюджетный процесс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– это деятельность по составлению проекта бюджета, его рассмотрению, утверждению, исполнению, составлению отчета об исполнении и его утверждению.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1714480" y="1285860"/>
            <a:ext cx="6072230" cy="500066"/>
          </a:xfrm>
          <a:prstGeom prst="roundRect">
            <a:avLst/>
          </a:prstGeom>
          <a:solidFill>
            <a:srgbClr val="FF5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СТАДИИ  БЮДЖЕТНОГО  ПРОЦЕССА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28600" y="2438400"/>
            <a:ext cx="1219200" cy="1600200"/>
          </a:xfrm>
          <a:prstGeom prst="rect">
            <a:avLst/>
          </a:prstGeom>
          <a:solidFill>
            <a:srgbClr val="FFCCFF"/>
          </a:solidFill>
          <a:ln>
            <a:solidFill>
              <a:srgbClr val="FF6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1.</a:t>
            </a:r>
          </a:p>
          <a:p>
            <a:pPr algn="ctr"/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Разработка проекта бюджета  </a:t>
            </a:r>
            <a:endParaRPr lang="ru-RU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752600" y="2438400"/>
            <a:ext cx="1133468" cy="1600200"/>
          </a:xfrm>
          <a:prstGeom prst="rect">
            <a:avLst/>
          </a:prstGeom>
          <a:solidFill>
            <a:srgbClr val="FFCCFF"/>
          </a:solidFill>
          <a:ln>
            <a:solidFill>
              <a:srgbClr val="FF6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2. Рассмотрение проекта бюджета  </a:t>
            </a:r>
            <a:endParaRPr lang="ru-RU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800600" y="2438400"/>
            <a:ext cx="1219200" cy="1600200"/>
          </a:xfrm>
          <a:prstGeom prst="rect">
            <a:avLst/>
          </a:prstGeom>
          <a:solidFill>
            <a:srgbClr val="FFCCFF"/>
          </a:solidFill>
          <a:ln>
            <a:solidFill>
              <a:srgbClr val="FF6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4. </a:t>
            </a:r>
          </a:p>
          <a:p>
            <a:pPr algn="ctr"/>
            <a:r>
              <a:rPr lang="ru-RU" sz="1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Утверж-дение</a:t>
            </a: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проекта бюджета  </a:t>
            </a:r>
            <a:endParaRPr lang="ru-RU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248400" y="2438400"/>
            <a:ext cx="1123968" cy="1600200"/>
          </a:xfrm>
          <a:prstGeom prst="rect">
            <a:avLst/>
          </a:prstGeom>
          <a:solidFill>
            <a:srgbClr val="FFCCFF"/>
          </a:solidFill>
          <a:ln>
            <a:solidFill>
              <a:srgbClr val="FF6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5. Исполнение бюджета  </a:t>
            </a:r>
            <a:endParaRPr lang="ru-RU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7620000" y="2438400"/>
            <a:ext cx="1304956" cy="1609732"/>
          </a:xfrm>
          <a:prstGeom prst="rect">
            <a:avLst/>
          </a:prstGeom>
          <a:solidFill>
            <a:srgbClr val="FFCCFF"/>
          </a:solidFill>
          <a:ln>
            <a:solidFill>
              <a:srgbClr val="FF6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6. Рассмотрение и утверждение отчета об исполнении  бюджета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6248400" y="4724400"/>
            <a:ext cx="1295400" cy="381000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бюджетный год</a:t>
            </a:r>
            <a:endParaRPr lang="ru-RU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838200" y="5638800"/>
            <a:ext cx="7715304" cy="428628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бюджетный период</a:t>
            </a:r>
            <a:endParaRPr lang="ru-RU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Правая фигурная скобка 18"/>
          <p:cNvSpPr/>
          <p:nvPr/>
        </p:nvSpPr>
        <p:spPr>
          <a:xfrm rot="5400000">
            <a:off x="6675839" y="3763561"/>
            <a:ext cx="269090" cy="1123968"/>
          </a:xfrm>
          <a:prstGeom prst="rightBrac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равая фигурная скобка 19"/>
          <p:cNvSpPr/>
          <p:nvPr/>
        </p:nvSpPr>
        <p:spPr>
          <a:xfrm rot="5400000">
            <a:off x="4443442" y="966758"/>
            <a:ext cx="357190" cy="8786874"/>
          </a:xfrm>
          <a:prstGeom prst="rightBrac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2" name="Прямая соединительная линия 21"/>
          <p:cNvCxnSpPr/>
          <p:nvPr/>
        </p:nvCxnSpPr>
        <p:spPr>
          <a:xfrm>
            <a:off x="762000" y="2057400"/>
            <a:ext cx="7310462" cy="15866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Прямоугольник 20"/>
          <p:cNvSpPr/>
          <p:nvPr/>
        </p:nvSpPr>
        <p:spPr>
          <a:xfrm>
            <a:off x="3124200" y="2438400"/>
            <a:ext cx="1371600" cy="1600200"/>
          </a:xfrm>
          <a:prstGeom prst="rect">
            <a:avLst/>
          </a:prstGeom>
          <a:solidFill>
            <a:srgbClr val="FFCCFF"/>
          </a:solidFill>
          <a:ln>
            <a:solidFill>
              <a:srgbClr val="FF6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3. </a:t>
            </a:r>
          </a:p>
          <a:p>
            <a:pPr algn="ctr"/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Проведение публичных слушаний по  проекту бюджета  </a:t>
            </a:r>
            <a:endParaRPr lang="ru-RU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29" name="Прямая соединительная линия 28"/>
          <p:cNvCxnSpPr/>
          <p:nvPr/>
        </p:nvCxnSpPr>
        <p:spPr>
          <a:xfrm rot="5400000">
            <a:off x="6603999" y="2235201"/>
            <a:ext cx="357190" cy="1588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2"/>
          <p:cNvSpPr txBox="1">
            <a:spLocks/>
          </p:cNvSpPr>
          <p:nvPr/>
        </p:nvSpPr>
        <p:spPr>
          <a:xfrm>
            <a:off x="214282" y="0"/>
            <a:ext cx="8929718" cy="428604"/>
          </a:xfrm>
          <a:prstGeom prst="rect">
            <a:avLst/>
          </a:prstGeom>
        </p:spPr>
        <p:txBody>
          <a:bodyPr/>
          <a:lstStyle/>
          <a:p>
            <a:pPr marL="342900" indent="-342900" algn="ctr" eaLnBrk="0" hangingPunct="0">
              <a:spcBef>
                <a:spcPct val="20000"/>
              </a:spcBef>
              <a:defRPr/>
            </a:pPr>
            <a:r>
              <a:rPr lang="ru-RU" sz="2800" kern="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kern="0" dirty="0" smtClean="0">
                <a:latin typeface="Times New Roman" pitchFamily="18" charset="0"/>
                <a:cs typeface="Times New Roman" pitchFamily="18" charset="0"/>
              </a:rPr>
              <a:t>Какие бывают </a:t>
            </a:r>
            <a:r>
              <a:rPr lang="ru-RU" sz="2400" b="1" i="1" kern="0" dirty="0" smtClean="0">
                <a:latin typeface="Times New Roman" pitchFamily="18" charset="0"/>
                <a:cs typeface="Times New Roman" pitchFamily="18" charset="0"/>
              </a:rPr>
              <a:t>бюджеты</a:t>
            </a:r>
            <a:r>
              <a:rPr lang="ru-RU" sz="2400" kern="0" dirty="0" smtClean="0">
                <a:latin typeface="Times New Roman" pitchFamily="18" charset="0"/>
                <a:cs typeface="Times New Roman" pitchFamily="18" charset="0"/>
              </a:rPr>
              <a:t>?</a:t>
            </a:r>
            <a:endParaRPr lang="ru-RU" sz="2400" kern="0" dirty="0">
              <a:latin typeface="Times New Roman" pitchFamily="18" charset="0"/>
              <a:cs typeface="Times New Roman" pitchFamily="18" charset="0"/>
            </a:endParaRPr>
          </a:p>
          <a:p>
            <a:pPr marL="342900" indent="-342900" algn="ctr" eaLnBrk="0" hangingPunct="0">
              <a:spcBef>
                <a:spcPct val="20000"/>
              </a:spcBef>
              <a:defRPr/>
            </a:pPr>
            <a:endParaRPr lang="ru-RU" sz="2800" b="1" i="1" kern="0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 algn="ctr" eaLnBrk="0" hangingPunct="0">
              <a:spcBef>
                <a:spcPct val="20000"/>
              </a:spcBef>
              <a:buFontTx/>
              <a:buChar char="•"/>
              <a:defRPr/>
            </a:pPr>
            <a:endParaRPr lang="ru-RU" sz="2800" kern="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30" name="Picture 6" descr="https://im2-tub-ru.yandex.net/i?id=0126215b62536e68d83d072d5015cd98&amp;n=33&amp;h=215&amp;w=36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824190"/>
            <a:ext cx="3071802" cy="1819388"/>
          </a:xfrm>
          <a:prstGeom prst="rect">
            <a:avLst/>
          </a:prstGeom>
          <a:noFill/>
        </p:spPr>
      </p:pic>
      <p:pic>
        <p:nvPicPr>
          <p:cNvPr id="1034" name="Picture 10" descr="http://narzur.ru/uploads/articles/2016/07/25/57965310f286a8.5733310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14678" y="3929066"/>
            <a:ext cx="3000396" cy="1714512"/>
          </a:xfrm>
          <a:prstGeom prst="rect">
            <a:avLst/>
          </a:prstGeom>
          <a:noFill/>
        </p:spPr>
      </p:pic>
      <p:sp>
        <p:nvSpPr>
          <p:cNvPr id="1044" name="AutoShape 20" descr="http://formula-7.ru/images/580f7df50c8a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46" name="AutoShape 22" descr="http://formula-7.ru/images/580f7df50c8a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49" name="Picture 25" descr="C:\Documents and Settings\Home\Рабочий стол\Презентации\Презентации\580f7df50c8a2.jpg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236458" y="3643314"/>
            <a:ext cx="2907542" cy="2000264"/>
          </a:xfrm>
          <a:prstGeom prst="rect">
            <a:avLst/>
          </a:prstGeom>
          <a:noFill/>
        </p:spPr>
      </p:pic>
      <p:sp>
        <p:nvSpPr>
          <p:cNvPr id="17" name="TextBox 16"/>
          <p:cNvSpPr txBox="1"/>
          <p:nvPr/>
        </p:nvSpPr>
        <p:spPr>
          <a:xfrm>
            <a:off x="6286512" y="714356"/>
            <a:ext cx="26432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бюджет организаций</a:t>
            </a:r>
            <a:endParaRPr lang="ru-RU" b="1" dirty="0"/>
          </a:p>
        </p:txBody>
      </p:sp>
      <p:sp>
        <p:nvSpPr>
          <p:cNvPr id="18" name="TextBox 17"/>
          <p:cNvSpPr txBox="1"/>
          <p:nvPr/>
        </p:nvSpPr>
        <p:spPr>
          <a:xfrm>
            <a:off x="0" y="5643578"/>
            <a:ext cx="307180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 smtClean="0"/>
              <a:t>Российской Федерации </a:t>
            </a:r>
            <a:r>
              <a:rPr lang="ru-RU" sz="1400" dirty="0" smtClean="0"/>
              <a:t>(федеральный бюджет, бюджеты государственных внебюджетных фондов РФ)</a:t>
            </a:r>
            <a:endParaRPr lang="ru-RU" sz="1400" dirty="0"/>
          </a:p>
        </p:txBody>
      </p:sp>
      <p:sp>
        <p:nvSpPr>
          <p:cNvPr id="19" name="TextBox 18"/>
          <p:cNvSpPr txBox="1"/>
          <p:nvPr/>
        </p:nvSpPr>
        <p:spPr>
          <a:xfrm>
            <a:off x="3286116" y="5643578"/>
            <a:ext cx="2928958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 smtClean="0"/>
              <a:t>субъектов Российской Федерации </a:t>
            </a:r>
          </a:p>
          <a:p>
            <a:pPr algn="ctr"/>
            <a:r>
              <a:rPr lang="ru-RU" sz="1400" dirty="0" smtClean="0"/>
              <a:t>(региональные  бюджеты, бюджеты территориальных фондов ОМС)</a:t>
            </a:r>
            <a:endParaRPr lang="ru-RU" sz="1400" dirty="0"/>
          </a:p>
        </p:txBody>
      </p:sp>
      <p:sp>
        <p:nvSpPr>
          <p:cNvPr id="20" name="TextBox 19"/>
          <p:cNvSpPr txBox="1"/>
          <p:nvPr/>
        </p:nvSpPr>
        <p:spPr>
          <a:xfrm>
            <a:off x="6429388" y="5643578"/>
            <a:ext cx="271461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 smtClean="0"/>
              <a:t>муниципальных</a:t>
            </a:r>
          </a:p>
          <a:p>
            <a:pPr algn="ctr"/>
            <a:r>
              <a:rPr lang="ru-RU" sz="1400" b="1" dirty="0" smtClean="0"/>
              <a:t> образований</a:t>
            </a:r>
          </a:p>
          <a:p>
            <a:pPr algn="ctr"/>
            <a:r>
              <a:rPr lang="ru-RU" sz="1400" dirty="0" smtClean="0"/>
              <a:t>(местные бюджеты)</a:t>
            </a:r>
            <a:endParaRPr lang="ru-RU" sz="1400" dirty="0"/>
          </a:p>
        </p:txBody>
      </p:sp>
      <p:cxnSp>
        <p:nvCxnSpPr>
          <p:cNvPr id="25" name="Прямая со стрелкой 24"/>
          <p:cNvCxnSpPr/>
          <p:nvPr/>
        </p:nvCxnSpPr>
        <p:spPr>
          <a:xfrm>
            <a:off x="4714876" y="857232"/>
            <a:ext cx="1260000" cy="642942"/>
          </a:xfrm>
          <a:prstGeom prst="straightConnector1">
            <a:avLst/>
          </a:prstGeom>
          <a:ln>
            <a:solidFill>
              <a:srgbClr val="008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 стрелкой 26"/>
          <p:cNvCxnSpPr/>
          <p:nvPr/>
        </p:nvCxnSpPr>
        <p:spPr>
          <a:xfrm rot="10800000" flipV="1">
            <a:off x="2883372" y="857232"/>
            <a:ext cx="1260000" cy="642942"/>
          </a:xfrm>
          <a:prstGeom prst="straightConnector1">
            <a:avLst/>
          </a:prstGeom>
          <a:ln>
            <a:solidFill>
              <a:srgbClr val="008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 стрелкой 30"/>
          <p:cNvCxnSpPr/>
          <p:nvPr/>
        </p:nvCxnSpPr>
        <p:spPr>
          <a:xfrm rot="5400000">
            <a:off x="3501224" y="1785926"/>
            <a:ext cx="1856594" cy="794"/>
          </a:xfrm>
          <a:prstGeom prst="straightConnector1">
            <a:avLst/>
          </a:prstGeom>
          <a:ln w="38100">
            <a:solidFill>
              <a:srgbClr val="008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Box 32"/>
          <p:cNvSpPr txBox="1"/>
          <p:nvPr/>
        </p:nvSpPr>
        <p:spPr>
          <a:xfrm>
            <a:off x="3000364" y="2857496"/>
            <a:ext cx="30003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бюджеты публично-правовых организаций</a:t>
            </a:r>
            <a:endParaRPr lang="ru-RU" b="1" dirty="0"/>
          </a:p>
        </p:txBody>
      </p:sp>
      <p:cxnSp>
        <p:nvCxnSpPr>
          <p:cNvPr id="35" name="Прямая со стрелкой 34"/>
          <p:cNvCxnSpPr/>
          <p:nvPr/>
        </p:nvCxnSpPr>
        <p:spPr>
          <a:xfrm rot="10800000" flipV="1">
            <a:off x="2357422" y="3429000"/>
            <a:ext cx="785818" cy="357190"/>
          </a:xfrm>
          <a:prstGeom prst="straightConnector1">
            <a:avLst/>
          </a:prstGeom>
          <a:ln>
            <a:solidFill>
              <a:srgbClr val="008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Прямая со стрелкой 36"/>
          <p:cNvCxnSpPr/>
          <p:nvPr/>
        </p:nvCxnSpPr>
        <p:spPr>
          <a:xfrm rot="5400000">
            <a:off x="4215603" y="3785397"/>
            <a:ext cx="428630" cy="1588"/>
          </a:xfrm>
          <a:prstGeom prst="straightConnector1">
            <a:avLst/>
          </a:prstGeom>
          <a:ln>
            <a:solidFill>
              <a:srgbClr val="008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Прямая со стрелкой 38"/>
          <p:cNvCxnSpPr/>
          <p:nvPr/>
        </p:nvCxnSpPr>
        <p:spPr>
          <a:xfrm>
            <a:off x="5786446" y="3429000"/>
            <a:ext cx="1071570" cy="285752"/>
          </a:xfrm>
          <a:prstGeom prst="straightConnector1">
            <a:avLst/>
          </a:prstGeom>
          <a:ln>
            <a:solidFill>
              <a:srgbClr val="008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3010" name="Picture 2" descr="https://ds04.infourok.ru/uploads/ex/0df9/000da288-c50c6799/hello_html_m52501858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57158" y="712768"/>
            <a:ext cx="2274901" cy="2716232"/>
          </a:xfrm>
          <a:prstGeom prst="rect">
            <a:avLst/>
          </a:prstGeom>
          <a:noFill/>
        </p:spPr>
      </p:pic>
      <p:pic>
        <p:nvPicPr>
          <p:cNvPr id="43012" name="Picture 4" descr="https://im0-tub-ru.yandex.net/i?id=0ccfeca603f9fa2f32b258bc49d58a59&amp;n=13&amp;exp=1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072198" y="1214422"/>
            <a:ext cx="2871788" cy="1914526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http://www.pozgalev.ru/storage/c/2015/11/12/1447342173_797387_1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71802" y="2000240"/>
            <a:ext cx="2857520" cy="3518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Скругленный прямоугольник 14"/>
          <p:cNvSpPr/>
          <p:nvPr/>
        </p:nvSpPr>
        <p:spPr>
          <a:xfrm>
            <a:off x="5929322" y="2000240"/>
            <a:ext cx="3000396" cy="3000396"/>
          </a:xfrm>
          <a:prstGeom prst="roundRect">
            <a:avLst/>
          </a:prstGeom>
          <a:solidFill>
            <a:srgbClr val="00CC99"/>
          </a:solidFill>
          <a:ln>
            <a:solidFill>
              <a:srgbClr val="00808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214282" y="2000240"/>
            <a:ext cx="2857520" cy="3000396"/>
          </a:xfrm>
          <a:prstGeom prst="roundRect">
            <a:avLst/>
          </a:prstGeom>
          <a:solidFill>
            <a:srgbClr val="00CC99"/>
          </a:solidFill>
          <a:ln>
            <a:solidFill>
              <a:srgbClr val="00808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Содержимое 2"/>
          <p:cNvSpPr txBox="1">
            <a:spLocks/>
          </p:cNvSpPr>
          <p:nvPr/>
        </p:nvSpPr>
        <p:spPr>
          <a:xfrm>
            <a:off x="214282" y="0"/>
            <a:ext cx="8929718" cy="642918"/>
          </a:xfrm>
          <a:prstGeom prst="rect">
            <a:avLst/>
          </a:prstGeom>
        </p:spPr>
        <p:txBody>
          <a:bodyPr/>
          <a:lstStyle/>
          <a:p>
            <a:pPr marL="342900" indent="-342900" algn="ctr" eaLnBrk="0" hangingPunct="0">
              <a:spcBef>
                <a:spcPct val="20000"/>
              </a:spcBef>
              <a:defRPr/>
            </a:pPr>
            <a:r>
              <a:rPr lang="ru-RU" sz="2800" kern="0" dirty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2800" kern="0" dirty="0" smtClean="0">
                <a:latin typeface="Times New Roman" pitchFamily="18" charset="0"/>
                <a:cs typeface="Times New Roman" pitchFamily="18" charset="0"/>
              </a:rPr>
              <a:t>Что такое </a:t>
            </a:r>
            <a:r>
              <a:rPr lang="ru-RU" sz="2800" b="1" i="1" kern="0" dirty="0" smtClean="0">
                <a:latin typeface="Times New Roman" pitchFamily="18" charset="0"/>
                <a:cs typeface="Times New Roman" pitchFamily="18" charset="0"/>
              </a:rPr>
              <a:t>бюджет? </a:t>
            </a:r>
          </a:p>
          <a:p>
            <a:pPr marL="342900" indent="-342900" algn="ctr" eaLnBrk="0" hangingPunct="0">
              <a:spcBef>
                <a:spcPct val="20000"/>
              </a:spcBef>
              <a:defRPr/>
            </a:pPr>
            <a:r>
              <a:rPr lang="ru-RU" sz="2400" kern="0" dirty="0" smtClean="0">
                <a:latin typeface="Times New Roman" pitchFamily="18" charset="0"/>
                <a:cs typeface="Times New Roman" pitchFamily="18" charset="0"/>
              </a:rPr>
              <a:t>– это </a:t>
            </a:r>
            <a:r>
              <a:rPr lang="ru-RU" sz="2400" kern="0" dirty="0">
                <a:latin typeface="Times New Roman" pitchFamily="18" charset="0"/>
                <a:cs typeface="Times New Roman" pitchFamily="18" charset="0"/>
              </a:rPr>
              <a:t>план доходов и </a:t>
            </a:r>
            <a:r>
              <a:rPr lang="ru-RU" sz="2400" kern="0" dirty="0" smtClean="0">
                <a:latin typeface="Times New Roman" pitchFamily="18" charset="0"/>
                <a:cs typeface="Times New Roman" pitchFamily="18" charset="0"/>
              </a:rPr>
              <a:t>расходов  на </a:t>
            </a:r>
            <a:r>
              <a:rPr lang="ru-RU" sz="2400" kern="0" dirty="0">
                <a:latin typeface="Times New Roman" pitchFamily="18" charset="0"/>
                <a:cs typeface="Times New Roman" pitchFamily="18" charset="0"/>
              </a:rPr>
              <a:t>определенный период</a:t>
            </a:r>
          </a:p>
          <a:p>
            <a:pPr marL="342900" indent="-342900" algn="ctr" eaLnBrk="0" hangingPunct="0">
              <a:spcBef>
                <a:spcPct val="20000"/>
              </a:spcBef>
              <a:defRPr/>
            </a:pPr>
            <a:endParaRPr lang="ru-RU" sz="2800" b="1" i="1" kern="0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 algn="ctr" eaLnBrk="0" hangingPunct="0">
              <a:spcBef>
                <a:spcPct val="20000"/>
              </a:spcBef>
              <a:buFontTx/>
              <a:buChar char="•"/>
              <a:defRPr/>
            </a:pPr>
            <a:endParaRPr lang="ru-RU" sz="2800" kern="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786446" y="1928802"/>
            <a:ext cx="3143240" cy="30285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 algn="ctr" eaLnBrk="0" hangingPunct="0">
              <a:spcBef>
                <a:spcPct val="20000"/>
              </a:spcBef>
              <a:defRPr/>
            </a:pPr>
            <a:r>
              <a:rPr lang="ru-RU" b="1" i="1" u="sng" kern="0" dirty="0">
                <a:latin typeface="Times New Roman" pitchFamily="18" charset="0"/>
                <a:cs typeface="Times New Roman" pitchFamily="18" charset="0"/>
              </a:rPr>
              <a:t>Расходы </a:t>
            </a:r>
            <a:r>
              <a:rPr lang="ru-RU" b="1" i="1" u="sng" kern="0" dirty="0" smtClean="0">
                <a:latin typeface="Times New Roman" pitchFamily="18" charset="0"/>
                <a:cs typeface="Times New Roman" pitchFamily="18" charset="0"/>
              </a:rPr>
              <a:t>– </a:t>
            </a:r>
          </a:p>
          <a:p>
            <a:pPr marL="342900" indent="-342900" algn="ctr" eaLnBrk="0" hangingPunct="0">
              <a:spcBef>
                <a:spcPct val="20000"/>
              </a:spcBef>
              <a:defRPr/>
            </a:pPr>
            <a:r>
              <a:rPr lang="ru-RU" i="1" kern="0" dirty="0" smtClean="0">
                <a:latin typeface="Times New Roman" pitchFamily="18" charset="0"/>
                <a:cs typeface="Times New Roman" pitchFamily="18" charset="0"/>
              </a:rPr>
              <a:t>выплачиваемые </a:t>
            </a:r>
          </a:p>
          <a:p>
            <a:pPr marL="342900" indent="-342900" algn="ctr" eaLnBrk="0" hangingPunct="0">
              <a:spcBef>
                <a:spcPct val="20000"/>
              </a:spcBef>
              <a:defRPr/>
            </a:pPr>
            <a:r>
              <a:rPr lang="ru-RU" i="1" kern="0" dirty="0" smtClean="0">
                <a:latin typeface="Times New Roman" pitchFamily="18" charset="0"/>
                <a:cs typeface="Times New Roman" pitchFamily="18" charset="0"/>
              </a:rPr>
              <a:t>из бюджета </a:t>
            </a:r>
            <a:r>
              <a:rPr lang="ru-RU" i="1" kern="0" dirty="0">
                <a:latin typeface="Times New Roman" pitchFamily="18" charset="0"/>
                <a:cs typeface="Times New Roman" pitchFamily="18" charset="0"/>
              </a:rPr>
              <a:t>денежные </a:t>
            </a:r>
            <a:r>
              <a:rPr lang="ru-RU" i="1" kern="0" dirty="0" smtClean="0">
                <a:latin typeface="Times New Roman" pitchFamily="18" charset="0"/>
                <a:cs typeface="Times New Roman" pitchFamily="18" charset="0"/>
              </a:rPr>
              <a:t>средства (социальные выплаты населению,</a:t>
            </a:r>
          </a:p>
          <a:p>
            <a:pPr marL="342900" indent="-342900" algn="ctr" eaLnBrk="0" hangingPunct="0">
              <a:spcBef>
                <a:spcPct val="20000"/>
              </a:spcBef>
              <a:defRPr/>
            </a:pPr>
            <a:r>
              <a:rPr lang="ru-RU" i="1" kern="0" dirty="0" smtClean="0">
                <a:latin typeface="Times New Roman" pitchFamily="18" charset="0"/>
                <a:cs typeface="Times New Roman" pitchFamily="18" charset="0"/>
              </a:rPr>
              <a:t>содержание муниципальных учреждений (образование, ЖКХ, культура и др.) капитальное строительство и др.)</a:t>
            </a:r>
            <a:endParaRPr lang="ru-RU" i="1" kern="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85720" y="2000240"/>
            <a:ext cx="2643187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b="1" i="1" u="sng" kern="0" dirty="0">
                <a:latin typeface="Times New Roman" pitchFamily="18" charset="0"/>
                <a:cs typeface="Times New Roman" pitchFamily="18" charset="0"/>
              </a:rPr>
              <a:t>Доходы </a:t>
            </a:r>
            <a:r>
              <a:rPr lang="ru-RU" b="1" i="1" u="sng" kern="0" dirty="0" smtClean="0">
                <a:latin typeface="Times New Roman" pitchFamily="18" charset="0"/>
                <a:cs typeface="Times New Roman" pitchFamily="18" charset="0"/>
              </a:rPr>
              <a:t>–</a:t>
            </a:r>
            <a:r>
              <a:rPr lang="ru-RU" b="1" i="1" kern="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>
              <a:defRPr/>
            </a:pPr>
            <a:r>
              <a:rPr lang="ru-RU" i="1" kern="0" dirty="0" smtClean="0">
                <a:latin typeface="Times New Roman" pitchFamily="18" charset="0"/>
                <a:cs typeface="Times New Roman" pitchFamily="18" charset="0"/>
              </a:rPr>
              <a:t>поступающие </a:t>
            </a:r>
            <a:r>
              <a:rPr lang="ru-RU" i="1" kern="0" dirty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i="1" kern="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i="1" kern="0" dirty="0">
                <a:latin typeface="Times New Roman" pitchFamily="18" charset="0"/>
                <a:cs typeface="Times New Roman" pitchFamily="18" charset="0"/>
              </a:rPr>
              <a:t>бюджет денежные </a:t>
            </a:r>
            <a:r>
              <a:rPr lang="ru-RU" i="1" kern="0" dirty="0" smtClean="0">
                <a:latin typeface="Times New Roman" pitchFamily="18" charset="0"/>
                <a:cs typeface="Times New Roman" pitchFamily="18" charset="0"/>
              </a:rPr>
              <a:t>средства (налоги юридических и физических лиц, административные платежи и сборы, безвозмездные поступления </a:t>
            </a:r>
            <a:endParaRPr lang="ru-RU" i="1" kern="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465" name="TextBox 9"/>
          <p:cNvSpPr txBox="1">
            <a:spLocks noChangeArrowheads="1"/>
          </p:cNvSpPr>
          <p:nvPr/>
        </p:nvSpPr>
        <p:spPr bwMode="auto">
          <a:xfrm>
            <a:off x="6000760" y="5143512"/>
            <a:ext cx="2857521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1400" b="1" i="1" u="sng" dirty="0"/>
              <a:t>Дефицит бюджета </a:t>
            </a:r>
            <a:r>
              <a:rPr lang="ru-RU" sz="1400" i="1" dirty="0"/>
              <a:t>– превышение расходов бюджета над его доходами</a:t>
            </a:r>
          </a:p>
        </p:txBody>
      </p:sp>
      <p:sp>
        <p:nvSpPr>
          <p:cNvPr id="19466" name="TextBox 10"/>
          <p:cNvSpPr txBox="1">
            <a:spLocks noChangeArrowheads="1"/>
          </p:cNvSpPr>
          <p:nvPr/>
        </p:nvSpPr>
        <p:spPr bwMode="auto">
          <a:xfrm>
            <a:off x="214282" y="5143512"/>
            <a:ext cx="2786082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1400" b="1" i="1" u="sng" dirty="0"/>
              <a:t>Профицит бюджета </a:t>
            </a:r>
            <a:r>
              <a:rPr lang="ru-RU" sz="1400" i="1" dirty="0"/>
              <a:t>– превышение доходов бюджета над его расходами</a:t>
            </a:r>
            <a:endParaRPr lang="ru-RU" sz="1400" dirty="0"/>
          </a:p>
        </p:txBody>
      </p:sp>
      <p:sp>
        <p:nvSpPr>
          <p:cNvPr id="13" name="Содержимое 2"/>
          <p:cNvSpPr txBox="1">
            <a:spLocks/>
          </p:cNvSpPr>
          <p:nvPr/>
        </p:nvSpPr>
        <p:spPr>
          <a:xfrm>
            <a:off x="0" y="1000108"/>
            <a:ext cx="9144000" cy="928670"/>
          </a:xfrm>
          <a:prstGeom prst="rect">
            <a:avLst/>
          </a:prstGeom>
        </p:spPr>
        <p:txBody>
          <a:bodyPr/>
          <a:lstStyle/>
          <a:p>
            <a:pPr marL="342900" indent="-342900" algn="just" eaLnBrk="0" hangingPunct="0">
              <a:spcBef>
                <a:spcPct val="20000"/>
              </a:spcBef>
              <a:defRPr/>
            </a:pPr>
            <a:r>
              <a:rPr lang="ru-RU" kern="0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b="1" kern="0" dirty="0" smtClean="0">
                <a:latin typeface="Times New Roman" pitchFamily="18" charset="0"/>
                <a:cs typeface="Times New Roman" pitchFamily="18" charset="0"/>
              </a:rPr>
              <a:t>Бюджет </a:t>
            </a:r>
            <a:r>
              <a:rPr lang="ru-RU" b="1" i="1" kern="0" dirty="0" smtClean="0"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i="1" kern="0" dirty="0" smtClean="0">
                <a:latin typeface="Times New Roman" pitchFamily="18" charset="0"/>
                <a:cs typeface="Times New Roman" pitchFamily="18" charset="0"/>
              </a:rPr>
              <a:t>(от </a:t>
            </a:r>
            <a:r>
              <a:rPr lang="ru-RU" i="1" kern="0" dirty="0" err="1" smtClean="0">
                <a:latin typeface="Times New Roman" pitchFamily="18" charset="0"/>
                <a:cs typeface="Times New Roman" pitchFamily="18" charset="0"/>
              </a:rPr>
              <a:t>старонормандского</a:t>
            </a:r>
            <a:r>
              <a:rPr lang="ru-RU" i="1" kern="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i="1" u="sng" kern="0" dirty="0" err="1" smtClean="0">
                <a:latin typeface="Times New Roman" pitchFamily="18" charset="0"/>
                <a:cs typeface="Times New Roman" pitchFamily="18" charset="0"/>
              </a:rPr>
              <a:t>bougette</a:t>
            </a:r>
            <a:r>
              <a:rPr lang="en-US" i="1" u="sng" kern="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i="1" kern="0" dirty="0" smtClean="0"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i="1" kern="0" dirty="0" smtClean="0">
                <a:latin typeface="Times New Roman" pitchFamily="18" charset="0"/>
                <a:cs typeface="Times New Roman" pitchFamily="18" charset="0"/>
              </a:rPr>
              <a:t>кошель, сумка, кожаный мешок) -  форма образования и расходования денежных средств, предназначенных для финансового обеспечения задач и функций государства и местного самоуправления.</a:t>
            </a:r>
          </a:p>
          <a:p>
            <a:pPr marL="342900" indent="-342900" eaLnBrk="0" hangingPunct="0">
              <a:spcBef>
                <a:spcPct val="20000"/>
              </a:spcBef>
              <a:defRPr/>
            </a:pPr>
            <a:endParaRPr lang="ru-RU" kern="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214282" y="6000768"/>
            <a:ext cx="8786813" cy="642942"/>
          </a:xfrm>
          <a:prstGeom prst="roundRect">
            <a:avLst/>
          </a:prstGeom>
          <a:solidFill>
            <a:srgbClr val="99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Сбалансированность бюджета по доходам и расходам – основополагающее требование предъявляемое к органам составляющим и утверждающим бюджет.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2"/>
          <p:cNvSpPr txBox="1">
            <a:spLocks noChangeArrowheads="1"/>
          </p:cNvSpPr>
          <p:nvPr/>
        </p:nvSpPr>
        <p:spPr bwMode="auto">
          <a:xfrm>
            <a:off x="428625" y="0"/>
            <a:ext cx="8229600" cy="42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kern="0" dirty="0" smtClean="0">
                <a:latin typeface="Times New Roman" pitchFamily="18" charset="0"/>
                <a:cs typeface="Times New Roman" pitchFamily="18" charset="0"/>
              </a:rPr>
              <a:t>Что такое </a:t>
            </a:r>
            <a:r>
              <a:rPr lang="ru-RU" sz="2800" b="1" i="1" kern="0" dirty="0" smtClean="0">
                <a:latin typeface="Times New Roman" pitchFamily="18" charset="0"/>
                <a:cs typeface="Times New Roman" pitchFamily="18" charset="0"/>
              </a:rPr>
              <a:t>доходы местного бюджета</a:t>
            </a:r>
            <a:r>
              <a:rPr lang="ru-RU" sz="2800" kern="0" dirty="0" smtClean="0">
                <a:latin typeface="Times New Roman" pitchFamily="18" charset="0"/>
                <a:cs typeface="Times New Roman" pitchFamily="18" charset="0"/>
              </a:rPr>
              <a:t>? </a:t>
            </a:r>
            <a:endParaRPr lang="ru-RU" sz="2800" b="1" kern="0" dirty="0">
              <a:latin typeface="Calibri" pitchFamily="34" charset="0"/>
              <a:ea typeface="+mj-ea"/>
              <a:cs typeface="Calibri" pitchFamily="34" charset="0"/>
            </a:endParaRPr>
          </a:p>
        </p:txBody>
      </p:sp>
      <p:sp>
        <p:nvSpPr>
          <p:cNvPr id="12" name="Rectangle 2"/>
          <p:cNvSpPr txBox="1">
            <a:spLocks noChangeArrowheads="1"/>
          </p:cNvSpPr>
          <p:nvPr/>
        </p:nvSpPr>
        <p:spPr bwMode="auto">
          <a:xfrm>
            <a:off x="0" y="609600"/>
            <a:ext cx="9144000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kern="0" dirty="0">
                <a:latin typeface="Calibri" pitchFamily="34" charset="0"/>
                <a:ea typeface="+mj-ea"/>
                <a:cs typeface="Calibri" pitchFamily="34" charset="0"/>
              </a:rPr>
              <a:t>Доходы бюджета – поступающие в бюджет денежные средства, за исключением средств, являющихся источниками финансирования дефицита бюджета 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2819400" y="1143000"/>
            <a:ext cx="3786187" cy="3571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ТИПЫ ДОХОДОВ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0" y="1500188"/>
            <a:ext cx="5143500" cy="206210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latin typeface="Calibri" pitchFamily="34" charset="0"/>
                <a:cs typeface="Calibri" pitchFamily="34" charset="0"/>
              </a:rPr>
              <a:t>Налоговые (собственные)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ru-RU" sz="1600" dirty="0">
                <a:latin typeface="Calibri" pitchFamily="34" charset="0"/>
                <a:cs typeface="Calibri" pitchFamily="34" charset="0"/>
              </a:rPr>
              <a:t>налог на доход физических лиц (НДФЛ);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ru-RU" sz="1600" dirty="0">
                <a:latin typeface="Calibri" pitchFamily="34" charset="0"/>
                <a:cs typeface="Calibri" pitchFamily="34" charset="0"/>
              </a:rPr>
              <a:t>единый налог на вмененный доход (ЕНВД);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ru-RU" sz="1600" dirty="0">
                <a:latin typeface="Calibri" pitchFamily="34" charset="0"/>
                <a:cs typeface="Calibri" pitchFamily="34" charset="0"/>
              </a:rPr>
              <a:t>единый сельскохозяйственный налог  (ЕСХН);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ru-RU" sz="1600" dirty="0">
                <a:latin typeface="Calibri" pitchFamily="34" charset="0"/>
                <a:cs typeface="Calibri" pitchFamily="34" charset="0"/>
              </a:rPr>
              <a:t>акцизы;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ru-RU" sz="1600" dirty="0">
                <a:latin typeface="Calibri" pitchFamily="34" charset="0"/>
                <a:cs typeface="Calibri" pitchFamily="34" charset="0"/>
              </a:rPr>
              <a:t>государственная пошлина;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ru-RU" sz="1600" dirty="0">
                <a:latin typeface="Calibri" pitchFamily="34" charset="0"/>
                <a:cs typeface="Calibri" pitchFamily="34" charset="0"/>
              </a:rPr>
              <a:t>Налог, взимаемый в связи с применением патентной системы налогообложения.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5214938" y="1500188"/>
            <a:ext cx="3929062" cy="156966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342900" indent="-342900"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latin typeface="Calibri" pitchFamily="34" charset="0"/>
                <a:cs typeface="Calibri" pitchFamily="34" charset="0"/>
              </a:rPr>
              <a:t>Безвозмездные поступления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ru-RU" sz="1600" dirty="0">
                <a:latin typeface="Calibri" pitchFamily="34" charset="0"/>
                <a:cs typeface="Calibri" pitchFamily="34" charset="0"/>
              </a:rPr>
              <a:t>дотации;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ru-RU" sz="1600" dirty="0">
                <a:latin typeface="Calibri" pitchFamily="34" charset="0"/>
                <a:cs typeface="Calibri" pitchFamily="34" charset="0"/>
              </a:rPr>
              <a:t>субвенции;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ru-RU" sz="1600" dirty="0">
                <a:latin typeface="Calibri" pitchFamily="34" charset="0"/>
                <a:cs typeface="Calibri" pitchFamily="34" charset="0"/>
              </a:rPr>
              <a:t>субсидии;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ru-RU" sz="1600" dirty="0">
                <a:latin typeface="Calibri" pitchFamily="34" charset="0"/>
                <a:cs typeface="Calibri" pitchFamily="34" charset="0"/>
              </a:rPr>
              <a:t>иные межбюджетные трансферты.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6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600200" y="3657600"/>
            <a:ext cx="4500562" cy="255454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latin typeface="Calibri" pitchFamily="34" charset="0"/>
                <a:cs typeface="Calibri" pitchFamily="34" charset="0"/>
              </a:rPr>
              <a:t>Неналоговые (собственные)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ru-RU" sz="1600" dirty="0">
                <a:latin typeface="Calibri" pitchFamily="34" charset="0"/>
                <a:cs typeface="Calibri" pitchFamily="34" charset="0"/>
              </a:rPr>
              <a:t>арендная плата за земельные участки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ru-RU" sz="1600" dirty="0">
                <a:latin typeface="Calibri" pitchFamily="34" charset="0"/>
                <a:cs typeface="Calibri" pitchFamily="34" charset="0"/>
              </a:rPr>
              <a:t>продажа земельных участков;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ru-RU" sz="1600" dirty="0">
                <a:latin typeface="Calibri" pitchFamily="34" charset="0"/>
                <a:cs typeface="Calibri" pitchFamily="34" charset="0"/>
              </a:rPr>
              <a:t>доходы от сдачи в аренду имущества;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ru-RU" sz="1600" dirty="0">
                <a:latin typeface="Calibri" pitchFamily="34" charset="0"/>
                <a:cs typeface="Calibri" pitchFamily="34" charset="0"/>
              </a:rPr>
              <a:t>платежи от муниципальных унитарных предприятий;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ru-RU" sz="1600" dirty="0">
                <a:latin typeface="Calibri" pitchFamily="34" charset="0"/>
                <a:cs typeface="Calibri" pitchFamily="34" charset="0"/>
              </a:rPr>
              <a:t>плата за негативное воздействие на окружающую среду;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ru-RU" sz="1600" dirty="0">
                <a:latin typeface="Calibri" pitchFamily="34" charset="0"/>
                <a:cs typeface="Calibri" pitchFamily="34" charset="0"/>
              </a:rPr>
              <a:t>доходы от оказания платных услуг; 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ru-RU" sz="1600" dirty="0">
                <a:latin typeface="Calibri" pitchFamily="34" charset="0"/>
                <a:cs typeface="Calibri" pitchFamily="34" charset="0"/>
              </a:rPr>
              <a:t>штрафы, санкции, возмещение ущерба</a:t>
            </a:r>
          </a:p>
        </p:txBody>
      </p:sp>
      <p:pic>
        <p:nvPicPr>
          <p:cNvPr id="83972" name="Picture 4" descr="http://bianchiaccountants.co.uk/money.jpg"/>
          <p:cNvPicPr>
            <a:picLocks noChangeAspect="1" noChangeArrowheads="1"/>
          </p:cNvPicPr>
          <p:nvPr/>
        </p:nvPicPr>
        <p:blipFill>
          <a:blip r:embed="rId3" cstate="print"/>
          <a:srcRect l="17073" r="17073"/>
          <a:stretch>
            <a:fillRect/>
          </a:stretch>
        </p:blipFill>
        <p:spPr bwMode="auto">
          <a:xfrm>
            <a:off x="6248400" y="3276600"/>
            <a:ext cx="2057400" cy="32766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582612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2800" kern="0" dirty="0" smtClean="0">
                <a:latin typeface="Times New Roman" pitchFamily="18" charset="0"/>
                <a:cs typeface="Times New Roman" pitchFamily="18" charset="0"/>
              </a:rPr>
              <a:t>Что такое </a:t>
            </a:r>
            <a:r>
              <a:rPr lang="ru-RU" sz="2800" b="1" i="1" kern="0" dirty="0" smtClean="0">
                <a:latin typeface="Times New Roman" pitchFamily="18" charset="0"/>
                <a:cs typeface="Times New Roman" pitchFamily="18" charset="0"/>
              </a:rPr>
              <a:t>безвозмездные поступления?</a:t>
            </a:r>
            <a:endParaRPr lang="ru-RU" sz="2800" dirty="0">
              <a:cs typeface="Times New Roman" pitchFamily="18" charset="0"/>
            </a:endParaRPr>
          </a:p>
        </p:txBody>
      </p:sp>
      <p:sp>
        <p:nvSpPr>
          <p:cNvPr id="8" name="Блок-схема: альтернативный процесс 7"/>
          <p:cNvSpPr/>
          <p:nvPr/>
        </p:nvSpPr>
        <p:spPr>
          <a:xfrm>
            <a:off x="152400" y="3429000"/>
            <a:ext cx="1981200" cy="2736850"/>
          </a:xfrm>
          <a:prstGeom prst="flowChartAlternateProcess">
            <a:avLst/>
          </a:prstGeom>
          <a:solidFill>
            <a:srgbClr val="33CC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solidFill>
                  <a:schemeClr val="tx1"/>
                </a:solidFill>
                <a:cs typeface="Times New Roman" pitchFamily="18" charset="0"/>
              </a:rPr>
              <a:t>Дотации</a:t>
            </a:r>
            <a:r>
              <a:rPr lang="ru-RU" sz="1200" b="1" dirty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sz="1200" dirty="0">
                <a:solidFill>
                  <a:schemeClr val="tx1"/>
                </a:solidFill>
                <a:cs typeface="Times New Roman" pitchFamily="18" charset="0"/>
              </a:rPr>
              <a:t>(от лат. «</a:t>
            </a:r>
            <a:r>
              <a:rPr lang="en-US" sz="1200" dirty="0" err="1">
                <a:solidFill>
                  <a:schemeClr val="tx1"/>
                </a:solidFill>
                <a:cs typeface="Times New Roman" pitchFamily="18" charset="0"/>
              </a:rPr>
              <a:t>Dotatio</a:t>
            </a:r>
            <a:r>
              <a:rPr lang="ru-RU" sz="1200" dirty="0">
                <a:solidFill>
                  <a:schemeClr val="tx1"/>
                </a:solidFill>
                <a:cs typeface="Times New Roman" pitchFamily="18" charset="0"/>
              </a:rPr>
              <a:t>» – дар, пожертвование) </a:t>
            </a:r>
            <a:r>
              <a:rPr lang="ru-RU" sz="1600" dirty="0" smtClean="0">
                <a:solidFill>
                  <a:schemeClr val="tx1"/>
                </a:solidFill>
                <a:cs typeface="Times New Roman" pitchFamily="18" charset="0"/>
              </a:rPr>
              <a:t>предоставляются </a:t>
            </a:r>
            <a:r>
              <a:rPr lang="ru-RU" sz="1600" dirty="0">
                <a:solidFill>
                  <a:schemeClr val="tx1"/>
                </a:solidFill>
                <a:cs typeface="Times New Roman" pitchFamily="18" charset="0"/>
              </a:rPr>
              <a:t>без определения конкретной цели </a:t>
            </a:r>
            <a:r>
              <a:rPr lang="ru-RU" sz="1600" dirty="0" smtClean="0">
                <a:solidFill>
                  <a:schemeClr val="tx1"/>
                </a:solidFill>
                <a:cs typeface="Times New Roman" pitchFamily="18" charset="0"/>
              </a:rPr>
              <a:t>их использования</a:t>
            </a:r>
            <a:endParaRPr lang="ru-RU" sz="1600" dirty="0">
              <a:solidFill>
                <a:schemeClr val="tx1"/>
              </a:solidFill>
              <a:cs typeface="Times New Roman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i="1" dirty="0">
                <a:solidFill>
                  <a:schemeClr val="tx1"/>
                </a:solidFill>
                <a:cs typeface="Times New Roman" pitchFamily="18" charset="0"/>
              </a:rPr>
              <a:t>(карманные деньги ребенка)</a:t>
            </a:r>
          </a:p>
        </p:txBody>
      </p:sp>
      <p:sp>
        <p:nvSpPr>
          <p:cNvPr id="9" name="Блок-схема: альтернативный процесс 8"/>
          <p:cNvSpPr/>
          <p:nvPr/>
        </p:nvSpPr>
        <p:spPr>
          <a:xfrm>
            <a:off x="2362200" y="3429000"/>
            <a:ext cx="1981200" cy="2736850"/>
          </a:xfrm>
          <a:prstGeom prst="flowChartAlternateProcess">
            <a:avLst/>
          </a:prstGeom>
          <a:solidFill>
            <a:srgbClr val="33CC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solidFill>
                  <a:schemeClr val="tx1"/>
                </a:solidFill>
                <a:cs typeface="Times New Roman" pitchFamily="18" charset="0"/>
              </a:rPr>
              <a:t>Субвенции</a:t>
            </a:r>
            <a:r>
              <a:rPr lang="ru-RU" sz="1200" b="1" dirty="0">
                <a:solidFill>
                  <a:schemeClr val="tx1"/>
                </a:solidFill>
                <a:cs typeface="Times New Roman" pitchFamily="18" charset="0"/>
              </a:rPr>
              <a:t>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dirty="0">
                <a:solidFill>
                  <a:schemeClr val="tx1"/>
                </a:solidFill>
                <a:cs typeface="Times New Roman" pitchFamily="18" charset="0"/>
              </a:rPr>
              <a:t>(от лат. «</a:t>
            </a:r>
            <a:r>
              <a:rPr lang="en-US" sz="1200" dirty="0" err="1">
                <a:solidFill>
                  <a:schemeClr val="tx1"/>
                </a:solidFill>
                <a:cs typeface="Times New Roman" pitchFamily="18" charset="0"/>
              </a:rPr>
              <a:t>Subvenire</a:t>
            </a:r>
            <a:r>
              <a:rPr lang="ru-RU" sz="1200" dirty="0">
                <a:solidFill>
                  <a:schemeClr val="tx1"/>
                </a:solidFill>
                <a:cs typeface="Times New Roman" pitchFamily="18" charset="0"/>
              </a:rPr>
              <a:t>» – приходить на помощь) </a:t>
            </a:r>
            <a:r>
              <a:rPr lang="ru-RU" sz="1600" dirty="0" err="1" smtClean="0">
                <a:solidFill>
                  <a:schemeClr val="tx1"/>
                </a:solidFill>
                <a:cs typeface="Times New Roman" pitchFamily="18" charset="0"/>
              </a:rPr>
              <a:t>предоставляютсна</a:t>
            </a:r>
            <a:r>
              <a:rPr lang="ru-RU" sz="1600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sz="1600" dirty="0">
                <a:solidFill>
                  <a:schemeClr val="tx1"/>
                </a:solidFill>
                <a:cs typeface="Times New Roman" pitchFamily="18" charset="0"/>
              </a:rPr>
              <a:t>финансирование переданных полномочий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i="1" dirty="0">
                <a:solidFill>
                  <a:schemeClr val="tx1"/>
                </a:solidFill>
                <a:cs typeface="Times New Roman" pitchFamily="18" charset="0"/>
              </a:rPr>
              <a:t>(деньги ребенку на покупки по списку)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200" dirty="0">
              <a:cs typeface="Times New Roman" pitchFamily="18" charset="0"/>
            </a:endParaRPr>
          </a:p>
        </p:txBody>
      </p:sp>
      <p:sp>
        <p:nvSpPr>
          <p:cNvPr id="10" name="Блок-схема: альтернативный процесс 9"/>
          <p:cNvSpPr/>
          <p:nvPr/>
        </p:nvSpPr>
        <p:spPr>
          <a:xfrm>
            <a:off x="4572000" y="3429000"/>
            <a:ext cx="2057400" cy="2736850"/>
          </a:xfrm>
          <a:prstGeom prst="flowChartAlternateProcess">
            <a:avLst/>
          </a:prstGeom>
          <a:solidFill>
            <a:srgbClr val="33CC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solidFill>
                  <a:schemeClr val="tx1"/>
                </a:solidFill>
                <a:cs typeface="Times New Roman" pitchFamily="18" charset="0"/>
              </a:rPr>
              <a:t>Субсидии</a:t>
            </a:r>
            <a:r>
              <a:rPr lang="en-US" sz="1600" b="1" dirty="0">
                <a:solidFill>
                  <a:schemeClr val="tx1"/>
                </a:solidFill>
                <a:cs typeface="Times New Roman" pitchFamily="18" charset="0"/>
              </a:rPr>
              <a:t> </a:t>
            </a:r>
            <a:endParaRPr lang="ru-RU" sz="16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dirty="0">
                <a:solidFill>
                  <a:schemeClr val="tx1"/>
                </a:solidFill>
                <a:cs typeface="Times New Roman" pitchFamily="18" charset="0"/>
              </a:rPr>
              <a:t>(от лат. «</a:t>
            </a:r>
            <a:r>
              <a:rPr lang="en-US" sz="1200" dirty="0" err="1">
                <a:solidFill>
                  <a:schemeClr val="tx1"/>
                </a:solidFill>
                <a:cs typeface="Times New Roman" pitchFamily="18" charset="0"/>
              </a:rPr>
              <a:t>Subsidium</a:t>
            </a:r>
            <a:r>
              <a:rPr lang="ru-RU" sz="1200" dirty="0">
                <a:solidFill>
                  <a:schemeClr val="tx1"/>
                </a:solidFill>
                <a:cs typeface="Times New Roman" pitchFamily="18" charset="0"/>
              </a:rPr>
              <a:t>» – поддержка) </a:t>
            </a:r>
            <a:r>
              <a:rPr lang="ru-RU" sz="1600" dirty="0" smtClean="0">
                <a:solidFill>
                  <a:schemeClr val="tx1"/>
                </a:solidFill>
                <a:cs typeface="Times New Roman" pitchFamily="18" charset="0"/>
              </a:rPr>
              <a:t>предоставляются на </a:t>
            </a:r>
            <a:r>
              <a:rPr lang="ru-RU" sz="1600" dirty="0">
                <a:solidFill>
                  <a:schemeClr val="tx1"/>
                </a:solidFill>
                <a:cs typeface="Times New Roman" pitchFamily="18" charset="0"/>
              </a:rPr>
              <a:t>условиях долевого </a:t>
            </a:r>
            <a:r>
              <a:rPr lang="ru-RU" sz="1600" dirty="0" err="1">
                <a:solidFill>
                  <a:schemeClr val="tx1"/>
                </a:solidFill>
                <a:cs typeface="Times New Roman" pitchFamily="18" charset="0"/>
              </a:rPr>
              <a:t>софинансирования</a:t>
            </a:r>
            <a:r>
              <a:rPr lang="ru-RU" sz="1600" dirty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sz="1600" dirty="0" smtClean="0">
                <a:solidFill>
                  <a:schemeClr val="tx1"/>
                </a:solidFill>
                <a:cs typeface="Times New Roman" pitchFamily="18" charset="0"/>
              </a:rPr>
              <a:t>расходов других бюджетов</a:t>
            </a:r>
            <a:endParaRPr lang="ru-RU" sz="1600" dirty="0">
              <a:solidFill>
                <a:schemeClr val="tx1"/>
              </a:solidFill>
              <a:cs typeface="Times New Roman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i="1" dirty="0">
                <a:solidFill>
                  <a:schemeClr val="tx1"/>
                </a:solidFill>
                <a:cs typeface="Times New Roman" pitchFamily="18" charset="0"/>
              </a:rPr>
              <a:t>(добавить деньги ребенку на его покупку)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200" dirty="0">
              <a:solidFill>
                <a:schemeClr val="tx1"/>
              </a:solidFill>
            </a:endParaRPr>
          </a:p>
        </p:txBody>
      </p:sp>
      <p:cxnSp>
        <p:nvCxnSpPr>
          <p:cNvPr id="12" name="Прямая со стрелкой 11"/>
          <p:cNvCxnSpPr/>
          <p:nvPr/>
        </p:nvCxnSpPr>
        <p:spPr>
          <a:xfrm rot="10800000" flipV="1">
            <a:off x="1428750" y="2643188"/>
            <a:ext cx="785813" cy="571500"/>
          </a:xfrm>
          <a:prstGeom prst="straightConnector1">
            <a:avLst/>
          </a:prstGeom>
          <a:ln>
            <a:solidFill>
              <a:srgbClr val="33CCCC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 rot="5400000">
            <a:off x="3255168" y="3069432"/>
            <a:ext cx="423863" cy="228600"/>
          </a:xfrm>
          <a:prstGeom prst="straightConnector1">
            <a:avLst/>
          </a:prstGeom>
          <a:ln>
            <a:solidFill>
              <a:srgbClr val="33CCCC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/>
          <p:nvPr/>
        </p:nvCxnSpPr>
        <p:spPr>
          <a:xfrm>
            <a:off x="6786563" y="2643188"/>
            <a:ext cx="785812" cy="571500"/>
          </a:xfrm>
          <a:prstGeom prst="straightConnector1">
            <a:avLst/>
          </a:prstGeom>
          <a:ln>
            <a:solidFill>
              <a:srgbClr val="33CCCC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Овал 16"/>
          <p:cNvSpPr/>
          <p:nvPr/>
        </p:nvSpPr>
        <p:spPr>
          <a:xfrm>
            <a:off x="1500188" y="1143000"/>
            <a:ext cx="6143625" cy="1785938"/>
          </a:xfrm>
          <a:prstGeom prst="ellipse">
            <a:avLst/>
          </a:prstGeom>
          <a:solidFill>
            <a:srgbClr val="FF99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>
                <a:solidFill>
                  <a:schemeClr val="tx1"/>
                </a:solidFill>
                <a:cs typeface="Times New Roman" pitchFamily="18" charset="0"/>
              </a:rPr>
              <a:t>Межбюджетные трансферты – это денежные средства, перечисляемые из одного уровня бюджета другому</a:t>
            </a:r>
          </a:p>
        </p:txBody>
      </p:sp>
      <p:sp>
        <p:nvSpPr>
          <p:cNvPr id="11" name="Блок-схема: альтернативный процесс 10"/>
          <p:cNvSpPr/>
          <p:nvPr/>
        </p:nvSpPr>
        <p:spPr>
          <a:xfrm>
            <a:off x="6934200" y="3429000"/>
            <a:ext cx="2016125" cy="2736850"/>
          </a:xfrm>
          <a:prstGeom prst="flowChartAlternateProcess">
            <a:avLst/>
          </a:prstGeom>
          <a:solidFill>
            <a:srgbClr val="33CC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600" b="1" dirty="0" smtClean="0">
              <a:solidFill>
                <a:schemeClr val="tx1"/>
              </a:solidFill>
              <a:cs typeface="Times New Roman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 smtClean="0">
                <a:solidFill>
                  <a:schemeClr val="tx1"/>
                </a:solidFill>
                <a:cs typeface="Times New Roman" pitchFamily="18" charset="0"/>
              </a:rPr>
              <a:t>Иные </a:t>
            </a:r>
            <a:r>
              <a:rPr lang="ru-RU" sz="1600" b="1" dirty="0">
                <a:solidFill>
                  <a:schemeClr val="tx1"/>
                </a:solidFill>
                <a:cs typeface="Times New Roman" pitchFamily="18" charset="0"/>
              </a:rPr>
              <a:t>межбюджетные трансферты</a:t>
            </a:r>
            <a:endParaRPr lang="ru-RU" sz="1600" dirty="0">
              <a:solidFill>
                <a:schemeClr val="tx1"/>
              </a:solidFill>
              <a:cs typeface="Times New Roman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dirty="0" smtClean="0">
                <a:solidFill>
                  <a:schemeClr val="tx1"/>
                </a:solidFill>
                <a:cs typeface="Times New Roman" pitchFamily="18" charset="0"/>
              </a:rPr>
              <a:t>предоставляются на осуществление части полномочий по решению вопросов местного значения в соответствии с заключенными соглашениями</a:t>
            </a:r>
            <a:endParaRPr lang="ru-RU" sz="1400" dirty="0">
              <a:solidFill>
                <a:schemeClr val="tx1"/>
              </a:solidFill>
              <a:cs typeface="Times New Roman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600" dirty="0">
              <a:solidFill>
                <a:schemeClr val="tx1"/>
              </a:solidFill>
            </a:endParaRPr>
          </a:p>
        </p:txBody>
      </p:sp>
      <p:cxnSp>
        <p:nvCxnSpPr>
          <p:cNvPr id="15" name="Прямая со стрелкой 14"/>
          <p:cNvCxnSpPr/>
          <p:nvPr/>
        </p:nvCxnSpPr>
        <p:spPr>
          <a:xfrm rot="5400000">
            <a:off x="3255168" y="3069432"/>
            <a:ext cx="423863" cy="228600"/>
          </a:xfrm>
          <a:prstGeom prst="straightConnector1">
            <a:avLst/>
          </a:prstGeom>
          <a:ln>
            <a:solidFill>
              <a:srgbClr val="33CCCC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/>
          <p:nvPr/>
        </p:nvCxnSpPr>
        <p:spPr>
          <a:xfrm rot="16200000" flipH="1">
            <a:off x="5274468" y="3107532"/>
            <a:ext cx="423863" cy="152400"/>
          </a:xfrm>
          <a:prstGeom prst="straightConnector1">
            <a:avLst/>
          </a:prstGeom>
          <a:ln>
            <a:solidFill>
              <a:srgbClr val="33CCCC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2"/>
          <p:cNvSpPr txBox="1">
            <a:spLocks noChangeArrowheads="1"/>
          </p:cNvSpPr>
          <p:nvPr/>
        </p:nvSpPr>
        <p:spPr bwMode="auto">
          <a:xfrm>
            <a:off x="428625" y="0"/>
            <a:ext cx="8229600" cy="42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ru-RU" sz="2800" kern="0" dirty="0" smtClean="0">
                <a:latin typeface="Times New Roman" pitchFamily="18" charset="0"/>
                <a:cs typeface="Times New Roman" pitchFamily="18" charset="0"/>
              </a:rPr>
              <a:t>Что такое </a:t>
            </a:r>
            <a:r>
              <a:rPr lang="ru-RU" sz="2800" b="1" i="1" kern="0" dirty="0" smtClean="0">
                <a:latin typeface="Times New Roman" pitchFamily="18" charset="0"/>
                <a:cs typeface="Times New Roman" pitchFamily="18" charset="0"/>
              </a:rPr>
              <a:t>расходы местного бюджета?</a:t>
            </a:r>
            <a:endParaRPr lang="ru-RU" sz="2600" kern="0" dirty="0">
              <a:solidFill>
                <a:schemeClr val="tx2"/>
              </a:solidFill>
              <a:latin typeface="Times New Roman" pitchFamily="18" charset="0"/>
              <a:ea typeface="+mj-ea"/>
              <a:cs typeface="+mj-cs"/>
            </a:endParaRPr>
          </a:p>
        </p:txBody>
      </p:sp>
      <p:sp>
        <p:nvSpPr>
          <p:cNvPr id="12" name="Rectangle 2"/>
          <p:cNvSpPr txBox="1">
            <a:spLocks noChangeArrowheads="1"/>
          </p:cNvSpPr>
          <p:nvPr/>
        </p:nvSpPr>
        <p:spPr bwMode="auto">
          <a:xfrm>
            <a:off x="0" y="428625"/>
            <a:ext cx="9144000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ru-RU" kern="0" dirty="0" smtClean="0">
                <a:solidFill>
                  <a:schemeClr val="tx2"/>
                </a:solidFill>
                <a:latin typeface="Times New Roman" pitchFamily="18" charset="0"/>
                <a:ea typeface="+mj-ea"/>
                <a:cs typeface="+mj-cs"/>
              </a:rPr>
              <a:t>Расходы </a:t>
            </a:r>
            <a:r>
              <a:rPr lang="ru-RU" kern="0" dirty="0">
                <a:solidFill>
                  <a:schemeClr val="tx2"/>
                </a:solidFill>
                <a:latin typeface="Times New Roman" pitchFamily="18" charset="0"/>
                <a:ea typeface="+mj-ea"/>
                <a:cs typeface="+mj-cs"/>
              </a:rPr>
              <a:t>бюджета </a:t>
            </a:r>
            <a:r>
              <a:rPr lang="ru-RU" kern="0" dirty="0" smtClean="0">
                <a:solidFill>
                  <a:schemeClr val="tx2"/>
                </a:solidFill>
                <a:latin typeface="Times New Roman" pitchFamily="18" charset="0"/>
                <a:ea typeface="+mj-ea"/>
                <a:cs typeface="+mj-cs"/>
              </a:rPr>
              <a:t>–денежные </a:t>
            </a:r>
            <a:r>
              <a:rPr lang="ru-RU" kern="0" dirty="0">
                <a:solidFill>
                  <a:schemeClr val="tx2"/>
                </a:solidFill>
                <a:latin typeface="Times New Roman" pitchFamily="18" charset="0"/>
                <a:ea typeface="+mj-ea"/>
                <a:cs typeface="+mj-cs"/>
              </a:rPr>
              <a:t>средства, </a:t>
            </a:r>
            <a:r>
              <a:rPr lang="ru-RU" kern="0" dirty="0" smtClean="0">
                <a:solidFill>
                  <a:schemeClr val="tx2"/>
                </a:solidFill>
                <a:latin typeface="Times New Roman" pitchFamily="18" charset="0"/>
                <a:ea typeface="+mj-ea"/>
                <a:cs typeface="+mj-cs"/>
              </a:rPr>
              <a:t>направляемые на финансовое обеспечение задач и функций государства и местного самоуправления.</a:t>
            </a:r>
            <a:endParaRPr lang="ru-RU" kern="0" dirty="0">
              <a:solidFill>
                <a:schemeClr val="tx2"/>
              </a:solidFill>
              <a:latin typeface="Times New Roman" pitchFamily="18" charset="0"/>
              <a:ea typeface="+mj-ea"/>
              <a:cs typeface="+mj-cs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2643174" y="1000108"/>
            <a:ext cx="3786187" cy="571487"/>
          </a:xfrm>
          <a:prstGeom prst="rect">
            <a:avLst/>
          </a:prstGeom>
          <a:solidFill>
            <a:srgbClr val="FFCC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 smtClean="0">
                <a:solidFill>
                  <a:schemeClr val="tx1"/>
                </a:solidFill>
              </a:rPr>
              <a:t>КЛАССИФИКАЦИЯ  РАСХОДОВ ПО ПРИЗНАКАМ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214282" y="1928802"/>
            <a:ext cx="2700000" cy="4714314"/>
          </a:xfrm>
          <a:prstGeom prst="roundRect">
            <a:avLst/>
          </a:prstGeom>
          <a:solidFill>
            <a:srgbClr val="CC99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Функциональная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классификация отражает</a:t>
            </a:r>
            <a:b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направление средств</a:t>
            </a:r>
            <a:b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бюджета на выполнение</a:t>
            </a:r>
            <a:b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основных функций</a:t>
            </a:r>
            <a:b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государства</a:t>
            </a:r>
            <a:b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(муниципалитета) (раздел→</a:t>
            </a:r>
            <a:b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подраздел→ целевые</a:t>
            </a:r>
            <a:b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статьи→ виды расходов)</a:t>
            </a:r>
            <a:b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3071802" y="1928802"/>
            <a:ext cx="2842876" cy="4714314"/>
          </a:xfrm>
          <a:prstGeom prst="roundRect">
            <a:avLst/>
          </a:prstGeom>
          <a:solidFill>
            <a:srgbClr val="FF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Ведомственная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классификация расходов</a:t>
            </a:r>
            <a:b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бюджета непосредственно</a:t>
            </a:r>
            <a:b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связана со структурой</a:t>
            </a:r>
            <a:b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управления, отображает</a:t>
            </a:r>
            <a:b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распределение бюджетных</a:t>
            </a:r>
            <a:b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средств по главным</a:t>
            </a:r>
            <a:b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распорядителям средств</a:t>
            </a:r>
            <a:b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бюджета (органы МСУ,</a:t>
            </a:r>
            <a:b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органы администрации)</a:t>
            </a:r>
            <a:b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6072198" y="1928802"/>
            <a:ext cx="2842876" cy="4714314"/>
          </a:xfrm>
          <a:prstGeom prst="roundRect">
            <a:avLst/>
          </a:prstGeom>
          <a:solidFill>
            <a:srgbClr val="99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Экономическая 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классификация</a:t>
            </a:r>
            <a:b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показывает деление расходов</a:t>
            </a:r>
            <a:b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бюджета на текущие и</a:t>
            </a:r>
            <a:b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капитальные, а также на выплату</a:t>
            </a:r>
            <a:b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заработной платы, на</a:t>
            </a:r>
            <a:b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материальные затраты, на</a:t>
            </a:r>
            <a:b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приобретение товаров и услуг</a:t>
            </a:r>
            <a:b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(категория расходов→ группы→</a:t>
            </a:r>
            <a:b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предметные статьи→ подстатьи)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Стрелка углом 24"/>
          <p:cNvSpPr/>
          <p:nvPr/>
        </p:nvSpPr>
        <p:spPr>
          <a:xfrm rot="5400000">
            <a:off x="6585206" y="1161546"/>
            <a:ext cx="720000" cy="540000"/>
          </a:xfrm>
          <a:prstGeom prst="bentArrow">
            <a:avLst>
              <a:gd name="adj1" fmla="val 32164"/>
              <a:gd name="adj2" fmla="val 25000"/>
              <a:gd name="adj3" fmla="val 48880"/>
              <a:gd name="adj4" fmla="val 43750"/>
            </a:avLst>
          </a:prstGeom>
          <a:solidFill>
            <a:srgbClr val="99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6" name="Стрелка углом 25"/>
          <p:cNvSpPr/>
          <p:nvPr/>
        </p:nvSpPr>
        <p:spPr>
          <a:xfrm rot="5400000" flipV="1">
            <a:off x="1767356" y="1161546"/>
            <a:ext cx="720000" cy="540000"/>
          </a:xfrm>
          <a:prstGeom prst="bentArrow">
            <a:avLst>
              <a:gd name="adj1" fmla="val 32164"/>
              <a:gd name="adj2" fmla="val 25000"/>
              <a:gd name="adj3" fmla="val 48880"/>
              <a:gd name="adj4" fmla="val 43750"/>
            </a:avLst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7" name="Стрелка вниз 26"/>
          <p:cNvSpPr/>
          <p:nvPr/>
        </p:nvSpPr>
        <p:spPr>
          <a:xfrm>
            <a:off x="4286248" y="1643050"/>
            <a:ext cx="285752" cy="214314"/>
          </a:xfrm>
          <a:prstGeom prst="downArrow">
            <a:avLst/>
          </a:prstGeom>
          <a:solidFill>
            <a:srgbClr val="FF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http://itd0.mycdn.me/image?id=856306068765&amp;t=20&amp;plc=WEB&amp;tkn=*voSScq4LfN6WkR5HsMuhkanY0zw"/>
          <p:cNvPicPr>
            <a:picLocks noChangeAspect="1" noChangeArrowheads="1"/>
          </p:cNvPicPr>
          <p:nvPr/>
        </p:nvPicPr>
        <p:blipFill>
          <a:blip r:embed="rId2" cstate="print"/>
          <a:srcRect l="17969" t="38542" r="10156" b="4166"/>
          <a:stretch>
            <a:fillRect/>
          </a:stretch>
        </p:blipFill>
        <p:spPr bwMode="auto">
          <a:xfrm>
            <a:off x="0" y="3786186"/>
            <a:ext cx="6324600" cy="29968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prst="slope"/>
          </a:sp3d>
        </p:spPr>
      </p:pic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152400" y="304800"/>
          <a:ext cx="6000750" cy="2720340"/>
        </p:xfrm>
        <a:graphic>
          <a:graphicData uri="http://schemas.openxmlformats.org/drawingml/2006/table">
            <a:tbl>
              <a:tblPr/>
              <a:tblGrid>
                <a:gridCol w="490537"/>
                <a:gridCol w="2486025"/>
                <a:gridCol w="3024188"/>
              </a:tblGrid>
              <a:tr h="62935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5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№</a:t>
                      </a:r>
                    </a:p>
                  </a:txBody>
                  <a:tcPr marL="66989" marR="6698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Наименование муниципального образования</a:t>
                      </a:r>
                    </a:p>
                  </a:txBody>
                  <a:tcPr marL="66989" marR="6698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Оценка численности постоянного населения по данным Управления Федеральной службы государственной статистики по </a:t>
                      </a:r>
                      <a:r>
                        <a:rPr kumimoji="0" lang="ru-RU" sz="105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Северо-Кавказскому</a:t>
                      </a:r>
                      <a:r>
                        <a:rPr kumimoji="0" lang="ru-RU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 Федеральному округу за 2020 год</a:t>
                      </a:r>
                    </a:p>
                  </a:txBody>
                  <a:tcPr marL="66989" marR="6698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1468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1.</a:t>
                      </a:r>
                    </a:p>
                  </a:txBody>
                  <a:tcPr marL="66989" marR="6698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Балтийский сельсовет</a:t>
                      </a:r>
                    </a:p>
                  </a:txBody>
                  <a:tcPr marL="66989" marR="6698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050" b="0" i="0" kern="1200" dirty="0" smtClean="0">
                          <a:solidFill>
                            <a:schemeClr val="tx1"/>
                          </a:solidFill>
                          <a:latin typeface="Calibri" pitchFamily="34" charset="0"/>
                          <a:ea typeface="+mn-ea"/>
                          <a:cs typeface="Calibri" pitchFamily="34" charset="0"/>
                        </a:rPr>
                        <a:t>1843</a:t>
                      </a:r>
                      <a:endParaRPr kumimoji="0" lang="ru-RU" sz="105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66989" marR="6698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1468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2.</a:t>
                      </a:r>
                    </a:p>
                  </a:txBody>
                  <a:tcPr marL="66989" marR="6698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Галюгаевский  сельсовет</a:t>
                      </a:r>
                    </a:p>
                  </a:txBody>
                  <a:tcPr marL="66989" marR="6698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050" b="0" i="0" kern="1200" dirty="0" smtClean="0">
                          <a:solidFill>
                            <a:schemeClr val="tx1"/>
                          </a:solidFill>
                          <a:latin typeface="Calibri" pitchFamily="34" charset="0"/>
                          <a:ea typeface="+mn-ea"/>
                          <a:cs typeface="Calibri" pitchFamily="34" charset="0"/>
                        </a:rPr>
                        <a:t>2602</a:t>
                      </a:r>
                      <a:endParaRPr kumimoji="0" lang="ru-RU" sz="105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66989" marR="6698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1468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3.</a:t>
                      </a:r>
                    </a:p>
                  </a:txBody>
                  <a:tcPr marL="66989" marR="6698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Кановский сельсовет</a:t>
                      </a:r>
                    </a:p>
                  </a:txBody>
                  <a:tcPr marL="66989" marR="6698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050" b="0" i="0" kern="1200" dirty="0" smtClean="0">
                          <a:solidFill>
                            <a:schemeClr val="tx1"/>
                          </a:solidFill>
                          <a:latin typeface="Calibri" pitchFamily="34" charset="0"/>
                          <a:ea typeface="+mn-ea"/>
                          <a:cs typeface="Calibri" pitchFamily="34" charset="0"/>
                        </a:rPr>
                        <a:t>2540</a:t>
                      </a:r>
                      <a:endParaRPr kumimoji="0" lang="ru-RU" sz="105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66989" marR="6698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1468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4.</a:t>
                      </a:r>
                    </a:p>
                  </a:txBody>
                  <a:tcPr marL="66989" marR="6698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Курский сельсовет</a:t>
                      </a:r>
                    </a:p>
                  </a:txBody>
                  <a:tcPr marL="66989" marR="6698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050" b="0" i="0" kern="1200" dirty="0" smtClean="0">
                          <a:solidFill>
                            <a:schemeClr val="tx1"/>
                          </a:solidFill>
                          <a:latin typeface="Calibri" pitchFamily="34" charset="0"/>
                          <a:ea typeface="+mn-ea"/>
                          <a:cs typeface="Calibri" pitchFamily="34" charset="0"/>
                        </a:rPr>
                        <a:t>12946</a:t>
                      </a:r>
                      <a:endParaRPr kumimoji="0" lang="ru-RU" sz="105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66989" marR="6698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1468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5.</a:t>
                      </a:r>
                    </a:p>
                  </a:txBody>
                  <a:tcPr marL="66989" marR="6698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Мирненский</a:t>
                      </a:r>
                      <a:r>
                        <a:rPr kumimoji="0" lang="ru-RU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 сельсовет</a:t>
                      </a:r>
                    </a:p>
                  </a:txBody>
                  <a:tcPr marL="66989" marR="6698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050" b="0" i="0" kern="1200" dirty="0" smtClean="0">
                          <a:solidFill>
                            <a:schemeClr val="tx1"/>
                          </a:solidFill>
                          <a:latin typeface="Calibri" pitchFamily="34" charset="0"/>
                          <a:ea typeface="+mn-ea"/>
                          <a:cs typeface="Calibri" pitchFamily="34" charset="0"/>
                        </a:rPr>
                        <a:t>2868</a:t>
                      </a:r>
                      <a:endParaRPr kumimoji="0" lang="ru-RU" sz="105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66989" marR="6698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1468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6.</a:t>
                      </a:r>
                    </a:p>
                  </a:txBody>
                  <a:tcPr marL="66989" marR="6698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Полтавский сельсовет</a:t>
                      </a:r>
                    </a:p>
                  </a:txBody>
                  <a:tcPr marL="66989" marR="6698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050" b="0" i="0" kern="1200" dirty="0" smtClean="0">
                          <a:solidFill>
                            <a:schemeClr val="tx1"/>
                          </a:solidFill>
                          <a:latin typeface="Calibri" pitchFamily="34" charset="0"/>
                          <a:ea typeface="+mn-ea"/>
                          <a:cs typeface="Calibri" pitchFamily="34" charset="0"/>
                        </a:rPr>
                        <a:t>7360</a:t>
                      </a:r>
                      <a:endParaRPr kumimoji="0" lang="ru-RU" sz="105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66989" marR="6698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1468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7.</a:t>
                      </a:r>
                    </a:p>
                  </a:txBody>
                  <a:tcPr marL="66989" marR="6698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Ростовановский сельсовет</a:t>
                      </a:r>
                    </a:p>
                  </a:txBody>
                  <a:tcPr marL="66989" marR="6698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050" b="0" i="0" kern="1200" dirty="0" smtClean="0">
                          <a:solidFill>
                            <a:schemeClr val="tx1"/>
                          </a:solidFill>
                          <a:latin typeface="Calibri" pitchFamily="34" charset="0"/>
                          <a:ea typeface="+mn-ea"/>
                          <a:cs typeface="Calibri" pitchFamily="34" charset="0"/>
                        </a:rPr>
                        <a:t>5087</a:t>
                      </a:r>
                      <a:endParaRPr kumimoji="0" lang="ru-RU" sz="105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66989" marR="6698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1468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8.</a:t>
                      </a:r>
                    </a:p>
                  </a:txBody>
                  <a:tcPr marL="66989" marR="6698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Рощинский сельсовет</a:t>
                      </a:r>
                    </a:p>
                  </a:txBody>
                  <a:tcPr marL="66989" marR="6698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050" b="0" i="0" kern="1200" dirty="0" smtClean="0">
                          <a:solidFill>
                            <a:schemeClr val="tx1"/>
                          </a:solidFill>
                          <a:latin typeface="Calibri" pitchFamily="34" charset="0"/>
                          <a:ea typeface="+mn-ea"/>
                          <a:cs typeface="Calibri" pitchFamily="34" charset="0"/>
                        </a:rPr>
                        <a:t>1806</a:t>
                      </a:r>
                      <a:endParaRPr kumimoji="0" lang="ru-RU" sz="105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66989" marR="6698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1468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9.</a:t>
                      </a:r>
                    </a:p>
                  </a:txBody>
                  <a:tcPr marL="66989" marR="6698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Русский сельсовет</a:t>
                      </a:r>
                    </a:p>
                  </a:txBody>
                  <a:tcPr marL="66989" marR="6698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050" b="0" i="0" kern="1200" dirty="0" smtClean="0">
                          <a:solidFill>
                            <a:schemeClr val="tx1"/>
                          </a:solidFill>
                          <a:latin typeface="Calibri" pitchFamily="34" charset="0"/>
                          <a:ea typeface="+mn-ea"/>
                          <a:cs typeface="Calibri" pitchFamily="34" charset="0"/>
                        </a:rPr>
                        <a:t>5881</a:t>
                      </a:r>
                      <a:endParaRPr kumimoji="0" lang="ru-RU" sz="105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66989" marR="6698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1468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10.</a:t>
                      </a:r>
                    </a:p>
                  </a:txBody>
                  <a:tcPr marL="66989" marR="6698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Серноводский сельсовет</a:t>
                      </a:r>
                    </a:p>
                  </a:txBody>
                  <a:tcPr marL="66989" marR="6698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050" b="0" i="0" kern="1200" dirty="0" smtClean="0">
                          <a:solidFill>
                            <a:schemeClr val="tx1"/>
                          </a:solidFill>
                          <a:latin typeface="Calibri" pitchFamily="34" charset="0"/>
                          <a:ea typeface="+mn-ea"/>
                          <a:cs typeface="Calibri" pitchFamily="34" charset="0"/>
                        </a:rPr>
                        <a:t>3858</a:t>
                      </a:r>
                      <a:endParaRPr kumimoji="0" lang="ru-RU" sz="105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66989" marR="6698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1468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11.</a:t>
                      </a:r>
                    </a:p>
                  </a:txBody>
                  <a:tcPr marL="66989" marR="6698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станица Стодеревская</a:t>
                      </a:r>
                    </a:p>
                  </a:txBody>
                  <a:tcPr marL="66989" marR="6698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050" b="0" i="0" kern="1200" dirty="0" smtClean="0">
                          <a:solidFill>
                            <a:schemeClr val="tx1"/>
                          </a:solidFill>
                          <a:latin typeface="Calibri" pitchFamily="34" charset="0"/>
                          <a:ea typeface="+mn-ea"/>
                          <a:cs typeface="Calibri" pitchFamily="34" charset="0"/>
                        </a:rPr>
                        <a:t>1580</a:t>
                      </a:r>
                      <a:endParaRPr kumimoji="0" lang="ru-RU" sz="105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66989" marR="6698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1468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12.</a:t>
                      </a:r>
                    </a:p>
                  </a:txBody>
                  <a:tcPr marL="66989" marR="6698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село Эдиссия</a:t>
                      </a:r>
                    </a:p>
                  </a:txBody>
                  <a:tcPr marL="66989" marR="6698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050" b="0" i="0" kern="1200" dirty="0" smtClean="0">
                          <a:solidFill>
                            <a:schemeClr val="tx1"/>
                          </a:solidFill>
                          <a:latin typeface="Calibri" pitchFamily="34" charset="0"/>
                          <a:ea typeface="+mn-ea"/>
                          <a:cs typeface="Calibri" pitchFamily="34" charset="0"/>
                        </a:rPr>
                        <a:t>5715</a:t>
                      </a:r>
                      <a:endParaRPr kumimoji="0" lang="ru-RU" sz="105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66989" marR="6698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1468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5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66989" marR="6698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Всего:</a:t>
                      </a:r>
                    </a:p>
                  </a:txBody>
                  <a:tcPr marL="66989" marR="6698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050" b="0" i="0" kern="1200" dirty="0" smtClean="0">
                          <a:solidFill>
                            <a:schemeClr val="tx1"/>
                          </a:solidFill>
                          <a:latin typeface="Calibri" pitchFamily="34" charset="0"/>
                          <a:ea typeface="+mn-ea"/>
                          <a:cs typeface="Calibri" pitchFamily="34" charset="0"/>
                        </a:rPr>
                        <a:t>54086</a:t>
                      </a:r>
                      <a:endParaRPr kumimoji="0" lang="ru-RU" sz="105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66989" marR="6698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8" name="Выноска со стрелкой влево 7"/>
          <p:cNvSpPr/>
          <p:nvPr/>
        </p:nvSpPr>
        <p:spPr>
          <a:xfrm>
            <a:off x="6172200" y="642938"/>
            <a:ext cx="2971800" cy="2143125"/>
          </a:xfrm>
          <a:prstGeom prst="leftArrowCallout">
            <a:avLst>
              <a:gd name="adj1" fmla="val 21444"/>
              <a:gd name="adj2" fmla="val 25000"/>
              <a:gd name="adj3" fmla="val 25000"/>
              <a:gd name="adj4" fmla="val 64977"/>
            </a:avLst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200" b="1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В Курский муниципальный </a:t>
            </a:r>
            <a:r>
              <a:rPr lang="ru-RU" sz="1200" b="1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район  входили </a:t>
            </a:r>
            <a:r>
              <a:rPr lang="ru-RU" sz="1200" b="1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12 муниципальных образований </a:t>
            </a:r>
          </a:p>
          <a:p>
            <a:pPr algn="ctr">
              <a:defRPr/>
            </a:pPr>
            <a:r>
              <a:rPr lang="ru-RU" sz="1200" b="1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со статусом сельских </a:t>
            </a:r>
            <a:r>
              <a:rPr lang="ru-RU" sz="1200" b="1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поселений *</a:t>
            </a:r>
          </a:p>
          <a:p>
            <a:pPr algn="ctr">
              <a:defRPr/>
            </a:pPr>
            <a:endParaRPr lang="ru-RU" sz="1200" b="1" dirty="0" smtClean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0" y="0"/>
            <a:ext cx="9144000" cy="28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ru-RU" sz="2300" b="1" dirty="0" smtClean="0">
                <a:solidFill>
                  <a:schemeClr val="accent1">
                    <a:lumMod val="25000"/>
                  </a:schemeClr>
                </a:solidFill>
                <a:latin typeface="Calibri" pitchFamily="34" charset="0"/>
                <a:cs typeface="Calibri" pitchFamily="34" charset="0"/>
              </a:rPr>
              <a:t>АДМИНИСТРАТИВНО-ТЕРРИТОРИАЛЬНОЕ </a:t>
            </a:r>
            <a:r>
              <a:rPr lang="ru-RU" sz="2300" b="1" dirty="0">
                <a:solidFill>
                  <a:schemeClr val="accent1">
                    <a:lumMod val="25000"/>
                  </a:schemeClr>
                </a:solidFill>
                <a:latin typeface="Calibri" pitchFamily="34" charset="0"/>
                <a:cs typeface="Calibri" pitchFamily="34" charset="0"/>
              </a:rPr>
              <a:t>ДЕЛЕНИЕ </a:t>
            </a:r>
            <a:endParaRPr lang="ru-RU" sz="2100" dirty="0">
              <a:solidFill>
                <a:schemeClr val="accent1">
                  <a:lumMod val="25000"/>
                </a:schemeClr>
              </a:solidFill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4098" name="Picture 2" descr="C:\Users\TERMINATOR\Desktop\ПРОЕКТ ПО БЮДЖЕТУ НА 2020 год\МЕМОРИАЛ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324600" y="2819400"/>
            <a:ext cx="2819400" cy="4038600"/>
          </a:xfrm>
          <a:prstGeom prst="rect">
            <a:avLst/>
          </a:prstGeom>
          <a:gradFill flip="none" rotWithShape="1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13500000" scaled="1"/>
            <a:tileRect/>
          </a:gradFill>
        </p:spPr>
      </p:pic>
      <p:sp>
        <p:nvSpPr>
          <p:cNvPr id="7" name="Прямоугольник 6"/>
          <p:cNvSpPr/>
          <p:nvPr/>
        </p:nvSpPr>
        <p:spPr>
          <a:xfrm>
            <a:off x="0" y="3048000"/>
            <a:ext cx="624840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ru-RU" sz="1100" dirty="0" smtClean="0">
                <a:latin typeface="+mj-lt"/>
                <a:cs typeface="Calibri" pitchFamily="34" charset="0"/>
              </a:rPr>
              <a:t>*  С 01.01.2021 г. </a:t>
            </a:r>
            <a:r>
              <a:rPr lang="ru-RU" sz="1100" dirty="0" smtClean="0">
                <a:latin typeface="+mj-lt"/>
              </a:rPr>
              <a:t>муниципальные образования – сельские поселения, входящие в состав Курского муниципального района Ставропольского края преобразованы, путем их объединения в муниципальное образование Курский муниципальный округ Ставропольского края Закон СК от 31 января 2020 г. № 9-кз </a:t>
            </a:r>
            <a:endParaRPr lang="ru-RU" sz="1100" b="1" dirty="0">
              <a:latin typeface="+mj-lt"/>
              <a:cs typeface="Calibri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avatars.mds.yandex.net/get-pdb/1626167/27b86de6-5491-4c52-b6e1-456716c76d47/s120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sp>
        <p:nvSpPr>
          <p:cNvPr id="55299" name="Содержимое 2"/>
          <p:cNvSpPr>
            <a:spLocks noGrp="1"/>
          </p:cNvSpPr>
          <p:nvPr>
            <p:ph idx="1"/>
          </p:nvPr>
        </p:nvSpPr>
        <p:spPr>
          <a:xfrm>
            <a:off x="250825" y="333375"/>
            <a:ext cx="8588375" cy="6191250"/>
          </a:xfrm>
        </p:spPr>
        <p:txBody>
          <a:bodyPr/>
          <a:lstStyle/>
          <a:p>
            <a:pPr algn="ctr">
              <a:buFontTx/>
              <a:buNone/>
              <a:defRPr/>
            </a:pPr>
            <a:r>
              <a:rPr lang="ru-RU" sz="2000" dirty="0" smtClean="0">
                <a:latin typeface="Calibri" pitchFamily="34" charset="0"/>
                <a:cs typeface="Calibri" pitchFamily="34" charset="0"/>
              </a:rPr>
              <a:t>Контактная информация:</a:t>
            </a:r>
          </a:p>
          <a:p>
            <a:pPr algn="ctr">
              <a:buFontTx/>
              <a:buNone/>
              <a:defRPr/>
            </a:pPr>
            <a:endParaRPr lang="ru-RU" sz="1800" dirty="0" smtClean="0">
              <a:latin typeface="Calibri" pitchFamily="34" charset="0"/>
              <a:cs typeface="Calibri" pitchFamily="34" charset="0"/>
            </a:endParaRPr>
          </a:p>
          <a:p>
            <a:pPr marL="0" algn="ctr">
              <a:spcBef>
                <a:spcPts val="0"/>
              </a:spcBef>
              <a:buFontTx/>
              <a:buNone/>
              <a:defRPr/>
            </a:pPr>
            <a:r>
              <a:rPr lang="ru-RU" sz="1800" dirty="0" smtClean="0">
                <a:latin typeface="Calibri" pitchFamily="34" charset="0"/>
                <a:cs typeface="Calibri" pitchFamily="34" charset="0"/>
              </a:rPr>
              <a:t>      </a:t>
            </a:r>
            <a:r>
              <a:rPr lang="ru-RU" sz="2400" b="1" dirty="0" smtClean="0">
                <a:latin typeface="Calibri" pitchFamily="34" charset="0"/>
                <a:cs typeface="Calibri" pitchFamily="34" charset="0"/>
              </a:rPr>
              <a:t>Финансовое управление </a:t>
            </a:r>
          </a:p>
          <a:p>
            <a:pPr marL="0" algn="ctr">
              <a:spcBef>
                <a:spcPts val="0"/>
              </a:spcBef>
              <a:buFontTx/>
              <a:buNone/>
              <a:defRPr/>
            </a:pPr>
            <a:r>
              <a:rPr lang="ru-RU" sz="2400" b="1" dirty="0" smtClean="0">
                <a:latin typeface="Calibri" pitchFamily="34" charset="0"/>
                <a:cs typeface="Calibri" pitchFamily="34" charset="0"/>
              </a:rPr>
              <a:t>администрации Курского муниципального </a:t>
            </a:r>
            <a:r>
              <a:rPr lang="ru-RU" sz="2400" b="1" dirty="0" err="1" smtClean="0">
                <a:latin typeface="Calibri" pitchFamily="34" charset="0"/>
                <a:cs typeface="Calibri" pitchFamily="34" charset="0"/>
              </a:rPr>
              <a:t>округаСтавропольского</a:t>
            </a:r>
            <a:r>
              <a:rPr lang="ru-RU" sz="2400" b="1" dirty="0" smtClean="0">
                <a:latin typeface="Calibri" pitchFamily="34" charset="0"/>
                <a:cs typeface="Calibri" pitchFamily="34" charset="0"/>
              </a:rPr>
              <a:t> края</a:t>
            </a:r>
            <a:br>
              <a:rPr lang="ru-RU" sz="2400" b="1" dirty="0" smtClean="0">
                <a:latin typeface="Calibri" pitchFamily="34" charset="0"/>
                <a:cs typeface="Calibri" pitchFamily="34" charset="0"/>
              </a:rPr>
            </a:br>
            <a:endParaRPr lang="ru-RU" sz="2400" b="1" dirty="0" smtClean="0">
              <a:latin typeface="Calibri" pitchFamily="34" charset="0"/>
              <a:cs typeface="Calibri" pitchFamily="34" charset="0"/>
            </a:endParaRPr>
          </a:p>
          <a:p>
            <a:pPr>
              <a:buFontTx/>
              <a:buNone/>
              <a:defRPr/>
            </a:pPr>
            <a:r>
              <a:rPr lang="ru-RU" sz="1800" dirty="0" smtClean="0">
                <a:latin typeface="Calibri" pitchFamily="34" charset="0"/>
                <a:cs typeface="Calibri" pitchFamily="34" charset="0"/>
              </a:rPr>
              <a:t>     </a:t>
            </a:r>
            <a:r>
              <a:rPr lang="ru-RU" sz="1800" b="1" dirty="0" smtClean="0">
                <a:latin typeface="Calibri" pitchFamily="34" charset="0"/>
                <a:cs typeface="Calibri" pitchFamily="34" charset="0"/>
              </a:rPr>
              <a:t>Начальник Финансового управления - Елена Владимировна Мишина</a:t>
            </a:r>
          </a:p>
          <a:p>
            <a:pPr algn="ctr">
              <a:buFontTx/>
              <a:buNone/>
              <a:defRPr/>
            </a:pPr>
            <a:endParaRPr lang="ru-RU" sz="1800" b="1" dirty="0" smtClean="0">
              <a:latin typeface="Calibri" pitchFamily="34" charset="0"/>
              <a:cs typeface="Calibri" pitchFamily="34" charset="0"/>
            </a:endParaRPr>
          </a:p>
          <a:p>
            <a:pPr algn="ctr">
              <a:buFontTx/>
              <a:buNone/>
              <a:defRPr/>
            </a:pPr>
            <a:r>
              <a:rPr lang="ru-RU" sz="1800" b="1" dirty="0" smtClean="0">
                <a:latin typeface="Calibri" pitchFamily="34" charset="0"/>
                <a:cs typeface="Calibri" pitchFamily="34" charset="0"/>
              </a:rPr>
              <a:t>Адрес: </a:t>
            </a:r>
            <a:r>
              <a:rPr lang="ru-RU" sz="1800" dirty="0" smtClean="0">
                <a:latin typeface="Calibri" pitchFamily="34" charset="0"/>
                <a:cs typeface="Calibri" pitchFamily="34" charset="0"/>
              </a:rPr>
              <a:t>357850,</a:t>
            </a:r>
            <a:r>
              <a:rPr lang="ru-RU" sz="1800" b="1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ru-RU" sz="1800" dirty="0" smtClean="0">
                <a:latin typeface="Calibri" pitchFamily="34" charset="0"/>
                <a:cs typeface="Calibri" pitchFamily="34" charset="0"/>
              </a:rPr>
              <a:t>Ставропольский край,</a:t>
            </a:r>
            <a:r>
              <a:rPr lang="ru-RU" sz="1800" b="1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ru-RU" sz="1800" dirty="0" smtClean="0">
                <a:latin typeface="Calibri" pitchFamily="34" charset="0"/>
                <a:cs typeface="Calibri" pitchFamily="34" charset="0"/>
              </a:rPr>
              <a:t>Курский район,</a:t>
            </a:r>
            <a:r>
              <a:rPr lang="ru-RU" sz="1800" b="1" dirty="0" smtClean="0">
                <a:latin typeface="Calibri" pitchFamily="34" charset="0"/>
                <a:cs typeface="Calibri" pitchFamily="34" charset="0"/>
              </a:rPr>
              <a:t> </a:t>
            </a:r>
          </a:p>
          <a:p>
            <a:pPr algn="ctr">
              <a:buFontTx/>
              <a:buNone/>
              <a:defRPr/>
            </a:pPr>
            <a:r>
              <a:rPr lang="ru-RU" sz="1800" dirty="0" smtClean="0">
                <a:latin typeface="Calibri" pitchFamily="34" charset="0"/>
                <a:cs typeface="Calibri" pitchFamily="34" charset="0"/>
              </a:rPr>
              <a:t>станица</a:t>
            </a:r>
            <a:r>
              <a:rPr lang="ru-RU" sz="1800" b="1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ru-RU" sz="1800" dirty="0" smtClean="0">
                <a:latin typeface="Calibri" pitchFamily="34" charset="0"/>
                <a:cs typeface="Calibri" pitchFamily="34" charset="0"/>
              </a:rPr>
              <a:t>Курская,</a:t>
            </a:r>
            <a:r>
              <a:rPr lang="ru-RU" sz="1800" b="1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ru-RU" sz="1800" dirty="0" smtClean="0">
                <a:latin typeface="Calibri" pitchFamily="34" charset="0"/>
                <a:cs typeface="Calibri" pitchFamily="34" charset="0"/>
              </a:rPr>
              <a:t>пер. Октябрьский, 16 </a:t>
            </a:r>
          </a:p>
          <a:p>
            <a:pPr algn="ctr">
              <a:buFontTx/>
              <a:buNone/>
              <a:defRPr/>
            </a:pPr>
            <a:endParaRPr lang="ru-RU" sz="1800" dirty="0" smtClean="0">
              <a:latin typeface="Calibri" pitchFamily="34" charset="0"/>
              <a:cs typeface="Calibri" pitchFamily="34" charset="0"/>
            </a:endParaRPr>
          </a:p>
          <a:p>
            <a:pPr algn="ctr">
              <a:buFontTx/>
              <a:buNone/>
              <a:defRPr/>
            </a:pPr>
            <a:r>
              <a:rPr lang="ru-RU" sz="1800" b="1" dirty="0" smtClean="0">
                <a:latin typeface="Calibri" pitchFamily="34" charset="0"/>
                <a:cs typeface="Calibri" pitchFamily="34" charset="0"/>
              </a:rPr>
              <a:t>Телефон для обращения граждан</a:t>
            </a:r>
            <a:r>
              <a:rPr lang="ru-RU" sz="1800" dirty="0" smtClean="0">
                <a:latin typeface="Calibri" pitchFamily="34" charset="0"/>
                <a:cs typeface="Calibri" pitchFamily="34" charset="0"/>
              </a:rPr>
              <a:t>: 8(879-64) 6-27-99, 6-55-54; </a:t>
            </a:r>
          </a:p>
          <a:p>
            <a:pPr algn="ctr">
              <a:buFontTx/>
              <a:buNone/>
              <a:defRPr/>
            </a:pPr>
            <a:r>
              <a:rPr lang="ru-RU" sz="1800" dirty="0" smtClean="0">
                <a:latin typeface="Calibri" pitchFamily="34" charset="0"/>
                <a:cs typeface="Calibri" pitchFamily="34" charset="0"/>
              </a:rPr>
              <a:t>факс: 8(879-64) 6-27-99. </a:t>
            </a:r>
          </a:p>
          <a:p>
            <a:pPr algn="ctr">
              <a:buFontTx/>
              <a:buNone/>
              <a:defRPr/>
            </a:pPr>
            <a:r>
              <a:rPr lang="ru-RU" sz="1800" b="1" dirty="0" smtClean="0">
                <a:latin typeface="Calibri" pitchFamily="34" charset="0"/>
                <a:cs typeface="Calibri" pitchFamily="34" charset="0"/>
              </a:rPr>
              <a:t>Электронная почта : </a:t>
            </a:r>
            <a:r>
              <a:rPr lang="ru-RU" sz="1800" dirty="0" err="1" smtClean="0">
                <a:latin typeface="Calibri" pitchFamily="34" charset="0"/>
                <a:cs typeface="Calibri" pitchFamily="34" charset="0"/>
              </a:rPr>
              <a:t>fukursk@mail.ru</a:t>
            </a:r>
            <a:r>
              <a:rPr lang="ru-RU" sz="1800" dirty="0" smtClean="0">
                <a:latin typeface="Calibri" pitchFamily="34" charset="0"/>
                <a:cs typeface="Calibri" pitchFamily="34" charset="0"/>
              </a:rPr>
              <a:t> </a:t>
            </a:r>
          </a:p>
          <a:p>
            <a:pPr algn="ctr">
              <a:buFontTx/>
              <a:buNone/>
              <a:defRPr/>
            </a:pPr>
            <a:r>
              <a:rPr lang="ru-RU" sz="1800" b="1" dirty="0" smtClean="0">
                <a:latin typeface="Calibri" pitchFamily="34" charset="0"/>
                <a:cs typeface="Calibri" pitchFamily="34" charset="0"/>
              </a:rPr>
              <a:t>График работы</a:t>
            </a:r>
            <a:r>
              <a:rPr lang="ru-RU" sz="1800" dirty="0" smtClean="0">
                <a:latin typeface="Calibri" pitchFamily="34" charset="0"/>
                <a:cs typeface="Calibri" pitchFamily="34" charset="0"/>
              </a:rPr>
              <a:t>: понедельник -  пятница</a:t>
            </a:r>
          </a:p>
          <a:p>
            <a:pPr algn="ctr">
              <a:buFontTx/>
              <a:buNone/>
              <a:defRPr/>
            </a:pPr>
            <a:r>
              <a:rPr lang="ru-RU" sz="1800" dirty="0" smtClean="0">
                <a:latin typeface="Calibri" pitchFamily="34" charset="0"/>
                <a:cs typeface="Calibri" pitchFamily="34" charset="0"/>
              </a:rPr>
              <a:t> с 8:00 до 17:00, перерыв с 12:00 до 14:00</a:t>
            </a:r>
          </a:p>
          <a:p>
            <a:pPr algn="ctr">
              <a:buFontTx/>
              <a:buNone/>
              <a:defRPr/>
            </a:pPr>
            <a:endParaRPr lang="ru-RU" sz="1800" dirty="0" smtClean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219138" name="Picture 2" descr="https://avatars.mds.yandex.net/get-pdb/1527424/db61d4da-af8e-460d-8a04-0f961c01126a/s120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53200" y="5105400"/>
            <a:ext cx="2590800" cy="1609130"/>
          </a:xfrm>
          <a:prstGeom prst="rect">
            <a:avLst/>
          </a:prstGeom>
          <a:noFill/>
        </p:spPr>
      </p:pic>
      <p:pic>
        <p:nvPicPr>
          <p:cNvPr id="219146" name="Picture 10" descr="https://maxcdn.icons8.com/Share/icon/nolan/User_Interface/email1600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2400" y="4572000"/>
            <a:ext cx="2209800" cy="2427796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ятиугольник 7"/>
          <p:cNvSpPr/>
          <p:nvPr/>
        </p:nvSpPr>
        <p:spPr>
          <a:xfrm>
            <a:off x="0" y="0"/>
            <a:ext cx="7772400" cy="533400"/>
          </a:xfrm>
          <a:prstGeom prst="homePlate">
            <a:avLst/>
          </a:prstGeom>
          <a:gradFill flip="none" rotWithShape="1">
            <a:gsLst>
              <a:gs pos="0">
                <a:schemeClr val="bg2">
                  <a:lumMod val="9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Picture 3" descr="https://im0-tub-ru.yandex.net/i?id=87e03a736674556e2b2672723ebbc783-sr&amp;n=1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973291" y="5181600"/>
            <a:ext cx="1170709" cy="7620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Прямоугольник 1"/>
          <p:cNvSpPr/>
          <p:nvPr/>
        </p:nvSpPr>
        <p:spPr>
          <a:xfrm>
            <a:off x="152400" y="533400"/>
            <a:ext cx="8839200" cy="36471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100" dirty="0" smtClean="0">
                <a:latin typeface="Calibri" pitchFamily="34" charset="0"/>
                <a:cs typeface="Calibri" pitchFamily="34" charset="0"/>
              </a:rPr>
              <a:t>     Целями налоговой политики Курского муниципального района в 2020 году и плановом </a:t>
            </a:r>
          </a:p>
          <a:p>
            <a:pPr algn="just"/>
            <a:r>
              <a:rPr lang="ru-RU" sz="1100" dirty="0" smtClean="0">
                <a:latin typeface="Calibri" pitchFamily="34" charset="0"/>
                <a:cs typeface="Calibri" pitchFamily="34" charset="0"/>
              </a:rPr>
              <a:t>периоде 2021 и 2022 годов (далее - налоговая политика) являлись: </a:t>
            </a:r>
          </a:p>
          <a:p>
            <a:pPr algn="just">
              <a:buFont typeface="Wingdings" pitchFamily="2" charset="2"/>
              <a:buChar char="Ø"/>
            </a:pPr>
            <a:r>
              <a:rPr lang="ru-RU" sz="1100" dirty="0" smtClean="0">
                <a:latin typeface="Calibri" pitchFamily="34" charset="0"/>
                <a:cs typeface="Calibri" pitchFamily="34" charset="0"/>
              </a:rPr>
              <a:t>     обеспечение сбалансированности консолидированного бюджета Курского </a:t>
            </a:r>
          </a:p>
          <a:p>
            <a:pPr algn="just"/>
            <a:r>
              <a:rPr lang="ru-RU" sz="1100" dirty="0" smtClean="0">
                <a:latin typeface="Calibri" pitchFamily="34" charset="0"/>
                <a:cs typeface="Calibri" pitchFamily="34" charset="0"/>
              </a:rPr>
              <a:t>муниципального района посредством получения необходимого объема бюджетных доходов;</a:t>
            </a:r>
          </a:p>
          <a:p>
            <a:pPr algn="just">
              <a:buFont typeface="Wingdings" pitchFamily="2" charset="2"/>
              <a:buChar char="Ø"/>
            </a:pPr>
            <a:r>
              <a:rPr lang="ru-RU" sz="1100" dirty="0" smtClean="0">
                <a:latin typeface="Calibri" pitchFamily="34" charset="0"/>
                <a:cs typeface="Calibri" pitchFamily="34" charset="0"/>
              </a:rPr>
              <a:t>      поддержка инвестиционной активности хозяйствующих субъектов, осуществляющих </a:t>
            </a:r>
          </a:p>
          <a:p>
            <a:pPr algn="just"/>
            <a:r>
              <a:rPr lang="ru-RU" sz="1100" dirty="0" smtClean="0">
                <a:latin typeface="Calibri" pitchFamily="34" charset="0"/>
                <a:cs typeface="Calibri" pitchFamily="34" charset="0"/>
              </a:rPr>
              <a:t>деятельность на территории Курского  муниципального района. </a:t>
            </a:r>
          </a:p>
          <a:p>
            <a:pPr algn="just"/>
            <a:r>
              <a:rPr lang="ru-RU" sz="1100" dirty="0" smtClean="0">
                <a:latin typeface="Calibri" pitchFamily="34" charset="0"/>
                <a:cs typeface="Calibri" pitchFamily="34" charset="0"/>
              </a:rPr>
              <a:t>     Рост производства промышленной продукции, потребительских товаров и продукции сельскохозяйственного производства в Ставропольском крае позволяет ежегодно увеличивать налоговый потенциал Курского муниципального района. За 2017 - 2020 годы по налоговым и неналоговым доходам консолидированного бюджета Курского муниципального района отмечается ежегодная положительная динамика поступлений. Так, объем налоговых и неналоговых доходов консолидированного бюджета Курского муниципального района в 2017 году – 292  390,78 тыс. рублей, в 2018 году –  312 368,55 тыс. рублей, в 2019 году –  342 667,22 тыс. рублей, в 2020 году- 345 751,31 тыс. рублей. </a:t>
            </a:r>
          </a:p>
          <a:p>
            <a:pPr algn="just"/>
            <a:r>
              <a:rPr lang="ru-RU" sz="1100" dirty="0" smtClean="0">
                <a:latin typeface="Calibri" pitchFamily="34" charset="0"/>
                <a:cs typeface="Calibri" pitchFamily="34" charset="0"/>
              </a:rPr>
              <a:t>      Для увеличения налогового потенциала района, своевременного поступления  в бюджет собственных доходов, недопущения образования текущей задолженности и погашения имеющейся,  а также для обеспечения реализации программы оздоровления муниципальных финансов, Финансовым управлением проводился ежедневный, ежедекадный, ежемесячный анализ исполнения доходной части бюджета. Специалистами готовился материал для проведения комиссии по мобилизации налоговых и неналоговых доходов, зачисляемых в местный бюджет. Принимали участие в работе комиссии Межрайонной  ИФНС России №1  по легализации налоговой базы.</a:t>
            </a:r>
          </a:p>
          <a:p>
            <a:pPr algn="just"/>
            <a:r>
              <a:rPr lang="ru-RU" sz="1100" dirty="0" smtClean="0">
                <a:latin typeface="+mj-lt"/>
              </a:rPr>
              <a:t>В результате проводимых мероприятий увеличение роста налоговых и неналоговых доходов консолидированного бюджета Курского района составило – 13 353,18 тыс. руб.</a:t>
            </a:r>
          </a:p>
          <a:p>
            <a:pPr algn="just"/>
            <a:r>
              <a:rPr lang="ru-RU" sz="1100" dirty="0" smtClean="0">
                <a:latin typeface="+mj-lt"/>
              </a:rPr>
              <a:t>Общий объем поступивших доходов отчетного года больше значения соответствующего периода прошлого года на 402 607,67 тыс. руб. </a:t>
            </a:r>
          </a:p>
          <a:p>
            <a:pPr algn="just"/>
            <a:r>
              <a:rPr lang="ru-RU" sz="1100" dirty="0" smtClean="0">
                <a:latin typeface="+mj-lt"/>
              </a:rPr>
              <a:t>          Объем собственных доходов в сравнении с прошлым годом увеличился на 4 047,41 тыс. руб. или на 1,8 %. </a:t>
            </a:r>
          </a:p>
          <a:p>
            <a:endParaRPr lang="ru-RU" sz="1100" dirty="0" smtClean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0" y="1"/>
            <a:ext cx="91440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 smtClean="0">
                <a:latin typeface="Calibri" pitchFamily="34" charset="0"/>
                <a:cs typeface="Calibri" pitchFamily="34" charset="0"/>
              </a:rPr>
              <a:t>Реализация основных направлений налоговой политики </a:t>
            </a:r>
          </a:p>
          <a:p>
            <a:pPr algn="ctr"/>
            <a:r>
              <a:rPr lang="ru-RU" sz="1600" b="1" dirty="0" smtClean="0">
                <a:latin typeface="Calibri" pitchFamily="34" charset="0"/>
                <a:cs typeface="Calibri" pitchFamily="34" charset="0"/>
              </a:rPr>
              <a:t>Курского муниципального района Ставропольского края</a:t>
            </a:r>
            <a:endParaRPr lang="ru-RU" sz="1600" b="1" dirty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86018" name="Picture 2" descr="http://spectr.com.kz/upload/iblock/ab0/49067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391400" y="533400"/>
            <a:ext cx="1536700" cy="10218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152400" y="4419600"/>
            <a:ext cx="88392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450850" algn="just"/>
            <a:r>
              <a:rPr lang="ru-RU" sz="1200" dirty="0" smtClean="0">
                <a:latin typeface="Calibri" pitchFamily="34" charset="0"/>
                <a:ea typeface="Times New Roman" pitchFamily="18" charset="0"/>
                <a:cs typeface="Calibri" pitchFamily="34" charset="0"/>
              </a:rPr>
              <a:t>Долговая политика направлена на обеспечение сбалансированности и долговой устойчивости бюджета Курского муниципального района Ставропольского края (далее - местный бюджет) путем поддержания объема муниципального долга Курского муниципального района Ставропольского края (далее - муниципальный долг) равного 0,00 рублям.</a:t>
            </a:r>
          </a:p>
          <a:p>
            <a:pPr algn="just"/>
            <a:r>
              <a:rPr lang="ru-RU" sz="1200" dirty="0" smtClean="0">
                <a:latin typeface="Calibri" pitchFamily="34" charset="0"/>
                <a:cs typeface="Calibri" pitchFamily="34" charset="0"/>
              </a:rPr>
              <a:t>       Основной целью и задачей долговой политики являются:</a:t>
            </a:r>
          </a:p>
          <a:p>
            <a:pPr algn="just">
              <a:buFont typeface="Wingdings" pitchFamily="2" charset="2"/>
              <a:buChar char="Ø"/>
            </a:pPr>
            <a:r>
              <a:rPr lang="ru-RU" sz="1200" dirty="0" smtClean="0">
                <a:latin typeface="Calibri" pitchFamily="34" charset="0"/>
                <a:cs typeface="Calibri" pitchFamily="34" charset="0"/>
              </a:rPr>
              <a:t>     поддержание объема муниципального долга в 2020 году и плановом периоде 2021 и 2022 годов равного 0,00 рублям;</a:t>
            </a:r>
          </a:p>
          <a:p>
            <a:pPr algn="just">
              <a:buFont typeface="Wingdings" pitchFamily="2" charset="2"/>
              <a:buChar char="Ø"/>
            </a:pPr>
            <a:r>
              <a:rPr lang="ru-RU" sz="1200" dirty="0" smtClean="0">
                <a:latin typeface="Calibri" pitchFamily="34" charset="0"/>
                <a:cs typeface="Calibri" pitchFamily="34" charset="0"/>
              </a:rPr>
              <a:t>     обеспечение объема расходов местного бюджета, не превышающего объема доходов местного бюджета.</a:t>
            </a:r>
          </a:p>
          <a:p>
            <a:pPr algn="just"/>
            <a:r>
              <a:rPr lang="ru-RU" sz="1200" dirty="0" smtClean="0">
                <a:latin typeface="Calibri" pitchFamily="34" charset="0"/>
                <a:cs typeface="Calibri" pitchFamily="34" charset="0"/>
              </a:rPr>
              <a:t>       По состоянию на 01 сентября 2018 г. местный бюджет долговых обязательств не имеет. </a:t>
            </a:r>
          </a:p>
          <a:p>
            <a:pPr algn="just"/>
            <a:r>
              <a:rPr lang="ru-RU" sz="1200" dirty="0" smtClean="0">
                <a:latin typeface="Calibri" pitchFamily="34" charset="0"/>
                <a:cs typeface="Calibri" pitchFamily="34" charset="0"/>
              </a:rPr>
              <a:t>     Достижение цели и решение задачи долговой политики осуществляется путем поддержания объема муниципального долга равного 0,00 рублям, в рамках которого предполагается проведение мероприятий, направленных на рост доходной и оптимизацию расходной частей местного бюджета.</a:t>
            </a:r>
          </a:p>
          <a:p>
            <a:pPr algn="just"/>
            <a:r>
              <a:rPr lang="ru-RU" sz="1200" dirty="0" smtClean="0">
                <a:latin typeface="Calibri" pitchFamily="34" charset="0"/>
                <a:cs typeface="Calibri" pitchFamily="34" charset="0"/>
              </a:rPr>
              <a:t>     Реализация основных направлений долговой политики будет способствовать дальнейшему сохранению долговой устойчивости местного бюджета.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0" y="4038600"/>
            <a:ext cx="914400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 smtClean="0">
                <a:latin typeface="Calibri" pitchFamily="34" charset="0"/>
                <a:cs typeface="Calibri" pitchFamily="34" charset="0"/>
              </a:rPr>
              <a:t>Реализация основных направлений долговой политики Курского муниципального района СК</a:t>
            </a:r>
            <a:endParaRPr lang="ru-RU" sz="1600" b="1" dirty="0"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ятиугольник 5"/>
          <p:cNvSpPr/>
          <p:nvPr/>
        </p:nvSpPr>
        <p:spPr>
          <a:xfrm>
            <a:off x="0" y="0"/>
            <a:ext cx="7772400" cy="609600"/>
          </a:xfrm>
          <a:prstGeom prst="homePlate">
            <a:avLst/>
          </a:prstGeom>
          <a:gradFill flip="none" rotWithShape="1">
            <a:gsLst>
              <a:gs pos="0">
                <a:schemeClr val="bg2">
                  <a:lumMod val="9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0" y="0"/>
            <a:ext cx="9144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latin typeface="Calibri" pitchFamily="34" charset="0"/>
                <a:cs typeface="Calibri" pitchFamily="34" charset="0"/>
              </a:rPr>
              <a:t>Реализация основных направлений бюджетной политики </a:t>
            </a:r>
          </a:p>
          <a:p>
            <a:pPr algn="ctr"/>
            <a:r>
              <a:rPr lang="ru-RU" b="1" dirty="0" smtClean="0">
                <a:latin typeface="Calibri" pitchFamily="34" charset="0"/>
                <a:cs typeface="Calibri" pitchFamily="34" charset="0"/>
              </a:rPr>
              <a:t>Курского муниципального района Ставропольского края</a:t>
            </a:r>
            <a:endParaRPr lang="ru-RU" b="1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52400" y="609601"/>
            <a:ext cx="8839200" cy="64017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100" dirty="0" smtClean="0">
                <a:latin typeface="Calibri" pitchFamily="34" charset="0"/>
                <a:cs typeface="Calibri" pitchFamily="34" charset="0"/>
              </a:rPr>
              <a:t>     Целями бюджетной политики Курского муниципального района (далее - бюджетная политика) в 2020 году и плановом периоде 2021 и 2022 годов являлись: </a:t>
            </a:r>
          </a:p>
          <a:p>
            <a:pPr>
              <a:buFont typeface="Wingdings" pitchFamily="2" charset="2"/>
              <a:buChar char="v"/>
            </a:pPr>
            <a:r>
              <a:rPr lang="ru-RU" sz="1100" dirty="0" smtClean="0">
                <a:latin typeface="Calibri" pitchFamily="34" charset="0"/>
                <a:cs typeface="Calibri" pitchFamily="34" charset="0"/>
              </a:rPr>
              <a:t>      улучшение качества жизни людей; </a:t>
            </a:r>
          </a:p>
          <a:p>
            <a:pPr>
              <a:buFont typeface="Wingdings" pitchFamily="2" charset="2"/>
              <a:buChar char="v"/>
            </a:pPr>
            <a:r>
              <a:rPr lang="ru-RU" sz="1100" dirty="0" smtClean="0">
                <a:latin typeface="Calibri" pitchFamily="34" charset="0"/>
                <a:cs typeface="Calibri" pitchFamily="34" charset="0"/>
              </a:rPr>
              <a:t>      адресное решение социальных проблем; </a:t>
            </a:r>
          </a:p>
          <a:p>
            <a:pPr>
              <a:buFont typeface="Wingdings" pitchFamily="2" charset="2"/>
              <a:buChar char="v"/>
            </a:pPr>
            <a:r>
              <a:rPr lang="ru-RU" sz="1100" dirty="0" smtClean="0">
                <a:latin typeface="Calibri" pitchFamily="34" charset="0"/>
                <a:cs typeface="Calibri" pitchFamily="34" charset="0"/>
              </a:rPr>
              <a:t>      повышение качества государственных и муниципальных услуг; </a:t>
            </a:r>
          </a:p>
          <a:p>
            <a:pPr>
              <a:buFont typeface="Wingdings" pitchFamily="2" charset="2"/>
              <a:buChar char="v"/>
            </a:pPr>
            <a:r>
              <a:rPr lang="ru-RU" sz="1100" dirty="0" smtClean="0">
                <a:latin typeface="Calibri" pitchFamily="34" charset="0"/>
                <a:cs typeface="Calibri" pitchFamily="34" charset="0"/>
              </a:rPr>
              <a:t>      создание условий для модернизации экономики и повышения ее конкурентоспособности. </a:t>
            </a:r>
          </a:p>
          <a:p>
            <a:pPr algn="just"/>
            <a:r>
              <a:rPr lang="ru-RU" sz="1100" dirty="0" smtClean="0">
                <a:latin typeface="Calibri" pitchFamily="34" charset="0"/>
                <a:cs typeface="Calibri" pitchFamily="34" charset="0"/>
              </a:rPr>
              <a:t>        </a:t>
            </a:r>
          </a:p>
          <a:p>
            <a:pPr algn="just"/>
            <a:r>
              <a:rPr lang="ru-RU" sz="1100" dirty="0" smtClean="0">
                <a:latin typeface="Calibri" pitchFamily="34" charset="0"/>
                <a:cs typeface="Calibri" pitchFamily="34" charset="0"/>
              </a:rPr>
              <a:t>       Реализация бюджетной политики в отчетном финансовом году осуществлялась с учетом  заключенного Соглашения от 17 апреля 2019 г. N 257-10­С между Министерством финансов Ставропольского края и администрацией Курского муниципального района Ставропольского края об условиях предоставления межбюджетных трансфертов, предусмотренных статьями 8,9 и 12 Закона Ставропольского края «О межбюджетных отношениях в Ставропольском крае» (далее - Соглашения). Все условия и показатели Соглашения выполнены: </a:t>
            </a:r>
          </a:p>
          <a:p>
            <a:pPr algn="just">
              <a:buFont typeface="Wingdings" pitchFamily="2" charset="2"/>
              <a:buChar char="v"/>
            </a:pPr>
            <a:r>
              <a:rPr lang="ru-RU" sz="1100" dirty="0" smtClean="0">
                <a:latin typeface="Calibri" pitchFamily="34" charset="0"/>
                <a:cs typeface="Calibri" pitchFamily="34" charset="0"/>
              </a:rPr>
              <a:t>      проведение оценки эффективности налоговых льгот и иных налоговых преференций, предоставляемых в соответствии с муниципальными правовыми актами; </a:t>
            </a:r>
          </a:p>
          <a:p>
            <a:pPr algn="just">
              <a:buFont typeface="Wingdings" pitchFamily="2" charset="2"/>
              <a:buChar char="v"/>
            </a:pPr>
            <a:r>
              <a:rPr lang="ru-RU" sz="1100" dirty="0" smtClean="0">
                <a:latin typeface="Calibri" pitchFamily="34" charset="0"/>
                <a:cs typeface="Calibri" pitchFamily="34" charset="0"/>
              </a:rPr>
              <a:t>     обеспечение поступлений по налоговым и неналоговым доходам в консолидированный бюджет района в 2020 году в объеме -  342 666,90  тыс. рублей; </a:t>
            </a:r>
          </a:p>
          <a:p>
            <a:pPr algn="just">
              <a:buFont typeface="Wingdings" pitchFamily="2" charset="2"/>
              <a:buChar char="v"/>
            </a:pPr>
            <a:r>
              <a:rPr lang="ru-RU" sz="1100" dirty="0" smtClean="0">
                <a:latin typeface="Calibri" pitchFamily="34" charset="0"/>
                <a:cs typeface="Calibri" pitchFamily="34" charset="0"/>
              </a:rPr>
              <a:t>     соблюдение нормативов формирования расходов на содержание органов местного самоуправления Курского муниципального района, устанавливаемых Правительством Ставропольского края  факт  - 9,18, при нормативе - 9,51;</a:t>
            </a:r>
          </a:p>
          <a:p>
            <a:pPr algn="just">
              <a:buFont typeface="Wingdings" pitchFamily="2" charset="2"/>
              <a:buChar char="v"/>
            </a:pPr>
            <a:r>
              <a:rPr lang="ru-RU" sz="1100" dirty="0" smtClean="0">
                <a:latin typeface="Calibri" pitchFamily="34" charset="0"/>
                <a:cs typeface="Calibri" pitchFamily="34" charset="0"/>
              </a:rPr>
              <a:t>    сохранение достигнутых в 2018 году соотношений оплаты труда отдельных категорий работников учреждений бюджетной сферы, определенных указами Президента Российской Федерации от 7 мая 2012 года № 597 «О мероприятиях по реализации государственной социальной политики», от 1 июня 2012 года № 761 «О Национальной стратегии действий в интересах детей на 2012-2017 годы» и от 28 декабря 2012 года № 1688 «О некоторых мерах по реализации государственной политики в сфере защиты детей-сирот и детей, оставшихся без попечения родителей», к показателю среднемесячной начисленной заработной платы наемных работников в организациях, у индивидуальных предпринимателей и физических лиц (среднемесячный доход от трудовой деятельности) по Ставропольскому краю - Средняя заработная плата: педагогических работников (без учета учителей) – 18 633,50 руб.; учителей общеобразовательных учреждений – 26 130,50 руб.; педагогических работников дошкольных образовательных учреждений – 24 991,30 руб.; педагогических работников учреждений дополнительного образования детей – 26 148,10 руб.; работников учреждений культуры  – 25 167,70 руб.;</a:t>
            </a:r>
          </a:p>
          <a:p>
            <a:pPr algn="just">
              <a:buFont typeface="Wingdings" pitchFamily="2" charset="2"/>
              <a:buChar char="v"/>
            </a:pPr>
            <a:r>
              <a:rPr lang="ru-RU" sz="11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ru-RU" sz="1100" dirty="0" err="1" smtClean="0">
                <a:latin typeface="Calibri" pitchFamily="34" charset="0"/>
                <a:cs typeface="Calibri" pitchFamily="34" charset="0"/>
              </a:rPr>
              <a:t>неустановление</a:t>
            </a:r>
            <a:r>
              <a:rPr lang="ru-RU" sz="1100" dirty="0" smtClean="0">
                <a:latin typeface="Calibri" pitchFamily="34" charset="0"/>
                <a:cs typeface="Calibri" pitchFamily="34" charset="0"/>
              </a:rPr>
              <a:t> в 2020 году новых расходных обязательств муниципального образования края, не связанных с решением вопросов, отнесенных Конституцией Российской Федерации, федеральными законами и законами Ставропольского края к полномочиям органов местного самоуправления муниципального образования края;</a:t>
            </a:r>
          </a:p>
          <a:p>
            <a:pPr algn="just">
              <a:buFont typeface="Wingdings" pitchFamily="2" charset="2"/>
              <a:buChar char="v"/>
            </a:pPr>
            <a:r>
              <a:rPr lang="ru-RU" sz="1100" dirty="0" smtClean="0">
                <a:latin typeface="Calibri" pitchFamily="34" charset="0"/>
                <a:cs typeface="Calibri" pitchFamily="34" charset="0"/>
              </a:rPr>
              <a:t> обеспечение реализации программы оздоровления муниципальных финансов, утверждаемой правовым актом муниципального образования края, предусматривающей осуществление мероприятий по:</a:t>
            </a:r>
          </a:p>
          <a:p>
            <a:r>
              <a:rPr lang="ru-RU" sz="1100" dirty="0" smtClean="0">
                <a:latin typeface="Calibri" pitchFamily="34" charset="0"/>
                <a:cs typeface="Calibri" pitchFamily="34" charset="0"/>
              </a:rPr>
              <a:t>      увеличению роста налоговых и неналоговых доходов консолидированного бюджета муниципального образования края - </a:t>
            </a:r>
            <a:r>
              <a:rPr lang="ru-RU" sz="1100" dirty="0" smtClean="0">
                <a:latin typeface="+mj-lt"/>
              </a:rPr>
              <a:t>13 353,18</a:t>
            </a:r>
            <a:r>
              <a:rPr lang="ru-RU" sz="1100" dirty="0" smtClean="0">
                <a:latin typeface="Calibri" pitchFamily="34" charset="0"/>
                <a:cs typeface="Calibri" pitchFamily="34" charset="0"/>
              </a:rPr>
              <a:t> тыс. рублей;</a:t>
            </a:r>
          </a:p>
          <a:p>
            <a:r>
              <a:rPr lang="ru-RU" sz="1100" dirty="0" smtClean="0">
                <a:latin typeface="Calibri" pitchFamily="34" charset="0"/>
                <a:cs typeface="Calibri" pitchFamily="34" charset="0"/>
              </a:rPr>
              <a:t>    оптимизации расходов бюджета муниципального образования края - 4 044,32 тыс. рублей;</a:t>
            </a:r>
          </a:p>
          <a:p>
            <a:r>
              <a:rPr lang="ru-RU" sz="1100" dirty="0" smtClean="0">
                <a:latin typeface="Calibri" pitchFamily="34" charset="0"/>
                <a:cs typeface="Calibri" pitchFamily="34" charset="0"/>
              </a:rPr>
              <a:t>    управлению муниципальным долгом и сокращению расходов по обслуживанию муниципального долга - муниципальный долг  0,00 тыс. рублей.</a:t>
            </a:r>
            <a:r>
              <a:rPr lang="ru-RU" sz="1100" dirty="0" smtClean="0"/>
              <a:t>   </a:t>
            </a:r>
            <a:endParaRPr lang="ru-RU" sz="1100" dirty="0" smtClean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1026" name="Picture 2" descr="C:\Users\TERMINATOR\Desktop\ПРОЕКТ ПО БЮДЖЕТУ НА 2020 год\БЮДЖЕТНАЯ ПОЛИТИКА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62800" y="838200"/>
            <a:ext cx="1747261" cy="9144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17374</TotalTime>
  <Words>9610</Words>
  <Application>Microsoft Office PowerPoint</Application>
  <PresentationFormat>Экран (4:3)</PresentationFormat>
  <Paragraphs>2322</Paragraphs>
  <Slides>70</Slides>
  <Notes>5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70</vt:i4>
      </vt:variant>
    </vt:vector>
  </HeadingPairs>
  <TitlesOfParts>
    <vt:vector size="71" baseType="lpstr">
      <vt:lpstr>Поток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  <vt:lpstr>Слайд 41</vt:lpstr>
      <vt:lpstr>Слайд 42</vt:lpstr>
      <vt:lpstr>Слайд 43</vt:lpstr>
      <vt:lpstr>Слайд 44</vt:lpstr>
      <vt:lpstr>Слайд 45</vt:lpstr>
      <vt:lpstr>Слайд 46</vt:lpstr>
      <vt:lpstr>Слайд 47</vt:lpstr>
      <vt:lpstr> ОСНОВНЫЕ ПАРАМЕТРЫ ИСПОЛНЕНИЯ БЮДЖЕТОВ МУНИЦИПАЛЬНЫХ ОБРАЗОВАНИЙ КУРСКОГО РАЙОНА В 2020 ГОДУ В СРАВНЕНИИ С 2019 ГОДОМ</vt:lpstr>
      <vt:lpstr>Слайд 49</vt:lpstr>
      <vt:lpstr>Слайд 50</vt:lpstr>
      <vt:lpstr>Слайд 51</vt:lpstr>
      <vt:lpstr>Слайд 52</vt:lpstr>
      <vt:lpstr>Слайд 53</vt:lpstr>
      <vt:lpstr>Слайд 54</vt:lpstr>
      <vt:lpstr>Слайд 55</vt:lpstr>
      <vt:lpstr>Слайд 56</vt:lpstr>
      <vt:lpstr>Слайд 57</vt:lpstr>
      <vt:lpstr>Слайд 58</vt:lpstr>
      <vt:lpstr>Слайд 59</vt:lpstr>
      <vt:lpstr>Слайд 60</vt:lpstr>
      <vt:lpstr>Слайд 61</vt:lpstr>
      <vt:lpstr>Слайд 62</vt:lpstr>
      <vt:lpstr>Слайд 63</vt:lpstr>
      <vt:lpstr>Слайд 64</vt:lpstr>
      <vt:lpstr>Слайд 65</vt:lpstr>
      <vt:lpstr>Слайд 66</vt:lpstr>
      <vt:lpstr>Слайд 67</vt:lpstr>
      <vt:lpstr>Что такое безвозмездные поступления?</vt:lpstr>
      <vt:lpstr>Слайд 69</vt:lpstr>
      <vt:lpstr>Слайд 70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СУФД</dc:creator>
  <cp:lastModifiedBy>Пользователь Windows</cp:lastModifiedBy>
  <cp:revision>2007</cp:revision>
  <dcterms:created xsi:type="dcterms:W3CDTF">2017-05-04T05:33:51Z</dcterms:created>
  <dcterms:modified xsi:type="dcterms:W3CDTF">2021-06-22T12:22:32Z</dcterms:modified>
</cp:coreProperties>
</file>