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Default Extension="bin" ContentType="application/vnd.openxmlformats-officedocument.oleObject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charts/chart32.xml" ContentType="application/vnd.openxmlformats-officedocument.drawingml.char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10.xml" ContentType="application/vnd.openxmlformats-officedocument.drawingml.char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rawings/drawing8.xml" ContentType="application/vnd.openxmlformats-officedocument.drawingml.chartshapes+xml"/>
  <Override PartName="/ppt/diagrams/colors5.xml" ContentType="application/vnd.openxmlformats-officedocument.drawingml.diagramColor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charts/chart26.xml" ContentType="application/vnd.openxmlformats-officedocument.drawingml.char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rawings/drawing9.xml" ContentType="application/vnd.openxmlformats-officedocument.drawingml.chartshapes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diagrams/quickStyle1.xml" ContentType="application/vnd.openxmlformats-officedocument.drawingml.diagramStyle+xml"/>
  <Override PartName="/ppt/charts/chart34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30.xml" ContentType="application/vnd.openxmlformats-officedocument.drawingml.char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277" r:id="rId2"/>
    <p:sldId id="421" r:id="rId3"/>
    <p:sldId id="346" r:id="rId4"/>
    <p:sldId id="347" r:id="rId5"/>
    <p:sldId id="348" r:id="rId6"/>
    <p:sldId id="350" r:id="rId7"/>
    <p:sldId id="296" r:id="rId8"/>
    <p:sldId id="321" r:id="rId9"/>
    <p:sldId id="392" r:id="rId10"/>
    <p:sldId id="308" r:id="rId11"/>
    <p:sldId id="310" r:id="rId12"/>
    <p:sldId id="319" r:id="rId13"/>
    <p:sldId id="371" r:id="rId14"/>
    <p:sldId id="372" r:id="rId15"/>
    <p:sldId id="408" r:id="rId16"/>
    <p:sldId id="409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417" r:id="rId25"/>
    <p:sldId id="418" r:id="rId26"/>
    <p:sldId id="385" r:id="rId27"/>
    <p:sldId id="386" r:id="rId28"/>
    <p:sldId id="422" r:id="rId29"/>
    <p:sldId id="393" r:id="rId30"/>
    <p:sldId id="326" r:id="rId31"/>
    <p:sldId id="304" r:id="rId32"/>
    <p:sldId id="423" r:id="rId33"/>
    <p:sldId id="353" r:id="rId34"/>
    <p:sldId id="354" r:id="rId35"/>
    <p:sldId id="425" r:id="rId36"/>
    <p:sldId id="355" r:id="rId37"/>
    <p:sldId id="356" r:id="rId38"/>
    <p:sldId id="357" r:id="rId39"/>
    <p:sldId id="424" r:id="rId40"/>
    <p:sldId id="358" r:id="rId41"/>
    <p:sldId id="360" r:id="rId42"/>
    <p:sldId id="361" r:id="rId43"/>
    <p:sldId id="362" r:id="rId44"/>
    <p:sldId id="327" r:id="rId45"/>
    <p:sldId id="363" r:id="rId46"/>
    <p:sldId id="288" r:id="rId47"/>
    <p:sldId id="364" r:id="rId48"/>
    <p:sldId id="365" r:id="rId49"/>
    <p:sldId id="374" r:id="rId50"/>
    <p:sldId id="387" r:id="rId51"/>
    <p:sldId id="388" r:id="rId52"/>
    <p:sldId id="389" r:id="rId53"/>
    <p:sldId id="390" r:id="rId54"/>
    <p:sldId id="391" r:id="rId55"/>
    <p:sldId id="366" r:id="rId56"/>
    <p:sldId id="367" r:id="rId57"/>
    <p:sldId id="368" r:id="rId58"/>
    <p:sldId id="369" r:id="rId59"/>
    <p:sldId id="373" r:id="rId60"/>
    <p:sldId id="329" r:id="rId61"/>
    <p:sldId id="330" r:id="rId62"/>
    <p:sldId id="426" r:id="rId63"/>
    <p:sldId id="370" r:id="rId64"/>
    <p:sldId id="380" r:id="rId65"/>
    <p:sldId id="376" r:id="rId66"/>
    <p:sldId id="377" r:id="rId67"/>
    <p:sldId id="382" r:id="rId68"/>
    <p:sldId id="378" r:id="rId69"/>
    <p:sldId id="383" r:id="rId70"/>
    <p:sldId id="379" r:id="rId71"/>
    <p:sldId id="395" r:id="rId72"/>
    <p:sldId id="396" r:id="rId73"/>
    <p:sldId id="384" r:id="rId74"/>
    <p:sldId id="427" r:id="rId75"/>
    <p:sldId id="419" r:id="rId76"/>
    <p:sldId id="420" r:id="rId77"/>
    <p:sldId id="328" r:id="rId7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CC99FF"/>
    <a:srgbClr val="FF9966"/>
    <a:srgbClr val="66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3563" autoAdjust="0"/>
  </p:normalViewPr>
  <p:slideViewPr>
    <p:cSldViewPr showGuides="1">
      <p:cViewPr>
        <p:scale>
          <a:sx n="90" d="100"/>
          <a:sy n="90" d="100"/>
        </p:scale>
        <p:origin x="-2244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6;&#1089;&#1090;&#1088;&#1080;&#1094;&#1082;&#1072;&#1103;\Desktop\&#1082;%20&#1089;&#1083;&#1072;&#1081;&#1076;&#1072;&#1084;.xls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&#1050;&#1085;&#1080;&#1075;&#1072;1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4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6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6798055549282391E-2"/>
          <c:y val="7.7931932976154833E-2"/>
          <c:w val="0.92073832790445154"/>
          <c:h val="0.6249227072519966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Население всего</c:v>
                </c:pt>
              </c:strCache>
            </c:strRef>
          </c:tx>
          <c:spPr>
            <a:solidFill>
              <a:srgbClr val="CC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54.1</c:v>
                </c:pt>
                <c:pt idx="1">
                  <c:v>54.3</c:v>
                </c:pt>
                <c:pt idx="2">
                  <c:v>54.3</c:v>
                </c:pt>
                <c:pt idx="3">
                  <c:v>54.5</c:v>
                </c:pt>
                <c:pt idx="4">
                  <c:v>54.7</c:v>
                </c:pt>
                <c:pt idx="5">
                  <c:v>54.9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Численность населения трудоспособного возраста</c:v>
                </c:pt>
              </c:strCache>
            </c:strRef>
          </c:tx>
          <c:spPr>
            <a:solidFill>
              <a:srgbClr val="FFFF0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31.3</c:v>
                </c:pt>
                <c:pt idx="1">
                  <c:v>31.3</c:v>
                </c:pt>
                <c:pt idx="2">
                  <c:v>31</c:v>
                </c:pt>
                <c:pt idx="3">
                  <c:v>31</c:v>
                </c:pt>
                <c:pt idx="4">
                  <c:v>31.05</c:v>
                </c:pt>
                <c:pt idx="5">
                  <c:v>31.1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Численность населения старшего трудоспособного возраста </c:v>
                </c:pt>
              </c:strCache>
            </c:strRef>
          </c:tx>
          <c:spPr>
            <a:solidFill>
              <a:srgbClr val="3366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9.7000000000000011</c:v>
                </c:pt>
                <c:pt idx="1">
                  <c:v>10</c:v>
                </c:pt>
                <c:pt idx="2">
                  <c:v>10.5</c:v>
                </c:pt>
                <c:pt idx="3">
                  <c:v>10.7</c:v>
                </c:pt>
                <c:pt idx="4">
                  <c:v>10.9</c:v>
                </c:pt>
                <c:pt idx="5">
                  <c:v>11.1</c:v>
                </c:pt>
              </c:numCache>
            </c:numRef>
          </c:val>
        </c:ser>
        <c:gapDepth val="0"/>
        <c:shape val="box"/>
        <c:axId val="151932928"/>
        <c:axId val="151934464"/>
        <c:axId val="0"/>
      </c:bar3DChart>
      <c:catAx>
        <c:axId val="15193292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51934464"/>
        <c:crosses val="autoZero"/>
        <c:auto val="1"/>
        <c:lblAlgn val="ctr"/>
        <c:lblOffset val="100"/>
        <c:tickLblSkip val="1"/>
        <c:tickMarkSkip val="1"/>
      </c:catAx>
      <c:valAx>
        <c:axId val="151934464"/>
        <c:scaling>
          <c:orientation val="minMax"/>
          <c:max val="6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51932928"/>
        <c:crosses val="autoZero"/>
        <c:crossBetween val="between"/>
        <c:majorUnit val="5"/>
        <c:minorUnit val="2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6.5964129483814526E-2"/>
          <c:y val="0.74898533163422265"/>
          <c:w val="0.92918793555977963"/>
          <c:h val="0.11234656539794725"/>
        </c:manualLayout>
      </c:layout>
      <c:spPr>
        <a:noFill/>
        <a:ln w="3182">
          <a:solidFill>
            <a:schemeClr val="tx1"/>
          </a:solidFill>
          <a:prstDash val="solid"/>
        </a:ln>
      </c:spPr>
      <c:txPr>
        <a:bodyPr/>
        <a:lstStyle/>
        <a:p>
          <a:pPr>
            <a:defRPr sz="9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0.13647127442403034"/>
          <c:w val="0.94951159230096238"/>
          <c:h val="0.68041178186059958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Обеспечение электрической энергией, газом и  паром; кондинционирование воздуха</c:v>
                </c:pt>
              </c:strCache>
            </c:strRef>
          </c:tx>
          <c:spPr>
            <a:solidFill>
              <a:srgbClr val="92D05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234.4</c:v>
                </c:pt>
                <c:pt idx="1">
                  <c:v>246.73</c:v>
                </c:pt>
                <c:pt idx="2">
                  <c:v>257.33</c:v>
                </c:pt>
                <c:pt idx="3">
                  <c:v>270.19</c:v>
                </c:pt>
                <c:pt idx="4">
                  <c:v>226.04</c:v>
                </c:pt>
                <c:pt idx="5">
                  <c:v>233.72</c:v>
                </c:pt>
              </c:numCache>
            </c:numRef>
          </c:val>
          <c:shape val="coneToMax"/>
        </c:ser>
        <c:gapDepth val="0"/>
        <c:shape val="coneToMax"/>
        <c:axId val="152529152"/>
        <c:axId val="152539136"/>
        <c:axId val="0"/>
      </c:bar3DChart>
      <c:catAx>
        <c:axId val="15252915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539136"/>
        <c:crosses val="autoZero"/>
        <c:auto val="1"/>
        <c:lblAlgn val="ctr"/>
        <c:lblOffset val="100"/>
        <c:tickLblSkip val="1"/>
        <c:tickMarkSkip val="1"/>
      </c:catAx>
      <c:valAx>
        <c:axId val="15253913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529152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9065062700495767"/>
          <c:w val="0.99844370213289269"/>
          <c:h val="0.10934937299504215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2.5564887722368038E-2"/>
          <c:w val="0.89548711838651751"/>
          <c:h val="0.75465796654376882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Количество малых и средних предприятий, включая микропредприятия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1614</c:v>
                </c:pt>
                <c:pt idx="1">
                  <c:v>1885</c:v>
                </c:pt>
                <c:pt idx="2">
                  <c:v>1885</c:v>
                </c:pt>
                <c:pt idx="3">
                  <c:v>1890</c:v>
                </c:pt>
                <c:pt idx="4">
                  <c:v>1899.45</c:v>
                </c:pt>
                <c:pt idx="5">
                  <c:v>1908.95</c:v>
                </c:pt>
              </c:numCache>
            </c:numRef>
          </c:val>
        </c:ser>
        <c:gapDepth val="0"/>
        <c:shape val="cylinder"/>
        <c:axId val="152671744"/>
        <c:axId val="152673280"/>
        <c:axId val="0"/>
      </c:bar3DChart>
      <c:catAx>
        <c:axId val="15267174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673280"/>
        <c:crosses val="autoZero"/>
        <c:auto val="1"/>
        <c:lblAlgn val="ctr"/>
        <c:lblOffset val="100"/>
        <c:tickLblSkip val="1"/>
        <c:tickMarkSkip val="1"/>
      </c:catAx>
      <c:valAx>
        <c:axId val="152673280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671744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725694161859065"/>
          <c:w val="1"/>
          <c:h val="0.1148623265449891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2.5564887722368038E-2"/>
          <c:w val="0.94951159230096238"/>
          <c:h val="0.71744881889763779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Среднесписочная чиленность работников малых и средних предприятий, включая микропредприятия (без внешних совместителей)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1.8</c:v>
                </c:pt>
                <c:pt idx="1">
                  <c:v>2.8</c:v>
                </c:pt>
                <c:pt idx="2">
                  <c:v>2.7</c:v>
                </c:pt>
                <c:pt idx="3">
                  <c:v>2.7</c:v>
                </c:pt>
                <c:pt idx="4">
                  <c:v>2.71</c:v>
                </c:pt>
                <c:pt idx="5">
                  <c:v>2.73</c:v>
                </c:pt>
              </c:numCache>
            </c:numRef>
          </c:val>
        </c:ser>
        <c:gapDepth val="0"/>
        <c:shape val="box"/>
        <c:axId val="152748416"/>
        <c:axId val="152749952"/>
        <c:axId val="0"/>
      </c:bar3DChart>
      <c:catAx>
        <c:axId val="15274841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749952"/>
        <c:crosses val="autoZero"/>
        <c:auto val="1"/>
        <c:lblAlgn val="ctr"/>
        <c:lblOffset val="100"/>
        <c:tickLblSkip val="1"/>
        <c:tickMarkSkip val="1"/>
      </c:catAx>
      <c:valAx>
        <c:axId val="152749952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74841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3139145345916066"/>
          <c:w val="0.99985717410323649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2.5564887722368038E-2"/>
          <c:w val="0.94951159230096238"/>
          <c:h val="0.71744881889763779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Оборот малых и средних предприятий, включая микропредприятия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2.21</c:v>
                </c:pt>
                <c:pt idx="1">
                  <c:v>2.19</c:v>
                </c:pt>
                <c:pt idx="2">
                  <c:v>2.2000000000000002</c:v>
                </c:pt>
                <c:pt idx="3">
                  <c:v>2.21</c:v>
                </c:pt>
                <c:pt idx="4">
                  <c:v>2.2200000000000002</c:v>
                </c:pt>
                <c:pt idx="5">
                  <c:v>2.23</c:v>
                </c:pt>
              </c:numCache>
            </c:numRef>
          </c:val>
        </c:ser>
        <c:gapDepth val="0"/>
        <c:shape val="cylinder"/>
        <c:axId val="152846336"/>
        <c:axId val="152849408"/>
        <c:axId val="0"/>
      </c:bar3DChart>
      <c:catAx>
        <c:axId val="15284633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849408"/>
        <c:crosses val="autoZero"/>
        <c:auto val="1"/>
        <c:lblAlgn val="ctr"/>
        <c:lblOffset val="100"/>
        <c:tickLblSkip val="1"/>
        <c:tickMarkSkip val="1"/>
      </c:catAx>
      <c:valAx>
        <c:axId val="152849408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84633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3.0555555555555582E-2"/>
          <c:y val="0.83139145345916066"/>
          <c:w val="0.96930161854768515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67E-2"/>
          <c:y val="3.8166961006404231E-2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Номинальная начисленная среднемесячная заработная плата работников организаций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21770</c:v>
                </c:pt>
                <c:pt idx="1">
                  <c:v>22548.799999999996</c:v>
                </c:pt>
                <c:pt idx="2">
                  <c:v>23856.6</c:v>
                </c:pt>
                <c:pt idx="3">
                  <c:v>24920</c:v>
                </c:pt>
                <c:pt idx="4">
                  <c:v>25900</c:v>
                </c:pt>
                <c:pt idx="5">
                  <c:v>27050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Среднемесячный доход от трудовой деятельности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21600</c:v>
                </c:pt>
                <c:pt idx="1">
                  <c:v>22440</c:v>
                </c:pt>
                <c:pt idx="2">
                  <c:v>23960</c:v>
                </c:pt>
                <c:pt idx="3">
                  <c:v>25028.01</c:v>
                </c:pt>
                <c:pt idx="4">
                  <c:v>26012.260000000009</c:v>
                </c:pt>
                <c:pt idx="5">
                  <c:v>27167.24</c:v>
                </c:pt>
              </c:numCache>
            </c:numRef>
          </c:val>
        </c:ser>
        <c:gapDepth val="0"/>
        <c:shape val="box"/>
        <c:axId val="153012096"/>
        <c:axId val="153034752"/>
        <c:axId val="0"/>
      </c:bar3DChart>
      <c:catAx>
        <c:axId val="15301209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034752"/>
        <c:crosses val="autoZero"/>
        <c:auto val="1"/>
        <c:lblAlgn val="ctr"/>
        <c:lblOffset val="100"/>
        <c:tickLblSkip val="1"/>
        <c:tickMarkSkip val="1"/>
      </c:catAx>
      <c:valAx>
        <c:axId val="153034752"/>
        <c:scaling>
          <c:orientation val="minMax"/>
          <c:max val="30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012096"/>
        <c:crosses val="autoZero"/>
        <c:crossBetween val="between"/>
        <c:majorUnit val="5000"/>
        <c:minorUnit val="0.5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69098951665653086"/>
          <c:w val="0.99806146106736449"/>
          <c:h val="0.24752900798912741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94E-2"/>
          <c:y val="1.5338825275063776E-2"/>
          <c:w val="0.92073832790445154"/>
          <c:h val="0.77449466367238173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среднесписочная численность работников организаций (без внешних совместителей)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6088</c:v>
                </c:pt>
                <c:pt idx="1">
                  <c:v>6110</c:v>
                </c:pt>
                <c:pt idx="2">
                  <c:v>6155</c:v>
                </c:pt>
                <c:pt idx="3">
                  <c:v>6170</c:v>
                </c:pt>
                <c:pt idx="4">
                  <c:v>6180</c:v>
                </c:pt>
                <c:pt idx="5">
                  <c:v>6180</c:v>
                </c:pt>
              </c:numCache>
            </c:numRef>
          </c:val>
          <c:shape val="cylinder"/>
        </c:ser>
        <c:gapDepth val="0"/>
        <c:shape val="box"/>
        <c:axId val="153065728"/>
        <c:axId val="153067520"/>
        <c:axId val="0"/>
      </c:bar3DChart>
      <c:catAx>
        <c:axId val="15306572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067520"/>
        <c:crosses val="autoZero"/>
        <c:auto val="1"/>
        <c:lblAlgn val="ctr"/>
        <c:lblOffset val="100"/>
        <c:tickLblSkip val="1"/>
        <c:tickMarkSkip val="1"/>
      </c:catAx>
      <c:valAx>
        <c:axId val="153067520"/>
        <c:scaling>
          <c:orientation val="minMax"/>
          <c:max val="7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065728"/>
        <c:crosses val="autoZero"/>
        <c:crossBetween val="between"/>
        <c:majorUnit val="1000"/>
        <c:minorUnit val="5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0986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236E-2"/>
          <c:y val="1.5338825275063783E-2"/>
          <c:w val="0.92073832790445154"/>
          <c:h val="0.91770223830454722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Общая численность безработных граждан</c:v>
                </c:pt>
              </c:strCache>
            </c:strRef>
          </c:tx>
          <c:spPr>
            <a:solidFill>
              <a:srgbClr val="FFCCCC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7.6</c:v>
                </c:pt>
                <c:pt idx="1">
                  <c:v>7.6199999999999966</c:v>
                </c:pt>
                <c:pt idx="2">
                  <c:v>7.5</c:v>
                </c:pt>
                <c:pt idx="3">
                  <c:v>7.45</c:v>
                </c:pt>
                <c:pt idx="4">
                  <c:v>7.4</c:v>
                </c:pt>
                <c:pt idx="5">
                  <c:v>7.35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численность безработных, зараегистрированных в службе занятости населения (на конец года)</c:v>
                </c:pt>
              </c:strCache>
            </c:strRef>
          </c:tx>
          <c:spPr>
            <a:solidFill>
              <a:srgbClr val="CC00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0.68</c:v>
                </c:pt>
                <c:pt idx="1">
                  <c:v>0.65000000000000335</c:v>
                </c:pt>
                <c:pt idx="2">
                  <c:v>0.60000000000000064</c:v>
                </c:pt>
                <c:pt idx="3">
                  <c:v>0.59</c:v>
                </c:pt>
                <c:pt idx="4">
                  <c:v>0.58000000000000007</c:v>
                </c:pt>
                <c:pt idx="5">
                  <c:v>0.56999999999999995</c:v>
                </c:pt>
              </c:numCache>
            </c:numRef>
          </c:val>
        </c:ser>
        <c:gapDepth val="0"/>
        <c:shape val="box"/>
        <c:axId val="153096576"/>
        <c:axId val="153098112"/>
        <c:axId val="0"/>
      </c:bar3DChart>
      <c:catAx>
        <c:axId val="15309657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098112"/>
        <c:crosses val="autoZero"/>
        <c:auto val="1"/>
        <c:lblAlgn val="ctr"/>
        <c:lblOffset val="100"/>
        <c:tickLblSkip val="1"/>
        <c:tickMarkSkip val="1"/>
      </c:catAx>
      <c:valAx>
        <c:axId val="153098112"/>
        <c:scaling>
          <c:orientation val="minMax"/>
          <c:max val="1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096576"/>
        <c:crosses val="autoZero"/>
        <c:crossBetween val="between"/>
        <c:majorUnit val="1"/>
        <c:minorUnit val="0.5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998513946172825"/>
          <c:w val="1"/>
          <c:h val="0.17001458057334612"/>
        </c:manualLayout>
      </c:layout>
      <c:spPr>
        <a:noFill/>
        <a:ln w="3182">
          <a:noFill/>
          <a:prstDash val="solid"/>
        </a:ln>
      </c:spPr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236E-2"/>
          <c:y val="1.5338825275063783E-2"/>
          <c:w val="0.92073832790445154"/>
          <c:h val="0.77449466367238196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Фонд заработной платы работников организаций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1590.4</c:v>
                </c:pt>
                <c:pt idx="1">
                  <c:v>1653.3</c:v>
                </c:pt>
                <c:pt idx="2">
                  <c:v>1750</c:v>
                </c:pt>
                <c:pt idx="3">
                  <c:v>1828.01</c:v>
                </c:pt>
                <c:pt idx="4">
                  <c:v>1899.8899999999999</c:v>
                </c:pt>
                <c:pt idx="5">
                  <c:v>1984.25</c:v>
                </c:pt>
              </c:numCache>
            </c:numRef>
          </c:val>
        </c:ser>
        <c:gapDepth val="0"/>
        <c:shape val="box"/>
        <c:axId val="153175552"/>
        <c:axId val="153177088"/>
        <c:axId val="0"/>
      </c:bar3DChart>
      <c:catAx>
        <c:axId val="15317555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177088"/>
        <c:crosses val="autoZero"/>
        <c:auto val="1"/>
        <c:lblAlgn val="ctr"/>
        <c:lblOffset val="100"/>
        <c:tickLblSkip val="1"/>
        <c:tickMarkSkip val="1"/>
      </c:catAx>
      <c:valAx>
        <c:axId val="153177088"/>
        <c:scaling>
          <c:orientation val="minMax"/>
          <c:max val="2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175552"/>
        <c:crosses val="autoZero"/>
        <c:crossBetween val="between"/>
        <c:majorUnit val="500"/>
        <c:minorUnit val="1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103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40"/>
      <c:rotY val="7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Трудоспособного населения 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8669</c:v>
                </c:pt>
                <c:pt idx="1">
                  <c:v>8766</c:v>
                </c:pt>
                <c:pt idx="2">
                  <c:v>9324</c:v>
                </c:pt>
                <c:pt idx="3">
                  <c:v>9790.2000000000007</c:v>
                </c:pt>
                <c:pt idx="4">
                  <c:v>10279.709999999985</c:v>
                </c:pt>
                <c:pt idx="5">
                  <c:v>10824.53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Пинсионеров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6656</c:v>
                </c:pt>
                <c:pt idx="1">
                  <c:v>6707</c:v>
                </c:pt>
                <c:pt idx="2">
                  <c:v>7118</c:v>
                </c:pt>
                <c:pt idx="3">
                  <c:v>7473.9</c:v>
                </c:pt>
                <c:pt idx="4">
                  <c:v>7847.6</c:v>
                </c:pt>
                <c:pt idx="5">
                  <c:v>8263.52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Детей </c:v>
                </c:pt>
              </c:strCache>
            </c:strRef>
          </c:tx>
          <c:spPr>
            <a:solidFill>
              <a:srgbClr val="CC99FF"/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8309</c:v>
                </c:pt>
                <c:pt idx="1">
                  <c:v>8484</c:v>
                </c:pt>
                <c:pt idx="2">
                  <c:v>9154</c:v>
                </c:pt>
                <c:pt idx="3">
                  <c:v>9611</c:v>
                </c:pt>
                <c:pt idx="4">
                  <c:v>10092.290000000006</c:v>
                </c:pt>
                <c:pt idx="5">
                  <c:v>10627.18</c:v>
                </c:pt>
              </c:numCache>
            </c:numRef>
          </c:val>
        </c:ser>
        <c:shape val="box"/>
        <c:axId val="153189376"/>
        <c:axId val="153223936"/>
        <c:axId val="0"/>
      </c:bar3DChart>
      <c:dateAx>
        <c:axId val="153189376"/>
        <c:scaling>
          <c:orientation val="minMax"/>
        </c:scaling>
        <c:axPos val="b"/>
        <c:numFmt formatCode="General" sourceLinked="1"/>
        <c:tickLblPos val="nextTo"/>
        <c:crossAx val="153223936"/>
        <c:crosses val="autoZero"/>
        <c:lblOffset val="100"/>
        <c:baseTimeUnit val="days"/>
      </c:dateAx>
      <c:valAx>
        <c:axId val="153223936"/>
        <c:scaling>
          <c:orientation val="minMax"/>
        </c:scaling>
        <c:axPos val="l"/>
        <c:majorGridlines/>
        <c:numFmt formatCode="General" sourceLinked="1"/>
        <c:tickLblPos val="nextTo"/>
        <c:crossAx val="153189376"/>
        <c:crossesAt val="1"/>
        <c:crossBetween val="between"/>
      </c:valAx>
    </c:plotArea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11E-2"/>
          <c:y val="0.13236017204926029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покупка товаров </c:v>
                </c:pt>
              </c:strCache>
            </c:strRef>
          </c:tx>
          <c:spPr>
            <a:solidFill>
              <a:srgbClr val="66CCFF"/>
            </a:solidFill>
            <a:ln w="12727">
              <a:noFill/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4844.7300000000005</c:v>
                </c:pt>
                <c:pt idx="1">
                  <c:v>5036.5200000000004</c:v>
                </c:pt>
                <c:pt idx="2">
                  <c:v>5410.85</c:v>
                </c:pt>
                <c:pt idx="3">
                  <c:v>5681.39</c:v>
                </c:pt>
                <c:pt idx="4">
                  <c:v>5965.46</c:v>
                </c:pt>
                <c:pt idx="5">
                  <c:v>6281.63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покупка услуг</c:v>
                </c:pt>
              </c:strCache>
            </c:strRef>
          </c:tx>
          <c:spPr>
            <a:solidFill>
              <a:srgbClr val="FFC000"/>
            </a:solidFill>
            <a:ln w="12727">
              <a:noFill/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1353.1799999999998</c:v>
                </c:pt>
                <c:pt idx="1">
                  <c:v>1406.76</c:v>
                </c:pt>
                <c:pt idx="2">
                  <c:v>1511.31</c:v>
                </c:pt>
                <c:pt idx="3">
                  <c:v>1586.8799999999999</c:v>
                </c:pt>
                <c:pt idx="4">
                  <c:v>1666.22</c:v>
                </c:pt>
                <c:pt idx="5">
                  <c:v>1754.53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прочие расходы</c:v>
                </c:pt>
              </c:strCache>
            </c:strRef>
          </c:tx>
          <c:spPr>
            <a:solidFill>
              <a:srgbClr val="FF66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1503.54</c:v>
                </c:pt>
                <c:pt idx="1">
                  <c:v>1563.06</c:v>
                </c:pt>
                <c:pt idx="2">
                  <c:v>1679.23</c:v>
                </c:pt>
                <c:pt idx="3">
                  <c:v>1763.1899999999998</c:v>
                </c:pt>
                <c:pt idx="4">
                  <c:v>1851.35</c:v>
                </c:pt>
                <c:pt idx="5">
                  <c:v>1949.47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обязательные платежи и разнообразные взносы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643.17999999999995</c:v>
                </c:pt>
                <c:pt idx="1">
                  <c:v>668.64</c:v>
                </c:pt>
                <c:pt idx="2">
                  <c:v>718.33999999999946</c:v>
                </c:pt>
                <c:pt idx="3">
                  <c:v>754.26</c:v>
                </c:pt>
                <c:pt idx="4">
                  <c:v>791.97</c:v>
                </c:pt>
                <c:pt idx="5">
                  <c:v>833.93999999999949</c:v>
                </c:pt>
              </c:numCache>
            </c:numRef>
          </c:val>
        </c:ser>
        <c:gapDepth val="0"/>
        <c:shape val="box"/>
        <c:axId val="153371008"/>
        <c:axId val="153372544"/>
        <c:axId val="0"/>
      </c:bar3DChart>
      <c:catAx>
        <c:axId val="15337100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372544"/>
        <c:crosses val="autoZero"/>
        <c:auto val="1"/>
        <c:lblAlgn val="ctr"/>
        <c:lblOffset val="100"/>
        <c:tickLblSkip val="1"/>
        <c:tickMarkSkip val="1"/>
      </c:catAx>
      <c:valAx>
        <c:axId val="153372544"/>
        <c:scaling>
          <c:orientation val="minMax"/>
          <c:max val="65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371008"/>
        <c:crosses val="autoZero"/>
        <c:crossBetween val="between"/>
        <c:majorUnit val="500"/>
        <c:minorUnit val="1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190536599591657"/>
          <c:w val="0.9997048337707819"/>
          <c:h val="0.1780946340040829"/>
        </c:manualLayout>
      </c:layout>
      <c:spPr>
        <a:noFill/>
        <a:ln w="3182">
          <a:solidFill>
            <a:schemeClr val="tx1"/>
          </a:solidFill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hPercent val="48"/>
      <c:rotY val="60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81E-2"/>
          <c:y val="0.15426513587388396"/>
          <c:w val="0.92073832790445154"/>
          <c:h val="0.54002640078352182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Ожидаемая продолжительность жизни при рождении  (число лет)</c:v>
                </c:pt>
              </c:strCache>
            </c:strRef>
          </c:tx>
          <c:spPr>
            <a:solidFill>
              <a:srgbClr val="00B050"/>
            </a:solidFill>
            <a:ln w="12727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2.1409457046054611E-2"/>
                  <c:y val="-3.838387533961555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71,0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2.7118645591669252E-2"/>
                  <c:y val="-3.8383875339615556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3.9964207433700646E-2"/>
                  <c:y val="-3.838371626909638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3.1400537000880094E-2"/>
                  <c:y val="-3.838371626909638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4"/>
              <c:layout>
                <c:manualLayout>
                  <c:x val="3.5682428410091012E-2"/>
                  <c:y val="-3.6363520675986097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1,1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5"/>
              <c:layout>
                <c:manualLayout>
                  <c:x val="3.8537022682898298E-2"/>
                  <c:y val="-3.4343325082876006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71</c:v>
                </c:pt>
                <c:pt idx="1">
                  <c:v>71</c:v>
                </c:pt>
                <c:pt idx="2">
                  <c:v>71</c:v>
                </c:pt>
                <c:pt idx="3">
                  <c:v>71</c:v>
                </c:pt>
                <c:pt idx="4">
                  <c:v>71.099999999999994</c:v>
                </c:pt>
                <c:pt idx="5">
                  <c:v>71.5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Общий коэффициентрождаемости (число родившихся на 1000 человек населения)</c:v>
                </c:pt>
              </c:strCache>
            </c:strRef>
          </c:tx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14.2</c:v>
                </c:pt>
                <c:pt idx="1">
                  <c:v>13.3</c:v>
                </c:pt>
                <c:pt idx="2">
                  <c:v>10.6</c:v>
                </c:pt>
                <c:pt idx="3">
                  <c:v>10</c:v>
                </c:pt>
                <c:pt idx="4">
                  <c:v>10.200000000000001</c:v>
                </c:pt>
                <c:pt idx="5">
                  <c:v>10.4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Общий коэффициент смертности (число умерших на 1000 человек населения)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9.9</c:v>
                </c:pt>
                <c:pt idx="1">
                  <c:v>8.7000000000000011</c:v>
                </c:pt>
                <c:pt idx="2">
                  <c:v>10</c:v>
                </c:pt>
                <c:pt idx="3">
                  <c:v>10</c:v>
                </c:pt>
                <c:pt idx="4">
                  <c:v>9.8000000000000007</c:v>
                </c:pt>
                <c:pt idx="5">
                  <c:v>9.5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Коэффициент естественного прироста населения (на 1000 человек населения)</c:v>
                </c:pt>
              </c:strCache>
            </c:strRef>
          </c:tx>
          <c:spPr>
            <a:solidFill>
              <a:srgbClr val="66CC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4.3</c:v>
                </c:pt>
                <c:pt idx="1">
                  <c:v>4.5999999999999996</c:v>
                </c:pt>
                <c:pt idx="2">
                  <c:v>0.60000000000000064</c:v>
                </c:pt>
                <c:pt idx="3">
                  <c:v>1</c:v>
                </c:pt>
                <c:pt idx="4">
                  <c:v>1.1000000000000001</c:v>
                </c:pt>
                <c:pt idx="5">
                  <c:v>1.2</c:v>
                </c:pt>
              </c:numCache>
            </c:numRef>
          </c:val>
        </c:ser>
        <c:gapDepth val="0"/>
        <c:shape val="cone"/>
        <c:axId val="152074496"/>
        <c:axId val="152096768"/>
        <c:axId val="0"/>
      </c:bar3DChart>
      <c:catAx>
        <c:axId val="15207449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itchFamily="34" charset="0"/>
                <a:ea typeface="Arial"/>
                <a:cs typeface="Calibri" pitchFamily="34" charset="0"/>
              </a:defRPr>
            </a:pPr>
            <a:endParaRPr lang="ru-RU"/>
          </a:p>
        </c:txPr>
        <c:crossAx val="152096768"/>
        <c:crosses val="autoZero"/>
        <c:auto val="1"/>
        <c:lblAlgn val="ctr"/>
        <c:lblOffset val="100"/>
        <c:tickLblSkip val="1"/>
        <c:tickMarkSkip val="1"/>
      </c:catAx>
      <c:valAx>
        <c:axId val="152096768"/>
        <c:scaling>
          <c:orientation val="minMax"/>
          <c:max val="75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itchFamily="34" charset="0"/>
                <a:ea typeface="Arial"/>
                <a:cs typeface="Calibri" pitchFamily="34" charset="0"/>
              </a:defRPr>
            </a:pPr>
            <a:endParaRPr lang="ru-RU"/>
          </a:p>
        </c:txPr>
        <c:crossAx val="152074496"/>
        <c:crosses val="autoZero"/>
        <c:crossBetween val="between"/>
        <c:majorUnit val="10"/>
        <c:minorUnit val="1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6.2328011343748713E-2"/>
          <c:y val="0.78338975904078489"/>
          <c:w val="0.93157413903919561"/>
          <c:h val="0.17313196768571482"/>
        </c:manualLayout>
      </c:layout>
      <c:spPr>
        <a:noFill/>
        <a:ln w="3182">
          <a:solidFill>
            <a:schemeClr val="tx1"/>
          </a:solidFill>
          <a:prstDash val="solid"/>
        </a:ln>
      </c:spPr>
      <c:txPr>
        <a:bodyPr/>
        <a:lstStyle/>
        <a:p>
          <a:pPr>
            <a:defRPr sz="900" b="1" i="0" u="none" strike="noStrike" baseline="0">
              <a:solidFill>
                <a:schemeClr val="tx1"/>
              </a:solidFill>
              <a:latin typeface="Calibri" pitchFamily="34" charset="0"/>
              <a:ea typeface="Arial"/>
              <a:cs typeface="Calibri" pitchFamily="34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299081364829397"/>
          <c:y val="3.0320942936982925E-2"/>
          <c:w val="0.85645363079615067"/>
          <c:h val="0.816489152883450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Больничными койками на 10 тыс. населения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40.33</c:v>
                </c:pt>
                <c:pt idx="1">
                  <c:v>40.190000000000012</c:v>
                </c:pt>
                <c:pt idx="2">
                  <c:v>39.96</c:v>
                </c:pt>
                <c:pt idx="3">
                  <c:v>40.04</c:v>
                </c:pt>
                <c:pt idx="4">
                  <c:v>39.89</c:v>
                </c:pt>
                <c:pt idx="5">
                  <c:v>39.74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Общедоступными библиотеками на 100 тыс. населения</c:v>
                </c:pt>
              </c:strCache>
            </c:strRef>
          </c:tx>
          <c:spPr>
            <a:solidFill>
              <a:srgbClr val="00B0F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50.190000000000012</c:v>
                </c:pt>
                <c:pt idx="1">
                  <c:v>50</c:v>
                </c:pt>
                <c:pt idx="2">
                  <c:v>49.720000000000013</c:v>
                </c:pt>
                <c:pt idx="3">
                  <c:v>49.82</c:v>
                </c:pt>
                <c:pt idx="4">
                  <c:v>49.63</c:v>
                </c:pt>
                <c:pt idx="5">
                  <c:v>49.45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Учреждениями культурно-досугового типа на 100 тыс. населения</c:v>
                </c:pt>
              </c:strCache>
            </c:strRef>
          </c:tx>
          <c:spPr>
            <a:solidFill>
              <a:srgbClr val="CC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52.04</c:v>
                </c:pt>
                <c:pt idx="1">
                  <c:v>51.85</c:v>
                </c:pt>
                <c:pt idx="2">
                  <c:v>51.57</c:v>
                </c:pt>
                <c:pt idx="3">
                  <c:v>51.660000000000011</c:v>
                </c:pt>
                <c:pt idx="4">
                  <c:v>51.47</c:v>
                </c:pt>
                <c:pt idx="5">
                  <c:v>51.28</c:v>
                </c:pt>
              </c:numCache>
            </c:numRef>
          </c:val>
        </c:ser>
        <c:gapDepth val="0"/>
        <c:shape val="box"/>
        <c:axId val="153416832"/>
        <c:axId val="153418368"/>
        <c:axId val="0"/>
      </c:bar3DChart>
      <c:catAx>
        <c:axId val="15341683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418368"/>
        <c:crosses val="autoZero"/>
        <c:auto val="1"/>
        <c:lblAlgn val="ctr"/>
        <c:lblOffset val="100"/>
        <c:tickLblSkip val="1"/>
        <c:tickMarkSkip val="1"/>
      </c:catAx>
      <c:valAx>
        <c:axId val="153418368"/>
        <c:scaling>
          <c:orientation val="minMax"/>
          <c:max val="6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416832"/>
        <c:crosses val="autoZero"/>
        <c:crossBetween val="between"/>
        <c:majorUnit val="5"/>
        <c:minorUnit val="2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570020414114964"/>
          <c:w val="1"/>
          <c:h val="0.1742997958588513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770784923056823"/>
          <c:y val="2.9929415170855986E-2"/>
          <c:w val="0.92073832790445154"/>
          <c:h val="0.77449466367238196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дошкольными образовательными учреждениями (мест на 1000 детей в возрасте 1-6 лет)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519.45999999999947</c:v>
                </c:pt>
                <c:pt idx="1">
                  <c:v>539.70000000000005</c:v>
                </c:pt>
                <c:pt idx="2">
                  <c:v>543</c:v>
                </c:pt>
                <c:pt idx="3">
                  <c:v>548.42999999999938</c:v>
                </c:pt>
                <c:pt idx="4">
                  <c:v>551.16999999999996</c:v>
                </c:pt>
                <c:pt idx="5">
                  <c:v>553.92999999999938</c:v>
                </c:pt>
              </c:numCache>
            </c:numRef>
          </c:val>
        </c:ser>
        <c:gapDepth val="0"/>
        <c:shape val="box"/>
        <c:axId val="153341952"/>
        <c:axId val="153343488"/>
        <c:axId val="0"/>
      </c:bar3DChart>
      <c:catAx>
        <c:axId val="15334195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343488"/>
        <c:crosses val="autoZero"/>
        <c:auto val="1"/>
        <c:lblAlgn val="ctr"/>
        <c:lblOffset val="100"/>
        <c:tickLblSkip val="1"/>
        <c:tickMarkSkip val="1"/>
      </c:catAx>
      <c:valAx>
        <c:axId val="153343488"/>
        <c:scaling>
          <c:orientation val="minMax"/>
          <c:max val="55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341952"/>
        <c:crosses val="autoZero"/>
        <c:crossBetween val="between"/>
        <c:majorUnit val="50"/>
        <c:minorUnit val="5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103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911892478957371"/>
          <c:y val="8.9472273412631934E-2"/>
          <c:w val="0.92073832790445154"/>
          <c:h val="0.7322513542190218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Численность детей в дошкольных общеобразовательных учреждениях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2315</c:v>
                </c:pt>
                <c:pt idx="1">
                  <c:v>2405</c:v>
                </c:pt>
                <c:pt idx="2">
                  <c:v>2405</c:v>
                </c:pt>
                <c:pt idx="3">
                  <c:v>2424</c:v>
                </c:pt>
                <c:pt idx="4">
                  <c:v>2430</c:v>
                </c:pt>
                <c:pt idx="5">
                  <c:v>2438</c:v>
                </c:pt>
              </c:numCache>
            </c:numRef>
          </c:val>
          <c:shape val="cylinder"/>
        </c:ser>
        <c:gapDepth val="0"/>
        <c:shape val="box"/>
        <c:axId val="153465984"/>
        <c:axId val="153467520"/>
        <c:axId val="0"/>
      </c:bar3DChart>
      <c:catAx>
        <c:axId val="15346598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467520"/>
        <c:crosses val="autoZero"/>
        <c:auto val="1"/>
        <c:lblAlgn val="ctr"/>
        <c:lblOffset val="100"/>
        <c:tickLblSkip val="1"/>
        <c:tickMarkSkip val="1"/>
      </c:catAx>
      <c:valAx>
        <c:axId val="153467520"/>
        <c:scaling>
          <c:orientation val="minMax"/>
          <c:max val="25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3465984"/>
        <c:crosses val="autoZero"/>
        <c:crossBetween val="between"/>
        <c:majorUnit val="500"/>
        <c:minorUnit val="500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"/>
          <c:y val="0.84444444444444577"/>
          <c:w val="0.99938119932874747"/>
          <c:h val="0.1039378827646544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6912483595800526"/>
          <c:y val="5.6410256410256425E-2"/>
          <c:w val="0.57138439726284218"/>
          <c:h val="0.7770211992731680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Лист1!$B$7</c:f>
              <c:strCache>
                <c:ptCount val="1"/>
                <c:pt idx="0">
                  <c:v>Доходы, из них </c:v>
                </c:pt>
              </c:strCache>
            </c:strRef>
          </c:tx>
          <c:cat>
            <c:multiLvlStrRef>
              <c:f>Лист1!$C$5:$K$6</c:f>
              <c:multiLvlStrCache>
                <c:ptCount val="8"/>
                <c:lvl>
                  <c:pt idx="0">
                    <c:v>план </c:v>
                  </c:pt>
                  <c:pt idx="1">
                    <c:v>исполнение </c:v>
                  </c:pt>
                  <c:pt idx="2">
                    <c:v>план </c:v>
                  </c:pt>
                  <c:pt idx="3">
                    <c:v>исполнение </c:v>
                  </c:pt>
                  <c:pt idx="4">
                    <c:v>абс. </c:v>
                  </c:pt>
                  <c:pt idx="5">
                    <c:v>% </c:v>
                  </c:pt>
                  <c:pt idx="6">
                    <c:v>абс. </c:v>
                  </c:pt>
                  <c:pt idx="7">
                    <c:v>% </c:v>
                  </c:pt>
                </c:lvl>
                <c:lvl>
                  <c:pt idx="0">
                    <c:v>2017 год </c:v>
                  </c:pt>
                  <c:pt idx="2">
                    <c:v>2018 год </c:v>
                  </c:pt>
                  <c:pt idx="4">
                    <c:v>Отклонение исполнения  к плану 2018 года </c:v>
                  </c:pt>
                  <c:pt idx="6">
                    <c:v>Отклонение исполнения 2018 к 2017 </c:v>
                  </c:pt>
                </c:lvl>
              </c:multiLvlStrCache>
            </c:multiLvlStrRef>
          </c:cat>
          <c:val>
            <c:numRef>
              <c:f>Лист1!$C$7:$K$7</c:f>
              <c:numCache>
                <c:formatCode>General</c:formatCode>
                <c:ptCount val="8"/>
                <c:pt idx="0">
                  <c:v>1194508.9099999999</c:v>
                </c:pt>
                <c:pt idx="1">
                  <c:v>1208187.8</c:v>
                </c:pt>
                <c:pt idx="2" formatCode="#,##0.00">
                  <c:v>1246002.74</c:v>
                </c:pt>
                <c:pt idx="3" formatCode="#,##0.00">
                  <c:v>1265054.8500000001</c:v>
                </c:pt>
                <c:pt idx="4" formatCode="#,##0.00">
                  <c:v>19052.110000000095</c:v>
                </c:pt>
                <c:pt idx="5" formatCode="0.00">
                  <c:v>101.52905843529688</c:v>
                </c:pt>
                <c:pt idx="6" formatCode="#,##0.00">
                  <c:v>56867.050000000047</c:v>
                </c:pt>
                <c:pt idx="7" formatCode="0.00">
                  <c:v>104.70680551483801</c:v>
                </c:pt>
              </c:numCache>
            </c:numRef>
          </c:val>
        </c:ser>
        <c:ser>
          <c:idx val="1"/>
          <c:order val="1"/>
          <c:tx>
            <c:strRef>
              <c:f>Лист1!$B$8</c:f>
              <c:strCache>
                <c:ptCount val="1"/>
                <c:pt idx="0">
                  <c:v>Налоговые и неналоговые </c:v>
                </c:pt>
              </c:strCache>
            </c:strRef>
          </c:tx>
          <c:cat>
            <c:multiLvlStrRef>
              <c:f>Лист1!$C$5:$K$6</c:f>
              <c:multiLvlStrCache>
                <c:ptCount val="8"/>
                <c:lvl>
                  <c:pt idx="0">
                    <c:v>план </c:v>
                  </c:pt>
                  <c:pt idx="1">
                    <c:v>исполнение </c:v>
                  </c:pt>
                  <c:pt idx="2">
                    <c:v>план </c:v>
                  </c:pt>
                  <c:pt idx="3">
                    <c:v>исполнение </c:v>
                  </c:pt>
                  <c:pt idx="4">
                    <c:v>абс. </c:v>
                  </c:pt>
                  <c:pt idx="5">
                    <c:v>% </c:v>
                  </c:pt>
                  <c:pt idx="6">
                    <c:v>абс. </c:v>
                  </c:pt>
                  <c:pt idx="7">
                    <c:v>% </c:v>
                  </c:pt>
                </c:lvl>
                <c:lvl>
                  <c:pt idx="0">
                    <c:v>2017 год </c:v>
                  </c:pt>
                  <c:pt idx="2">
                    <c:v>2018 год </c:v>
                  </c:pt>
                  <c:pt idx="4">
                    <c:v>Отклонение исполнения  к плану 2018 года </c:v>
                  </c:pt>
                  <c:pt idx="6">
                    <c:v>Отклонение исполнения 2018 к 2017 </c:v>
                  </c:pt>
                </c:lvl>
              </c:multiLvlStrCache>
            </c:multiLvlStrRef>
          </c:cat>
          <c:val>
            <c:numRef>
              <c:f>Лист1!$C$8:$K$8</c:f>
              <c:numCache>
                <c:formatCode>General</c:formatCode>
                <c:ptCount val="8"/>
                <c:pt idx="0">
                  <c:v>177490.76</c:v>
                </c:pt>
                <c:pt idx="1">
                  <c:v>194943.5</c:v>
                </c:pt>
                <c:pt idx="2">
                  <c:v>188307.44</c:v>
                </c:pt>
                <c:pt idx="3">
                  <c:v>211006.24000000005</c:v>
                </c:pt>
                <c:pt idx="4" formatCode="#,##0.00">
                  <c:v>22698.799999999981</c:v>
                </c:pt>
                <c:pt idx="5" formatCode="0.00">
                  <c:v>112.05411745813123</c:v>
                </c:pt>
                <c:pt idx="6" formatCode="#,##0.00">
                  <c:v>16062.739999999991</c:v>
                </c:pt>
                <c:pt idx="7" formatCode="0.00">
                  <c:v>108.2396899614504</c:v>
                </c:pt>
              </c:numCache>
            </c:numRef>
          </c:val>
        </c:ser>
        <c:ser>
          <c:idx val="2"/>
          <c:order val="2"/>
          <c:tx>
            <c:strRef>
              <c:f>Лист1!$B$9</c:f>
              <c:strCache>
                <c:ptCount val="1"/>
                <c:pt idx="0">
                  <c:v>Безвозмездные поступления </c:v>
                </c:pt>
              </c:strCache>
            </c:strRef>
          </c:tx>
          <c:cat>
            <c:multiLvlStrRef>
              <c:f>Лист1!$C$5:$K$6</c:f>
              <c:multiLvlStrCache>
                <c:ptCount val="8"/>
                <c:lvl>
                  <c:pt idx="0">
                    <c:v>план </c:v>
                  </c:pt>
                  <c:pt idx="1">
                    <c:v>исполнение </c:v>
                  </c:pt>
                  <c:pt idx="2">
                    <c:v>план </c:v>
                  </c:pt>
                  <c:pt idx="3">
                    <c:v>исполнение </c:v>
                  </c:pt>
                  <c:pt idx="4">
                    <c:v>абс. </c:v>
                  </c:pt>
                  <c:pt idx="5">
                    <c:v>% </c:v>
                  </c:pt>
                  <c:pt idx="6">
                    <c:v>абс. </c:v>
                  </c:pt>
                  <c:pt idx="7">
                    <c:v>% </c:v>
                  </c:pt>
                </c:lvl>
                <c:lvl>
                  <c:pt idx="0">
                    <c:v>2017 год </c:v>
                  </c:pt>
                  <c:pt idx="2">
                    <c:v>2018 год </c:v>
                  </c:pt>
                  <c:pt idx="4">
                    <c:v>Отклонение исполнения  к плану 2018 года </c:v>
                  </c:pt>
                  <c:pt idx="6">
                    <c:v>Отклонение исполнения 2018 к 2017 </c:v>
                  </c:pt>
                </c:lvl>
              </c:multiLvlStrCache>
            </c:multiLvlStrRef>
          </c:cat>
          <c:val>
            <c:numRef>
              <c:f>Лист1!$C$9:$K$9</c:f>
              <c:numCache>
                <c:formatCode>General</c:formatCode>
                <c:ptCount val="8"/>
                <c:pt idx="0">
                  <c:v>1017018.15</c:v>
                </c:pt>
                <c:pt idx="1">
                  <c:v>1013244.3</c:v>
                </c:pt>
                <c:pt idx="2">
                  <c:v>1057695.3</c:v>
                </c:pt>
                <c:pt idx="3">
                  <c:v>1054048.6000000001</c:v>
                </c:pt>
                <c:pt idx="4" formatCode="#,##0.00">
                  <c:v>-3646.6999999999534</c:v>
                </c:pt>
                <c:pt idx="5" formatCode="0.00">
                  <c:v>99.655222066317222</c:v>
                </c:pt>
                <c:pt idx="6" formatCode="#,##0.00">
                  <c:v>40804.300000000047</c:v>
                </c:pt>
                <c:pt idx="7" formatCode="0.00">
                  <c:v>104.02709395947259</c:v>
                </c:pt>
              </c:numCache>
            </c:numRef>
          </c:val>
        </c:ser>
        <c:ser>
          <c:idx val="3"/>
          <c:order val="3"/>
          <c:tx>
            <c:strRef>
              <c:f>Лист1!$B$10</c:f>
              <c:strCache>
                <c:ptCount val="1"/>
                <c:pt idx="0">
                  <c:v>Расходы </c:v>
                </c:pt>
              </c:strCache>
            </c:strRef>
          </c:tx>
          <c:cat>
            <c:multiLvlStrRef>
              <c:f>Лист1!$C$5:$K$6</c:f>
              <c:multiLvlStrCache>
                <c:ptCount val="8"/>
                <c:lvl>
                  <c:pt idx="0">
                    <c:v>план </c:v>
                  </c:pt>
                  <c:pt idx="1">
                    <c:v>исполнение </c:v>
                  </c:pt>
                  <c:pt idx="2">
                    <c:v>план </c:v>
                  </c:pt>
                  <c:pt idx="3">
                    <c:v>исполнение </c:v>
                  </c:pt>
                  <c:pt idx="4">
                    <c:v>абс. </c:v>
                  </c:pt>
                  <c:pt idx="5">
                    <c:v>% </c:v>
                  </c:pt>
                  <c:pt idx="6">
                    <c:v>абс. </c:v>
                  </c:pt>
                  <c:pt idx="7">
                    <c:v>% </c:v>
                  </c:pt>
                </c:lvl>
                <c:lvl>
                  <c:pt idx="0">
                    <c:v>2017 год </c:v>
                  </c:pt>
                  <c:pt idx="2">
                    <c:v>2018 год </c:v>
                  </c:pt>
                  <c:pt idx="4">
                    <c:v>Отклонение исполнения  к плану 2018 года </c:v>
                  </c:pt>
                  <c:pt idx="6">
                    <c:v>Отклонение исполнения 2018 к 2017 </c:v>
                  </c:pt>
                </c:lvl>
              </c:multiLvlStrCache>
            </c:multiLvlStrRef>
          </c:cat>
          <c:val>
            <c:numRef>
              <c:f>Лист1!$C$10:$K$10</c:f>
              <c:numCache>
                <c:formatCode>General</c:formatCode>
                <c:ptCount val="8"/>
                <c:pt idx="0">
                  <c:v>1219650.3400000001</c:v>
                </c:pt>
                <c:pt idx="1">
                  <c:v>1199833.5900000001</c:v>
                </c:pt>
                <c:pt idx="2">
                  <c:v>1279525.3</c:v>
                </c:pt>
                <c:pt idx="3">
                  <c:v>1273690.78</c:v>
                </c:pt>
                <c:pt idx="4" formatCode="#,##0.00">
                  <c:v>-5834.5200000000204</c:v>
                </c:pt>
                <c:pt idx="5" formatCode="0.00">
                  <c:v>99.544009016468806</c:v>
                </c:pt>
                <c:pt idx="6" formatCode="#,##0.00">
                  <c:v>73857.189999999973</c:v>
                </c:pt>
                <c:pt idx="7" formatCode="0.00">
                  <c:v>106.15561946386249</c:v>
                </c:pt>
              </c:numCache>
            </c:numRef>
          </c:val>
        </c:ser>
        <c:ser>
          <c:idx val="4"/>
          <c:order val="4"/>
          <c:tx>
            <c:strRef>
              <c:f>Лист1!$B$11</c:f>
              <c:strCache>
                <c:ptCount val="1"/>
                <c:pt idx="0">
                  <c:v>Дефицит «-» /</c:v>
                </c:pt>
              </c:strCache>
            </c:strRef>
          </c:tx>
          <c:cat>
            <c:multiLvlStrRef>
              <c:f>Лист1!$C$5:$K$6</c:f>
              <c:multiLvlStrCache>
                <c:ptCount val="8"/>
                <c:lvl>
                  <c:pt idx="0">
                    <c:v>план </c:v>
                  </c:pt>
                  <c:pt idx="1">
                    <c:v>исполнение </c:v>
                  </c:pt>
                  <c:pt idx="2">
                    <c:v>план </c:v>
                  </c:pt>
                  <c:pt idx="3">
                    <c:v>исполнение </c:v>
                  </c:pt>
                  <c:pt idx="4">
                    <c:v>абс. </c:v>
                  </c:pt>
                  <c:pt idx="5">
                    <c:v>% </c:v>
                  </c:pt>
                  <c:pt idx="6">
                    <c:v>абс. </c:v>
                  </c:pt>
                  <c:pt idx="7">
                    <c:v>% </c:v>
                  </c:pt>
                </c:lvl>
                <c:lvl>
                  <c:pt idx="0">
                    <c:v>2017 год </c:v>
                  </c:pt>
                  <c:pt idx="2">
                    <c:v>2018 год </c:v>
                  </c:pt>
                  <c:pt idx="4">
                    <c:v>Отклонение исполнения  к плану 2018 года </c:v>
                  </c:pt>
                  <c:pt idx="6">
                    <c:v>Отклонение исполнения 2018 к 2017 </c:v>
                  </c:pt>
                </c:lvl>
              </c:multiLvlStrCache>
            </c:multiLvlStrRef>
          </c:cat>
          <c:val>
            <c:numRef>
              <c:f>Лист1!$C$11:$K$11</c:f>
              <c:numCache>
                <c:formatCode>General</c:formatCode>
                <c:ptCount val="8"/>
                <c:pt idx="0">
                  <c:v>-25141.43</c:v>
                </c:pt>
                <c:pt idx="1">
                  <c:v>8354.2099999999955</c:v>
                </c:pt>
                <c:pt idx="2">
                  <c:v>-33522.560000000005</c:v>
                </c:pt>
                <c:pt idx="3">
                  <c:v>-8635.93</c:v>
                </c:pt>
                <c:pt idx="4" formatCode="#,##0.00">
                  <c:v>-24886.629999999994</c:v>
                </c:pt>
                <c:pt idx="5" formatCode="0.00">
                  <c:v>25.761546850837156</c:v>
                </c:pt>
                <c:pt idx="6" formatCode="#,##0.00">
                  <c:v>-16990.14</c:v>
                </c:pt>
                <c:pt idx="7" formatCode="0.00">
                  <c:v>-103.3721919846401</c:v>
                </c:pt>
              </c:numCache>
            </c:numRef>
          </c:val>
        </c:ser>
        <c:ser>
          <c:idx val="5"/>
          <c:order val="5"/>
          <c:tx>
            <c:strRef>
              <c:f>Лист1!$B$12</c:f>
              <c:strCache>
                <c:ptCount val="1"/>
                <c:pt idx="0">
                  <c:v>Профицит «+» </c:v>
                </c:pt>
              </c:strCache>
            </c:strRef>
          </c:tx>
          <c:cat>
            <c:multiLvlStrRef>
              <c:f>Лист1!$C$5:$K$6</c:f>
              <c:multiLvlStrCache>
                <c:ptCount val="8"/>
                <c:lvl>
                  <c:pt idx="0">
                    <c:v>план </c:v>
                  </c:pt>
                  <c:pt idx="1">
                    <c:v>исполнение </c:v>
                  </c:pt>
                  <c:pt idx="2">
                    <c:v>план </c:v>
                  </c:pt>
                  <c:pt idx="3">
                    <c:v>исполнение </c:v>
                  </c:pt>
                  <c:pt idx="4">
                    <c:v>абс. </c:v>
                  </c:pt>
                  <c:pt idx="5">
                    <c:v>% </c:v>
                  </c:pt>
                  <c:pt idx="6">
                    <c:v>абс. </c:v>
                  </c:pt>
                  <c:pt idx="7">
                    <c:v>% </c:v>
                  </c:pt>
                </c:lvl>
                <c:lvl>
                  <c:pt idx="0">
                    <c:v>2017 год </c:v>
                  </c:pt>
                  <c:pt idx="2">
                    <c:v>2018 год </c:v>
                  </c:pt>
                  <c:pt idx="4">
                    <c:v>Отклонение исполнения  к плану 2018 года </c:v>
                  </c:pt>
                  <c:pt idx="6">
                    <c:v>Отклонение исполнения 2018 к 2017 </c:v>
                  </c:pt>
                </c:lvl>
              </c:multiLvlStrCache>
            </c:multiLvlStrRef>
          </c:cat>
          <c:val>
            <c:numRef>
              <c:f>Лист1!$C$12:$K$12</c:f>
              <c:numCache>
                <c:formatCode>General</c:formatCode>
                <c:ptCount val="8"/>
              </c:numCache>
            </c:numRef>
          </c:val>
        </c:ser>
        <c:axId val="115935488"/>
        <c:axId val="115945472"/>
      </c:barChart>
      <c:catAx>
        <c:axId val="115935488"/>
        <c:scaling>
          <c:orientation val="minMax"/>
        </c:scaling>
        <c:axPos val="l"/>
        <c:tickLblPos val="nextTo"/>
        <c:crossAx val="115945472"/>
        <c:crosses val="autoZero"/>
        <c:auto val="1"/>
        <c:lblAlgn val="ctr"/>
        <c:lblOffset val="100"/>
      </c:catAx>
      <c:valAx>
        <c:axId val="115945472"/>
        <c:scaling>
          <c:orientation val="minMax"/>
        </c:scaling>
        <c:axPos val="b"/>
        <c:majorGridlines/>
        <c:numFmt formatCode="General" sourceLinked="1"/>
        <c:tickLblPos val="nextTo"/>
        <c:crossAx val="115935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036253280839893"/>
          <c:y val="0"/>
          <c:w val="0.24622259645290023"/>
          <c:h val="0.83581506703553965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23373020559930183"/>
          <c:y val="0"/>
          <c:w val="0.58194444444444871"/>
          <c:h val="1"/>
        </c:manualLayout>
      </c:layout>
      <c:doughnutChart>
        <c:varyColors val="1"/>
        <c:ser>
          <c:idx val="0"/>
          <c:order val="0"/>
          <c:explosion val="28"/>
          <c:dPt>
            <c:idx val="0"/>
            <c:explosion val="1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explosion val="19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16,</a:t>
                    </a:r>
                    <a:r>
                      <a:rPr lang="ru-RU" sz="2000" b="1" smtClean="0"/>
                      <a:t>7</a:t>
                    </a:r>
                    <a:r>
                      <a:rPr lang="en-US" sz="2000" b="1" smtClean="0"/>
                      <a:t>%</a:t>
                    </a:r>
                    <a:endParaRPr lang="en-US" sz="2000" b="1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83,</a:t>
                    </a:r>
                    <a:r>
                      <a:rPr lang="ru-RU" sz="2000" b="1" smtClean="0"/>
                      <a:t>3</a:t>
                    </a:r>
                    <a:r>
                      <a:rPr lang="en-US" sz="2000" b="1" smtClean="0"/>
                      <a:t>%</a:t>
                    </a:r>
                    <a:endParaRPr lang="en-US" sz="2000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  <c:showLeaderLines val="1"/>
          </c:dLbls>
          <c:val>
            <c:numRef>
              <c:f>Лист1!$A$1:$A$2</c:f>
              <c:numCache>
                <c:formatCode>0.0%</c:formatCode>
                <c:ptCount val="2"/>
                <c:pt idx="0">
                  <c:v>0.16100000000000173</c:v>
                </c:pt>
                <c:pt idx="1">
                  <c:v>0.83900000000000063</c:v>
                </c:pt>
              </c:numCache>
            </c:numRef>
          </c:val>
        </c:ser>
        <c:firstSliceAng val="0"/>
        <c:holeSize val="50"/>
      </c:doughnutChart>
      <c:spPr>
        <a:noFill/>
        <a:ln w="25400">
          <a:noFill/>
        </a:ln>
      </c:spPr>
    </c:plotArea>
    <c:plotVisOnly val="1"/>
  </c:chart>
  <c:txPr>
    <a:bodyPr/>
    <a:lstStyle/>
    <a:p>
      <a:pPr>
        <a:defRPr>
          <a:latin typeface="Calibri" pitchFamily="34" charset="0"/>
          <a:cs typeface="Calibri" pitchFamily="34" charset="0"/>
        </a:defRPr>
      </a:pPr>
      <a:endParaRPr lang="ru-RU"/>
    </a:p>
  </c:txPr>
  <c:externalData r:id="rId1"/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5277777777777782E-2"/>
          <c:y val="0.19146921975662276"/>
          <c:w val="0.43424376640419954"/>
          <c:h val="0.643324098376599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Lbls>
            <c:dLbl>
              <c:idx val="0"/>
              <c:layout>
                <c:manualLayout>
                  <c:x val="-7.8582130358705524E-2"/>
                  <c:y val="0.21429715461703833"/>
                </c:manualLayout>
              </c:layout>
              <c:showVal val="1"/>
            </c:dLbl>
            <c:dLbl>
              <c:idx val="1"/>
              <c:layout>
                <c:manualLayout>
                  <c:x val="8.2953740157480568E-2"/>
                  <c:y val="7.4721575996182302E-2"/>
                </c:manualLayout>
              </c:layout>
              <c:showVal val="1"/>
            </c:dLbl>
            <c:dLbl>
              <c:idx val="2"/>
              <c:layout>
                <c:manualLayout>
                  <c:x val="2.616786964129484E-2"/>
                  <c:y val="4.0450817227392029E-2"/>
                </c:manualLayout>
              </c:layout>
              <c:showVal val="1"/>
            </c:dLbl>
            <c:dLbl>
              <c:idx val="3"/>
              <c:layout>
                <c:manualLayout>
                  <c:x val="-1.4260498687664123E-2"/>
                  <c:y val="9.2828680505845834E-2"/>
                </c:manualLayout>
              </c:layout>
              <c:showVal val="1"/>
            </c:dLbl>
            <c:dLbl>
              <c:idx val="6"/>
              <c:layout>
                <c:manualLayout>
                  <c:x val="-2.6546916010498686E-3"/>
                  <c:y val="1.1078799809114781E-3"/>
                </c:manualLayout>
              </c:layout>
              <c:showVal val="1"/>
            </c:dLbl>
            <c:dLbl>
              <c:idx val="8"/>
              <c:layout>
                <c:manualLayout>
                  <c:x val="-4.4499125109361333E-2"/>
                  <c:y val="8.9435695538058711E-3"/>
                </c:manualLayout>
              </c:layout>
              <c:showVal val="1"/>
            </c:dLbl>
            <c:dLbl>
              <c:idx val="9"/>
              <c:layout>
                <c:manualLayout>
                  <c:x val="-0.10664271653543322"/>
                  <c:y val="-2.9529050345979478E-3"/>
                </c:manualLayout>
              </c:layout>
              <c:showVal val="1"/>
            </c:dLbl>
            <c:dLbl>
              <c:idx val="10"/>
              <c:layout>
                <c:manualLayout>
                  <c:x val="-3.8467410323709601E-2"/>
                  <c:y val="-3.689289549033644E-2"/>
                </c:manualLayout>
              </c:layout>
              <c:showVal val="1"/>
            </c:dLbl>
            <c:dLbl>
              <c:idx val="11"/>
              <c:layout>
                <c:manualLayout>
                  <c:x val="7.8574475065616808E-2"/>
                  <c:y val="-1.7828382247673696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налог на доходы физических лиц</c:v>
                </c:pt>
                <c:pt idx="1">
                  <c:v>доходы от уплаты акцизов</c:v>
                </c:pt>
                <c:pt idx="2">
                  <c:v>единный налог на вмененный доход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  <c:pt idx="6">
                  <c:v>доходы от использования имущества, находящегося в муниципальной собственности</c:v>
                </c:pt>
                <c:pt idx="7">
                  <c:v>плата за негативное воздействие на окружающую среду</c:v>
                </c:pt>
                <c:pt idx="8">
                  <c:v>доходы от оказания платных услуг</c:v>
                </c:pt>
                <c:pt idx="9">
                  <c:v>доходы от продажи материальных и нематериальных активов</c:v>
                </c:pt>
                <c:pt idx="10">
                  <c:v>штрафы</c:v>
                </c:pt>
                <c:pt idx="11">
                  <c:v>прочие неналоговые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57.7</c:v>
                </c:pt>
                <c:pt idx="1">
                  <c:v>2.2000000000000002</c:v>
                </c:pt>
                <c:pt idx="2">
                  <c:v>3.8</c:v>
                </c:pt>
                <c:pt idx="3">
                  <c:v>4</c:v>
                </c:pt>
                <c:pt idx="4">
                  <c:v>1.0000000000000005E-2</c:v>
                </c:pt>
                <c:pt idx="5">
                  <c:v>1.8</c:v>
                </c:pt>
                <c:pt idx="6">
                  <c:v>11.3</c:v>
                </c:pt>
                <c:pt idx="7">
                  <c:v>0.1</c:v>
                </c:pt>
                <c:pt idx="8">
                  <c:v>16.399999999999999</c:v>
                </c:pt>
                <c:pt idx="9">
                  <c:v>0.9</c:v>
                </c:pt>
                <c:pt idx="10">
                  <c:v>1.7</c:v>
                </c:pt>
                <c:pt idx="11">
                  <c:v>0.1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3238681102362206"/>
          <c:y val="0.16978510498687671"/>
          <c:w val="0.46622430008748988"/>
          <c:h val="0.7146845919828203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2018 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C99FF"/>
            </a:solidFill>
          </c:spPr>
          <c:dPt>
            <c:idx val="0"/>
            <c:explosion val="8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spPr>
              <a:solidFill>
                <a:srgbClr val="FF9966"/>
              </a:solidFill>
            </c:spPr>
          </c:dPt>
          <c:cat>
            <c:strRef>
              <c:f>Лист1!$A$2:$A$3</c:f>
              <c:strCache>
                <c:ptCount val="2"/>
                <c:pt idx="0">
                  <c:v>налоговые и неналоговые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211006.24000000011</c:v>
                </c:pt>
                <c:pt idx="1">
                  <c:v>1054048.6000000001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ru-RU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2017 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explosion val="6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spPr>
              <a:solidFill>
                <a:srgbClr val="FF9966"/>
              </a:solidFill>
            </c:spPr>
          </c:dPt>
          <c:cat>
            <c:strRef>
              <c:f>Лист1!$A$2:$A$3</c:f>
              <c:strCache>
                <c:ptCount val="2"/>
                <c:pt idx="0">
                  <c:v>налоговые и неналоговые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194943.5</c:v>
                </c:pt>
                <c:pt idx="1">
                  <c:v>1013244.3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6957993936102841"/>
          <c:y val="2.3952095808383235E-2"/>
          <c:w val="0.77654075029414971"/>
          <c:h val="0.70044703508171324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назначено</c:v>
                </c:pt>
              </c:strCache>
            </c:strRef>
          </c:tx>
          <c:dLbls>
            <c:dLbl>
              <c:idx val="0"/>
              <c:layout>
                <c:manualLayout>
                  <c:x val="-4.8170083265453856E-2"/>
                  <c:y val="-5.6714895763887635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525,3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pPr>
                <a:solidFill>
                  <a:schemeClr val="bg1"/>
                </a:solidFill>
              </c:spPr>
              <c:showVal val="1"/>
            </c:dLbl>
            <c:dLbl>
              <c:idx val="1"/>
              <c:layout>
                <c:manualLayout>
                  <c:x val="3.5514526201466189E-2"/>
                  <c:y val="-1.7964071856287601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ru-RU" dirty="0" smtClean="0"/>
                      <a:t> 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650,33</a:t>
                    </a:r>
                    <a:endParaRPr lang="en-US" dirty="0"/>
                  </a:p>
                </c:rich>
              </c:tx>
              <c:spPr>
                <a:solidFill>
                  <a:prstClr val="white"/>
                </a:solidFill>
              </c:spPr>
              <c:showVal val="1"/>
            </c:dLbl>
            <c:txPr>
              <a:bodyPr/>
              <a:lstStyle/>
              <a:p>
                <a:pPr>
                  <a:defRPr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1279525.3</c:v>
                </c:pt>
                <c:pt idx="1">
                  <c:v>1219650.33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-3.8968798081274382E-2"/>
                  <c:y val="-8.84091605254150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690,78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8.6015363381301765E-2"/>
                  <c:y val="-3.592814371257485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199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833,59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prstClr val="white"/>
              </a:solidFill>
            </c:spPr>
            <c:txPr>
              <a:bodyPr/>
              <a:lstStyle/>
              <a:p>
                <a:pPr>
                  <a:defRPr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1273690.78</c:v>
                </c:pt>
                <c:pt idx="1">
                  <c:v>1199833.5900000001</c:v>
                </c:pt>
              </c:numCache>
            </c:numRef>
          </c:val>
        </c:ser>
        <c:shape val="cone"/>
        <c:axId val="156466560"/>
        <c:axId val="156472448"/>
        <c:axId val="0"/>
      </c:bar3DChart>
      <c:catAx>
        <c:axId val="15646656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6472448"/>
        <c:crosses val="autoZero"/>
        <c:auto val="1"/>
        <c:lblAlgn val="ctr"/>
        <c:lblOffset val="100"/>
      </c:catAx>
      <c:valAx>
        <c:axId val="156472448"/>
        <c:scaling>
          <c:orientation val="minMax"/>
          <c:max val="1300000"/>
          <c:min val="1000000"/>
        </c:scaling>
        <c:axPos val="b"/>
        <c:majorGridlines/>
        <c:numFmt formatCode="General" sourceLinked="1"/>
        <c:tickLblPos val="nextTo"/>
        <c:crossAx val="156466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2294110326726568"/>
          <c:y val="0.83911499834975734"/>
          <c:w val="0.63104387274867024"/>
          <c:h val="5.1421467053460422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0"/>
    </c:view3D>
    <c:plotArea>
      <c:layout>
        <c:manualLayout>
          <c:layoutTarget val="inner"/>
          <c:xMode val="edge"/>
          <c:yMode val="edge"/>
          <c:x val="0.12404735345581802"/>
          <c:y val="4.1263440860215064E-2"/>
          <c:w val="0.66918667979002622"/>
          <c:h val="0.8323545847091685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непрограммная часть</c:v>
                </c:pt>
              </c:strCache>
            </c:strRef>
          </c:tx>
          <c:dLbls>
            <c:dLbl>
              <c:idx val="0"/>
              <c:layout>
                <c:manualLayout>
                  <c:x val="-8.1944553805774284E-2"/>
                  <c:y val="6.7567567567567571E-3"/>
                </c:manualLayout>
              </c:layout>
              <c:showVal val="1"/>
            </c:dLbl>
            <c:dLbl>
              <c:idx val="1"/>
              <c:layout>
                <c:manualLayout>
                  <c:x val="-9.5833333333333368E-2"/>
                  <c:y val="-2.2522522522522592E-3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55341.71</c:v>
                </c:pt>
                <c:pt idx="1">
                  <c:v>55256.86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программная часть</c:v>
                </c:pt>
              </c:strCache>
            </c:strRef>
          </c:tx>
          <c:dLbls>
            <c:dLbl>
              <c:idx val="0"/>
              <c:layout>
                <c:manualLayout>
                  <c:x val="7.3611111111111113E-2"/>
                  <c:y val="-0.3693693693693745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224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183,59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.14027777777777778"/>
                  <c:y val="-0.3536036036036038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218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433,92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1224183.5900000001</c:v>
                </c:pt>
                <c:pt idx="1">
                  <c:v>1218433.92</c:v>
                </c:pt>
              </c:numCache>
            </c:numRef>
          </c:val>
        </c:ser>
        <c:shape val="cylinder"/>
        <c:axId val="157077888"/>
        <c:axId val="157079424"/>
        <c:axId val="0"/>
      </c:bar3DChart>
      <c:catAx>
        <c:axId val="157077888"/>
        <c:scaling>
          <c:orientation val="minMax"/>
        </c:scaling>
        <c:axPos val="b"/>
        <c:tickLblPos val="nextTo"/>
        <c:crossAx val="157079424"/>
        <c:crosses val="autoZero"/>
        <c:auto val="1"/>
        <c:lblAlgn val="ctr"/>
        <c:lblOffset val="100"/>
      </c:catAx>
      <c:valAx>
        <c:axId val="157079424"/>
        <c:scaling>
          <c:orientation val="minMax"/>
        </c:scaling>
        <c:axPos val="l"/>
        <c:majorGridlines/>
        <c:numFmt formatCode="General" sourceLinked="1"/>
        <c:tickLblPos val="nextTo"/>
        <c:crossAx val="157077888"/>
        <c:crosses val="autoZero"/>
        <c:crossBetween val="between"/>
        <c:majorUnit val="100000"/>
      </c:valAx>
    </c:plotArea>
    <c:legend>
      <c:legendPos val="r"/>
      <c:layout>
        <c:manualLayout>
          <c:xMode val="edge"/>
          <c:yMode val="edge"/>
          <c:x val="0.70851181102362204"/>
          <c:y val="0.64318389636779794"/>
          <c:w val="0.2609326334208224"/>
          <c:h val="0.1159260835638796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6266732283464565E-2"/>
          <c:y val="0.15195851877211042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Продукция растениеводства</c:v>
                </c:pt>
              </c:strCache>
            </c:strRef>
          </c:tx>
          <c:spPr>
            <a:solidFill>
              <a:srgbClr val="00CC99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4006.9</c:v>
                </c:pt>
                <c:pt idx="1">
                  <c:v>2901</c:v>
                </c:pt>
                <c:pt idx="2">
                  <c:v>2776.25</c:v>
                </c:pt>
                <c:pt idx="3">
                  <c:v>4397</c:v>
                </c:pt>
                <c:pt idx="4">
                  <c:v>4650</c:v>
                </c:pt>
                <c:pt idx="5">
                  <c:v>4940</c:v>
                </c:pt>
              </c:numCache>
            </c:numRef>
          </c:val>
        </c:ser>
        <c:ser>
          <c:idx val="2"/>
          <c:order val="2"/>
          <c:tx>
            <c:strRef>
              <c:f>Sheet1!$A$3</c:f>
              <c:strCache>
                <c:ptCount val="1"/>
                <c:pt idx="0">
                  <c:v>Продукция животноводства</c:v>
                </c:pt>
              </c:strCache>
            </c:strRef>
          </c:tx>
          <c:spPr>
            <a:solidFill>
              <a:srgbClr val="99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1307.5</c:v>
                </c:pt>
                <c:pt idx="1">
                  <c:v>1390</c:v>
                </c:pt>
                <c:pt idx="2">
                  <c:v>1370</c:v>
                </c:pt>
                <c:pt idx="3">
                  <c:v>1417</c:v>
                </c:pt>
                <c:pt idx="4">
                  <c:v>1470</c:v>
                </c:pt>
                <c:pt idx="5">
                  <c:v>1540</c:v>
                </c:pt>
              </c:numCache>
            </c:numRef>
          </c:val>
        </c:ser>
        <c:gapDepth val="0"/>
        <c:shape val="box"/>
        <c:axId val="152028672"/>
        <c:axId val="152030208"/>
        <c:axId val="0"/>
      </c:bar3DChart>
      <c:catAx>
        <c:axId val="15202867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030208"/>
        <c:crosses val="autoZero"/>
        <c:auto val="1"/>
        <c:lblAlgn val="ctr"/>
        <c:lblOffset val="100"/>
        <c:tickLblSkip val="1"/>
        <c:tickMarkSkip val="1"/>
      </c:catAx>
      <c:valAx>
        <c:axId val="152030208"/>
        <c:scaling>
          <c:orientation val="minMax"/>
          <c:max val="4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028672"/>
        <c:crosses val="autoZero"/>
        <c:crossBetween val="between"/>
        <c:majorUnit val="400"/>
        <c:minorUnit val="200"/>
      </c:valAx>
      <c:spPr>
        <a:noFill/>
        <a:ln w="25454">
          <a:noFill/>
        </a:ln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"/>
          <c:y val="0.82697763323063045"/>
          <c:w val="1"/>
          <c:h val="5.0697579469233013E-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38472222222222408"/>
          <c:y val="0"/>
          <c:w val="0.61508048993875752"/>
          <c:h val="0.933333333333333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020,21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557,3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718,07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936,8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0.26031933508311461"/>
                  <c:y val="-9.148264800233300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690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789,22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7.465277777777779E-2"/>
                  <c:y val="8.87308253135037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54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973,01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6.7708333333333939E-2"/>
                  <c:y val="-7.83597258675998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161,1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-4.8412237532809106E-2"/>
                  <c:y val="-1.299139690871973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434,07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>
                <c:manualLayout>
                  <c:x val="5.0080927384077104E-3"/>
                  <c:y val="-3.87553222513852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101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 - 99,9%</c:v>
                </c:pt>
                <c:pt idx="1">
                  <c:v>национальная безопасность - 100,0%</c:v>
                </c:pt>
                <c:pt idx="2">
                  <c:v>национальная экономика - 89,1%</c:v>
                </c:pt>
                <c:pt idx="3">
                  <c:v>жилищно-коммунальное хозяйство - 100,0%</c:v>
                </c:pt>
                <c:pt idx="4">
                  <c:v>образование - 99,9%</c:v>
                </c:pt>
                <c:pt idx="5">
                  <c:v>культура, кинематография - 99,8%</c:v>
                </c:pt>
                <c:pt idx="6">
                  <c:v>социальная политика - 99,7%</c:v>
                </c:pt>
                <c:pt idx="7">
                  <c:v>физическая культура и спорт - 100,0%</c:v>
                </c:pt>
                <c:pt idx="8">
                  <c:v>межбюджетные трансферты - 100,0%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91020.209999999992</c:v>
                </c:pt>
                <c:pt idx="1">
                  <c:v>3557.3</c:v>
                </c:pt>
                <c:pt idx="2">
                  <c:v>31718.07</c:v>
                </c:pt>
                <c:pt idx="3">
                  <c:v>936.8</c:v>
                </c:pt>
                <c:pt idx="4">
                  <c:v>690789.22</c:v>
                </c:pt>
                <c:pt idx="5">
                  <c:v>54973.01</c:v>
                </c:pt>
                <c:pt idx="6">
                  <c:v>330161.09999999998</c:v>
                </c:pt>
                <c:pt idx="7">
                  <c:v>5434.07</c:v>
                </c:pt>
                <c:pt idx="8">
                  <c:v>65101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19071886847477398"/>
          <c:w val="0.33214173228346588"/>
          <c:h val="0.61671041119860515"/>
        </c:manualLayout>
      </c:layout>
      <c:txPr>
        <a:bodyPr/>
        <a:lstStyle/>
        <a:p>
          <a:pPr>
            <a:defRPr sz="1600">
              <a:latin typeface="Calibri" pitchFamily="34" charset="0"/>
              <a:cs typeface="Calibri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10"/>
      <c:rotY val="10"/>
      <c:perspective val="10"/>
    </c:view3D>
    <c:plotArea>
      <c:layout>
        <c:manualLayout>
          <c:layoutTarget val="inner"/>
          <c:xMode val="edge"/>
          <c:yMode val="edge"/>
          <c:x val="0.11741826679559735"/>
          <c:y val="4.1361788617886176E-2"/>
          <c:w val="0.7699880278123129"/>
          <c:h val="0.83117053965815679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4.3859649122807015E-3"/>
                  <c:y val="-5.28455284552845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283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505,05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2.03252032520325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349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272,6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9239766081871656E-3"/>
                  <c:y val="-2.439024390243902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263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461,9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3.2163742690058485E-2"/>
                  <c:y val="-3.86178861788617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377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451,23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22,2% Квартал 1</c:v>
                </c:pt>
                <c:pt idx="1">
                  <c:v>27,4% Квартал 2</c:v>
                </c:pt>
                <c:pt idx="2">
                  <c:v>20,7% Квартал 3</c:v>
                </c:pt>
                <c:pt idx="3">
                  <c:v>29,6% Квартал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283505.05</c:v>
                </c:pt>
                <c:pt idx="1">
                  <c:v>349272.6</c:v>
                </c:pt>
                <c:pt idx="2">
                  <c:v>263461.90000000002</c:v>
                </c:pt>
                <c:pt idx="3">
                  <c:v>377451.23000000021</c:v>
                </c:pt>
              </c:numCache>
            </c:numRef>
          </c:val>
        </c:ser>
        <c:shape val="box"/>
        <c:axId val="161580160"/>
        <c:axId val="161581696"/>
        <c:axId val="157124352"/>
      </c:bar3DChart>
      <c:catAx>
        <c:axId val="161580160"/>
        <c:scaling>
          <c:orientation val="minMax"/>
        </c:scaling>
        <c:axPos val="b"/>
        <c:tickLblPos val="nextTo"/>
        <c:crossAx val="161581696"/>
        <c:crosses val="autoZero"/>
        <c:auto val="1"/>
        <c:lblAlgn val="ctr"/>
        <c:lblOffset val="100"/>
      </c:catAx>
      <c:valAx>
        <c:axId val="161581696"/>
        <c:scaling>
          <c:orientation val="minMax"/>
        </c:scaling>
        <c:axPos val="l"/>
        <c:majorGridlines/>
        <c:numFmt formatCode="General" sourceLinked="1"/>
        <c:tickLblPos val="nextTo"/>
        <c:crossAx val="161580160"/>
        <c:crosses val="autoZero"/>
        <c:crossBetween val="between"/>
      </c:valAx>
      <c:serAx>
        <c:axId val="157124352"/>
        <c:scaling>
          <c:orientation val="minMax"/>
        </c:scaling>
        <c:delete val="1"/>
        <c:axPos val="b"/>
        <c:tickLblPos val="none"/>
        <c:crossAx val="161581696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6666666666666701E-2"/>
          <c:y val="7.5949367088607597E-2"/>
          <c:w val="0.59421806649168851"/>
          <c:h val="0.900843881856540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587359313136715"/>
                  <c:y val="-6.9685039370078784E-3"/>
                </c:manualLayout>
              </c:layout>
              <c:showVal val="1"/>
            </c:dLbl>
            <c:dLbl>
              <c:idx val="1"/>
              <c:layout>
                <c:manualLayout>
                  <c:x val="0.11381616360454944"/>
                  <c:y val="1.3069869430878183E-2"/>
                </c:manualLayout>
              </c:layout>
              <c:showVal val="1"/>
            </c:dLbl>
            <c:dLbl>
              <c:idx val="2"/>
              <c:layout>
                <c:manualLayout>
                  <c:x val="5.5409339457567812E-2"/>
                  <c:y val="7.1852221004020653E-2"/>
                </c:manualLayout>
              </c:layout>
              <c:showVal val="1"/>
            </c:dLbl>
            <c:dLbl>
              <c:idx val="7"/>
              <c:layout>
                <c:manualLayout>
                  <c:x val="0.12752941819772637"/>
                  <c:y val="-4.6248380344861867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расходы по заработной плате и начисления на нее</c:v>
                </c:pt>
                <c:pt idx="1">
                  <c:v>оплата работ, услуг (услуги связи, коммунальные услуги, услуги по содержаниею имущества)</c:v>
                </c:pt>
                <c:pt idx="2">
                  <c:v>безвозмездные перечисления (в т. ч. господдержка сельского хозяйства)</c:v>
                </c:pt>
                <c:pt idx="3">
                  <c:v>межбюджетные трансферты (дотации поселениям) </c:v>
                </c:pt>
                <c:pt idx="4">
                  <c:v>социальное обеспечение </c:v>
                </c:pt>
                <c:pt idx="5">
                  <c:v>прочие расходы (налоги) </c:v>
                </c:pt>
                <c:pt idx="6">
                  <c:v>увеличение стоимости основных средств</c:v>
                </c:pt>
                <c:pt idx="7">
                  <c:v>продукты питания, горюче-смазочные материалы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599549.32999999996</c:v>
                </c:pt>
                <c:pt idx="1">
                  <c:v>159165.70000000001</c:v>
                </c:pt>
                <c:pt idx="2">
                  <c:v>37894.810000000012</c:v>
                </c:pt>
                <c:pt idx="3">
                  <c:v>65101</c:v>
                </c:pt>
                <c:pt idx="4">
                  <c:v>313238.63999999996</c:v>
                </c:pt>
                <c:pt idx="5">
                  <c:v>14533.869999999892</c:v>
                </c:pt>
                <c:pt idx="6">
                  <c:v>22802.02</c:v>
                </c:pt>
                <c:pt idx="7">
                  <c:v>61405.41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9838473315835516"/>
          <c:y val="1.0405661317651781E-3"/>
          <c:w val="0.40022637795276"/>
          <c:h val="0.99895943386823483"/>
        </c:manualLayout>
      </c:layout>
      <c:txPr>
        <a:bodyPr/>
        <a:lstStyle/>
        <a:p>
          <a:pPr>
            <a:lnSpc>
              <a:spcPts val="1920"/>
            </a:lnSpc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4857103018372741"/>
          <c:y val="4.7968749999999998E-2"/>
          <c:w val="0.82851230314960556"/>
          <c:h val="0.783237204724409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B w="114300" prst="artDeco"/>
            </a:sp3d>
          </c:spPr>
          <c:dPt>
            <c:idx val="0"/>
            <c:spPr>
              <a:solidFill>
                <a:schemeClr val="accent1">
                  <a:lumMod val="75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B w="114300" prst="artDeco"/>
              </a:sp3d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B w="114300" prst="artDeco"/>
              </a:sp3d>
            </c:spPr>
          </c:dPt>
          <c:dLbls>
            <c:dLbl>
              <c:idx val="0"/>
              <c:layout>
                <c:manualLayout>
                  <c:x val="3.8194003224060874E-17"/>
                  <c:y val="-6.72514619883040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547,45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-2.0833333333333494E-3"/>
                  <c:y val="-8.187134502924048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387,82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Норматив</c:v>
                </c:pt>
                <c:pt idx="1">
                  <c:v>Фактические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53547.450000000012</c:v>
                </c:pt>
                <c:pt idx="1">
                  <c:v>53387.82</c:v>
                </c:pt>
              </c:numCache>
            </c:numRef>
          </c:val>
        </c:ser>
        <c:shape val="box"/>
        <c:axId val="74383360"/>
        <c:axId val="74384896"/>
        <c:axId val="0"/>
      </c:bar3DChart>
      <c:catAx>
        <c:axId val="74383360"/>
        <c:scaling>
          <c:orientation val="minMax"/>
        </c:scaling>
        <c:axPos val="b"/>
        <c:tickLblPos val="nextTo"/>
        <c:crossAx val="74384896"/>
        <c:crosses val="autoZero"/>
        <c:auto val="1"/>
        <c:lblAlgn val="ctr"/>
        <c:lblOffset val="100"/>
      </c:catAx>
      <c:valAx>
        <c:axId val="74384896"/>
        <c:scaling>
          <c:orientation val="minMax"/>
          <c:min val="53000"/>
        </c:scaling>
        <c:axPos val="l"/>
        <c:majorGridlines/>
        <c:numFmt formatCode="General" sourceLinked="1"/>
        <c:tickLblPos val="nextTo"/>
        <c:crossAx val="74383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881944444444447"/>
          <c:y val="2.6804749179884048E-2"/>
          <c:w val="0.8116229221347333"/>
          <c:h val="0.85863152257690933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Лист1!$A$4:$A$15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Лист1!$B$4:$B$15</c:f>
              <c:numCache>
                <c:formatCode>General</c:formatCode>
                <c:ptCount val="12"/>
                <c:pt idx="0">
                  <c:v>8133</c:v>
                </c:pt>
                <c:pt idx="1">
                  <c:v>4903</c:v>
                </c:pt>
                <c:pt idx="2">
                  <c:v>7781</c:v>
                </c:pt>
                <c:pt idx="3">
                  <c:v>11780</c:v>
                </c:pt>
                <c:pt idx="4">
                  <c:v>3826</c:v>
                </c:pt>
                <c:pt idx="5">
                  <c:v>6552</c:v>
                </c:pt>
                <c:pt idx="6">
                  <c:v>10315</c:v>
                </c:pt>
                <c:pt idx="7">
                  <c:v>7595</c:v>
                </c:pt>
                <c:pt idx="8">
                  <c:v>24689</c:v>
                </c:pt>
                <c:pt idx="9">
                  <c:v>5427</c:v>
                </c:pt>
                <c:pt idx="10">
                  <c:v>4527</c:v>
                </c:pt>
                <c:pt idx="11">
                  <c:v>5835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Лист1!$A$4:$A$15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Лист1!$C$4:$C$15</c:f>
              <c:numCache>
                <c:formatCode>General</c:formatCode>
                <c:ptCount val="12"/>
                <c:pt idx="0">
                  <c:v>7571</c:v>
                </c:pt>
                <c:pt idx="1">
                  <c:v>4567</c:v>
                </c:pt>
                <c:pt idx="2">
                  <c:v>7240</c:v>
                </c:pt>
                <c:pt idx="3">
                  <c:v>9648</c:v>
                </c:pt>
                <c:pt idx="4">
                  <c:v>3603</c:v>
                </c:pt>
                <c:pt idx="5">
                  <c:v>7490</c:v>
                </c:pt>
                <c:pt idx="6">
                  <c:v>9618</c:v>
                </c:pt>
                <c:pt idx="7">
                  <c:v>7046</c:v>
                </c:pt>
                <c:pt idx="8">
                  <c:v>24982</c:v>
                </c:pt>
                <c:pt idx="9">
                  <c:v>3775</c:v>
                </c:pt>
                <c:pt idx="10">
                  <c:v>4377</c:v>
                </c:pt>
                <c:pt idx="11">
                  <c:v>5209</c:v>
                </c:pt>
              </c:numCache>
            </c:numRef>
          </c:val>
        </c:ser>
        <c:axId val="161719424"/>
        <c:axId val="161720960"/>
      </c:barChart>
      <c:catAx>
        <c:axId val="161719424"/>
        <c:scaling>
          <c:orientation val="minMax"/>
        </c:scaling>
        <c:axPos val="l"/>
        <c:tickLblPos val="nextTo"/>
        <c:txPr>
          <a:bodyPr/>
          <a:lstStyle/>
          <a:p>
            <a:pPr>
              <a:defRPr sz="1000" b="0"/>
            </a:pPr>
            <a:endParaRPr lang="ru-RU"/>
          </a:p>
        </c:txPr>
        <c:crossAx val="161720960"/>
        <c:crosses val="autoZero"/>
        <c:auto val="1"/>
        <c:lblAlgn val="ctr"/>
        <c:lblOffset val="100"/>
      </c:catAx>
      <c:valAx>
        <c:axId val="161720960"/>
        <c:scaling>
          <c:orientation val="minMax"/>
          <c:max val="25000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61719424"/>
        <c:crosses val="autoZero"/>
        <c:crossBetween val="between"/>
        <c:majorUnit val="1000"/>
      </c:valAx>
    </c:plotArea>
    <c:legend>
      <c:legendPos val="r"/>
      <c:layout>
        <c:manualLayout>
          <c:xMode val="edge"/>
          <c:yMode val="edge"/>
          <c:x val="0.36502569991251094"/>
          <c:y val="0.93659814169788014"/>
          <c:w val="0.33497430008748919"/>
          <c:h val="6.340185830211989E-2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1627766841644796"/>
          <c:y val="4.8309742532183467E-2"/>
          <c:w val="0.85059262904636923"/>
          <c:h val="0.667376109236345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исполнения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8"/>
            <c:spPr>
              <a:solidFill>
                <a:srgbClr val="FF0000"/>
              </a:solidFill>
            </c:spPr>
          </c:dPt>
          <c:dLbls>
            <c:dLbl>
              <c:idx val="8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strRef>
              <c:f>Лист1!$A$2:$A$17</c:f>
              <c:strCache>
                <c:ptCount val="16"/>
                <c:pt idx="0">
                  <c:v>Александровский район</c:v>
                </c:pt>
                <c:pt idx="1">
                  <c:v>Андроповский район</c:v>
                </c:pt>
                <c:pt idx="2">
                  <c:v>Апанасенковский район</c:v>
                </c:pt>
                <c:pt idx="3">
                  <c:v>Арзгирский район</c:v>
                </c:pt>
                <c:pt idx="4">
                  <c:v>Буденовский район</c:v>
                </c:pt>
                <c:pt idx="5">
                  <c:v>Грачевский район</c:v>
                </c:pt>
                <c:pt idx="6">
                  <c:v>Кочубеевский район</c:v>
                </c:pt>
                <c:pt idx="7">
                  <c:v>Красногвардейский район</c:v>
                </c:pt>
                <c:pt idx="8">
                  <c:v>Курский район</c:v>
                </c:pt>
                <c:pt idx="9">
                  <c:v>Левокумский район</c:v>
                </c:pt>
                <c:pt idx="10">
                  <c:v>Новоселецкий район</c:v>
                </c:pt>
                <c:pt idx="11">
                  <c:v>Предгорный район</c:v>
                </c:pt>
                <c:pt idx="12">
                  <c:v>Степновский район</c:v>
                </c:pt>
                <c:pt idx="13">
                  <c:v>Труновский район</c:v>
                </c:pt>
                <c:pt idx="14">
                  <c:v>Туркменский район</c:v>
                </c:pt>
                <c:pt idx="15">
                  <c:v>Шпаковский район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104.9</c:v>
                </c:pt>
                <c:pt idx="1">
                  <c:v>108.2</c:v>
                </c:pt>
                <c:pt idx="2">
                  <c:v>104.9</c:v>
                </c:pt>
                <c:pt idx="3">
                  <c:v>120.4</c:v>
                </c:pt>
                <c:pt idx="4">
                  <c:v>101.6</c:v>
                </c:pt>
                <c:pt idx="5">
                  <c:v>110.1</c:v>
                </c:pt>
                <c:pt idx="6">
                  <c:v>103.2</c:v>
                </c:pt>
                <c:pt idx="7">
                  <c:v>112.9</c:v>
                </c:pt>
                <c:pt idx="8">
                  <c:v>110.2</c:v>
                </c:pt>
                <c:pt idx="9">
                  <c:v>106.5</c:v>
                </c:pt>
                <c:pt idx="10">
                  <c:v>117</c:v>
                </c:pt>
                <c:pt idx="11">
                  <c:v>102.1</c:v>
                </c:pt>
                <c:pt idx="12">
                  <c:v>95.2</c:v>
                </c:pt>
                <c:pt idx="13">
                  <c:v>103.3</c:v>
                </c:pt>
                <c:pt idx="14">
                  <c:v>115.6</c:v>
                </c:pt>
                <c:pt idx="15">
                  <c:v>102.4</c:v>
                </c:pt>
              </c:numCache>
            </c:numRef>
          </c:val>
        </c:ser>
        <c:axId val="163884032"/>
        <c:axId val="163894016"/>
      </c:barChart>
      <c:catAx>
        <c:axId val="163884032"/>
        <c:scaling>
          <c:orientation val="minMax"/>
        </c:scaling>
        <c:axPos val="b"/>
        <c:tickLblPos val="nextTo"/>
        <c:txPr>
          <a:bodyPr rot="-5400000" vert="horz" anchor="t" anchorCtr="1"/>
          <a:lstStyle/>
          <a:p>
            <a:pPr>
              <a:defRPr sz="1100" b="0"/>
            </a:pPr>
            <a:endParaRPr lang="ru-RU"/>
          </a:p>
        </c:txPr>
        <c:crossAx val="163894016"/>
        <c:crosses val="autoZero"/>
        <c:auto val="1"/>
        <c:lblAlgn val="ctr"/>
        <c:lblOffset val="100"/>
      </c:catAx>
      <c:valAx>
        <c:axId val="163894016"/>
        <c:scaling>
          <c:orientation val="minMax"/>
          <c:max val="125"/>
          <c:min val="9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3884032"/>
        <c:crosses val="autoZero"/>
        <c:crossBetween val="between"/>
        <c:majorUnit val="5"/>
        <c:minorUnit val="5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299788481066701E-2"/>
          <c:y val="0.13252596142873438"/>
          <c:w val="0.92073832790445154"/>
          <c:h val="0.59437435809654227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валовой сбор зерна (в весе после обработки)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289.89999999999969</c:v>
                </c:pt>
                <c:pt idx="1">
                  <c:v>275.39999999999969</c:v>
                </c:pt>
                <c:pt idx="2">
                  <c:v>273</c:v>
                </c:pt>
                <c:pt idx="3">
                  <c:v>275</c:v>
                </c:pt>
                <c:pt idx="4">
                  <c:v>281.5</c:v>
                </c:pt>
                <c:pt idx="5">
                  <c:v>287.20999999999964</c:v>
                </c:pt>
              </c:numCache>
            </c:numRef>
          </c:val>
        </c:ser>
        <c:gapDepth val="0"/>
        <c:shape val="cylinder"/>
        <c:axId val="152143360"/>
        <c:axId val="152144896"/>
        <c:axId val="0"/>
      </c:bar3DChart>
      <c:catAx>
        <c:axId val="15214336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144896"/>
        <c:crosses val="autoZero"/>
        <c:auto val="1"/>
        <c:lblAlgn val="ctr"/>
        <c:lblOffset val="100"/>
        <c:tickLblSkip val="1"/>
        <c:tickMarkSkip val="1"/>
      </c:catAx>
      <c:valAx>
        <c:axId val="15214489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143360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.13579055957178604"/>
          <c:y val="0.84950730343489833"/>
          <c:w val="0.64976859242766061"/>
          <c:h val="9.2560908101780706E-2"/>
        </c:manualLayout>
      </c:layout>
      <c:spPr>
        <a:noFill/>
        <a:ln w="3182">
          <a:solidFill>
            <a:schemeClr val="tx1"/>
          </a:solidFill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5198639942734721E-2"/>
          <c:y val="4.7356892888389013E-2"/>
          <c:w val="0.88896292650918662"/>
          <c:h val="0.6735198198333137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семена масленичных культур</c:v>
                </c:pt>
              </c:strCache>
            </c:strRef>
          </c:tx>
          <c:spPr>
            <a:ln>
              <a:solidFill>
                <a:srgbClr val="33CCCC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33CCCC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35.700000000000003</c:v>
                </c:pt>
                <c:pt idx="1">
                  <c:v>44.2</c:v>
                </c:pt>
                <c:pt idx="2">
                  <c:v>44.5</c:v>
                </c:pt>
                <c:pt idx="3">
                  <c:v>46.720000000000013</c:v>
                </c:pt>
                <c:pt idx="4">
                  <c:v>49.05</c:v>
                </c:pt>
                <c:pt idx="5">
                  <c:v>51.5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картофель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10.6</c:v>
                </c:pt>
                <c:pt idx="1">
                  <c:v>7.3</c:v>
                </c:pt>
                <c:pt idx="2">
                  <c:v>8.4</c:v>
                </c:pt>
                <c:pt idx="3">
                  <c:v>8.83</c:v>
                </c:pt>
                <c:pt idx="4">
                  <c:v>9.09</c:v>
                </c:pt>
                <c:pt idx="5">
                  <c:v>9.3600000000000048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овощи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10.8</c:v>
                </c:pt>
                <c:pt idx="1">
                  <c:v>10.3</c:v>
                </c:pt>
                <c:pt idx="2">
                  <c:v>10.5</c:v>
                </c:pt>
                <c:pt idx="3">
                  <c:v>11.03</c:v>
                </c:pt>
                <c:pt idx="4">
                  <c:v>11.360000000000024</c:v>
                </c:pt>
                <c:pt idx="5">
                  <c:v>11.7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скот и птица на убой (в живом весе)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circle"/>
            <c:size val="7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7.5</c:v>
                </c:pt>
                <c:pt idx="1">
                  <c:v>7.3</c:v>
                </c:pt>
                <c:pt idx="2">
                  <c:v>7.5</c:v>
                </c:pt>
                <c:pt idx="3">
                  <c:v>7.88</c:v>
                </c:pt>
                <c:pt idx="4">
                  <c:v>8.120000000000001</c:v>
                </c:pt>
                <c:pt idx="5">
                  <c:v>8.3600000000000048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молоко</c:v>
                </c:pt>
              </c:strCache>
            </c:strRef>
          </c:tx>
          <c:spPr>
            <a:ln>
              <a:solidFill>
                <a:srgbClr val="669900"/>
              </a:solidFill>
            </a:ln>
          </c:spPr>
          <c:marker>
            <c:spPr>
              <a:solidFill>
                <a:srgbClr val="669900"/>
              </a:solidFill>
              <a:ln>
                <a:solidFill>
                  <a:srgbClr val="6699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23.1</c:v>
                </c:pt>
                <c:pt idx="1">
                  <c:v>24.5</c:v>
                </c:pt>
                <c:pt idx="2">
                  <c:v>25</c:v>
                </c:pt>
                <c:pt idx="3">
                  <c:v>26.27</c:v>
                </c:pt>
                <c:pt idx="4">
                  <c:v>27.05</c:v>
                </c:pt>
                <c:pt idx="5">
                  <c:v>27.86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яйца (млн. шт.)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Лист1!$G$2:$G$7</c:f>
              <c:numCache>
                <c:formatCode>General</c:formatCode>
                <c:ptCount val="6"/>
                <c:pt idx="0">
                  <c:v>21.6</c:v>
                </c:pt>
                <c:pt idx="1">
                  <c:v>20.9</c:v>
                </c:pt>
                <c:pt idx="2">
                  <c:v>21.7</c:v>
                </c:pt>
                <c:pt idx="3">
                  <c:v>22.8</c:v>
                </c:pt>
                <c:pt idx="4">
                  <c:v>23.479999999999986</c:v>
                </c:pt>
                <c:pt idx="5">
                  <c:v>24.19</c:v>
                </c:pt>
              </c:numCache>
            </c:numRef>
          </c:val>
        </c:ser>
        <c:marker val="1"/>
        <c:axId val="152259968"/>
        <c:axId val="152274432"/>
      </c:lineChart>
      <c:catAx>
        <c:axId val="152259968"/>
        <c:scaling>
          <c:orientation val="minMax"/>
        </c:scaling>
        <c:axPos val="b"/>
        <c:numFmt formatCode="General" sourceLinked="1"/>
        <c:tickLblPos val="nextTo"/>
        <c:crossAx val="152274432"/>
        <c:crosses val="autoZero"/>
        <c:auto val="1"/>
        <c:lblAlgn val="ctr"/>
        <c:lblOffset val="100"/>
      </c:catAx>
      <c:valAx>
        <c:axId val="152274432"/>
        <c:scaling>
          <c:orientation val="minMax"/>
          <c:max val="55"/>
          <c:min val="0"/>
        </c:scaling>
        <c:axPos val="l"/>
        <c:majorGridlines/>
        <c:numFmt formatCode="General" sourceLinked="1"/>
        <c:tickLblPos val="nextTo"/>
        <c:crossAx val="152259968"/>
        <c:crosses val="autoZero"/>
        <c:crossBetween val="between"/>
        <c:majorUnit val="5"/>
        <c:minorUnit val="1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"/>
          <c:y val="0.83221316085489316"/>
          <c:w val="1"/>
          <c:h val="0.16778683914510725"/>
        </c:manualLayout>
      </c:layout>
    </c:legend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8.8323126275882929E-2"/>
          <c:w val="0.94951159230096238"/>
          <c:h val="0.69522659667541564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Объем отгруженных товаров собственного производства, выполненных работ и услуг собственными силами </c:v>
                </c:pt>
              </c:strCache>
            </c:strRef>
          </c:tx>
          <c:spPr>
            <a:solidFill>
              <a:srgbClr val="92D05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223.6</c:v>
                </c:pt>
                <c:pt idx="1">
                  <c:v>205.9</c:v>
                </c:pt>
                <c:pt idx="2">
                  <c:v>210.6</c:v>
                </c:pt>
                <c:pt idx="3">
                  <c:v>218.4</c:v>
                </c:pt>
                <c:pt idx="4">
                  <c:v>226.04</c:v>
                </c:pt>
                <c:pt idx="5">
                  <c:v>233.72</c:v>
                </c:pt>
              </c:numCache>
            </c:numRef>
          </c:val>
        </c:ser>
        <c:gapDepth val="0"/>
        <c:shape val="cylinder"/>
        <c:axId val="152335488"/>
        <c:axId val="152337024"/>
        <c:axId val="0"/>
      </c:bar3DChart>
      <c:catAx>
        <c:axId val="15233548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337024"/>
        <c:crosses val="autoZero"/>
        <c:auto val="1"/>
        <c:lblAlgn val="ctr"/>
        <c:lblOffset val="100"/>
        <c:tickLblSkip val="1"/>
        <c:tickMarkSkip val="1"/>
      </c:catAx>
      <c:valAx>
        <c:axId val="152337024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335488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7610684335189992"/>
          <c:w val="0.99844370213289269"/>
          <c:h val="0.12389315664810217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81E-2"/>
          <c:y val="0.12165639806711756"/>
          <c:w val="0.92073832790445154"/>
          <c:h val="0.64300554097404494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Объем выполненных работ по виду "Строительство"</c:v>
                </c:pt>
              </c:strCache>
            </c:strRef>
          </c:tx>
          <c:spPr>
            <a:solidFill>
              <a:srgbClr val="66CC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4699.9299999999994</c:v>
                </c:pt>
                <c:pt idx="1">
                  <c:v>5001.1000000000004</c:v>
                </c:pt>
                <c:pt idx="2">
                  <c:v>3500</c:v>
                </c:pt>
                <c:pt idx="3">
                  <c:v>3550</c:v>
                </c:pt>
                <c:pt idx="4">
                  <c:v>3599.7</c:v>
                </c:pt>
                <c:pt idx="5">
                  <c:v>3650.09</c:v>
                </c:pt>
              </c:numCache>
            </c:numRef>
          </c:val>
        </c:ser>
        <c:gapDepth val="0"/>
        <c:shape val="cylinder"/>
        <c:axId val="152429696"/>
        <c:axId val="152432000"/>
        <c:axId val="0"/>
      </c:bar3DChart>
      <c:catAx>
        <c:axId val="15242969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432000"/>
        <c:crosses val="autoZero"/>
        <c:auto val="1"/>
        <c:lblAlgn val="ctr"/>
        <c:lblOffset val="100"/>
        <c:tickLblSkip val="1"/>
        <c:tickMarkSkip val="1"/>
      </c:catAx>
      <c:valAx>
        <c:axId val="152432000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42969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313914534591591"/>
          <c:w val="0.99844370213289269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3.2039370078740512E-2"/>
          <c:y val="0.11054534849810442"/>
          <c:w val="0.96796052055992998"/>
          <c:h val="0.61901168176235222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Ввод в действие жилых домов</c:v>
                </c:pt>
              </c:strCache>
            </c:strRef>
          </c:tx>
          <c:spPr>
            <a:solidFill>
              <a:srgbClr val="CC00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5.9</c:v>
                </c:pt>
                <c:pt idx="1">
                  <c:v>4.7</c:v>
                </c:pt>
                <c:pt idx="2">
                  <c:v>5.6</c:v>
                </c:pt>
                <c:pt idx="3">
                  <c:v>5.7</c:v>
                </c:pt>
                <c:pt idx="4">
                  <c:v>5.8</c:v>
                </c:pt>
                <c:pt idx="5">
                  <c:v>5.9</c:v>
                </c:pt>
              </c:numCache>
            </c:numRef>
          </c:val>
        </c:ser>
        <c:gapDepth val="0"/>
        <c:shape val="cylinder"/>
        <c:axId val="152404736"/>
        <c:axId val="152406272"/>
        <c:axId val="0"/>
      </c:bar3DChart>
      <c:catAx>
        <c:axId val="15240473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406272"/>
        <c:crosses val="autoZero"/>
        <c:auto val="1"/>
        <c:lblAlgn val="ctr"/>
        <c:lblOffset val="100"/>
        <c:tickLblSkip val="1"/>
        <c:tickMarkSkip val="1"/>
      </c:catAx>
      <c:valAx>
        <c:axId val="152406272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40473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3139145345915955"/>
          <c:w val="0.99844370213289269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8.8527850685331769E-2"/>
          <c:w val="0.94951159230096238"/>
          <c:h val="0.79893030037911961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Водоснабжение; водоотведение, организация сбора и утилизация отходов, деятельности по ликвидации загрязнений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59</c:v>
                </c:pt>
                <c:pt idx="1">
                  <c:v>59.9</c:v>
                </c:pt>
                <c:pt idx="2">
                  <c:v>62.17</c:v>
                </c:pt>
                <c:pt idx="3">
                  <c:v>62.91</c:v>
                </c:pt>
                <c:pt idx="4">
                  <c:v>63.660000000000011</c:v>
                </c:pt>
                <c:pt idx="5">
                  <c:v>64.42</c:v>
                </c:pt>
              </c:numCache>
            </c:numRef>
          </c:val>
        </c:ser>
        <c:gapDepth val="0"/>
        <c:shape val="cylinder"/>
        <c:axId val="152503808"/>
        <c:axId val="152505344"/>
        <c:axId val="0"/>
      </c:bar3DChart>
      <c:catAx>
        <c:axId val="15250380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505344"/>
        <c:crosses val="autoZero"/>
        <c:auto val="1"/>
        <c:lblAlgn val="ctr"/>
        <c:lblOffset val="100"/>
        <c:tickLblSkip val="1"/>
        <c:tickMarkSkip val="1"/>
      </c:catAx>
      <c:valAx>
        <c:axId val="152505344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2503808"/>
        <c:crosses val="autoZero"/>
        <c:crossBetween val="between"/>
      </c:valAx>
      <c:spPr>
        <a:noFill/>
        <a:ln w="2545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342473-457F-4589-8238-DEFE5E62994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53C4BF-B3FD-4A2D-87E2-DB56467D826C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F6D58820-CD3B-4CEA-92F1-3DD172155B9D}" type="par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95F3E8C4-E261-4481-AD0B-3B5EEA9E5FF5}" type="sib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A065F04-F106-4850-9501-A683DFD19E6E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+ 56 867,05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AFA03E78-1EF1-4B1F-8876-7960C70E9725}" type="par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337B557-7C9B-4FA1-9858-80BAABECB2D6}" type="sib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41B7A2E-5AF9-4BAE-8D85-5F5B8B0FE54A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+ 4,7%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84F2F8ED-0A1D-4365-9AD8-B83A431A1D9B}" type="par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418E205-0EDF-4810-8130-79B76A91C7F7}" type="sib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ED0FC07-C356-4EF1-9F75-66058550A615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0D9441FF-F303-4560-884B-CDCB653FAB05}" type="par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8D459E7-8B4F-462F-BCDB-6B1CA096C746}" type="sib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CE2B8BF-F63E-4892-A834-01B430050068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1 208 187,80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5CCA387E-99CD-4DB5-9D6C-3C08B3CC49F9}" type="par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4CC35933-70E0-44B7-AC3B-66DB33DFC014}" type="sib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FB33428-83D0-4D6D-8CC0-7A0CBA7EFD34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1 265 054,85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5F852973-19AB-4820-B55E-8ADE15BFA564}" type="sib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39D7688-1470-4EE1-81BB-B75C3A144FDF}" type="par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E4DF130-B879-43FB-B485-2072E069D86E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10CED272-A41F-40C8-B24D-2B2A82AA260D}" type="sib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E9D5A6CA-C0CD-4D53-AFD8-A8D62682D76D}" type="par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93DA92A-4251-462A-BAD6-920F5C9D6BB2}" type="pres">
      <dgm:prSet presAssocID="{35342473-457F-4589-8238-DEFE5E62994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9831C9-D640-4D3B-A968-727B07582D5B}" type="pres">
      <dgm:prSet presAssocID="{5E4DF130-B879-43FB-B485-2072E069D86E}" presName="composite" presStyleCnt="0"/>
      <dgm:spPr/>
    </dgm:pt>
    <dgm:pt modelId="{351D06B5-4A59-4CD6-830F-8FB6BCB6A4E1}" type="pres">
      <dgm:prSet presAssocID="{5E4DF130-B879-43FB-B485-2072E069D86E}" presName="parentText" presStyleLbl="alignNode1" presStyleIdx="0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C3404-07CD-44D4-9F9B-7F1061ED9CE6}" type="pres">
      <dgm:prSet presAssocID="{5E4DF130-B879-43FB-B485-2072E069D86E}" presName="descendantText" presStyleLbl="alignAcc1" presStyleIdx="0" presStyleCnt="3" custScaleY="100000" custLinFactNeighborX="-168" custLinFactNeighborY="56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66752-8634-4650-A9C8-69D3A37CA375}" type="pres">
      <dgm:prSet presAssocID="{10CED272-A41F-40C8-B24D-2B2A82AA260D}" presName="sp" presStyleCnt="0"/>
      <dgm:spPr/>
    </dgm:pt>
    <dgm:pt modelId="{E744EB96-DEF5-4F2A-8283-12DBAE920B24}" type="pres">
      <dgm:prSet presAssocID="{8553C4BF-B3FD-4A2D-87E2-DB56467D826C}" presName="composite" presStyleCnt="0"/>
      <dgm:spPr/>
    </dgm:pt>
    <dgm:pt modelId="{44252A41-0E0E-43C7-9EBA-3BE059FA583A}" type="pres">
      <dgm:prSet presAssocID="{8553C4BF-B3FD-4A2D-87E2-DB56467D826C}" presName="parentText" presStyleLbl="alignNode1" presStyleIdx="1" presStyleCnt="3" custAng="10800000" custScaleY="1020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30E59-2EC4-421D-8276-6A8E67318C2E}" type="pres">
      <dgm:prSet presAssocID="{8553C4BF-B3FD-4A2D-87E2-DB56467D826C}" presName="descendantText" presStyleLbl="alignAcc1" presStyleIdx="1" presStyleCnt="3" custLinFactNeighborX="-168" custLinFactNeighborY="54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5787B-71AA-414E-83E2-362C9A96F5C5}" type="pres">
      <dgm:prSet presAssocID="{95F3E8C4-E261-4481-AD0B-3B5EEA9E5FF5}" presName="sp" presStyleCnt="0"/>
      <dgm:spPr/>
    </dgm:pt>
    <dgm:pt modelId="{4820851C-87FC-44D6-B10A-7AF7654FCC08}" type="pres">
      <dgm:prSet presAssocID="{8ED0FC07-C356-4EF1-9F75-66058550A615}" presName="composite" presStyleCnt="0"/>
      <dgm:spPr/>
    </dgm:pt>
    <dgm:pt modelId="{6506A5FC-BB32-4A16-A9A7-7E0E5C5C276E}" type="pres">
      <dgm:prSet presAssocID="{8ED0FC07-C356-4EF1-9F75-66058550A615}" presName="parentText" presStyleLbl="alignNode1" presStyleIdx="2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4BCE9-08F7-4536-9CAA-832C5265CC0E}" type="pres">
      <dgm:prSet presAssocID="{8ED0FC07-C356-4EF1-9F75-66058550A615}" presName="descendantText" presStyleLbl="alignAcc1" presStyleIdx="2" presStyleCnt="3" custLinFactNeighborX="-168" custLinFactNeighborY="53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83EB10-0BAF-4A1A-BA5C-AC50C2327A57}" type="presOf" srcId="{8ED0FC07-C356-4EF1-9F75-66058550A615}" destId="{6506A5FC-BB32-4A16-A9A7-7E0E5C5C276E}" srcOrd="0" destOrd="0" presId="urn:microsoft.com/office/officeart/2005/8/layout/chevron2"/>
    <dgm:cxn modelId="{60E741AD-F52A-4F71-857C-DCB8AA01BECD}" type="presOf" srcId="{8CE2B8BF-F63E-4892-A834-01B430050068}" destId="{3FF4BCE9-08F7-4536-9CAA-832C5265CC0E}" srcOrd="0" destOrd="0" presId="urn:microsoft.com/office/officeart/2005/8/layout/chevron2"/>
    <dgm:cxn modelId="{3FAFE136-B0F8-4F8B-9F63-EDBDBDF592C8}" type="presOf" srcId="{5E4DF130-B879-43FB-B485-2072E069D86E}" destId="{351D06B5-4A59-4CD6-830F-8FB6BCB6A4E1}" srcOrd="0" destOrd="0" presId="urn:microsoft.com/office/officeart/2005/8/layout/chevron2"/>
    <dgm:cxn modelId="{D0FF330C-12EC-45C8-A1CF-C9E51FE1E3CE}" srcId="{35342473-457F-4589-8238-DEFE5E629947}" destId="{5E4DF130-B879-43FB-B485-2072E069D86E}" srcOrd="0" destOrd="0" parTransId="{E9D5A6CA-C0CD-4D53-AFD8-A8D62682D76D}" sibTransId="{10CED272-A41F-40C8-B24D-2B2A82AA260D}"/>
    <dgm:cxn modelId="{929A1C42-9BAE-47CB-985C-9AB1DCC37702}" type="presOf" srcId="{35342473-457F-4589-8238-DEFE5E629947}" destId="{B93DA92A-4251-462A-BAD6-920F5C9D6BB2}" srcOrd="0" destOrd="0" presId="urn:microsoft.com/office/officeart/2005/8/layout/chevron2"/>
    <dgm:cxn modelId="{284F564B-7A39-410E-BCD2-B0563BE832D9}" srcId="{8553C4BF-B3FD-4A2D-87E2-DB56467D826C}" destId="{3A065F04-F106-4850-9501-A683DFD19E6E}" srcOrd="0" destOrd="0" parTransId="{AFA03E78-1EF1-4B1F-8876-7960C70E9725}" sibTransId="{C337B557-7C9B-4FA1-9858-80BAABECB2D6}"/>
    <dgm:cxn modelId="{303ADD0C-0121-41A4-A54D-F0F90886848B}" type="presOf" srcId="{541B7A2E-5AF9-4BAE-8D85-5F5B8B0FE54A}" destId="{91430E59-2EC4-421D-8276-6A8E67318C2E}" srcOrd="0" destOrd="1" presId="urn:microsoft.com/office/officeart/2005/8/layout/chevron2"/>
    <dgm:cxn modelId="{DA66E2BD-DA1B-42CB-9066-75927F4D1D4B}" type="presOf" srcId="{3A065F04-F106-4850-9501-A683DFD19E6E}" destId="{91430E59-2EC4-421D-8276-6A8E67318C2E}" srcOrd="0" destOrd="0" presId="urn:microsoft.com/office/officeart/2005/8/layout/chevron2"/>
    <dgm:cxn modelId="{1047645C-6404-43C6-982D-2B971EF50227}" srcId="{8ED0FC07-C356-4EF1-9F75-66058550A615}" destId="{8CE2B8BF-F63E-4892-A834-01B430050068}" srcOrd="0" destOrd="0" parTransId="{5CCA387E-99CD-4DB5-9D6C-3C08B3CC49F9}" sibTransId="{4CC35933-70E0-44B7-AC3B-66DB33DFC014}"/>
    <dgm:cxn modelId="{4E95574F-26B7-4180-B359-B0D6194EF120}" srcId="{35342473-457F-4589-8238-DEFE5E629947}" destId="{8553C4BF-B3FD-4A2D-87E2-DB56467D826C}" srcOrd="1" destOrd="0" parTransId="{F6D58820-CD3B-4CEA-92F1-3DD172155B9D}" sibTransId="{95F3E8C4-E261-4481-AD0B-3B5EEA9E5FF5}"/>
    <dgm:cxn modelId="{286F4E75-AA24-40B3-ABFD-15814218101A}" type="presOf" srcId="{7FB33428-83D0-4D6D-8CC0-7A0CBA7EFD34}" destId="{31FC3404-07CD-44D4-9F9B-7F1061ED9CE6}" srcOrd="0" destOrd="0" presId="urn:microsoft.com/office/officeart/2005/8/layout/chevron2"/>
    <dgm:cxn modelId="{5B530CF9-8975-4985-AFED-7E98D84D1F37}" type="presOf" srcId="{8553C4BF-B3FD-4A2D-87E2-DB56467D826C}" destId="{44252A41-0E0E-43C7-9EBA-3BE059FA583A}" srcOrd="0" destOrd="0" presId="urn:microsoft.com/office/officeart/2005/8/layout/chevron2"/>
    <dgm:cxn modelId="{9B6A7F84-FA01-4891-BAE1-878BCD6338D9}" srcId="{5E4DF130-B879-43FB-B485-2072E069D86E}" destId="{7FB33428-83D0-4D6D-8CC0-7A0CBA7EFD34}" srcOrd="0" destOrd="0" parTransId="{839D7688-1470-4EE1-81BB-B75C3A144FDF}" sibTransId="{5F852973-19AB-4820-B55E-8ADE15BFA564}"/>
    <dgm:cxn modelId="{DD7544B0-362B-42DD-ABDD-DC5507895EBE}" srcId="{8553C4BF-B3FD-4A2D-87E2-DB56467D826C}" destId="{541B7A2E-5AF9-4BAE-8D85-5F5B8B0FE54A}" srcOrd="1" destOrd="0" parTransId="{84F2F8ED-0A1D-4365-9AD8-B83A431A1D9B}" sibTransId="{3418E205-0EDF-4810-8130-79B76A91C7F7}"/>
    <dgm:cxn modelId="{EFE0C640-5603-4DE5-B077-7F8F50065253}" srcId="{35342473-457F-4589-8238-DEFE5E629947}" destId="{8ED0FC07-C356-4EF1-9F75-66058550A615}" srcOrd="2" destOrd="0" parTransId="{0D9441FF-F303-4560-884B-CDCB653FAB05}" sibTransId="{88D459E7-8B4F-462F-BCDB-6B1CA096C746}"/>
    <dgm:cxn modelId="{8A80FB8E-DD41-45C1-8C94-25BD39C89ECB}" type="presParOf" srcId="{B93DA92A-4251-462A-BAD6-920F5C9D6BB2}" destId="{829831C9-D640-4D3B-A968-727B07582D5B}" srcOrd="0" destOrd="0" presId="urn:microsoft.com/office/officeart/2005/8/layout/chevron2"/>
    <dgm:cxn modelId="{474B5231-3EF6-4F25-91B2-F356D4C85CAB}" type="presParOf" srcId="{829831C9-D640-4D3B-A968-727B07582D5B}" destId="{351D06B5-4A59-4CD6-830F-8FB6BCB6A4E1}" srcOrd="0" destOrd="0" presId="urn:microsoft.com/office/officeart/2005/8/layout/chevron2"/>
    <dgm:cxn modelId="{445006C6-793F-4A10-AB32-09FB208FD044}" type="presParOf" srcId="{829831C9-D640-4D3B-A968-727B07582D5B}" destId="{31FC3404-07CD-44D4-9F9B-7F1061ED9CE6}" srcOrd="1" destOrd="0" presId="urn:microsoft.com/office/officeart/2005/8/layout/chevron2"/>
    <dgm:cxn modelId="{73E47989-0A18-4389-B021-CFF6C6CA4571}" type="presParOf" srcId="{B93DA92A-4251-462A-BAD6-920F5C9D6BB2}" destId="{F4B66752-8634-4650-A9C8-69D3A37CA375}" srcOrd="1" destOrd="0" presId="urn:microsoft.com/office/officeart/2005/8/layout/chevron2"/>
    <dgm:cxn modelId="{75A406E1-EA56-4647-BDFF-CBB3A766C7D3}" type="presParOf" srcId="{B93DA92A-4251-462A-BAD6-920F5C9D6BB2}" destId="{E744EB96-DEF5-4F2A-8283-12DBAE920B24}" srcOrd="2" destOrd="0" presId="urn:microsoft.com/office/officeart/2005/8/layout/chevron2"/>
    <dgm:cxn modelId="{19EE1398-20EA-4413-89EE-E5038EA6BD6A}" type="presParOf" srcId="{E744EB96-DEF5-4F2A-8283-12DBAE920B24}" destId="{44252A41-0E0E-43C7-9EBA-3BE059FA583A}" srcOrd="0" destOrd="0" presId="urn:microsoft.com/office/officeart/2005/8/layout/chevron2"/>
    <dgm:cxn modelId="{B4DBCB30-3B0F-424E-BF97-4D2D2E2A2338}" type="presParOf" srcId="{E744EB96-DEF5-4F2A-8283-12DBAE920B24}" destId="{91430E59-2EC4-421D-8276-6A8E67318C2E}" srcOrd="1" destOrd="0" presId="urn:microsoft.com/office/officeart/2005/8/layout/chevron2"/>
    <dgm:cxn modelId="{A6D4951B-D1B1-4466-8A56-015751D14F93}" type="presParOf" srcId="{B93DA92A-4251-462A-BAD6-920F5C9D6BB2}" destId="{4B85787B-71AA-414E-83E2-362C9A96F5C5}" srcOrd="3" destOrd="0" presId="urn:microsoft.com/office/officeart/2005/8/layout/chevron2"/>
    <dgm:cxn modelId="{0BE9E0A0-516B-4C86-8A89-0B87CBD6EBFD}" type="presParOf" srcId="{B93DA92A-4251-462A-BAD6-920F5C9D6BB2}" destId="{4820851C-87FC-44D6-B10A-7AF7654FCC08}" srcOrd="4" destOrd="0" presId="urn:microsoft.com/office/officeart/2005/8/layout/chevron2"/>
    <dgm:cxn modelId="{96A663BB-EC2A-4A4C-BE2D-2E5E251B9E66}" type="presParOf" srcId="{4820851C-87FC-44D6-B10A-7AF7654FCC08}" destId="{6506A5FC-BB32-4A16-A9A7-7E0E5C5C276E}" srcOrd="0" destOrd="0" presId="urn:microsoft.com/office/officeart/2005/8/layout/chevron2"/>
    <dgm:cxn modelId="{52FF924F-E9BC-4FE4-A019-70E3BE63237D}" type="presParOf" srcId="{4820851C-87FC-44D6-B10A-7AF7654FCC08}" destId="{3FF4BCE9-08F7-4536-9CAA-832C5265CC0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342473-457F-4589-8238-DEFE5E62994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DF130-B879-43FB-B485-2072E069D86E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E9D5A6CA-C0CD-4D53-AFD8-A8D62682D76D}" type="par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10CED272-A41F-40C8-B24D-2B2A82AA260D}" type="sib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FB33428-83D0-4D6D-8CC0-7A0CBA7EFD34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211 006,24 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839D7688-1470-4EE1-81BB-B75C3A144FDF}" type="par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F852973-19AB-4820-B55E-8ADE15BFA564}" type="sib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553C4BF-B3FD-4A2D-87E2-DB56467D826C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F6D58820-CD3B-4CEA-92F1-3DD172155B9D}" type="par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95F3E8C4-E261-4481-AD0B-3B5EEA9E5FF5}" type="sib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A065F04-F106-4850-9501-A683DFD19E6E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+ 16 062,74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AFA03E78-1EF1-4B1F-8876-7960C70E9725}" type="par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337B557-7C9B-4FA1-9858-80BAABECB2D6}" type="sib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41B7A2E-5AF9-4BAE-8D85-5F5B8B0FE54A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+ 8,2%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84F2F8ED-0A1D-4365-9AD8-B83A431A1D9B}" type="par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418E205-0EDF-4810-8130-79B76A91C7F7}" type="sib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ED0FC07-C356-4EF1-9F75-66058550A615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0D9441FF-F303-4560-884B-CDCB653FAB05}" type="par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8D459E7-8B4F-462F-BCDB-6B1CA096C746}" type="sib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CE2B8BF-F63E-4892-A834-01B430050068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194 943,50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5CCA387E-99CD-4DB5-9D6C-3C08B3CC49F9}" type="par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4CC35933-70E0-44B7-AC3B-66DB33DFC014}" type="sib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93DA92A-4251-462A-BAD6-920F5C9D6BB2}" type="pres">
      <dgm:prSet presAssocID="{35342473-457F-4589-8238-DEFE5E62994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9831C9-D640-4D3B-A968-727B07582D5B}" type="pres">
      <dgm:prSet presAssocID="{5E4DF130-B879-43FB-B485-2072E069D86E}" presName="composite" presStyleCnt="0"/>
      <dgm:spPr/>
    </dgm:pt>
    <dgm:pt modelId="{351D06B5-4A59-4CD6-830F-8FB6BCB6A4E1}" type="pres">
      <dgm:prSet presAssocID="{5E4DF130-B879-43FB-B485-2072E069D86E}" presName="parentText" presStyleLbl="alignNode1" presStyleIdx="0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C3404-07CD-44D4-9F9B-7F1061ED9CE6}" type="pres">
      <dgm:prSet presAssocID="{5E4DF130-B879-43FB-B485-2072E069D86E}" presName="descendantText" presStyleLbl="alignAcc1" presStyleIdx="0" presStyleCnt="3" custLinFactNeighborX="-326" custLinFactNeighborY="56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66752-8634-4650-A9C8-69D3A37CA375}" type="pres">
      <dgm:prSet presAssocID="{10CED272-A41F-40C8-B24D-2B2A82AA260D}" presName="sp" presStyleCnt="0"/>
      <dgm:spPr/>
    </dgm:pt>
    <dgm:pt modelId="{E744EB96-DEF5-4F2A-8283-12DBAE920B24}" type="pres">
      <dgm:prSet presAssocID="{8553C4BF-B3FD-4A2D-87E2-DB56467D826C}" presName="composite" presStyleCnt="0"/>
      <dgm:spPr/>
    </dgm:pt>
    <dgm:pt modelId="{44252A41-0E0E-43C7-9EBA-3BE059FA583A}" type="pres">
      <dgm:prSet presAssocID="{8553C4BF-B3FD-4A2D-87E2-DB56467D826C}" presName="parentText" presStyleLbl="alignNode1" presStyleIdx="1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30E59-2EC4-421D-8276-6A8E67318C2E}" type="pres">
      <dgm:prSet presAssocID="{8553C4BF-B3FD-4A2D-87E2-DB56467D826C}" presName="descendantText" presStyleLbl="alignAcc1" presStyleIdx="1" presStyleCnt="3" custLinFactNeighborX="-326" custLinFactNeighborY="55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5787B-71AA-414E-83E2-362C9A96F5C5}" type="pres">
      <dgm:prSet presAssocID="{95F3E8C4-E261-4481-AD0B-3B5EEA9E5FF5}" presName="sp" presStyleCnt="0"/>
      <dgm:spPr/>
    </dgm:pt>
    <dgm:pt modelId="{4820851C-87FC-44D6-B10A-7AF7654FCC08}" type="pres">
      <dgm:prSet presAssocID="{8ED0FC07-C356-4EF1-9F75-66058550A615}" presName="composite" presStyleCnt="0"/>
      <dgm:spPr/>
    </dgm:pt>
    <dgm:pt modelId="{6506A5FC-BB32-4A16-A9A7-7E0E5C5C276E}" type="pres">
      <dgm:prSet presAssocID="{8ED0FC07-C356-4EF1-9F75-66058550A615}" presName="parentText" presStyleLbl="alignNode1" presStyleIdx="2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4BCE9-08F7-4536-9CAA-832C5265CC0E}" type="pres">
      <dgm:prSet presAssocID="{8ED0FC07-C356-4EF1-9F75-66058550A615}" presName="descendantText" presStyleLbl="alignAcc1" presStyleIdx="2" presStyleCnt="3" custLinFactNeighborX="-326" custLinFactNeighborY="54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95574F-26B7-4180-B359-B0D6194EF120}" srcId="{35342473-457F-4589-8238-DEFE5E629947}" destId="{8553C4BF-B3FD-4A2D-87E2-DB56467D826C}" srcOrd="1" destOrd="0" parTransId="{F6D58820-CD3B-4CEA-92F1-3DD172155B9D}" sibTransId="{95F3E8C4-E261-4481-AD0B-3B5EEA9E5FF5}"/>
    <dgm:cxn modelId="{87CFBCE5-D6BD-40D8-BA63-922928BC19EC}" type="presOf" srcId="{8CE2B8BF-F63E-4892-A834-01B430050068}" destId="{3FF4BCE9-08F7-4536-9CAA-832C5265CC0E}" srcOrd="0" destOrd="0" presId="urn:microsoft.com/office/officeart/2005/8/layout/chevron2"/>
    <dgm:cxn modelId="{1047645C-6404-43C6-982D-2B971EF50227}" srcId="{8ED0FC07-C356-4EF1-9F75-66058550A615}" destId="{8CE2B8BF-F63E-4892-A834-01B430050068}" srcOrd="0" destOrd="0" parTransId="{5CCA387E-99CD-4DB5-9D6C-3C08B3CC49F9}" sibTransId="{4CC35933-70E0-44B7-AC3B-66DB33DFC014}"/>
    <dgm:cxn modelId="{284F564B-7A39-410E-BCD2-B0563BE832D9}" srcId="{8553C4BF-B3FD-4A2D-87E2-DB56467D826C}" destId="{3A065F04-F106-4850-9501-A683DFD19E6E}" srcOrd="0" destOrd="0" parTransId="{AFA03E78-1EF1-4B1F-8876-7960C70E9725}" sibTransId="{C337B557-7C9B-4FA1-9858-80BAABECB2D6}"/>
    <dgm:cxn modelId="{B3DD54C5-18B8-4D17-AD8F-D7369E7E3CF8}" type="presOf" srcId="{8ED0FC07-C356-4EF1-9F75-66058550A615}" destId="{6506A5FC-BB32-4A16-A9A7-7E0E5C5C276E}" srcOrd="0" destOrd="0" presId="urn:microsoft.com/office/officeart/2005/8/layout/chevron2"/>
    <dgm:cxn modelId="{12E37D2B-9C8D-420F-A812-58850CD38BEF}" type="presOf" srcId="{3A065F04-F106-4850-9501-A683DFD19E6E}" destId="{91430E59-2EC4-421D-8276-6A8E67318C2E}" srcOrd="0" destOrd="0" presId="urn:microsoft.com/office/officeart/2005/8/layout/chevron2"/>
    <dgm:cxn modelId="{9B6A7F84-FA01-4891-BAE1-878BCD6338D9}" srcId="{5E4DF130-B879-43FB-B485-2072E069D86E}" destId="{7FB33428-83D0-4D6D-8CC0-7A0CBA7EFD34}" srcOrd="0" destOrd="0" parTransId="{839D7688-1470-4EE1-81BB-B75C3A144FDF}" sibTransId="{5F852973-19AB-4820-B55E-8ADE15BFA564}"/>
    <dgm:cxn modelId="{786C804C-22F0-4C93-8ECE-982201E8C221}" type="presOf" srcId="{35342473-457F-4589-8238-DEFE5E629947}" destId="{B93DA92A-4251-462A-BAD6-920F5C9D6BB2}" srcOrd="0" destOrd="0" presId="urn:microsoft.com/office/officeart/2005/8/layout/chevron2"/>
    <dgm:cxn modelId="{EFE0C640-5603-4DE5-B077-7F8F50065253}" srcId="{35342473-457F-4589-8238-DEFE5E629947}" destId="{8ED0FC07-C356-4EF1-9F75-66058550A615}" srcOrd="2" destOrd="0" parTransId="{0D9441FF-F303-4560-884B-CDCB653FAB05}" sibTransId="{88D459E7-8B4F-462F-BCDB-6B1CA096C746}"/>
    <dgm:cxn modelId="{DD7544B0-362B-42DD-ABDD-DC5507895EBE}" srcId="{8553C4BF-B3FD-4A2D-87E2-DB56467D826C}" destId="{541B7A2E-5AF9-4BAE-8D85-5F5B8B0FE54A}" srcOrd="1" destOrd="0" parTransId="{84F2F8ED-0A1D-4365-9AD8-B83A431A1D9B}" sibTransId="{3418E205-0EDF-4810-8130-79B76A91C7F7}"/>
    <dgm:cxn modelId="{9A9CA783-1D01-4DF9-8BC8-E0FBD076A86D}" type="presOf" srcId="{7FB33428-83D0-4D6D-8CC0-7A0CBA7EFD34}" destId="{31FC3404-07CD-44D4-9F9B-7F1061ED9CE6}" srcOrd="0" destOrd="0" presId="urn:microsoft.com/office/officeart/2005/8/layout/chevron2"/>
    <dgm:cxn modelId="{A8F318DF-4EF9-400D-B41E-938252611C92}" type="presOf" srcId="{8553C4BF-B3FD-4A2D-87E2-DB56467D826C}" destId="{44252A41-0E0E-43C7-9EBA-3BE059FA583A}" srcOrd="0" destOrd="0" presId="urn:microsoft.com/office/officeart/2005/8/layout/chevron2"/>
    <dgm:cxn modelId="{99BD0335-4277-46E6-B451-B5F00CF25113}" type="presOf" srcId="{541B7A2E-5AF9-4BAE-8D85-5F5B8B0FE54A}" destId="{91430E59-2EC4-421D-8276-6A8E67318C2E}" srcOrd="0" destOrd="1" presId="urn:microsoft.com/office/officeart/2005/8/layout/chevron2"/>
    <dgm:cxn modelId="{2B8976A6-9420-48C6-8E65-7F74C5D6E174}" type="presOf" srcId="{5E4DF130-B879-43FB-B485-2072E069D86E}" destId="{351D06B5-4A59-4CD6-830F-8FB6BCB6A4E1}" srcOrd="0" destOrd="0" presId="urn:microsoft.com/office/officeart/2005/8/layout/chevron2"/>
    <dgm:cxn modelId="{D0FF330C-12EC-45C8-A1CF-C9E51FE1E3CE}" srcId="{35342473-457F-4589-8238-DEFE5E629947}" destId="{5E4DF130-B879-43FB-B485-2072E069D86E}" srcOrd="0" destOrd="0" parTransId="{E9D5A6CA-C0CD-4D53-AFD8-A8D62682D76D}" sibTransId="{10CED272-A41F-40C8-B24D-2B2A82AA260D}"/>
    <dgm:cxn modelId="{D6AEE756-51C7-4F9F-A9D6-B5752575C87D}" type="presParOf" srcId="{B93DA92A-4251-462A-BAD6-920F5C9D6BB2}" destId="{829831C9-D640-4D3B-A968-727B07582D5B}" srcOrd="0" destOrd="0" presId="urn:microsoft.com/office/officeart/2005/8/layout/chevron2"/>
    <dgm:cxn modelId="{6B4FDF8C-A238-4E35-9110-B71DE75FD8D5}" type="presParOf" srcId="{829831C9-D640-4D3B-A968-727B07582D5B}" destId="{351D06B5-4A59-4CD6-830F-8FB6BCB6A4E1}" srcOrd="0" destOrd="0" presId="urn:microsoft.com/office/officeart/2005/8/layout/chevron2"/>
    <dgm:cxn modelId="{E7F5D3B3-6E81-4325-AAA2-40331C0BE285}" type="presParOf" srcId="{829831C9-D640-4D3B-A968-727B07582D5B}" destId="{31FC3404-07CD-44D4-9F9B-7F1061ED9CE6}" srcOrd="1" destOrd="0" presId="urn:microsoft.com/office/officeart/2005/8/layout/chevron2"/>
    <dgm:cxn modelId="{D1D755C4-626C-48BF-8E47-A81452F381BE}" type="presParOf" srcId="{B93DA92A-4251-462A-BAD6-920F5C9D6BB2}" destId="{F4B66752-8634-4650-A9C8-69D3A37CA375}" srcOrd="1" destOrd="0" presId="urn:microsoft.com/office/officeart/2005/8/layout/chevron2"/>
    <dgm:cxn modelId="{B2E69FFC-36E7-4ED5-AD0A-64F84AE91068}" type="presParOf" srcId="{B93DA92A-4251-462A-BAD6-920F5C9D6BB2}" destId="{E744EB96-DEF5-4F2A-8283-12DBAE920B24}" srcOrd="2" destOrd="0" presId="urn:microsoft.com/office/officeart/2005/8/layout/chevron2"/>
    <dgm:cxn modelId="{708F21BB-C9E8-4F23-A70A-7EFA828BBDD2}" type="presParOf" srcId="{E744EB96-DEF5-4F2A-8283-12DBAE920B24}" destId="{44252A41-0E0E-43C7-9EBA-3BE059FA583A}" srcOrd="0" destOrd="0" presId="urn:microsoft.com/office/officeart/2005/8/layout/chevron2"/>
    <dgm:cxn modelId="{11163B8E-6CCB-471C-8E02-39270D19472C}" type="presParOf" srcId="{E744EB96-DEF5-4F2A-8283-12DBAE920B24}" destId="{91430E59-2EC4-421D-8276-6A8E67318C2E}" srcOrd="1" destOrd="0" presId="urn:microsoft.com/office/officeart/2005/8/layout/chevron2"/>
    <dgm:cxn modelId="{5DDEB1A3-CA7F-49C2-B77E-7A51D0971E85}" type="presParOf" srcId="{B93DA92A-4251-462A-BAD6-920F5C9D6BB2}" destId="{4B85787B-71AA-414E-83E2-362C9A96F5C5}" srcOrd="3" destOrd="0" presId="urn:microsoft.com/office/officeart/2005/8/layout/chevron2"/>
    <dgm:cxn modelId="{99289511-5D3B-4557-A0B9-525423473A4A}" type="presParOf" srcId="{B93DA92A-4251-462A-BAD6-920F5C9D6BB2}" destId="{4820851C-87FC-44D6-B10A-7AF7654FCC08}" srcOrd="4" destOrd="0" presId="urn:microsoft.com/office/officeart/2005/8/layout/chevron2"/>
    <dgm:cxn modelId="{77FB15CF-EA1E-486C-870D-DD6DAC50B155}" type="presParOf" srcId="{4820851C-87FC-44D6-B10A-7AF7654FCC08}" destId="{6506A5FC-BB32-4A16-A9A7-7E0E5C5C276E}" srcOrd="0" destOrd="0" presId="urn:microsoft.com/office/officeart/2005/8/layout/chevron2"/>
    <dgm:cxn modelId="{35849678-E19F-44F8-B4A4-420EEC96C292}" type="presParOf" srcId="{4820851C-87FC-44D6-B10A-7AF7654FCC08}" destId="{3FF4BCE9-08F7-4536-9CAA-832C5265CC0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7F4D1B-4133-4FF3-BCE3-0EC2986244BB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5AB3DC-297A-4D19-9899-8C0804A3E0A5}">
      <dgm:prSet phldrT="[Текст]" custT="1"/>
      <dgm:spPr>
        <a:noFill/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Мероприятия</a:t>
          </a:r>
        </a:p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направленные на увеличение налогового потенциала, своевременного поступления в бюджет НДФЛ, недопущение образования текущей задолженности и погашения имеющейся</a:t>
          </a:r>
          <a:endParaRPr lang="ru-RU" sz="20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3BACFD73-ABCB-4449-9244-852258F217D8}" type="parTrans" cxnId="{52986247-98B6-49CB-9EBA-96B1C2136D74}">
      <dgm:prSet/>
      <dgm:spPr/>
      <dgm:t>
        <a:bodyPr/>
        <a:lstStyle/>
        <a:p>
          <a:endParaRPr lang="ru-RU"/>
        </a:p>
      </dgm:t>
    </dgm:pt>
    <dgm:pt modelId="{F70CD531-4A04-4FEB-8564-E5938394BB05}" type="sibTrans" cxnId="{52986247-98B6-49CB-9EBA-96B1C2136D74}">
      <dgm:prSet/>
      <dgm:spPr/>
      <dgm:t>
        <a:bodyPr/>
        <a:lstStyle/>
        <a:p>
          <a:endParaRPr lang="ru-RU"/>
        </a:p>
      </dgm:t>
    </dgm:pt>
    <dgm:pt modelId="{384C9109-2CA0-4DD7-A763-024BC52E0381}">
      <dgm:prSet phldrT="[Текст]" custT="1"/>
      <dgm:spPr>
        <a:noFill/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Ежедневный,</a:t>
          </a:r>
        </a:p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ежедекадный,</a:t>
          </a:r>
        </a:p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ежемесячный анализ исполнения доходной части бюджета</a:t>
          </a:r>
          <a:endParaRPr lang="ru-RU" sz="20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E734409B-0A0D-4A69-B50D-FCACA8D9E9AC}" type="parTrans" cxnId="{D7415873-A7C4-43EC-8307-A67E514BA727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1F0C2E44-85AC-4BBB-B47C-FB7AC4E926E4}" type="sibTrans" cxnId="{D7415873-A7C4-43EC-8307-A67E514BA727}">
      <dgm:prSet/>
      <dgm:spPr/>
      <dgm:t>
        <a:bodyPr/>
        <a:lstStyle/>
        <a:p>
          <a:endParaRPr lang="ru-RU"/>
        </a:p>
      </dgm:t>
    </dgm:pt>
    <dgm:pt modelId="{4DEFC01F-7495-4886-B57F-CE9F2EAD5B2A}">
      <dgm:prSet phldrT="[Текст]" custT="1"/>
      <dgm:spPr>
        <a:noFill/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Подготовка материала для проведения комиссии по мобилизации налоговых и неналоговых доходов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C9287771-9CD7-44EC-9C33-DF69DF2802F5}" type="parTrans" cxnId="{7643449B-563D-4AC9-B0B5-C3D5A06EC2A6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B25AB311-BAC9-4782-89C2-963AE32C0620}" type="sibTrans" cxnId="{7643449B-563D-4AC9-B0B5-C3D5A06EC2A6}">
      <dgm:prSet/>
      <dgm:spPr/>
      <dgm:t>
        <a:bodyPr/>
        <a:lstStyle/>
        <a:p>
          <a:endParaRPr lang="ru-RU"/>
        </a:p>
      </dgm:t>
    </dgm:pt>
    <dgm:pt modelId="{AC6E0D2B-AD94-4869-A0AE-A95AB40CE321}">
      <dgm:prSet phldrT="[Текст]" custT="1"/>
      <dgm:spPr>
        <a:noFill/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Участие в работе комиссии Межрайонной ИФНС России №1 по легализации налоговой базы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B91970DC-F4E7-41E1-89A5-582C77112EE1}" type="parTrans" cxnId="{8487DB4A-9BDB-491D-B818-772F2411E3AC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4D30734C-FCA0-4916-93F6-E6ABDE583B5A}" type="sibTrans" cxnId="{8487DB4A-9BDB-491D-B818-772F2411E3AC}">
      <dgm:prSet/>
      <dgm:spPr/>
      <dgm:t>
        <a:bodyPr/>
        <a:lstStyle/>
        <a:p>
          <a:endParaRPr lang="ru-RU"/>
        </a:p>
      </dgm:t>
    </dgm:pt>
    <dgm:pt modelId="{F7D17D56-9239-4713-813D-5E21FCEFA4A6}" type="pres">
      <dgm:prSet presAssocID="{587F4D1B-4133-4FF3-BCE3-0EC2986244B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7F4A16-0496-4FBA-B017-F7113770D975}" type="pres">
      <dgm:prSet presAssocID="{675AB3DC-297A-4D19-9899-8C0804A3E0A5}" presName="centerShape" presStyleLbl="node0" presStyleIdx="0" presStyleCnt="1" custScaleX="179538" custScaleY="121388" custLinFactNeighborX="0" custLinFactNeighborY="658"/>
      <dgm:spPr/>
      <dgm:t>
        <a:bodyPr/>
        <a:lstStyle/>
        <a:p>
          <a:endParaRPr lang="ru-RU"/>
        </a:p>
      </dgm:t>
    </dgm:pt>
    <dgm:pt modelId="{3D424E73-599D-4C8B-850F-5CA150254089}" type="pres">
      <dgm:prSet presAssocID="{E734409B-0A0D-4A69-B50D-FCACA8D9E9AC}" presName="parTrans" presStyleLbl="bgSibTrans2D1" presStyleIdx="0" presStyleCnt="3" custScaleX="17367" custScaleY="68540" custLinFactNeighborX="32510" custLinFactNeighborY="73447"/>
      <dgm:spPr/>
      <dgm:t>
        <a:bodyPr/>
        <a:lstStyle/>
        <a:p>
          <a:endParaRPr lang="ru-RU"/>
        </a:p>
      </dgm:t>
    </dgm:pt>
    <dgm:pt modelId="{DB4B8B42-0A37-4385-8489-EC3DF24F030A}" type="pres">
      <dgm:prSet presAssocID="{384C9109-2CA0-4DD7-A763-024BC52E0381}" presName="node" presStyleLbl="node1" presStyleIdx="0" presStyleCnt="3" custRadScaleRad="107566" custRadScaleInc="8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1251D-8C81-4CEA-B14D-2C9B0F001024}" type="pres">
      <dgm:prSet presAssocID="{C9287771-9CD7-44EC-9C33-DF69DF2802F5}" presName="parTrans" presStyleLbl="bgSibTrans2D1" presStyleIdx="1" presStyleCnt="3" custScaleX="41530" custScaleY="55585" custLinFactNeighborY="70477"/>
      <dgm:spPr/>
      <dgm:t>
        <a:bodyPr/>
        <a:lstStyle/>
        <a:p>
          <a:endParaRPr lang="ru-RU"/>
        </a:p>
      </dgm:t>
    </dgm:pt>
    <dgm:pt modelId="{6047D2B7-61CB-4D5A-9AE0-774C5C417BD1}" type="pres">
      <dgm:prSet presAssocID="{4DEFC01F-7495-4886-B57F-CE9F2EAD5B2A}" presName="node" presStyleLbl="node1" presStyleIdx="1" presStyleCnt="3" custRadScaleRad="101317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D304A-D747-4815-83B8-9442379B4FA0}" type="pres">
      <dgm:prSet presAssocID="{B91970DC-F4E7-41E1-89A5-582C77112EE1}" presName="parTrans" presStyleLbl="bgSibTrans2D1" presStyleIdx="2" presStyleCnt="3" custScaleX="18318" custScaleY="68105" custLinFactNeighborX="-34438" custLinFactNeighborY="74057"/>
      <dgm:spPr/>
      <dgm:t>
        <a:bodyPr/>
        <a:lstStyle/>
        <a:p>
          <a:endParaRPr lang="ru-RU"/>
        </a:p>
      </dgm:t>
    </dgm:pt>
    <dgm:pt modelId="{F4D5FCBB-3D30-47E5-BADA-4B5C96FA7A1B}" type="pres">
      <dgm:prSet presAssocID="{AC6E0D2B-AD94-4869-A0AE-A95AB40CE321}" presName="node" presStyleLbl="node1" presStyleIdx="2" presStyleCnt="3" custRadScaleRad="107566" custRadScaleInc="-8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1C08F1-3D30-4FCB-B828-0CEA23CB8257}" type="presOf" srcId="{587F4D1B-4133-4FF3-BCE3-0EC2986244BB}" destId="{F7D17D56-9239-4713-813D-5E21FCEFA4A6}" srcOrd="0" destOrd="0" presId="urn:microsoft.com/office/officeart/2005/8/layout/radial4"/>
    <dgm:cxn modelId="{D7415873-A7C4-43EC-8307-A67E514BA727}" srcId="{675AB3DC-297A-4D19-9899-8C0804A3E0A5}" destId="{384C9109-2CA0-4DD7-A763-024BC52E0381}" srcOrd="0" destOrd="0" parTransId="{E734409B-0A0D-4A69-B50D-FCACA8D9E9AC}" sibTransId="{1F0C2E44-85AC-4BBB-B47C-FB7AC4E926E4}"/>
    <dgm:cxn modelId="{BBFB84D7-36BB-4C13-812F-94DF03F47150}" type="presOf" srcId="{C9287771-9CD7-44EC-9C33-DF69DF2802F5}" destId="{E6D1251D-8C81-4CEA-B14D-2C9B0F001024}" srcOrd="0" destOrd="0" presId="urn:microsoft.com/office/officeart/2005/8/layout/radial4"/>
    <dgm:cxn modelId="{7643449B-563D-4AC9-B0B5-C3D5A06EC2A6}" srcId="{675AB3DC-297A-4D19-9899-8C0804A3E0A5}" destId="{4DEFC01F-7495-4886-B57F-CE9F2EAD5B2A}" srcOrd="1" destOrd="0" parTransId="{C9287771-9CD7-44EC-9C33-DF69DF2802F5}" sibTransId="{B25AB311-BAC9-4782-89C2-963AE32C0620}"/>
    <dgm:cxn modelId="{9D66D159-DBF4-4D66-BD6D-577D128283DD}" type="presOf" srcId="{4DEFC01F-7495-4886-B57F-CE9F2EAD5B2A}" destId="{6047D2B7-61CB-4D5A-9AE0-774C5C417BD1}" srcOrd="0" destOrd="0" presId="urn:microsoft.com/office/officeart/2005/8/layout/radial4"/>
    <dgm:cxn modelId="{79BCD361-4239-411A-862A-A0ADE2831AFE}" type="presOf" srcId="{675AB3DC-297A-4D19-9899-8C0804A3E0A5}" destId="{4B7F4A16-0496-4FBA-B017-F7113770D975}" srcOrd="0" destOrd="0" presId="urn:microsoft.com/office/officeart/2005/8/layout/radial4"/>
    <dgm:cxn modelId="{9D045147-37A8-4CC4-AAEE-F2C416082B33}" type="presOf" srcId="{E734409B-0A0D-4A69-B50D-FCACA8D9E9AC}" destId="{3D424E73-599D-4C8B-850F-5CA150254089}" srcOrd="0" destOrd="0" presId="urn:microsoft.com/office/officeart/2005/8/layout/radial4"/>
    <dgm:cxn modelId="{8487DB4A-9BDB-491D-B818-772F2411E3AC}" srcId="{675AB3DC-297A-4D19-9899-8C0804A3E0A5}" destId="{AC6E0D2B-AD94-4869-A0AE-A95AB40CE321}" srcOrd="2" destOrd="0" parTransId="{B91970DC-F4E7-41E1-89A5-582C77112EE1}" sibTransId="{4D30734C-FCA0-4916-93F6-E6ABDE583B5A}"/>
    <dgm:cxn modelId="{52986247-98B6-49CB-9EBA-96B1C2136D74}" srcId="{587F4D1B-4133-4FF3-BCE3-0EC2986244BB}" destId="{675AB3DC-297A-4D19-9899-8C0804A3E0A5}" srcOrd="0" destOrd="0" parTransId="{3BACFD73-ABCB-4449-9244-852258F217D8}" sibTransId="{F70CD531-4A04-4FEB-8564-E5938394BB05}"/>
    <dgm:cxn modelId="{F3E2DD8C-9340-4914-8077-0C66E3E80F29}" type="presOf" srcId="{AC6E0D2B-AD94-4869-A0AE-A95AB40CE321}" destId="{F4D5FCBB-3D30-47E5-BADA-4B5C96FA7A1B}" srcOrd="0" destOrd="0" presId="urn:microsoft.com/office/officeart/2005/8/layout/radial4"/>
    <dgm:cxn modelId="{2AFF7BF3-8733-4AE5-B3FD-B6F993982442}" type="presOf" srcId="{B91970DC-F4E7-41E1-89A5-582C77112EE1}" destId="{108D304A-D747-4815-83B8-9442379B4FA0}" srcOrd="0" destOrd="0" presId="urn:microsoft.com/office/officeart/2005/8/layout/radial4"/>
    <dgm:cxn modelId="{E77E81F2-3434-4EA5-8006-447DBB8162AD}" type="presOf" srcId="{384C9109-2CA0-4DD7-A763-024BC52E0381}" destId="{DB4B8B42-0A37-4385-8489-EC3DF24F030A}" srcOrd="0" destOrd="0" presId="urn:microsoft.com/office/officeart/2005/8/layout/radial4"/>
    <dgm:cxn modelId="{28DAEA2F-DC8C-4CB2-A0A4-54B6A441E86F}" type="presParOf" srcId="{F7D17D56-9239-4713-813D-5E21FCEFA4A6}" destId="{4B7F4A16-0496-4FBA-B017-F7113770D975}" srcOrd="0" destOrd="0" presId="urn:microsoft.com/office/officeart/2005/8/layout/radial4"/>
    <dgm:cxn modelId="{804ADE1F-A2D6-494E-B0A2-BB2CA73B4C0B}" type="presParOf" srcId="{F7D17D56-9239-4713-813D-5E21FCEFA4A6}" destId="{3D424E73-599D-4C8B-850F-5CA150254089}" srcOrd="1" destOrd="0" presId="urn:microsoft.com/office/officeart/2005/8/layout/radial4"/>
    <dgm:cxn modelId="{4DD73492-EC8E-421C-827E-63EDCCA51425}" type="presParOf" srcId="{F7D17D56-9239-4713-813D-5E21FCEFA4A6}" destId="{DB4B8B42-0A37-4385-8489-EC3DF24F030A}" srcOrd="2" destOrd="0" presId="urn:microsoft.com/office/officeart/2005/8/layout/radial4"/>
    <dgm:cxn modelId="{6DA3AA01-B50F-4357-A9CD-BAA5059B03A6}" type="presParOf" srcId="{F7D17D56-9239-4713-813D-5E21FCEFA4A6}" destId="{E6D1251D-8C81-4CEA-B14D-2C9B0F001024}" srcOrd="3" destOrd="0" presId="urn:microsoft.com/office/officeart/2005/8/layout/radial4"/>
    <dgm:cxn modelId="{506189CA-DC98-49F5-9D45-3A9C5AEE6E83}" type="presParOf" srcId="{F7D17D56-9239-4713-813D-5E21FCEFA4A6}" destId="{6047D2B7-61CB-4D5A-9AE0-774C5C417BD1}" srcOrd="4" destOrd="0" presId="urn:microsoft.com/office/officeart/2005/8/layout/radial4"/>
    <dgm:cxn modelId="{3E4B7F16-036D-408F-9EC1-C867BD3D0ACF}" type="presParOf" srcId="{F7D17D56-9239-4713-813D-5E21FCEFA4A6}" destId="{108D304A-D747-4815-83B8-9442379B4FA0}" srcOrd="5" destOrd="0" presId="urn:microsoft.com/office/officeart/2005/8/layout/radial4"/>
    <dgm:cxn modelId="{B5548F74-6CF7-479E-8348-998C2461897E}" type="presParOf" srcId="{F7D17D56-9239-4713-813D-5E21FCEFA4A6}" destId="{F4D5FCBB-3D30-47E5-BADA-4B5C96FA7A1B}" srcOrd="6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9A6AFB-781A-45CA-B25F-2374952826A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497FF4-36AD-499B-92E9-39F0469448F0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200" b="1" dirty="0" smtClean="0">
              <a:solidFill>
                <a:sysClr val="windowText" lastClr="000000"/>
              </a:solidFill>
            </a:rPr>
            <a:t>Приоритетные статьи расходов бюджета</a:t>
          </a:r>
          <a:endParaRPr lang="ru-RU" sz="3200" dirty="0"/>
        </a:p>
      </dgm:t>
    </dgm:pt>
    <dgm:pt modelId="{EF8324CE-0670-48FD-8A48-4A59970B74C1}" type="parTrans" cxnId="{27D14FDE-FD85-413F-9CC8-D69E26F26EEB}">
      <dgm:prSet/>
      <dgm:spPr/>
      <dgm:t>
        <a:bodyPr/>
        <a:lstStyle/>
        <a:p>
          <a:endParaRPr lang="ru-RU"/>
        </a:p>
      </dgm:t>
    </dgm:pt>
    <dgm:pt modelId="{CD6FBB9A-169B-4DA4-8A0D-8C57E4FDEA02}" type="sibTrans" cxnId="{27D14FDE-FD85-413F-9CC8-D69E26F26EEB}">
      <dgm:prSet/>
      <dgm:spPr/>
      <dgm:t>
        <a:bodyPr/>
        <a:lstStyle/>
        <a:p>
          <a:endParaRPr lang="ru-RU"/>
        </a:p>
      </dgm:t>
    </dgm:pt>
    <dgm:pt modelId="{3E6825E2-C895-487E-B51E-0899922303B9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Коммунальные услуги</a:t>
          </a:r>
          <a:endParaRPr lang="ru-RU" sz="2000" dirty="0"/>
        </a:p>
      </dgm:t>
    </dgm:pt>
    <dgm:pt modelId="{7F00BC87-4C4C-4074-A8F2-4E1784497186}" type="parTrans" cxnId="{7A6210A7-8B5B-4F6F-91D1-F8E853F15025}">
      <dgm:prSet/>
      <dgm:spPr/>
      <dgm:t>
        <a:bodyPr/>
        <a:lstStyle/>
        <a:p>
          <a:endParaRPr lang="ru-RU"/>
        </a:p>
      </dgm:t>
    </dgm:pt>
    <dgm:pt modelId="{7955AAE0-6A96-4E44-9CE9-C5ABB63B816B}" type="sibTrans" cxnId="{7A6210A7-8B5B-4F6F-91D1-F8E853F15025}">
      <dgm:prSet/>
      <dgm:spPr/>
      <dgm:t>
        <a:bodyPr/>
        <a:lstStyle/>
        <a:p>
          <a:endParaRPr lang="ru-RU"/>
        </a:p>
      </dgm:t>
    </dgm:pt>
    <dgm:pt modelId="{805550C7-F362-4674-ACBA-9BAE77A5DE84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Продукты питания</a:t>
          </a:r>
          <a:endParaRPr lang="ru-RU" sz="2000" dirty="0"/>
        </a:p>
      </dgm:t>
    </dgm:pt>
    <dgm:pt modelId="{FF4B2804-8B6D-46EB-897D-5A4D05D8D42C}" type="parTrans" cxnId="{D81580EB-599A-4964-8ED9-38396BAA35B9}">
      <dgm:prSet/>
      <dgm:spPr/>
      <dgm:t>
        <a:bodyPr/>
        <a:lstStyle/>
        <a:p>
          <a:endParaRPr lang="ru-RU"/>
        </a:p>
      </dgm:t>
    </dgm:pt>
    <dgm:pt modelId="{78F37A5C-4ACE-405A-A82B-751499A24B50}" type="sibTrans" cxnId="{D81580EB-599A-4964-8ED9-38396BAA35B9}">
      <dgm:prSet/>
      <dgm:spPr/>
      <dgm:t>
        <a:bodyPr/>
        <a:lstStyle/>
        <a:p>
          <a:endParaRPr lang="ru-RU"/>
        </a:p>
      </dgm:t>
    </dgm:pt>
    <dgm:pt modelId="{0CD5911A-6A31-4F1F-8BD9-A884301F0027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Выплата заработной платы работникам бюджетной сферы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A7C37F91-5127-495D-BE58-C875645A316A}" type="parTrans" cxnId="{9095A83B-ECDE-4DBC-81A6-5D57F0C728D3}">
      <dgm:prSet/>
      <dgm:spPr/>
      <dgm:t>
        <a:bodyPr/>
        <a:lstStyle/>
        <a:p>
          <a:endParaRPr lang="ru-RU"/>
        </a:p>
      </dgm:t>
    </dgm:pt>
    <dgm:pt modelId="{A19B9B59-C580-4ED5-911C-74B577A8E613}" type="sibTrans" cxnId="{9095A83B-ECDE-4DBC-81A6-5D57F0C728D3}">
      <dgm:prSet/>
      <dgm:spPr/>
      <dgm:t>
        <a:bodyPr/>
        <a:lstStyle/>
        <a:p>
          <a:endParaRPr lang="ru-RU"/>
        </a:p>
      </dgm:t>
    </dgm:pt>
    <dgm:pt modelId="{4EC0B42C-2D5B-4ED4-B677-40A9B9A01BED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Медикаменты, перевязочные средства</a:t>
          </a:r>
          <a:endParaRPr lang="ru-RU" sz="2000" dirty="0"/>
        </a:p>
      </dgm:t>
    </dgm:pt>
    <dgm:pt modelId="{4A84D3FE-33D2-4F86-BF39-70FC5988440B}" type="parTrans" cxnId="{2E943602-22BA-4559-A672-19D124C5AD30}">
      <dgm:prSet/>
      <dgm:spPr/>
      <dgm:t>
        <a:bodyPr/>
        <a:lstStyle/>
        <a:p>
          <a:endParaRPr lang="ru-RU"/>
        </a:p>
      </dgm:t>
    </dgm:pt>
    <dgm:pt modelId="{DF12EBC9-BE4D-4B57-8FDA-EF4609F2B3A4}" type="sibTrans" cxnId="{2E943602-22BA-4559-A672-19D124C5AD30}">
      <dgm:prSet/>
      <dgm:spPr/>
      <dgm:t>
        <a:bodyPr/>
        <a:lstStyle/>
        <a:p>
          <a:endParaRPr lang="ru-RU"/>
        </a:p>
      </dgm:t>
    </dgm:pt>
    <dgm:pt modelId="{9D93F2DC-C29A-44C7-A350-3B370DCF94D6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Социальные выплаты населению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3BF677CA-D4FA-4909-9692-7A98EECC0B5D}" type="parTrans" cxnId="{47BD6628-178A-492F-8728-FF4E1B8440AA}">
      <dgm:prSet/>
      <dgm:spPr/>
      <dgm:t>
        <a:bodyPr/>
        <a:lstStyle/>
        <a:p>
          <a:endParaRPr lang="ru-RU"/>
        </a:p>
      </dgm:t>
    </dgm:pt>
    <dgm:pt modelId="{3DC2E0AB-17BA-4E6F-A51E-2B67CBE9ECE3}" type="sibTrans" cxnId="{47BD6628-178A-492F-8728-FF4E1B8440AA}">
      <dgm:prSet/>
      <dgm:spPr/>
      <dgm:t>
        <a:bodyPr/>
        <a:lstStyle/>
        <a:p>
          <a:endParaRPr lang="ru-RU"/>
        </a:p>
      </dgm:t>
    </dgm:pt>
    <dgm:pt modelId="{57D5E34C-4DB4-466B-A6CF-248432817C16}" type="pres">
      <dgm:prSet presAssocID="{F89A6AFB-781A-45CA-B25F-2374952826A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5F3F99-B7FB-4119-861F-1717463E0290}" type="pres">
      <dgm:prSet presAssocID="{1C497FF4-36AD-499B-92E9-39F0469448F0}" presName="centerShape" presStyleLbl="node0" presStyleIdx="0" presStyleCnt="1" custScaleX="200454" custScaleY="177921" custLinFactNeighborX="452" custLinFactNeighborY="5777"/>
      <dgm:spPr/>
      <dgm:t>
        <a:bodyPr/>
        <a:lstStyle/>
        <a:p>
          <a:endParaRPr lang="ru-RU"/>
        </a:p>
      </dgm:t>
    </dgm:pt>
    <dgm:pt modelId="{E75F047C-2CF9-41AA-AEB5-8106523EDE05}" type="pres">
      <dgm:prSet presAssocID="{7F00BC87-4C4C-4074-A8F2-4E1784497186}" presName="Name9" presStyleLbl="parChTrans1D2" presStyleIdx="0" presStyleCnt="5"/>
      <dgm:spPr/>
      <dgm:t>
        <a:bodyPr/>
        <a:lstStyle/>
        <a:p>
          <a:endParaRPr lang="ru-RU"/>
        </a:p>
      </dgm:t>
    </dgm:pt>
    <dgm:pt modelId="{52191324-803B-4407-9B60-055AA0F49EB7}" type="pres">
      <dgm:prSet presAssocID="{7F00BC87-4C4C-4074-A8F2-4E1784497186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103CB47-E71B-4FAA-9F68-CE5AC498EBC1}" type="pres">
      <dgm:prSet presAssocID="{3E6825E2-C895-487E-B51E-0899922303B9}" presName="node" presStyleLbl="node1" presStyleIdx="0" presStyleCnt="5" custScaleX="120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243F8-1145-4F7B-88B9-3A77BADFA18D}" type="pres">
      <dgm:prSet presAssocID="{FF4B2804-8B6D-46EB-897D-5A4D05D8D42C}" presName="Name9" presStyleLbl="parChTrans1D2" presStyleIdx="1" presStyleCnt="5"/>
      <dgm:spPr/>
      <dgm:t>
        <a:bodyPr/>
        <a:lstStyle/>
        <a:p>
          <a:endParaRPr lang="ru-RU"/>
        </a:p>
      </dgm:t>
    </dgm:pt>
    <dgm:pt modelId="{48B95602-8EC2-47A4-B6F6-A01814C1AFEA}" type="pres">
      <dgm:prSet presAssocID="{FF4B2804-8B6D-46EB-897D-5A4D05D8D42C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871A021-E80E-4AE0-8B26-93BA883A1244}" type="pres">
      <dgm:prSet presAssocID="{805550C7-F362-4674-ACBA-9BAE77A5DE84}" presName="node" presStyleLbl="node1" presStyleIdx="1" presStyleCnt="5" custRadScaleRad="141501" custRadScaleInc="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12EEA-AF9C-4C45-939D-E283B6B5875C}" type="pres">
      <dgm:prSet presAssocID="{4A84D3FE-33D2-4F86-BF39-70FC5988440B}" presName="Name9" presStyleLbl="parChTrans1D2" presStyleIdx="2" presStyleCnt="5"/>
      <dgm:spPr/>
      <dgm:t>
        <a:bodyPr/>
        <a:lstStyle/>
        <a:p>
          <a:endParaRPr lang="ru-RU"/>
        </a:p>
      </dgm:t>
    </dgm:pt>
    <dgm:pt modelId="{370FE42F-E9E4-464D-A5FD-85359BA7FC2C}" type="pres">
      <dgm:prSet presAssocID="{4A84D3FE-33D2-4F86-BF39-70FC5988440B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03B576E-7532-495E-A724-314CF63F9ECA}" type="pres">
      <dgm:prSet presAssocID="{4EC0B42C-2D5B-4ED4-B677-40A9B9A01BED}" presName="node" presStyleLbl="node1" presStyleIdx="2" presStyleCnt="5" custScaleX="115022" custRadScaleRad="147018" custRadScaleInc="-55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5D2DF-94B7-4F3C-BE20-113DEDC41843}" type="pres">
      <dgm:prSet presAssocID="{3BF677CA-D4FA-4909-9692-7A98EECC0B5D}" presName="Name9" presStyleLbl="parChTrans1D2" presStyleIdx="3" presStyleCnt="5"/>
      <dgm:spPr/>
      <dgm:t>
        <a:bodyPr/>
        <a:lstStyle/>
        <a:p>
          <a:endParaRPr lang="ru-RU"/>
        </a:p>
      </dgm:t>
    </dgm:pt>
    <dgm:pt modelId="{7665A366-55A8-4579-A6D4-FF932F584F04}" type="pres">
      <dgm:prSet presAssocID="{3BF677CA-D4FA-4909-9692-7A98EECC0B5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ABF1DEC0-C6F9-4D2E-A27C-2186BB70E25C}" type="pres">
      <dgm:prSet presAssocID="{9D93F2DC-C29A-44C7-A350-3B370DCF94D6}" presName="node" presStyleLbl="node1" presStyleIdx="3" presStyleCnt="5" custRadScaleRad="145521" custRadScaleInc="54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13C69-DFF9-4511-AE03-31501E52985A}" type="pres">
      <dgm:prSet presAssocID="{A7C37F91-5127-495D-BE58-C875645A316A}" presName="Name9" presStyleLbl="parChTrans1D2" presStyleIdx="4" presStyleCnt="5"/>
      <dgm:spPr/>
      <dgm:t>
        <a:bodyPr/>
        <a:lstStyle/>
        <a:p>
          <a:endParaRPr lang="ru-RU"/>
        </a:p>
      </dgm:t>
    </dgm:pt>
    <dgm:pt modelId="{C1B7C094-8B91-4C76-8806-6362FCF8E0C0}" type="pres">
      <dgm:prSet presAssocID="{A7C37F91-5127-495D-BE58-C875645A316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AF5F54B4-1B3F-410D-83DD-028BDA6365E3}" type="pres">
      <dgm:prSet presAssocID="{0CD5911A-6A31-4F1F-8BD9-A884301F0027}" presName="node" presStyleLbl="node1" presStyleIdx="4" presStyleCnt="5" custScaleX="107512" custRadScaleRad="142410" custRadScaleInc="2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44CF3A-B0FB-4094-A8C9-31D6B1318230}" type="presOf" srcId="{4EC0B42C-2D5B-4ED4-B677-40A9B9A01BED}" destId="{203B576E-7532-495E-A724-314CF63F9ECA}" srcOrd="0" destOrd="0" presId="urn:microsoft.com/office/officeart/2005/8/layout/radial1"/>
    <dgm:cxn modelId="{9095A83B-ECDE-4DBC-81A6-5D57F0C728D3}" srcId="{1C497FF4-36AD-499B-92E9-39F0469448F0}" destId="{0CD5911A-6A31-4F1F-8BD9-A884301F0027}" srcOrd="4" destOrd="0" parTransId="{A7C37F91-5127-495D-BE58-C875645A316A}" sibTransId="{A19B9B59-C580-4ED5-911C-74B577A8E613}"/>
    <dgm:cxn modelId="{6172D48E-114E-40C8-9329-8E3D3B521284}" type="presOf" srcId="{0CD5911A-6A31-4F1F-8BD9-A884301F0027}" destId="{AF5F54B4-1B3F-410D-83DD-028BDA6365E3}" srcOrd="0" destOrd="0" presId="urn:microsoft.com/office/officeart/2005/8/layout/radial1"/>
    <dgm:cxn modelId="{6B7A3389-D7B3-4086-920C-2888AB936149}" type="presOf" srcId="{3BF677CA-D4FA-4909-9692-7A98EECC0B5D}" destId="{7665A366-55A8-4579-A6D4-FF932F584F04}" srcOrd="1" destOrd="0" presId="urn:microsoft.com/office/officeart/2005/8/layout/radial1"/>
    <dgm:cxn modelId="{2D5516F1-4211-4AE7-A275-ADDC016F0F08}" type="presOf" srcId="{4A84D3FE-33D2-4F86-BF39-70FC5988440B}" destId="{370FE42F-E9E4-464D-A5FD-85359BA7FC2C}" srcOrd="1" destOrd="0" presId="urn:microsoft.com/office/officeart/2005/8/layout/radial1"/>
    <dgm:cxn modelId="{2E943602-22BA-4559-A672-19D124C5AD30}" srcId="{1C497FF4-36AD-499B-92E9-39F0469448F0}" destId="{4EC0B42C-2D5B-4ED4-B677-40A9B9A01BED}" srcOrd="2" destOrd="0" parTransId="{4A84D3FE-33D2-4F86-BF39-70FC5988440B}" sibTransId="{DF12EBC9-BE4D-4B57-8FDA-EF4609F2B3A4}"/>
    <dgm:cxn modelId="{94EC485C-A306-472F-A087-8930E9938795}" type="presOf" srcId="{3E6825E2-C895-487E-B51E-0899922303B9}" destId="{8103CB47-E71B-4FAA-9F68-CE5AC498EBC1}" srcOrd="0" destOrd="0" presId="urn:microsoft.com/office/officeart/2005/8/layout/radial1"/>
    <dgm:cxn modelId="{05EFCE7D-4B96-430C-8338-C1FC275F90F2}" type="presOf" srcId="{FF4B2804-8B6D-46EB-897D-5A4D05D8D42C}" destId="{4A7243F8-1145-4F7B-88B9-3A77BADFA18D}" srcOrd="0" destOrd="0" presId="urn:microsoft.com/office/officeart/2005/8/layout/radial1"/>
    <dgm:cxn modelId="{EA5DBA73-0959-423F-A0C2-23CEDE83D3E8}" type="presOf" srcId="{3BF677CA-D4FA-4909-9692-7A98EECC0B5D}" destId="{C1C5D2DF-94B7-4F3C-BE20-113DEDC41843}" srcOrd="0" destOrd="0" presId="urn:microsoft.com/office/officeart/2005/8/layout/radial1"/>
    <dgm:cxn modelId="{9E30A964-3A3E-4B71-8223-08185FBAEE5E}" type="presOf" srcId="{4A84D3FE-33D2-4F86-BF39-70FC5988440B}" destId="{00512EEA-AF9C-4C45-939D-E283B6B5875C}" srcOrd="0" destOrd="0" presId="urn:microsoft.com/office/officeart/2005/8/layout/radial1"/>
    <dgm:cxn modelId="{D81580EB-599A-4964-8ED9-38396BAA35B9}" srcId="{1C497FF4-36AD-499B-92E9-39F0469448F0}" destId="{805550C7-F362-4674-ACBA-9BAE77A5DE84}" srcOrd="1" destOrd="0" parTransId="{FF4B2804-8B6D-46EB-897D-5A4D05D8D42C}" sibTransId="{78F37A5C-4ACE-405A-A82B-751499A24B50}"/>
    <dgm:cxn modelId="{47BD6628-178A-492F-8728-FF4E1B8440AA}" srcId="{1C497FF4-36AD-499B-92E9-39F0469448F0}" destId="{9D93F2DC-C29A-44C7-A350-3B370DCF94D6}" srcOrd="3" destOrd="0" parTransId="{3BF677CA-D4FA-4909-9692-7A98EECC0B5D}" sibTransId="{3DC2E0AB-17BA-4E6F-A51E-2B67CBE9ECE3}"/>
    <dgm:cxn modelId="{7A6210A7-8B5B-4F6F-91D1-F8E853F15025}" srcId="{1C497FF4-36AD-499B-92E9-39F0469448F0}" destId="{3E6825E2-C895-487E-B51E-0899922303B9}" srcOrd="0" destOrd="0" parTransId="{7F00BC87-4C4C-4074-A8F2-4E1784497186}" sibTransId="{7955AAE0-6A96-4E44-9CE9-C5ABB63B816B}"/>
    <dgm:cxn modelId="{27D14FDE-FD85-413F-9CC8-D69E26F26EEB}" srcId="{F89A6AFB-781A-45CA-B25F-2374952826AC}" destId="{1C497FF4-36AD-499B-92E9-39F0469448F0}" srcOrd="0" destOrd="0" parTransId="{EF8324CE-0670-48FD-8A48-4A59970B74C1}" sibTransId="{CD6FBB9A-169B-4DA4-8A0D-8C57E4FDEA02}"/>
    <dgm:cxn modelId="{8A5D1218-14FB-4DB5-B258-16484D5C44A5}" type="presOf" srcId="{805550C7-F362-4674-ACBA-9BAE77A5DE84}" destId="{7871A021-E80E-4AE0-8B26-93BA883A1244}" srcOrd="0" destOrd="0" presId="urn:microsoft.com/office/officeart/2005/8/layout/radial1"/>
    <dgm:cxn modelId="{A3B8D604-1E8C-4FD0-857B-16DE4002E7BA}" type="presOf" srcId="{FF4B2804-8B6D-46EB-897D-5A4D05D8D42C}" destId="{48B95602-8EC2-47A4-B6F6-A01814C1AFEA}" srcOrd="1" destOrd="0" presId="urn:microsoft.com/office/officeart/2005/8/layout/radial1"/>
    <dgm:cxn modelId="{E31BDA81-9F7B-474A-BE96-092C2C2BF7F9}" type="presOf" srcId="{9D93F2DC-C29A-44C7-A350-3B370DCF94D6}" destId="{ABF1DEC0-C6F9-4D2E-A27C-2186BB70E25C}" srcOrd="0" destOrd="0" presId="urn:microsoft.com/office/officeart/2005/8/layout/radial1"/>
    <dgm:cxn modelId="{3F40951E-458D-4972-B60F-B828D486836F}" type="presOf" srcId="{A7C37F91-5127-495D-BE58-C875645A316A}" destId="{C1B7C094-8B91-4C76-8806-6362FCF8E0C0}" srcOrd="1" destOrd="0" presId="urn:microsoft.com/office/officeart/2005/8/layout/radial1"/>
    <dgm:cxn modelId="{FA6AC49E-A4D6-492B-9F93-43006AC9FA7D}" type="presOf" srcId="{7F00BC87-4C4C-4074-A8F2-4E1784497186}" destId="{E75F047C-2CF9-41AA-AEB5-8106523EDE05}" srcOrd="0" destOrd="0" presId="urn:microsoft.com/office/officeart/2005/8/layout/radial1"/>
    <dgm:cxn modelId="{B6C5BEA1-71FA-4DC7-93B4-FDB0FB7D24F8}" type="presOf" srcId="{F89A6AFB-781A-45CA-B25F-2374952826AC}" destId="{57D5E34C-4DB4-466B-A6CF-248432817C16}" srcOrd="0" destOrd="0" presId="urn:microsoft.com/office/officeart/2005/8/layout/radial1"/>
    <dgm:cxn modelId="{7866085E-3192-4D3D-82FC-BD94C72D392B}" type="presOf" srcId="{A7C37F91-5127-495D-BE58-C875645A316A}" destId="{58513C69-DFF9-4511-AE03-31501E52985A}" srcOrd="0" destOrd="0" presId="urn:microsoft.com/office/officeart/2005/8/layout/radial1"/>
    <dgm:cxn modelId="{D384E2B8-F3B5-4DB5-B9AA-10A035036611}" type="presOf" srcId="{1C497FF4-36AD-499B-92E9-39F0469448F0}" destId="{795F3F99-B7FB-4119-861F-1717463E0290}" srcOrd="0" destOrd="0" presId="urn:microsoft.com/office/officeart/2005/8/layout/radial1"/>
    <dgm:cxn modelId="{3BD2A9E3-42A5-4C70-9B70-E9BFF975754F}" type="presOf" srcId="{7F00BC87-4C4C-4074-A8F2-4E1784497186}" destId="{52191324-803B-4407-9B60-055AA0F49EB7}" srcOrd="1" destOrd="0" presId="urn:microsoft.com/office/officeart/2005/8/layout/radial1"/>
    <dgm:cxn modelId="{CD72E2A5-9F50-4E63-B9D3-945469F49534}" type="presParOf" srcId="{57D5E34C-4DB4-466B-A6CF-248432817C16}" destId="{795F3F99-B7FB-4119-861F-1717463E0290}" srcOrd="0" destOrd="0" presId="urn:microsoft.com/office/officeart/2005/8/layout/radial1"/>
    <dgm:cxn modelId="{065C6185-44A4-4E47-BAC8-1BCA08D0DEA2}" type="presParOf" srcId="{57D5E34C-4DB4-466B-A6CF-248432817C16}" destId="{E75F047C-2CF9-41AA-AEB5-8106523EDE05}" srcOrd="1" destOrd="0" presId="urn:microsoft.com/office/officeart/2005/8/layout/radial1"/>
    <dgm:cxn modelId="{A9CAA455-7A38-4B79-BA4C-D2A63A5B36E1}" type="presParOf" srcId="{E75F047C-2CF9-41AA-AEB5-8106523EDE05}" destId="{52191324-803B-4407-9B60-055AA0F49EB7}" srcOrd="0" destOrd="0" presId="urn:microsoft.com/office/officeart/2005/8/layout/radial1"/>
    <dgm:cxn modelId="{87F75C32-E1BC-476E-BA67-90CA31941C4D}" type="presParOf" srcId="{57D5E34C-4DB4-466B-A6CF-248432817C16}" destId="{8103CB47-E71B-4FAA-9F68-CE5AC498EBC1}" srcOrd="2" destOrd="0" presId="urn:microsoft.com/office/officeart/2005/8/layout/radial1"/>
    <dgm:cxn modelId="{DA305CB7-9003-4A49-8453-35FCE747F70E}" type="presParOf" srcId="{57D5E34C-4DB4-466B-A6CF-248432817C16}" destId="{4A7243F8-1145-4F7B-88B9-3A77BADFA18D}" srcOrd="3" destOrd="0" presId="urn:microsoft.com/office/officeart/2005/8/layout/radial1"/>
    <dgm:cxn modelId="{6E70CA63-22E5-4A54-B01F-5699DB914992}" type="presParOf" srcId="{4A7243F8-1145-4F7B-88B9-3A77BADFA18D}" destId="{48B95602-8EC2-47A4-B6F6-A01814C1AFEA}" srcOrd="0" destOrd="0" presId="urn:microsoft.com/office/officeart/2005/8/layout/radial1"/>
    <dgm:cxn modelId="{0A336C7B-F482-48C3-813C-B2748E748464}" type="presParOf" srcId="{57D5E34C-4DB4-466B-A6CF-248432817C16}" destId="{7871A021-E80E-4AE0-8B26-93BA883A1244}" srcOrd="4" destOrd="0" presId="urn:microsoft.com/office/officeart/2005/8/layout/radial1"/>
    <dgm:cxn modelId="{7BDA0911-F19C-43B7-9D12-6001ED999B5E}" type="presParOf" srcId="{57D5E34C-4DB4-466B-A6CF-248432817C16}" destId="{00512EEA-AF9C-4C45-939D-E283B6B5875C}" srcOrd="5" destOrd="0" presId="urn:microsoft.com/office/officeart/2005/8/layout/radial1"/>
    <dgm:cxn modelId="{4AA0BDBE-3481-4055-9D3B-6D71AD6994B4}" type="presParOf" srcId="{00512EEA-AF9C-4C45-939D-E283B6B5875C}" destId="{370FE42F-E9E4-464D-A5FD-85359BA7FC2C}" srcOrd="0" destOrd="0" presId="urn:microsoft.com/office/officeart/2005/8/layout/radial1"/>
    <dgm:cxn modelId="{FAD78D25-19E5-4ED9-975B-19F6B7D530D4}" type="presParOf" srcId="{57D5E34C-4DB4-466B-A6CF-248432817C16}" destId="{203B576E-7532-495E-A724-314CF63F9ECA}" srcOrd="6" destOrd="0" presId="urn:microsoft.com/office/officeart/2005/8/layout/radial1"/>
    <dgm:cxn modelId="{748B7082-71CF-480D-AB77-6D5075C68F57}" type="presParOf" srcId="{57D5E34C-4DB4-466B-A6CF-248432817C16}" destId="{C1C5D2DF-94B7-4F3C-BE20-113DEDC41843}" srcOrd="7" destOrd="0" presId="urn:microsoft.com/office/officeart/2005/8/layout/radial1"/>
    <dgm:cxn modelId="{C61EBE72-1262-4551-86B1-668005D4DD36}" type="presParOf" srcId="{C1C5D2DF-94B7-4F3C-BE20-113DEDC41843}" destId="{7665A366-55A8-4579-A6D4-FF932F584F04}" srcOrd="0" destOrd="0" presId="urn:microsoft.com/office/officeart/2005/8/layout/radial1"/>
    <dgm:cxn modelId="{42928587-27BA-4063-8227-1E87B6754195}" type="presParOf" srcId="{57D5E34C-4DB4-466B-A6CF-248432817C16}" destId="{ABF1DEC0-C6F9-4D2E-A27C-2186BB70E25C}" srcOrd="8" destOrd="0" presId="urn:microsoft.com/office/officeart/2005/8/layout/radial1"/>
    <dgm:cxn modelId="{DCECFBA1-D6D3-47F1-991E-9D05D000EC4D}" type="presParOf" srcId="{57D5E34C-4DB4-466B-A6CF-248432817C16}" destId="{58513C69-DFF9-4511-AE03-31501E52985A}" srcOrd="9" destOrd="0" presId="urn:microsoft.com/office/officeart/2005/8/layout/radial1"/>
    <dgm:cxn modelId="{52A4F301-75BD-4FCD-9420-AFCF6D30F048}" type="presParOf" srcId="{58513C69-DFF9-4511-AE03-31501E52985A}" destId="{C1B7C094-8B91-4C76-8806-6362FCF8E0C0}" srcOrd="0" destOrd="0" presId="urn:microsoft.com/office/officeart/2005/8/layout/radial1"/>
    <dgm:cxn modelId="{86B5F7D2-5238-4D32-9358-B26C88146E82}" type="presParOf" srcId="{57D5E34C-4DB4-466B-A6CF-248432817C16}" destId="{AF5F54B4-1B3F-410D-83DD-028BDA6365E3}" srcOrd="1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79325D-98AD-41A6-9B4A-3FC65D24FD61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740CF7-2D2B-447A-88CA-2F797086EDA3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200" b="1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192 333,38</a:t>
          </a:r>
        </a:p>
        <a:p>
          <a:r>
            <a:rPr lang="ru-RU" sz="2400" b="1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15,1%</a:t>
          </a:r>
          <a:endParaRPr lang="ru-RU" sz="2400" b="1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gm:t>
    </dgm:pt>
    <dgm:pt modelId="{518964C7-DFFF-4696-87AF-5B8ED2C8D4C8}" type="parTrans" cxnId="{617CA211-6D08-47CF-B5E0-BAB632D3CF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A16A71D0-EB68-45E5-BC85-D54C47EB2DCA}" type="sibTrans" cxnId="{617CA211-6D08-47CF-B5E0-BAB632D3CF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B65571E-3B9B-45E0-BFA1-104AE02000C4}">
      <dgm:prSet phldrT="[Текст]" custT="1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200" b="1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</a:t>
          </a:r>
          <a:r>
            <a:rPr lang="ru-RU" sz="3200" b="1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 081 357,40</a:t>
          </a:r>
        </a:p>
        <a:p>
          <a:r>
            <a:rPr lang="ru-RU" sz="2400" b="1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84,9%</a:t>
          </a:r>
          <a:endParaRPr lang="ru-RU" sz="2400" b="1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gm:t>
    </dgm:pt>
    <dgm:pt modelId="{C18ADA9E-C6F9-4832-B2AC-0C21A19C37BA}" type="parTrans" cxnId="{C4B30A52-E653-444C-88B5-CB0EADCA180C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4CB2787-4038-4C8B-BCE6-63CDE2DA393B}" type="sibTrans" cxnId="{C4B30A52-E653-444C-88B5-CB0EADCA180C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05B43672-FA20-4732-B9B5-67CDBD5E2B97}" type="pres">
      <dgm:prSet presAssocID="{A979325D-98AD-41A6-9B4A-3FC65D24FD6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ED263B-1DE1-4541-84FE-6F3F149DAB07}" type="pres">
      <dgm:prSet presAssocID="{A979325D-98AD-41A6-9B4A-3FC65D24FD61}" presName="comp1" presStyleCnt="0"/>
      <dgm:spPr/>
    </dgm:pt>
    <dgm:pt modelId="{FF0EB926-36DF-44DA-8C2F-CDB7B74481F1}" type="pres">
      <dgm:prSet presAssocID="{A979325D-98AD-41A6-9B4A-3FC65D24FD61}" presName="circle1" presStyleLbl="node1" presStyleIdx="0" presStyleCnt="2"/>
      <dgm:spPr/>
      <dgm:t>
        <a:bodyPr/>
        <a:lstStyle/>
        <a:p>
          <a:endParaRPr lang="ru-RU"/>
        </a:p>
      </dgm:t>
    </dgm:pt>
    <dgm:pt modelId="{CB0BC99C-EA20-4496-9734-5FBFB590490D}" type="pres">
      <dgm:prSet presAssocID="{A979325D-98AD-41A6-9B4A-3FC65D24FD61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DA289-003E-4A21-902E-B467EE410F29}" type="pres">
      <dgm:prSet presAssocID="{A979325D-98AD-41A6-9B4A-3FC65D24FD61}" presName="comp2" presStyleCnt="0"/>
      <dgm:spPr/>
    </dgm:pt>
    <dgm:pt modelId="{81E0CC8D-DC12-4F82-ABCF-A5C4ACF555A0}" type="pres">
      <dgm:prSet presAssocID="{A979325D-98AD-41A6-9B4A-3FC65D24FD61}" presName="circle2" presStyleLbl="node1" presStyleIdx="1" presStyleCnt="2"/>
      <dgm:spPr/>
      <dgm:t>
        <a:bodyPr/>
        <a:lstStyle/>
        <a:p>
          <a:endParaRPr lang="ru-RU"/>
        </a:p>
      </dgm:t>
    </dgm:pt>
    <dgm:pt modelId="{474A2ACC-780A-41FB-930F-2A9F9F409C99}" type="pres">
      <dgm:prSet presAssocID="{A979325D-98AD-41A6-9B4A-3FC65D24FD61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B30A52-E653-444C-88B5-CB0EADCA180C}" srcId="{A979325D-98AD-41A6-9B4A-3FC65D24FD61}" destId="{7B65571E-3B9B-45E0-BFA1-104AE02000C4}" srcOrd="1" destOrd="0" parTransId="{C18ADA9E-C6F9-4832-B2AC-0C21A19C37BA}" sibTransId="{C4CB2787-4038-4C8B-BCE6-63CDE2DA393B}"/>
    <dgm:cxn modelId="{19941F29-DBBF-4B4A-AFF4-0CA32AD89728}" type="presOf" srcId="{62740CF7-2D2B-447A-88CA-2F797086EDA3}" destId="{FF0EB926-36DF-44DA-8C2F-CDB7B74481F1}" srcOrd="0" destOrd="0" presId="urn:microsoft.com/office/officeart/2005/8/layout/venn2"/>
    <dgm:cxn modelId="{617CA211-6D08-47CF-B5E0-BAB632D3CFD9}" srcId="{A979325D-98AD-41A6-9B4A-3FC65D24FD61}" destId="{62740CF7-2D2B-447A-88CA-2F797086EDA3}" srcOrd="0" destOrd="0" parTransId="{518964C7-DFFF-4696-87AF-5B8ED2C8D4C8}" sibTransId="{A16A71D0-EB68-45E5-BC85-D54C47EB2DCA}"/>
    <dgm:cxn modelId="{D551F696-A17D-4D14-8339-111263DB98E5}" type="presOf" srcId="{7B65571E-3B9B-45E0-BFA1-104AE02000C4}" destId="{81E0CC8D-DC12-4F82-ABCF-A5C4ACF555A0}" srcOrd="0" destOrd="0" presId="urn:microsoft.com/office/officeart/2005/8/layout/venn2"/>
    <dgm:cxn modelId="{083888EF-8756-4B16-97BB-C0EB045304AD}" type="presOf" srcId="{62740CF7-2D2B-447A-88CA-2F797086EDA3}" destId="{CB0BC99C-EA20-4496-9734-5FBFB590490D}" srcOrd="1" destOrd="0" presId="urn:microsoft.com/office/officeart/2005/8/layout/venn2"/>
    <dgm:cxn modelId="{9138A17D-28E5-4416-B2EF-4916B43B39D5}" type="presOf" srcId="{7B65571E-3B9B-45E0-BFA1-104AE02000C4}" destId="{474A2ACC-780A-41FB-930F-2A9F9F409C99}" srcOrd="1" destOrd="0" presId="urn:microsoft.com/office/officeart/2005/8/layout/venn2"/>
    <dgm:cxn modelId="{4BC81AE7-EFDF-488C-880D-BF583406011C}" type="presOf" srcId="{A979325D-98AD-41A6-9B4A-3FC65D24FD61}" destId="{05B43672-FA20-4732-B9B5-67CDBD5E2B97}" srcOrd="0" destOrd="0" presId="urn:microsoft.com/office/officeart/2005/8/layout/venn2"/>
    <dgm:cxn modelId="{622BBA8E-1B1A-4335-8E3D-A6889665DEA7}" type="presParOf" srcId="{05B43672-FA20-4732-B9B5-67CDBD5E2B97}" destId="{54ED263B-1DE1-4541-84FE-6F3F149DAB07}" srcOrd="0" destOrd="0" presId="urn:microsoft.com/office/officeart/2005/8/layout/venn2"/>
    <dgm:cxn modelId="{13AB40FC-B5AB-4DE5-ACC6-0AE429D11C55}" type="presParOf" srcId="{54ED263B-1DE1-4541-84FE-6F3F149DAB07}" destId="{FF0EB926-36DF-44DA-8C2F-CDB7B74481F1}" srcOrd="0" destOrd="0" presId="urn:microsoft.com/office/officeart/2005/8/layout/venn2"/>
    <dgm:cxn modelId="{37B9E0BD-C033-4AFB-A839-EBA462B82DA6}" type="presParOf" srcId="{54ED263B-1DE1-4541-84FE-6F3F149DAB07}" destId="{CB0BC99C-EA20-4496-9734-5FBFB590490D}" srcOrd="1" destOrd="0" presId="urn:microsoft.com/office/officeart/2005/8/layout/venn2"/>
    <dgm:cxn modelId="{FCDAB744-3B10-4D30-9B0E-C7AB52FAA0A9}" type="presParOf" srcId="{05B43672-FA20-4732-B9B5-67CDBD5E2B97}" destId="{0CBDA289-003E-4A21-902E-B467EE410F29}" srcOrd="1" destOrd="0" presId="urn:microsoft.com/office/officeart/2005/8/layout/venn2"/>
    <dgm:cxn modelId="{60E6170A-E7C7-4CA6-BE35-FE8DB6B7653C}" type="presParOf" srcId="{0CBDA289-003E-4A21-902E-B467EE410F29}" destId="{81E0CC8D-DC12-4F82-ABCF-A5C4ACF555A0}" srcOrd="0" destOrd="0" presId="urn:microsoft.com/office/officeart/2005/8/layout/venn2"/>
    <dgm:cxn modelId="{703AD338-6FF5-41E6-833B-377EF1692410}" type="presParOf" srcId="{0CBDA289-003E-4A21-902E-B467EE410F29}" destId="{474A2ACC-780A-41FB-930F-2A9F9F409C99}" srcOrd="1" destOrd="0" presId="urn:microsoft.com/office/officeart/2005/8/layout/ven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1D06B5-4A59-4CD6-830F-8FB6BCB6A4E1}">
      <dsp:nvSpPr>
        <dsp:cNvPr id="0" name=""/>
        <dsp:cNvSpPr/>
      </dsp:nvSpPr>
      <dsp:spPr>
        <a:xfrm rot="16200000">
          <a:off x="-279962" y="280104"/>
          <a:ext cx="1866416" cy="13064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79962" y="280104"/>
        <a:ext cx="1866416" cy="1306491"/>
      </dsp:txXfrm>
    </dsp:sp>
    <dsp:sp modelId="{31FC3404-07CD-44D4-9F9B-7F1061ED9CE6}">
      <dsp:nvSpPr>
        <dsp:cNvPr id="0" name=""/>
        <dsp:cNvSpPr/>
      </dsp:nvSpPr>
      <dsp:spPr>
        <a:xfrm rot="5400000">
          <a:off x="3997941" y="-2016767"/>
          <a:ext cx="1213170" cy="6618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1 265 054,85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3997941" y="-2016767"/>
        <a:ext cx="1213170" cy="6618308"/>
      </dsp:txXfrm>
    </dsp:sp>
    <dsp:sp modelId="{44252A41-0E0E-43C7-9EBA-3BE059FA583A}">
      <dsp:nvSpPr>
        <dsp:cNvPr id="0" name=""/>
        <dsp:cNvSpPr/>
      </dsp:nvSpPr>
      <dsp:spPr>
        <a:xfrm rot="16200000">
          <a:off x="-299251" y="1975654"/>
          <a:ext cx="1904995" cy="13064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99251" y="1975654"/>
        <a:ext cx="1904995" cy="1306491"/>
      </dsp:txXfrm>
    </dsp:sp>
    <dsp:sp modelId="{91430E59-2EC4-421D-8276-6A8E67318C2E}">
      <dsp:nvSpPr>
        <dsp:cNvPr id="0" name=""/>
        <dsp:cNvSpPr/>
      </dsp:nvSpPr>
      <dsp:spPr>
        <a:xfrm rot="5400000">
          <a:off x="3997941" y="-340373"/>
          <a:ext cx="1213170" cy="6618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+ 56 867,05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+ 4,7%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3997941" y="-340373"/>
        <a:ext cx="1213170" cy="6618308"/>
      </dsp:txXfrm>
    </dsp:sp>
    <dsp:sp modelId="{6506A5FC-BB32-4A16-A9A7-7E0E5C5C276E}">
      <dsp:nvSpPr>
        <dsp:cNvPr id="0" name=""/>
        <dsp:cNvSpPr/>
      </dsp:nvSpPr>
      <dsp:spPr>
        <a:xfrm rot="16200000">
          <a:off x="-279962" y="3671204"/>
          <a:ext cx="1866416" cy="13064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79962" y="3671204"/>
        <a:ext cx="1866416" cy="1306491"/>
      </dsp:txXfrm>
    </dsp:sp>
    <dsp:sp modelId="{3FF4BCE9-08F7-4536-9CAA-832C5265CC0E}">
      <dsp:nvSpPr>
        <dsp:cNvPr id="0" name=""/>
        <dsp:cNvSpPr/>
      </dsp:nvSpPr>
      <dsp:spPr>
        <a:xfrm rot="5400000">
          <a:off x="3997941" y="1336032"/>
          <a:ext cx="1213170" cy="6618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1 208 187,80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3997941" y="1336032"/>
        <a:ext cx="1213170" cy="66183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1D06B5-4A59-4CD6-830F-8FB6BCB6A4E1}">
      <dsp:nvSpPr>
        <dsp:cNvPr id="0" name=""/>
        <dsp:cNvSpPr/>
      </dsp:nvSpPr>
      <dsp:spPr>
        <a:xfrm rot="16200000">
          <a:off x="-281887" y="283372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283372"/>
        <a:ext cx="1879252" cy="1315476"/>
      </dsp:txXfrm>
    </dsp:sp>
    <dsp:sp modelId="{31FC3404-07CD-44D4-9F9B-7F1061ED9CE6}">
      <dsp:nvSpPr>
        <dsp:cNvPr id="0" name=""/>
        <dsp:cNvSpPr/>
      </dsp:nvSpPr>
      <dsp:spPr>
        <a:xfrm rot="5400000">
          <a:off x="4025686" y="-2046203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211 006,24 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-2046203"/>
        <a:ext cx="1221514" cy="6685523"/>
      </dsp:txXfrm>
    </dsp:sp>
    <dsp:sp modelId="{44252A41-0E0E-43C7-9EBA-3BE059FA583A}">
      <dsp:nvSpPr>
        <dsp:cNvPr id="0" name=""/>
        <dsp:cNvSpPr/>
      </dsp:nvSpPr>
      <dsp:spPr>
        <a:xfrm rot="16200000">
          <a:off x="-281887" y="1971161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1971161"/>
        <a:ext cx="1879252" cy="1315476"/>
      </dsp:txXfrm>
    </dsp:sp>
    <dsp:sp modelId="{91430E59-2EC4-421D-8276-6A8E67318C2E}">
      <dsp:nvSpPr>
        <dsp:cNvPr id="0" name=""/>
        <dsp:cNvSpPr/>
      </dsp:nvSpPr>
      <dsp:spPr>
        <a:xfrm rot="5400000">
          <a:off x="4025686" y="-369810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+ 16 062,74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+ 8,2%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-369810"/>
        <a:ext cx="1221514" cy="6685523"/>
      </dsp:txXfrm>
    </dsp:sp>
    <dsp:sp modelId="{6506A5FC-BB32-4A16-A9A7-7E0E5C5C276E}">
      <dsp:nvSpPr>
        <dsp:cNvPr id="0" name=""/>
        <dsp:cNvSpPr/>
      </dsp:nvSpPr>
      <dsp:spPr>
        <a:xfrm rot="16200000">
          <a:off x="-281887" y="3658950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3658950"/>
        <a:ext cx="1879252" cy="1315476"/>
      </dsp:txXfrm>
    </dsp:sp>
    <dsp:sp modelId="{3FF4BCE9-08F7-4536-9CAA-832C5265CC0E}">
      <dsp:nvSpPr>
        <dsp:cNvPr id="0" name=""/>
        <dsp:cNvSpPr/>
      </dsp:nvSpPr>
      <dsp:spPr>
        <a:xfrm rot="5400000">
          <a:off x="4025686" y="1304281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194 943,50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1304281"/>
        <a:ext cx="1221514" cy="668552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7F4A16-0496-4FBA-B017-F7113770D975}">
      <dsp:nvSpPr>
        <dsp:cNvPr id="0" name=""/>
        <dsp:cNvSpPr/>
      </dsp:nvSpPr>
      <dsp:spPr>
        <a:xfrm>
          <a:off x="1981199" y="3354624"/>
          <a:ext cx="5181601" cy="3503348"/>
        </a:xfrm>
        <a:prstGeom prst="ellipse">
          <a:avLst/>
        </a:prstGeom>
        <a:noFill/>
        <a:ln w="25400" cap="rnd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Мероприятия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направленные на увеличение налогового потенциала, своевременного поступления в бюджет НДФЛ, недопущение образования текущей задолженности и погашения имеющейся</a:t>
          </a:r>
          <a:endParaRPr lang="ru-RU" sz="2000" b="1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981199" y="3354624"/>
        <a:ext cx="5181601" cy="3503348"/>
      </dsp:txXfrm>
    </dsp:sp>
    <dsp:sp modelId="{3D424E73-599D-4C8B-850F-5CA150254089}">
      <dsp:nvSpPr>
        <dsp:cNvPr id="0" name=""/>
        <dsp:cNvSpPr/>
      </dsp:nvSpPr>
      <dsp:spPr>
        <a:xfrm rot="13254669">
          <a:off x="2609298" y="3312719"/>
          <a:ext cx="349075" cy="563763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4B8B42-0A37-4385-8489-EC3DF24F030A}">
      <dsp:nvSpPr>
        <dsp:cNvPr id="0" name=""/>
        <dsp:cNvSpPr/>
      </dsp:nvSpPr>
      <dsp:spPr>
        <a:xfrm>
          <a:off x="1" y="1235608"/>
          <a:ext cx="2741771" cy="2193417"/>
        </a:xfrm>
        <a:prstGeom prst="roundRect">
          <a:avLst>
            <a:gd name="adj" fmla="val 10000"/>
          </a:avLst>
        </a:prstGeom>
        <a:noFill/>
        <a:ln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Ежедневный,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ежедекадный,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ежемесячный анализ исполнения доходной части бюджета</a:t>
          </a:r>
          <a:endParaRPr lang="ru-RU" sz="2000" b="1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" y="1235608"/>
        <a:ext cx="2741771" cy="2193417"/>
      </dsp:txXfrm>
    </dsp:sp>
    <dsp:sp modelId="{E6D1251D-8C81-4CEA-B14D-2C9B0F001024}">
      <dsp:nvSpPr>
        <dsp:cNvPr id="0" name=""/>
        <dsp:cNvSpPr/>
      </dsp:nvSpPr>
      <dsp:spPr>
        <a:xfrm rot="16200000">
          <a:off x="4128930" y="2514667"/>
          <a:ext cx="886138" cy="457204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7D2B7-61CB-4D5A-9AE0-774C5C417BD1}">
      <dsp:nvSpPr>
        <dsp:cNvPr id="0" name=""/>
        <dsp:cNvSpPr/>
      </dsp:nvSpPr>
      <dsp:spPr>
        <a:xfrm>
          <a:off x="3201114" y="0"/>
          <a:ext cx="2741771" cy="2193417"/>
        </a:xfrm>
        <a:prstGeom prst="roundRect">
          <a:avLst>
            <a:gd name="adj" fmla="val 10000"/>
          </a:avLst>
        </a:prstGeom>
        <a:noFill/>
        <a:ln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Подготовка материала для проведения комиссии по мобилизации налоговых и неналоговых доходов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3201114" y="0"/>
        <a:ext cx="2741771" cy="2193417"/>
      </dsp:txXfrm>
    </dsp:sp>
    <dsp:sp modelId="{108D304A-D747-4815-83B8-9442379B4FA0}">
      <dsp:nvSpPr>
        <dsp:cNvPr id="0" name=""/>
        <dsp:cNvSpPr/>
      </dsp:nvSpPr>
      <dsp:spPr>
        <a:xfrm rot="19145331">
          <a:off x="6137316" y="3319525"/>
          <a:ext cx="368190" cy="560184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D5FCBB-3D30-47E5-BADA-4B5C96FA7A1B}">
      <dsp:nvSpPr>
        <dsp:cNvPr id="0" name=""/>
        <dsp:cNvSpPr/>
      </dsp:nvSpPr>
      <dsp:spPr>
        <a:xfrm>
          <a:off x="6402227" y="1235608"/>
          <a:ext cx="2741771" cy="2193417"/>
        </a:xfrm>
        <a:prstGeom prst="roundRect">
          <a:avLst>
            <a:gd name="adj" fmla="val 10000"/>
          </a:avLst>
        </a:prstGeom>
        <a:noFill/>
        <a:ln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Участие в работе комиссии Межрайонной ИФНС России №1 по легализации налоговой базы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6402227" y="1235608"/>
        <a:ext cx="2741771" cy="219341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5F3F99-B7FB-4119-861F-1717463E0290}">
      <dsp:nvSpPr>
        <dsp:cNvPr id="0" name=""/>
        <dsp:cNvSpPr/>
      </dsp:nvSpPr>
      <dsp:spPr>
        <a:xfrm>
          <a:off x="2600446" y="2181320"/>
          <a:ext cx="4067056" cy="360987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rnd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ysClr val="windowText" lastClr="000000"/>
              </a:solidFill>
            </a:rPr>
            <a:t>Приоритетные статьи расходов бюджета</a:t>
          </a:r>
          <a:endParaRPr lang="ru-RU" sz="3200" kern="1200" dirty="0"/>
        </a:p>
      </dsp:txBody>
      <dsp:txXfrm>
        <a:off x="2600446" y="2181320"/>
        <a:ext cx="4067056" cy="3609879"/>
      </dsp:txXfrm>
    </dsp:sp>
    <dsp:sp modelId="{E75F047C-2CF9-41AA-AEB5-8106523EDE05}">
      <dsp:nvSpPr>
        <dsp:cNvPr id="0" name=""/>
        <dsp:cNvSpPr/>
      </dsp:nvSpPr>
      <dsp:spPr>
        <a:xfrm rot="16172142">
          <a:off x="4555623" y="2098187"/>
          <a:ext cx="126425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126425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72142">
        <a:off x="4615675" y="2114996"/>
        <a:ext cx="6321" cy="6321"/>
      </dsp:txXfrm>
    </dsp:sp>
    <dsp:sp modelId="{8103CB47-E71B-4FAA-9F68-CE5AC498EBC1}">
      <dsp:nvSpPr>
        <dsp:cNvPr id="0" name=""/>
        <dsp:cNvSpPr/>
      </dsp:nvSpPr>
      <dsp:spPr>
        <a:xfrm>
          <a:off x="3390903" y="26046"/>
          <a:ext cx="2438399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Коммунальные услуги</a:t>
          </a:r>
          <a:endParaRPr lang="ru-RU" sz="2000" kern="1200" dirty="0"/>
        </a:p>
      </dsp:txBody>
      <dsp:txXfrm>
        <a:off x="3390903" y="26046"/>
        <a:ext cx="2438399" cy="2028922"/>
      </dsp:txXfrm>
    </dsp:sp>
    <dsp:sp modelId="{4A7243F8-1145-4F7B-88B9-3A77BADFA18D}">
      <dsp:nvSpPr>
        <dsp:cNvPr id="0" name=""/>
        <dsp:cNvSpPr/>
      </dsp:nvSpPr>
      <dsp:spPr>
        <a:xfrm rot="20250088">
          <a:off x="6447270" y="3054862"/>
          <a:ext cx="774492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774492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0250088">
        <a:off x="6815153" y="3055469"/>
        <a:ext cx="38724" cy="38724"/>
      </dsp:txXfrm>
    </dsp:sp>
    <dsp:sp modelId="{7871A021-E80E-4AE0-8B26-93BA883A1244}">
      <dsp:nvSpPr>
        <dsp:cNvPr id="0" name=""/>
        <dsp:cNvSpPr/>
      </dsp:nvSpPr>
      <dsp:spPr>
        <a:xfrm>
          <a:off x="7115077" y="1523993"/>
          <a:ext cx="2028922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Продукты питания</a:t>
          </a:r>
          <a:endParaRPr lang="ru-RU" sz="2000" kern="1200" dirty="0"/>
        </a:p>
      </dsp:txBody>
      <dsp:txXfrm>
        <a:off x="7115077" y="1523993"/>
        <a:ext cx="2028922" cy="2028922"/>
      </dsp:txXfrm>
    </dsp:sp>
    <dsp:sp modelId="{00512EEA-AF9C-4C45-939D-E283B6B5875C}">
      <dsp:nvSpPr>
        <dsp:cNvPr id="0" name=""/>
        <dsp:cNvSpPr/>
      </dsp:nvSpPr>
      <dsp:spPr>
        <a:xfrm rot="1807672">
          <a:off x="6294767" y="5107189"/>
          <a:ext cx="610310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0310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07672">
        <a:off x="6584664" y="5111901"/>
        <a:ext cx="30515" cy="30515"/>
      </dsp:txXfrm>
    </dsp:sp>
    <dsp:sp modelId="{203B576E-7532-495E-A724-314CF63F9ECA}">
      <dsp:nvSpPr>
        <dsp:cNvPr id="0" name=""/>
        <dsp:cNvSpPr/>
      </dsp:nvSpPr>
      <dsp:spPr>
        <a:xfrm>
          <a:off x="6667504" y="4829077"/>
          <a:ext cx="2333707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Медикаменты, перевязочные средства</a:t>
          </a:r>
          <a:endParaRPr lang="ru-RU" sz="2000" kern="1200" dirty="0"/>
        </a:p>
      </dsp:txBody>
      <dsp:txXfrm>
        <a:off x="6667504" y="4829077"/>
        <a:ext cx="2333707" cy="2028922"/>
      </dsp:txXfrm>
    </dsp:sp>
    <dsp:sp modelId="{C1C5D2DF-94B7-4F3C-BE20-113DEDC41843}">
      <dsp:nvSpPr>
        <dsp:cNvPr id="0" name=""/>
        <dsp:cNvSpPr/>
      </dsp:nvSpPr>
      <dsp:spPr>
        <a:xfrm rot="8992341">
          <a:off x="2262484" y="5134199"/>
          <a:ext cx="717964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717964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8992341">
        <a:off x="2603517" y="5136219"/>
        <a:ext cx="35898" cy="35898"/>
      </dsp:txXfrm>
    </dsp:sp>
    <dsp:sp modelId="{ABF1DEC0-C6F9-4D2E-A27C-2186BB70E25C}">
      <dsp:nvSpPr>
        <dsp:cNvPr id="0" name=""/>
        <dsp:cNvSpPr/>
      </dsp:nvSpPr>
      <dsp:spPr>
        <a:xfrm>
          <a:off x="419100" y="4829077"/>
          <a:ext cx="2028922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Социальные выплаты населению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>
        <a:off x="419100" y="4829077"/>
        <a:ext cx="2028922" cy="2028922"/>
      </dsp:txXfrm>
    </dsp:sp>
    <dsp:sp modelId="{58513C69-DFF9-4511-AE03-31501E52985A}">
      <dsp:nvSpPr>
        <dsp:cNvPr id="0" name=""/>
        <dsp:cNvSpPr/>
      </dsp:nvSpPr>
      <dsp:spPr>
        <a:xfrm rot="12196365">
          <a:off x="2048584" y="3023642"/>
          <a:ext cx="787431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787431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2196365">
        <a:off x="2422614" y="3023926"/>
        <a:ext cx="39371" cy="39371"/>
      </dsp:txXfrm>
    </dsp:sp>
    <dsp:sp modelId="{AF5F54B4-1B3F-410D-83DD-028BDA6365E3}">
      <dsp:nvSpPr>
        <dsp:cNvPr id="0" name=""/>
        <dsp:cNvSpPr/>
      </dsp:nvSpPr>
      <dsp:spPr>
        <a:xfrm>
          <a:off x="0" y="1447807"/>
          <a:ext cx="2181335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Выплата заработной платы работникам бюджетной сферы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>
        <a:off x="0" y="1447807"/>
        <a:ext cx="2181335" cy="202892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0EB926-36DF-44DA-8C2F-CDB7B74481F1}">
      <dsp:nvSpPr>
        <dsp:cNvPr id="0" name=""/>
        <dsp:cNvSpPr/>
      </dsp:nvSpPr>
      <dsp:spPr>
        <a:xfrm>
          <a:off x="1066799" y="0"/>
          <a:ext cx="4953000" cy="4953000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rnd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192 333,38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15,1%</a:t>
          </a:r>
          <a:endParaRPr lang="ru-RU" sz="2400" b="1" kern="1200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sp:txBody>
      <dsp:txXfrm>
        <a:off x="2243137" y="371474"/>
        <a:ext cx="2600325" cy="842010"/>
      </dsp:txXfrm>
    </dsp:sp>
    <dsp:sp modelId="{81E0CC8D-DC12-4F82-ABCF-A5C4ACF555A0}">
      <dsp:nvSpPr>
        <dsp:cNvPr id="0" name=""/>
        <dsp:cNvSpPr/>
      </dsp:nvSpPr>
      <dsp:spPr>
        <a:xfrm>
          <a:off x="1685924" y="1238249"/>
          <a:ext cx="3714750" cy="371475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rnd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</a:t>
          </a:r>
          <a:r>
            <a:rPr lang="ru-RU" sz="3200" b="1" kern="1200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 081 357,40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84,9%</a:t>
          </a:r>
          <a:endParaRPr lang="ru-RU" sz="2400" b="1" kern="1200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sp:txBody>
      <dsp:txXfrm>
        <a:off x="2229937" y="2166937"/>
        <a:ext cx="2626724" cy="18573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0.81746</cdr:x>
      <cdr:y>0.02326</cdr:y>
    </cdr:from>
    <cdr:to>
      <cdr:x>0.99013</cdr:x>
      <cdr:y>0.10405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267200" y="76200"/>
          <a:ext cx="901346" cy="2647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млн. руб.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0.54167</cdr:x>
      <cdr:y>0.72619</cdr:y>
    </cdr:from>
    <cdr:to>
      <cdr:x>0.58333</cdr:x>
      <cdr:y>0.91667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4533858" y="5067342"/>
          <a:ext cx="1219224" cy="38094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>
          <a:noFill/>
        </a:ln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КУРСКИЙ РАЙОН</a:t>
          </a:r>
          <a:endParaRPr lang="ru-RU" sz="16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0.7191</cdr:x>
      <cdr:y>0.13333</cdr:y>
    </cdr:from>
    <cdr:to>
      <cdr:x>0.89887</cdr:x>
      <cdr:y>0.21412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572000" y="457200"/>
          <a:ext cx="1143000" cy="277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млн. руб.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0.23077</cdr:x>
      <cdr:y>0.07442</cdr:y>
    </cdr:from>
    <cdr:to>
      <cdr:x>0.39344</cdr:x>
      <cdr:y>0.16459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72662" y="228600"/>
          <a:ext cx="75613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единиц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0.65</cdr:x>
      <cdr:y>0</cdr:y>
    </cdr:from>
    <cdr:to>
      <cdr:x>0.89063</cdr:x>
      <cdr:y>0.08617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971800" y="-76200"/>
          <a:ext cx="1100160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тыс. человек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0.56364</cdr:x>
      <cdr:y>0.04631</cdr:y>
    </cdr:from>
    <cdr:to>
      <cdr:x>0.85937</cdr:x>
      <cdr:y>0.13248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362200" y="152400"/>
          <a:ext cx="1239420" cy="2835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млрд. рублей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0.73333</cdr:x>
      <cdr:y>0.43137</cdr:y>
    </cdr:from>
    <cdr:to>
      <cdr:x>0.75</cdr:x>
      <cdr:y>0.47058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705600" y="1676400"/>
          <a:ext cx="152430" cy="15237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solidFill>
            <a:schemeClr val="accent5">
              <a:lumMod val="60000"/>
              <a:lumOff val="4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0.04167</cdr:x>
      <cdr:y>0.45098</cdr:y>
    </cdr:from>
    <cdr:to>
      <cdr:x>0.05833</cdr:x>
      <cdr:y>0.4902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81000" y="1752600"/>
          <a:ext cx="152400" cy="15240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imes New Roman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imes New Roman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imes New Roman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imes New Roman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imes New Roman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imes New Roman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imes New Roman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imes New Roman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0.05833</cdr:x>
      <cdr:y>0.35294</cdr:y>
    </cdr:from>
    <cdr:to>
      <cdr:x>0.275</cdr:x>
      <cdr:y>0.58823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3370" y="1371595"/>
          <a:ext cx="1981230" cy="9143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Безвозмездные поступления</a:t>
          </a:r>
        </a:p>
        <a:p xmlns:a="http://schemas.openxmlformats.org/drawingml/2006/main">
          <a:pPr algn="ctr"/>
          <a:r>
            <a:rPr lang="ru-RU" sz="2000" b="1" dirty="0" smtClean="0">
              <a:latin typeface="Calibri" pitchFamily="34" charset="0"/>
              <a:cs typeface="Calibri" pitchFamily="34" charset="0"/>
            </a:rPr>
            <a:t>1 054 048,61</a:t>
          </a:r>
          <a:endParaRPr lang="ru-RU" sz="2000" b="1" dirty="0">
            <a:latin typeface="Calibri" pitchFamily="34" charset="0"/>
            <a:cs typeface="Calibri" pitchFamily="34" charset="0"/>
          </a:endParaRPr>
        </a:p>
      </cdr:txBody>
    </cdr:sp>
  </cdr:relSizeAnchor>
  <cdr:relSizeAnchor xmlns:cdr="http://schemas.openxmlformats.org/drawingml/2006/chartDrawing">
    <cdr:from>
      <cdr:x>0.75</cdr:x>
      <cdr:y>0.33333</cdr:y>
    </cdr:from>
    <cdr:to>
      <cdr:x>1</cdr:x>
      <cdr:y>0.56863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858000" y="1295400"/>
          <a:ext cx="2286000" cy="9144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Times New Roman"/>
            </a:defRPr>
          </a:lvl1pPr>
          <a:lvl2pPr marL="457200" indent="0">
            <a:defRPr sz="1100">
              <a:latin typeface="Times New Roman"/>
            </a:defRPr>
          </a:lvl2pPr>
          <a:lvl3pPr marL="914400" indent="0">
            <a:defRPr sz="1100">
              <a:latin typeface="Times New Roman"/>
            </a:defRPr>
          </a:lvl3pPr>
          <a:lvl4pPr marL="1371600" indent="0">
            <a:defRPr sz="1100">
              <a:latin typeface="Times New Roman"/>
            </a:defRPr>
          </a:lvl4pPr>
          <a:lvl5pPr marL="1828800" indent="0">
            <a:defRPr sz="1100">
              <a:latin typeface="Times New Roman"/>
            </a:defRPr>
          </a:lvl5pPr>
          <a:lvl6pPr marL="2286000" indent="0">
            <a:defRPr sz="1100">
              <a:latin typeface="Times New Roman"/>
            </a:defRPr>
          </a:lvl6pPr>
          <a:lvl7pPr marL="2743200" indent="0">
            <a:defRPr sz="1100">
              <a:latin typeface="Times New Roman"/>
            </a:defRPr>
          </a:lvl7pPr>
          <a:lvl8pPr marL="3200400" indent="0">
            <a:defRPr sz="1100">
              <a:latin typeface="Times New Roman"/>
            </a:defRPr>
          </a:lvl8pPr>
          <a:lvl9pPr marL="3657600" indent="0">
            <a:defRPr sz="1100">
              <a:latin typeface="Times New Roman"/>
            </a:defRPr>
          </a:lvl9pPr>
        </a:lstStyle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Налоговые и неналоговые доходы</a:t>
          </a:r>
        </a:p>
        <a:p xmlns:a="http://schemas.openxmlformats.org/drawingml/2006/main">
          <a:pPr algn="ctr"/>
          <a:r>
            <a:rPr lang="ru-RU" sz="2000" b="1" dirty="0" smtClean="0">
              <a:latin typeface="Calibri" pitchFamily="34" charset="0"/>
              <a:cs typeface="Calibri" pitchFamily="34" charset="0"/>
            </a:rPr>
            <a:t>211 006,24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0.51111</cdr:x>
      <cdr:y>0.28571</cdr:y>
    </cdr:from>
    <cdr:to>
      <cdr:x>0.8</cdr:x>
      <cdr:y>0.38463</cdr:y>
    </cdr:to>
    <cdr:sp macro="" textlink="">
      <cdr:nvSpPr>
        <cdr:cNvPr id="2" name="TextBox 21"/>
        <cdr:cNvSpPr txBox="1"/>
      </cdr:nvSpPr>
      <cdr:spPr>
        <a:xfrm xmlns:a="http://schemas.openxmlformats.org/drawingml/2006/main">
          <a:off x="1752600" y="1066800"/>
          <a:ext cx="9906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1pPr>
          <a:lvl2pPr marL="4572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2pPr>
          <a:lvl3pPr marL="9144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3pPr>
          <a:lvl4pPr marL="13716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4pPr>
          <a:lvl5pPr marL="18288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5pPr>
          <a:lvl6pPr marL="22860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6pPr>
          <a:lvl7pPr marL="27432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7pPr>
          <a:lvl8pPr marL="32004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8pPr>
          <a:lvl9pPr marL="36576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9pPr>
        </a:lstStyle>
        <a:p xmlns:a="http://schemas.openxmlformats.org/drawingml/2006/main">
          <a:pPr algn="ctr"/>
          <a:r>
            <a:rPr lang="ru-RU" b="1" dirty="0" smtClean="0"/>
            <a:t>16,7%</a:t>
          </a:r>
          <a:endParaRPr lang="ru-RU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0.05263</cdr:y>
    </cdr:from>
    <cdr:to>
      <cdr:x>0.17241</cdr:x>
      <cdr:y>0.1762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92100"/>
          <a:ext cx="1524000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Исполнение 98,4%</a:t>
          </a:r>
          <a:endParaRPr lang="ru-RU" sz="2000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0.86667</cdr:x>
      <cdr:y>0</cdr:y>
    </cdr:from>
    <cdr:to>
      <cdr:x>1</cdr:x>
      <cdr:y>0.07096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7924800" y="-533400"/>
          <a:ext cx="1219200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тыс. руб.</a:t>
          </a:r>
          <a:endParaRPr lang="ru-RU" sz="2000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8216D9-44A1-4ACE-B3D6-2FAD348BC494}" type="datetimeFigureOut">
              <a:rPr lang="ru-RU"/>
              <a:pPr>
                <a:defRPr/>
              </a:pPr>
              <a:t>26.08.2019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771DF00-A12A-4155-94DF-6477ECFCE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596649-AAF9-454E-94F5-79E1EBF90A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84DAB3-7315-4FCB-B001-E6690EAFEB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119613-492C-4A3F-904B-D26911B2F41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1DF00-A12A-4155-94DF-6477ECFCE242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3FDD47-3A53-4081-AA5F-A1CB979283B4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0BE9-ADDF-49E6-B9E4-320BB11A698E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3F62F-85C7-4237-BA8C-04D979DE4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AB46-33E0-4FF1-9A31-0F7FE4CC0A67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A0DE0-1012-478C-8AEC-A7147E5E1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98FEF-D7DF-45F1-9183-FC603690651C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4451-4037-4B62-9A9C-2C0CC58E4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B613B-8A83-48B4-9916-DB1CD946D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0" y="202630"/>
            <a:ext cx="9144000" cy="778098"/>
          </a:xfrm>
        </p:spPr>
        <p:txBody>
          <a:bodyPr>
            <a:normAutofit/>
          </a:bodyPr>
          <a:lstStyle>
            <a:lvl1pPr>
              <a:def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</a:t>
            </a:r>
            <a:r>
              <a:rPr lang="en-US" smtClean="0"/>
              <a:t> </a:t>
            </a:r>
            <a:r>
              <a:rPr lang="ru-RU" smtClean="0"/>
              <a:t>ЗАГОЛОВКА</a:t>
            </a:r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8604448" y="6381328"/>
            <a:ext cx="539552" cy="476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48251"/>
            <a:ext cx="720080" cy="365125"/>
          </a:xfrm>
        </p:spPr>
        <p:txBody>
          <a:bodyPr/>
          <a:lstStyle>
            <a:lvl1pPr algn="r">
              <a:def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26666E84-CA21-407A-9098-B0529236DD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Users\krdoas\Desktop\ДЛЯ ПРЕЗЕНТАЦИЙ\15.03.2018 ППМИ\фон.png"/>
          <p:cNvPicPr>
            <a:picLocks noChangeAspect="1" noChangeArrowheads="1"/>
          </p:cNvPicPr>
          <p:nvPr userDrawn="1"/>
        </p:nvPicPr>
        <p:blipFill>
          <a:blip r:embed="rId2" cstate="print">
            <a:lum bright="69000" contrast="-86000"/>
          </a:blip>
          <a:srcRect/>
          <a:stretch>
            <a:fillRect/>
          </a:stretch>
        </p:blipFill>
        <p:spPr bwMode="auto">
          <a:xfrm>
            <a:off x="0" y="0"/>
            <a:ext cx="9176046" cy="6858000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0" y="202630"/>
            <a:ext cx="9144000" cy="778098"/>
          </a:xfrm>
        </p:spPr>
        <p:txBody>
          <a:bodyPr>
            <a:normAutofit/>
          </a:bodyPr>
          <a:lstStyle>
            <a:lvl1pPr>
              <a:def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</a:t>
            </a:r>
            <a:r>
              <a:rPr lang="en-US" smtClean="0"/>
              <a:t> </a:t>
            </a:r>
            <a:r>
              <a:rPr lang="ru-RU" smtClean="0"/>
              <a:t>ЗАГОЛОВКА</a:t>
            </a: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48251"/>
            <a:ext cx="720080" cy="365125"/>
          </a:xfrm>
        </p:spPr>
        <p:txBody>
          <a:bodyPr/>
          <a:lstStyle>
            <a:lvl1pPr algn="ctr">
              <a:def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26666E84-CA21-407A-9098-B0529236DD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90766-254F-40D6-8151-25C3C920ADC6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FA3C-3FEB-4B8F-957B-1AECE59A6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2D87F-8664-44EA-8EFF-09222C4A10B6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FCC13-6B7F-44E2-A432-4E5D408C0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78726-5155-488C-8EAA-0DC387B8E6AE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53DAA-A459-4361-8F8B-3F9F33E2E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3941-1CFD-42FF-878B-80B0E9686901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CFE2C-5921-4B90-B8C6-5895E9E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487A2-690E-4568-86F9-1846984F2318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24AF-5510-47C1-88A7-5019B1254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E8A1F-DF28-416D-A3DD-55F60152373D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F02-9662-4EAF-A04C-AADCA716C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261C-E2EF-4FE6-8197-84EBE88EF225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F5A94-179E-4176-8732-B36060501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88AC4-7583-4430-B8CA-ED26255C7B14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A4110-4C1B-4CE3-A0DE-2F495CD83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D308BF-6E0F-43C6-9375-BC28A218708C}" type="datetimeFigureOut">
              <a:rPr lang="en-US"/>
              <a:pPr>
                <a:defRPr/>
              </a:pPr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58EA7F-73FB-4C33-B775-4036487F7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image" Target="../media/image38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image" Target="../media/image46.pn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chart" Target="../charts/char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chart" Target="../charts/chart27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7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3.xml"/><Relationship Id="rId4" Type="http://schemas.openxmlformats.org/officeDocument/2006/relationships/image" Target="../media/image6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65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4.png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0" y="2590800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к </a:t>
            </a:r>
            <a:r>
              <a:rPr lang="ru-RU" sz="4400" b="1" dirty="0" smtClean="0">
                <a:latin typeface="Calibri" pitchFamily="34" charset="0"/>
                <a:cs typeface="Calibri" pitchFamily="34" charset="0"/>
              </a:rPr>
              <a:t>Решению</a:t>
            </a:r>
            <a:endParaRPr lang="ru-RU" sz="44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об исполнении бюджета</a:t>
            </a:r>
          </a:p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Курского муниципального района</a:t>
            </a:r>
          </a:p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Ставропольского края за 2018 год</a:t>
            </a:r>
          </a:p>
        </p:txBody>
      </p:sp>
      <p:pic>
        <p:nvPicPr>
          <p:cNvPr id="4099" name="Picture 4" descr="C:\Users\СУФД\Desktop\2453456\Coat_of_Arms_of_Kurskiy_ray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52400"/>
            <a:ext cx="212566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5000" y="685800"/>
            <a:ext cx="53340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kern="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Бюджет для граждан </a:t>
            </a:r>
            <a:endParaRPr lang="ru-RU" sz="60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7239000" cy="634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единства </a:t>
            </a:r>
            <a:r>
              <a:rPr lang="ru-RU" sz="1400" b="1" dirty="0">
                <a:latin typeface="Calibri" pitchFamily="34" charset="0"/>
                <a:cs typeface="Calibri" pitchFamily="34" charset="0"/>
              </a:rPr>
              <a:t>бюджетной системы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единство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правовой базы, денежной системы, форм бюджетной документации, единство принципов бюджетного процесса, санкций за нарушения бюджетного законодательства, а также единый порядок финансирования расходов бюджета, единый порядок финансирования расходов бюджетов всех уровней бюджетной системы, ведения бухгалтерского учета средств федерального бюджета, бюджетов субъектов РФ, местных бюджетов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ctr"/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разграничения доходов и расходов между уровнями бюджетной системы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закрепление соответствующих видов доходов (полностью или частично) и полномочий по осуществлению расходов за органами государственной власти РФ, ее субъектов, органами местного самоуправления.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самостоятельности бюджетов: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право законодательных органов государственной власти и органов местного самоуправления на каждом уровне бюджетной системы самостоятельно осуществлять бюджетный процесс;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наличие собственных источников доходов бюджета каждого уровня;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законодательное закрепление регулирующих доходов бюджетов, полномочий по формированию доходов соответствующих бюджетов;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право органов государственной власти  и органов местного самоуправления самостоятельно в соответствии с законодательством определять направления расходования средств соответствующих бюджетов и источники финансирования дефицитов соответствующих бюджетов;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недопустимость изъятия доходов, дополнительно полученных при исполнении законов (решений) о бюджете, сумм превышения доходов над расходами бюджетов и сумм экономии по расходам бюджетов;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недопустимость компенсации за счет бюджетов других уровней потерь в доходах и дополнительных расходов, возникших в ходе исполнения законов (решений) о бюджете, за исключением установленных законом случаев.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400" b="1" dirty="0" smtClean="0">
              <a:latin typeface="Calibri" pitchFamily="34" charset="0"/>
              <a:cs typeface="Calibri" pitchFamily="34" charset="0"/>
            </a:endParaRP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400" b="1" dirty="0" smtClean="0">
              <a:latin typeface="Calibri" pitchFamily="34" charset="0"/>
              <a:cs typeface="Calibri" pitchFamily="34" charset="0"/>
            </a:endParaRP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полноты учета бюджетных доходов и расходов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– все доходы и расходы бюджетов, внебюджетных фондов и иные определенные законом обязательные поступления, подлежат отражению в бюджетах, бюджетах внебюджетных фондов в обязательном порядке и в полном объеме. Все государственные и муниципальные расходы подлежат финансированию за счет бюджетных средств, средств внебюджетных фондов, аккумулированных в бюджетной системе Российской Федерации.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1" name="Picture 3" descr="C:\Users\СУФД\Desktop\123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228600"/>
            <a:ext cx="1600200" cy="991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СУФД\Desktop\735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524000"/>
            <a:ext cx="1600200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s://zaimline.ru/wp-content/uploads/Internet-zajm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4800600"/>
            <a:ext cx="1524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9330" name="Picture 2" descr="https://avatars.mds.yandex.net/get-zen_doc/99845/pub_5b9f818f25e03400abf8ab3d_5b9f82e5eb728e00abbbfb3d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2743200"/>
            <a:ext cx="1600200" cy="1578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723900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эффективности и экономности использования бюджетных средств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при составлении и исполнении бюджетов уполномоченные органы и получатели бюджетных средств должны исходить из необходимости достижения заданных результатов с использованием наименьшего объема средств или достижения наилучшего результата с использованием определенного бюджетом объема средств.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общего (совокупного) покрытия расходов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все расходы бюджета должны покрываться общей суммой доходов бюджета и поступлений из источников финансирования его дефицита. Доходы и поступления не могут увязываться с определенными расходами бюджета за исключением целевых бюджетных фондов, а также в случае централизации средств из бюджетов другого уровня.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гласности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обязательное опубликование в открытой печати утвержденных бюджетов, отчетов об их исполнении, полноту информации о ходе исполнения бюджетов, доступность иных сведений; обязательную открытость для общества и СМИ процедур рассмотрения и принятия решений по проектам бюджетов, в том числе по вопросам, вызывающим разногласия внутри представительного органа или между исполнительным и представительным органами государственной власти.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достоверности бюджета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надежность показателей прогноза социально-экономического развития соответствующей территории; и реалистичность расчета доходов и расходов бюджета.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сбалансированности бюджета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объем предусмотренных бюджетом расходов должен соответствовать суммарному объему доходов бюджета и поступлений из источников финансирования его дефицита. При составлении, утверждении и исполнении бюджета уполномоченные органы должны исходить из необходимости минимизации размеров дефицита бюджета.</a:t>
            </a: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 descr="C:\Users\СУФД\Desktop\123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752600"/>
            <a:ext cx="1676400" cy="99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СУФД\Desktop\ekonomiya_dene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228600"/>
            <a:ext cx="1676401" cy="99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СУФД\Desktop\6ip5BjBp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5181600"/>
            <a:ext cx="16764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58" name="Picture 2" descr="https://news.maanimo.com/wp-content/uploads/2017/04/konkurs-min.jpg"/>
          <p:cNvPicPr>
            <a:picLocks noChangeAspect="1" noChangeArrowheads="1"/>
          </p:cNvPicPr>
          <p:nvPr/>
        </p:nvPicPr>
        <p:blipFill>
          <a:blip r:embed="rId6" cstate="print"/>
          <a:srcRect l="17533" t="9780" r="14802" b="8458"/>
          <a:stretch>
            <a:fillRect/>
          </a:stretch>
        </p:blipFill>
        <p:spPr bwMode="auto">
          <a:xfrm>
            <a:off x="7467600" y="3276600"/>
            <a:ext cx="1676400" cy="1178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43000" y="0"/>
            <a:ext cx="7531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 algn="just" eaLnBrk="0" hangingPunct="0"/>
            <a:endParaRPr lang="en-GB" sz="36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38163" y="4835525"/>
            <a:ext cx="1797050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04" name="Text Box 10"/>
          <p:cNvSpPr txBox="1">
            <a:spLocks noChangeArrowheads="1"/>
          </p:cNvSpPr>
          <p:nvPr/>
        </p:nvSpPr>
        <p:spPr bwMode="hidden">
          <a:xfrm>
            <a:off x="3062288" y="4335463"/>
            <a:ext cx="1619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корректировка</a:t>
            </a:r>
          </a:p>
        </p:txBody>
      </p:sp>
      <p:sp>
        <p:nvSpPr>
          <p:cNvPr id="25605" name="Text Box 11"/>
          <p:cNvSpPr txBox="1">
            <a:spLocks noChangeArrowheads="1"/>
          </p:cNvSpPr>
          <p:nvPr/>
        </p:nvSpPr>
        <p:spPr bwMode="hidden">
          <a:xfrm>
            <a:off x="7235825" y="3328988"/>
            <a:ext cx="15128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Разработка</a:t>
            </a:r>
          </a:p>
        </p:txBody>
      </p:sp>
      <p:sp>
        <p:nvSpPr>
          <p:cNvPr id="25606" name="AutoShape 13"/>
          <p:cNvSpPr>
            <a:spLocks noChangeArrowheads="1"/>
          </p:cNvSpPr>
          <p:nvPr/>
        </p:nvSpPr>
        <p:spPr bwMode="auto">
          <a:xfrm rot="-5400000">
            <a:off x="4448969" y="4175919"/>
            <a:ext cx="617538" cy="5016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7" name="AutoShape 14"/>
          <p:cNvSpPr>
            <a:spLocks noChangeArrowheads="1"/>
          </p:cNvSpPr>
          <p:nvPr/>
        </p:nvSpPr>
        <p:spPr bwMode="auto">
          <a:xfrm rot="-5400000">
            <a:off x="2671763" y="4175125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8" name="Rectangle 15"/>
          <p:cNvSpPr>
            <a:spLocks noChangeArrowheads="1"/>
          </p:cNvSpPr>
          <p:nvPr/>
        </p:nvSpPr>
        <p:spPr bwMode="auto">
          <a:xfrm>
            <a:off x="2125663" y="3194050"/>
            <a:ext cx="1797050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09" name="Rectangle 16"/>
          <p:cNvSpPr>
            <a:spLocks noChangeArrowheads="1"/>
          </p:cNvSpPr>
          <p:nvPr/>
        </p:nvSpPr>
        <p:spPr bwMode="auto">
          <a:xfrm>
            <a:off x="3873500" y="1527175"/>
            <a:ext cx="1795463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10" name="Text Box 17"/>
          <p:cNvSpPr txBox="1">
            <a:spLocks noChangeArrowheads="1"/>
          </p:cNvSpPr>
          <p:nvPr/>
        </p:nvSpPr>
        <p:spPr bwMode="hidden">
          <a:xfrm>
            <a:off x="4621213" y="2693988"/>
            <a:ext cx="1619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корректировка</a:t>
            </a:r>
          </a:p>
        </p:txBody>
      </p:sp>
      <p:sp>
        <p:nvSpPr>
          <p:cNvPr id="25611" name="AutoShape 18"/>
          <p:cNvSpPr>
            <a:spLocks noChangeArrowheads="1"/>
          </p:cNvSpPr>
          <p:nvPr/>
        </p:nvSpPr>
        <p:spPr bwMode="auto">
          <a:xfrm rot="-5400000">
            <a:off x="6007100" y="2533650"/>
            <a:ext cx="617538" cy="5032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2" name="AutoShape 19"/>
          <p:cNvSpPr>
            <a:spLocks noChangeArrowheads="1"/>
          </p:cNvSpPr>
          <p:nvPr/>
        </p:nvSpPr>
        <p:spPr bwMode="auto">
          <a:xfrm rot="-5400000">
            <a:off x="4231482" y="2532856"/>
            <a:ext cx="617538" cy="5048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3" name="AutoShape 20"/>
          <p:cNvSpPr>
            <a:spLocks noChangeArrowheads="1"/>
          </p:cNvSpPr>
          <p:nvPr/>
        </p:nvSpPr>
        <p:spPr bwMode="auto">
          <a:xfrm rot="-5400000">
            <a:off x="7700963" y="2533650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4" name="AutoShape 21"/>
          <p:cNvSpPr>
            <a:spLocks noChangeArrowheads="1"/>
          </p:cNvSpPr>
          <p:nvPr/>
        </p:nvSpPr>
        <p:spPr bwMode="auto">
          <a:xfrm rot="-5400000">
            <a:off x="5954713" y="4175125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5" name="Text Box 22"/>
          <p:cNvSpPr txBox="1">
            <a:spLocks noChangeArrowheads="1"/>
          </p:cNvSpPr>
          <p:nvPr/>
        </p:nvSpPr>
        <p:spPr bwMode="hidden">
          <a:xfrm>
            <a:off x="5580063" y="5084763"/>
            <a:ext cx="142081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Разработка</a:t>
            </a:r>
          </a:p>
        </p:txBody>
      </p:sp>
      <p:grpSp>
        <p:nvGrpSpPr>
          <p:cNvPr id="25616" name="Group 23"/>
          <p:cNvGrpSpPr>
            <a:grpSpLocks/>
          </p:cNvGrpSpPr>
          <p:nvPr/>
        </p:nvGrpSpPr>
        <p:grpSpPr bwMode="auto">
          <a:xfrm>
            <a:off x="323850" y="692150"/>
            <a:ext cx="8613775" cy="33338"/>
            <a:chOff x="280" y="601"/>
            <a:chExt cx="5426" cy="21"/>
          </a:xfrm>
        </p:grpSpPr>
        <p:sp>
          <p:nvSpPr>
            <p:cNvPr id="25621" name="Line 24"/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2" name="Line 25"/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17" name="Rectangle 26"/>
          <p:cNvSpPr>
            <a:spLocks noChangeArrowheads="1"/>
          </p:cNvSpPr>
          <p:nvPr/>
        </p:nvSpPr>
        <p:spPr bwMode="auto">
          <a:xfrm>
            <a:off x="468313" y="188913"/>
            <a:ext cx="8229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Трехлетнее планирование бюджета</a:t>
            </a:r>
          </a:p>
        </p:txBody>
      </p:sp>
      <p:sp>
        <p:nvSpPr>
          <p:cNvPr id="25618" name="Rectangle 27"/>
          <p:cNvSpPr>
            <a:spLocks noChangeArrowheads="1"/>
          </p:cNvSpPr>
          <p:nvPr/>
        </p:nvSpPr>
        <p:spPr bwMode="auto">
          <a:xfrm>
            <a:off x="2324100" y="4835525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5619" name="Rectangle 28"/>
          <p:cNvSpPr>
            <a:spLocks noChangeArrowheads="1"/>
          </p:cNvSpPr>
          <p:nvPr/>
        </p:nvSpPr>
        <p:spPr bwMode="auto">
          <a:xfrm>
            <a:off x="3911600" y="3194050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5620" name="Rectangle 29"/>
          <p:cNvSpPr>
            <a:spLocks noChangeArrowheads="1"/>
          </p:cNvSpPr>
          <p:nvPr/>
        </p:nvSpPr>
        <p:spPr bwMode="auto">
          <a:xfrm>
            <a:off x="5659438" y="1527175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1" descr="J:\пРЕЗЕНТАЦИИ\исполнение за 2018\5930390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52400" y="152400"/>
            <a:ext cx="8839200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30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400" b="1" dirty="0" err="1">
                <a:latin typeface="Calibri" pitchFamily="34" charset="0"/>
                <a:cs typeface="Calibri" pitchFamily="34" charset="0"/>
              </a:rPr>
              <a:t>Ку́рский</a:t>
            </a:r>
            <a:r>
              <a:rPr lang="ru-RU" sz="1400" b="1" dirty="0">
                <a:latin typeface="Calibri" pitchFamily="34" charset="0"/>
                <a:cs typeface="Calibri" pitchFamily="34" charset="0"/>
              </a:rPr>
              <a:t> район</a:t>
            </a:r>
            <a:r>
              <a:rPr lang="ru-RU" sz="1300" dirty="0">
                <a:latin typeface="Calibri" pitchFamily="34" charset="0"/>
                <a:cs typeface="Calibri" pitchFamily="34" charset="0"/>
              </a:rPr>
              <a:t> — территориальная единица (район) и муниципальное образование (муниципальный район) в составе Ставропольского края России.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Административный центр — станица Курская.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Расположен в юго-восточной части Ставропольского края. Граничит с Кабардино-Балкарией, Северной Осетией, Чеченской Республикой и Дагестаном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Реки: Кура, Терек. Терско-Кумский канал.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В восточной части района — песчаная Ногайская степь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Район образован 2 января 1935 года. 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В Курском районе 47 населённых пунктов.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Курский район относится к зоне рискового земледелия. На его территории выпадает в среднем 330 мм осадков в год. Засуха бывает в среднем 1 раз в 3-5 лет. На 1 января </a:t>
            </a:r>
            <a:r>
              <a:rPr lang="ru-RU" sz="1300" dirty="0" smtClean="0">
                <a:latin typeface="Calibri" pitchFamily="34" charset="0"/>
                <a:cs typeface="Calibri" pitchFamily="34" charset="0"/>
              </a:rPr>
              <a:t>2019 </a:t>
            </a:r>
            <a:r>
              <a:rPr lang="ru-RU" sz="1300" dirty="0">
                <a:latin typeface="Calibri" pitchFamily="34" charset="0"/>
                <a:cs typeface="Calibri" pitchFamily="34" charset="0"/>
              </a:rPr>
              <a:t>года в АПК входит 20 сельскохозяйственных предприятий и 90 крестьянско-фермерских хозяйств, которые являются основными производителями сельскохозяйственной продукции района.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Район располагает сырьевыми ресурсами для производства строительных материалов — в пойме реки Терек, ведется разработка строительного песка — запасы до 60 млн м³. Для изготовления кирпича и самана используются суглинки.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 Район располагает запасами целебной минеральной воды в объёме 18 млн м³</a:t>
            </a:r>
          </a:p>
          <a:p>
            <a:pPr algn="just"/>
            <a:endParaRPr lang="ru-RU" sz="1300" dirty="0">
              <a:latin typeface="Calibri" pitchFamily="34" charset="0"/>
              <a:cs typeface="Calibri" pitchFamily="34" charset="0"/>
            </a:endParaRPr>
          </a:p>
          <a:p>
            <a:r>
              <a:rPr lang="ru-RU" sz="13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1300" dirty="0">
                <a:latin typeface="Calibri" pitchFamily="34" charset="0"/>
                <a:cs typeface="Calibri" pitchFamily="34" charset="0"/>
              </a:rPr>
            </a:br>
            <a:endParaRPr lang="ru-RU" sz="13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67" name="AutoShape 2" descr="https://cdn.pixabay.com/photo/2017/09/01/23/01/field-270579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AutoShape 4" descr="https://im0-tub-ru.yandex.net/i?id=2c6cc8e782a01b5a9d468ae5119cd078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AutoShape 7" descr="C:\Users\%D0%9A%D0%BE%D1%81%D1%82%D1%80%D0%B8%D1%86%D0%BA%D0%B0%D1%8F%D0%95%D0%92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td0.mycdn.me/image?id=856306068765&amp;t=20&amp;plc=WEB&amp;tkn=*voSScq4LfN6WkR5HsMuhkanY0zw"/>
          <p:cNvPicPr>
            <a:picLocks noChangeAspect="1" noChangeArrowheads="1"/>
          </p:cNvPicPr>
          <p:nvPr/>
        </p:nvPicPr>
        <p:blipFill>
          <a:blip r:embed="rId2" cstate="print"/>
          <a:srcRect l="17969" t="38542" r="10156" b="4166"/>
          <a:stretch>
            <a:fillRect/>
          </a:stretch>
        </p:blipFill>
        <p:spPr bwMode="auto">
          <a:xfrm>
            <a:off x="0" y="3786186"/>
            <a:ext cx="62484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8" y="357188"/>
          <a:ext cx="6000750" cy="3416618"/>
        </p:xfrm>
        <a:graphic>
          <a:graphicData uri="http://schemas.openxmlformats.org/drawingml/2006/table">
            <a:tbl>
              <a:tblPr/>
              <a:tblGrid>
                <a:gridCol w="490537"/>
                <a:gridCol w="3251200"/>
                <a:gridCol w="2259013"/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№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Наименование муниципального образования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Численность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населения по состоянию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на 01.01.2019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Балтийский сельсовет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1889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Галюгаевский 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2 679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Кановский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2 520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Курский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13 070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Мирненский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2 854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Полтавский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7 389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Ростовановский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4 971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Рощинский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1 773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Русский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5 884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Серноводский сельсовет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3 791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станица Стодеревская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1 633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село Эдиссия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5 756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Всего: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54 209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353" name="Picture 2" descr="https://im0-tub-ru.yandex.net/i?id=6d95777c974ad8f1465611df3b61ea3c-sr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3000375"/>
            <a:ext cx="2840037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6215063" y="642938"/>
            <a:ext cx="2786062" cy="2143125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Курский муниципальный район входят 12 муниципальных образований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со статусом сельских поселений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АДМИНИСТРАТИВНО-ТЕРРИТОРИАЛЬНОЕ </a:t>
            </a:r>
            <a:r>
              <a:rPr lang="ru-RU" sz="23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ДЕЛЕНИЕ </a:t>
            </a:r>
            <a:endParaRPr lang="ru-RU" sz="2100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1666" name="Picture 2" descr="https://uploads.hb.cldmail.ru/event/822/og_image/1a5abc8ffbb29c65498a9c59b3dcde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40675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" y="3733800"/>
            <a:ext cx="6858000" cy="2005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ts val="17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ПОКАЗАТЕЛИ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социально-экономического развития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Курского муниципального района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Ставропольского края</a:t>
            </a:r>
          </a:p>
        </p:txBody>
      </p:sp>
      <p:sp>
        <p:nvSpPr>
          <p:cNvPr id="218116" name="AutoShape 4" descr="https://yusakh.ru/upload/medialibrary/452/452b929fef5d7ebbb1783955bc859b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118" name="AutoShape 6" descr="https://yusakh.ru/upload/medialibrary/452/452b929fef5d7ebbb1783955bc859b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1"/>
          <a:ext cx="4572000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4419600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 ЧИСЛЕННОСТЬ НАСЕЛЕНИЯ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1400" y="228600"/>
            <a:ext cx="9188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тыс. человек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" y="3352800"/>
          <a:ext cx="4648199" cy="3505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200400"/>
            <a:ext cx="4572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ОЖИДАЕМАЯ ПРОДОЛЖИТЕЛЬНОСТЬ ЖИЗНИ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ДЕМОГРАФИЯ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3474" name="Picture 2" descr="https://image.freepik.com/free-vector/no-translate-detected_24877-36975.jpg"/>
          <p:cNvPicPr>
            <a:picLocks noChangeAspect="1" noChangeArrowheads="1"/>
          </p:cNvPicPr>
          <p:nvPr/>
        </p:nvPicPr>
        <p:blipFill>
          <a:blip r:embed="rId4" cstate="print"/>
          <a:srcRect l="5474" t="11429" r="5114" b="14286"/>
          <a:stretch>
            <a:fillRect/>
          </a:stretch>
        </p:blipFill>
        <p:spPr bwMode="auto">
          <a:xfrm>
            <a:off x="5029200" y="457200"/>
            <a:ext cx="37338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3476" name="Picture 4" descr="https://static.seekingalpha.com/uploads/2018/9/18/saupload_Bps7AnIMhDM0nyoIuIuk5Jo-UInmz2HvwQWmR6luuwz8cE0w--aUPILcfjTB89alpjAQ9XhZNyZBHeDABlYu2iSWC-Pubz0udiymGEbL0woyGBok9wfucf1-L1KPRFhlOUBstka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886200"/>
            <a:ext cx="3974410" cy="259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50800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4953000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СЕЛЬСКОЕ ХОЗЯЙСТВО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0" y="228600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млн. рублей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352800"/>
          <a:ext cx="4961258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200400"/>
            <a:ext cx="4953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ПРОИЗВОДСТВО ВАЖНЕЙШИХ ВИДОВ ПРОДУКЦИИ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3581400"/>
            <a:ext cx="84991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100" i="1" dirty="0" smtClean="0">
                <a:latin typeface="Calibri" pitchFamily="34" charset="0"/>
              </a:rPr>
              <a:t>тыс. тонн</a:t>
            </a:r>
            <a:endParaRPr lang="ru-RU" sz="1100" i="1" dirty="0">
              <a:latin typeface="Calibri" pitchFamily="34" charset="0"/>
            </a:endParaRPr>
          </a:p>
        </p:txBody>
      </p:sp>
      <p:pic>
        <p:nvPicPr>
          <p:cNvPr id="245762" name="Picture 2" descr="https://avatars.mds.yandex.net/get-pdb/234183/5f1483b2-8466-4acb-8503-3c54e3414a81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28601"/>
            <a:ext cx="3174998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64" name="Picture 4" descr="https://im0-tub-ru.yandex.net/i?id=6d507f9c59d91d43092761d2e50c0815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9636" y="2362200"/>
            <a:ext cx="3241964" cy="198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66" name="AutoShape 6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68" name="AutoShape 8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70" name="Picture 10" descr="https://static.tildacdn.com/tild6438-3737-4564-b535-646431393637/noroo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4343400"/>
            <a:ext cx="3264694" cy="21764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029200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ПРОИЗВОДСТВО ВАЖНЕЙШИХ ВИДОВ ПРОДУКЦИИ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1800" y="381000"/>
            <a:ext cx="99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тонн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/>
          </p:nvPr>
        </p:nvGraphicFramePr>
        <p:xfrm>
          <a:off x="0" y="304800"/>
          <a:ext cx="5105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581400"/>
          <a:ext cx="5220046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3581400"/>
            <a:ext cx="50292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ОБРАБАТЫВАЮЩИЕ   ПРОИЗВОДСТВА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1186" name="Picture 2" descr="https://mshiplnr.su/uploads/posts/2016-12/1482409059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04800"/>
            <a:ext cx="3581400" cy="23796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Home\Рабочий стол\cdc6d82881e2a3e2b7ce5eea6f60b1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810000"/>
            <a:ext cx="3670300" cy="2362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4572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СТРОИТЕЛЬСТВО</a:t>
            </a:r>
            <a:endParaRPr lang="ru-RU" sz="160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71480"/>
            <a:ext cx="7894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руб.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572000" y="142852"/>
          <a:ext cx="4572000" cy="3743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072462" y="285728"/>
            <a:ext cx="9073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кв. м.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218114" name="AutoShape 2" descr="https://ivteleradio.ru/images/2018/8/17/37bd9c1d657d482fb67989fa25bac8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116" name="AutoShape 4" descr="https://ivteleradio.ru/images/2018/8/17/37bd9c1d657d482fb67989fa25bac8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8118" name="Picture 6" descr="https://master-prod.s3.eu-central-1.amazonaws.com/organization/75658organiza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038600"/>
            <a:ext cx="4192757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20" name="Picture 8" descr="https://inforesist.org/wp-content/uploads/2017/02/4564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962400"/>
            <a:ext cx="3886200" cy="2565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9" name="Picture 3" descr="https://city-yaroslavl.ru/upload/iblock/4c8/publ_bud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7924800" cy="3065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0500" y="3429000"/>
            <a:ext cx="8763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ПОВЕСТКА ПУБЛИЧНЫХ СЛУШАНИЙ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Начало</a:t>
            </a:r>
            <a:r>
              <a:rPr lang="ru-RU" b="1" dirty="0" smtClean="0"/>
              <a:t>: 25.04.2019 в 10-00 часов</a:t>
            </a:r>
            <a:r>
              <a:rPr lang="ru-RU" dirty="0" smtClean="0"/>
              <a:t>	</a:t>
            </a:r>
          </a:p>
          <a:p>
            <a:r>
              <a:rPr lang="ru-RU" dirty="0" smtClean="0"/>
              <a:t>      Место проведения:   зал  заседаний  администрации  Курского  муниципального района Ставропольского края</a:t>
            </a:r>
          </a:p>
          <a:p>
            <a:r>
              <a:rPr lang="ru-RU" dirty="0" smtClean="0"/>
              <a:t> </a:t>
            </a:r>
          </a:p>
          <a:p>
            <a:pPr algn="just"/>
            <a:r>
              <a:rPr lang="ru-RU" dirty="0" smtClean="0"/>
              <a:t>     1. Обсуждение проекта решения совета Курского муниципального района Ставропольского края «Об исполнении  бюджета Курского муниципального района Ставропольского края за 2018 год»</a:t>
            </a:r>
          </a:p>
          <a:p>
            <a:pPr algn="just"/>
            <a:r>
              <a:rPr lang="ru-RU" b="1" dirty="0" smtClean="0"/>
              <a:t>Докладчик: Е.В. Мишина </a:t>
            </a:r>
            <a:r>
              <a:rPr lang="ru-RU" dirty="0" smtClean="0"/>
              <a:t>– начальник   Финансового управления администрации Курского муниципального района Ставропольского края.  </a:t>
            </a:r>
          </a:p>
          <a:p>
            <a:pPr lvl="0" indent="227013" algn="ctr">
              <a:tabLst>
                <a:tab pos="3084513" algn="ctr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142844" y="3352800"/>
          <a:ext cx="5648356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0" y="0"/>
          <a:ext cx="635795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3276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Водоснабжение; водоотведение, 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организация сбора и утилизация отходов, деятельности по ликвидации загрязнений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2200" y="3810000"/>
            <a:ext cx="1060828" cy="2885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руб.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Обеспечение электрической энергией, газом и  паром; кондиционирование воздуха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22" name="Picture 2" descr="http://krimchel.ru/images/news/2018/1/4/%D1%82%D0%B0%D1%80%D0%B8%D1%84%D1%8B_%D0%BD%D0%B0_%D1%8D%D0%BB%D0%B5%D0%BA%D1%82%D1%80%D0%BE%D1%8D%D0%BD%D0%B5%D1%80%D0%B3%D0%B8%D1%8E_%D0%B2_%D0%9A%D1%80%D1%8B%D0%BC%D1%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80999"/>
            <a:ext cx="2209800" cy="1467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24" name="Picture 4" descr="https://www.b-g.by/wp-content/uploads/2018/12/gaz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5469" y="1676400"/>
            <a:ext cx="2448531" cy="128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26" name="Picture 6" descr="https://jivi120.com/uploads/posts/water-blue-drop-rose_1920x10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3733800"/>
            <a:ext cx="2844800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28" name="Picture 8" descr="https://ekburg.tv/uploads2/3d071b88-8847-454d-8c3a-21b41cda5965/image.jpg"/>
          <p:cNvPicPr>
            <a:picLocks noChangeAspect="1" noChangeArrowheads="1"/>
          </p:cNvPicPr>
          <p:nvPr/>
        </p:nvPicPr>
        <p:blipFill>
          <a:blip r:embed="rId7" cstate="print"/>
          <a:srcRect r="48172"/>
          <a:stretch>
            <a:fillRect/>
          </a:stretch>
        </p:blipFill>
        <p:spPr bwMode="auto">
          <a:xfrm>
            <a:off x="7543800" y="5121276"/>
            <a:ext cx="1600200" cy="17367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0" y="152400"/>
          <a:ext cx="4648200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4953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МАЛОЕ И СРЕДНЕЕ ПРЕДПРИНИМАТЕЛЬСТВО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0" y="3352800"/>
          <a:ext cx="4572000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800600" y="3276600"/>
          <a:ext cx="4191000" cy="3290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18114" name="Picture 2" descr="http://www.donetskboard.com.ua/upload/avatar/KM-System_1853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81000"/>
            <a:ext cx="3352800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642918"/>
          <a:ext cx="457200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752600" y="0"/>
            <a:ext cx="5715000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ТРУД И ЗАНЯТОСТЬ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3900" y="571480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млн. рублей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572000" y="3429000"/>
          <a:ext cx="4572000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124200" y="533400"/>
            <a:ext cx="11834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рублей в месяц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0" y="3124200"/>
          <a:ext cx="45720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4572000" y="571480"/>
          <a:ext cx="457200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429000" y="3581400"/>
            <a:ext cx="1067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человек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24800" y="3581400"/>
            <a:ext cx="1067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человек</a:t>
            </a:r>
            <a:endParaRPr lang="ru-RU" sz="1200" i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2" name="Picture 4" descr="https://smartprogress.do/uploadImages/000612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2973" y="4038600"/>
            <a:ext cx="4091027" cy="2819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7570" name="Picture 2" descr="https://teletype.in/files/2d/2d00c809-9b2e-40ce-b39d-54a6f48c6d03.png"/>
          <p:cNvPicPr>
            <a:picLocks noChangeAspect="1" noChangeArrowheads="1"/>
          </p:cNvPicPr>
          <p:nvPr/>
        </p:nvPicPr>
        <p:blipFill>
          <a:blip r:embed="rId3" cstate="print"/>
          <a:srcRect l="14722" r="14119"/>
          <a:stretch>
            <a:fillRect/>
          </a:stretch>
        </p:blipFill>
        <p:spPr bwMode="auto">
          <a:xfrm>
            <a:off x="6400800" y="2133600"/>
            <a:ext cx="2582045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762000"/>
          <a:ext cx="6272242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ДЕНЕЖНЫЕ ДОХОДЫ НАСЕЛЕНИЯ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рожиточный  минимум в среднем на душу населения (в среднем за год)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по социально-демографическим группам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1066800"/>
            <a:ext cx="10985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рублей/месяц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5562600"/>
            <a:ext cx="4629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Трудоспособного населения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Пенсионеров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Детей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5562600"/>
            <a:ext cx="142900" cy="2000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5791200"/>
            <a:ext cx="142900" cy="180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90600" y="6019800"/>
            <a:ext cx="142900" cy="161948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1" y="0"/>
          <a:ext cx="568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33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РАСХОДЫ НАСЕЛЕНИЯ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8600" y="304800"/>
            <a:ext cx="979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рублей</a:t>
            </a:r>
            <a:endParaRPr lang="ru-RU" sz="1200" i="1" dirty="0">
              <a:latin typeface="Calibri" pitchFamily="34" charset="0"/>
            </a:endParaRPr>
          </a:p>
        </p:txBody>
      </p:sp>
      <p:pic>
        <p:nvPicPr>
          <p:cNvPr id="239618" name="Picture 2" descr="https://cf.ppt-online.org/files/slide/d/DhxlLvTPW5Jjt79wsa63dXbYI4Og8ArRzfUCcm/slide-6.jpg"/>
          <p:cNvPicPr>
            <a:picLocks noChangeAspect="1" noChangeArrowheads="1"/>
          </p:cNvPicPr>
          <p:nvPr/>
        </p:nvPicPr>
        <p:blipFill>
          <a:blip r:embed="rId3" cstate="print"/>
          <a:srcRect l="5000" t="60000" r="63333" b="8889"/>
          <a:stretch>
            <a:fillRect/>
          </a:stretch>
        </p:blipFill>
        <p:spPr bwMode="auto">
          <a:xfrm>
            <a:off x="5410200" y="2590800"/>
            <a:ext cx="3412673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cf.ppt-online.org/files/slide/d/DhxlLvTPW5Jjt79wsa63dXbYI4Og8ArRzfUCcm/slide-6.jpg"/>
          <p:cNvPicPr>
            <a:picLocks noChangeAspect="1" noChangeArrowheads="1"/>
          </p:cNvPicPr>
          <p:nvPr/>
        </p:nvPicPr>
        <p:blipFill>
          <a:blip r:embed="rId3" cstate="print"/>
          <a:srcRect l="5000" t="17778" r="63333" b="48889"/>
          <a:stretch>
            <a:fillRect/>
          </a:stretch>
        </p:blipFill>
        <p:spPr bwMode="auto">
          <a:xfrm>
            <a:off x="5715000" y="136358"/>
            <a:ext cx="3048000" cy="2406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9620" name="Picture 4" descr="https://ftime.by/sites/default/files/press/18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1" y="4267200"/>
            <a:ext cx="5867400" cy="22987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4572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3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ОБЕСПЕЧЕННОСТЬ</a:t>
            </a:r>
            <a:endParaRPr lang="ru-RU" sz="21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29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единиц</a:t>
            </a:r>
            <a:endParaRPr lang="ru-RU" sz="14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714876" y="142852"/>
          <a:ext cx="4429124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0" y="3276600"/>
          <a:ext cx="4419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05200" y="365760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человек</a:t>
            </a:r>
            <a:endParaRPr lang="ru-RU" sz="1400" i="1" dirty="0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44395" y="21429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человек</a:t>
            </a:r>
            <a:endParaRPr lang="ru-RU" sz="1400" i="1" dirty="0">
              <a:latin typeface="Calibri" pitchFamily="34" charset="0"/>
            </a:endParaRPr>
          </a:p>
        </p:txBody>
      </p:sp>
      <p:pic>
        <p:nvPicPr>
          <p:cNvPr id="240642" name="Picture 2" descr="https://pokupki41.ru/files/346/34659557857df64173fa5d68e67b5ef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5334000"/>
            <a:ext cx="1524000" cy="1524000"/>
          </a:xfrm>
          <a:prstGeom prst="rect">
            <a:avLst/>
          </a:prstGeom>
          <a:noFill/>
        </p:spPr>
      </p:pic>
      <p:pic>
        <p:nvPicPr>
          <p:cNvPr id="240644" name="Picture 4" descr="https://sm-news.ru/wp-content/uploads/2018/06/7df5e591b25212edd079f655b22ed92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9783" y="3505200"/>
            <a:ext cx="2754217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0646" name="Picture 6" descr="https://mk.kbr.ru/wp-content/uploads/2013/01/cropped-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3429000"/>
            <a:ext cx="2080584" cy="17144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609600"/>
            <a:ext cx="8839200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Целями налоговой политики Курского муниципального района на 2019 год и плановый 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период 2020 и 2021 годов (далее - налоговая политика) являются: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обеспечение сбалансированности консолидированного бюджета Курского 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муниципального района посредством получения необходимого объема бюджетных доходов;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поддержка инвестиционной активности хозяйствующих субъектов, осуществляющих 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деятельность на территории Курского  муниципального района. </a:t>
            </a: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Достижение целей налоговой политики должно повысить стабильность ведения экономической деятельности на территории Курского муниципального района Ставропольского края, в связи с чем задачами налоговой политики является реализация новых принципов налогообложения по имущественным налогам исходя из кадастровой стоимости объектов налогообложения.</a:t>
            </a: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Рост производства промышленной продукции, потребительских товаров и продукции сельскохозяйственного производства в Ставропольском крае позволяет ежегодно увеличивать налоговый потенциал Курского муниципального района. За 2016 - 2018 годы по налоговым и неналоговым доходам консолидированного бюджета Курского муниципального района отмечается ежегодная положительная динамика поступлений. Так, объем налоговых и неналоговых доходов консолидированного бюджета Курского муниципального района в 2016 году составил 287 198,93 тыс. рублей, в 2017 году – 292  390,78 тыс. рублей, в 2018 году –  312 368,55 тыс. рублей.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Существенным резервом пополнения доходной части консолидированного бюджета Курского муниципального района остается снижение недоимки. В течение 2018 года недоимка по платежам, зачисляемым в консолидированный бюджет Курского  муниципального района, увеличилась на 3 269,1 тыс. рублей и по состоянию на 01 января 2019 года составила 32 917,1 тыс. рублей, поэтому следует активизировать работу по проведению заседаний межведомственной комиссии по мобилизации налоговых и неналоговых  доходов поступающих в бюджет Курского муниципального района Ставропольского края, образованной постановлением администрации Курского  муниципального района от 22.11.2013 № 891 (в ред. от 06.03.2014 № 186, от 27.03.2015 № 280, от 17.02.2016 № 92, от 25.04.2016 № 230, от 24.08.2017 № 610), межведомственной комиссии по вопросам социально- экономического развития Курского муниципального района Ставропольского края от 04.03.2011 № 102 (в ред. от 07.07.2014 № 511, от 30.03.2015 № 285, от 25.02.2016 № 111, от 24.08.2017 №612), комиссии увеличению налогового потенциала Курского района и легализации «теневой» заработной платы, созданной на основании постановлений администрации Курского муниципального района Ставропольского края от 25.03.2013 № 232 (в ред. от 03.08.2016 № 470, от 26.01.2018 №21, от 11.10.2018 № 675) .</a:t>
            </a:r>
          </a:p>
          <a:p>
            <a:endParaRPr lang="ru-RU" sz="13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7000" y="0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Основные направления налоговой политики на 2019 год и плановый период 2020 и 2021 годов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18" name="Picture 2" descr="http://spectr.com.kz/upload/iblock/ab0/490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3805" y="609600"/>
            <a:ext cx="1948095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0" y="0"/>
            <a:ext cx="54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Основные направления бюджетной политики на 2019 год и плановый период 2020 и 2021 годов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33401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Целями бюджетной политики Курского муниципального района (далее - бюджетная политика) на 2019 год и плановый период 2020 и 2021 годов являются: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улучшение качества жизни людей;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адресное решение социальных проблем;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повышение качества государственных и муниципальных услуг;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создание условий для модернизации экономики и повышения ее конкурентоспособности. </a:t>
            </a:r>
          </a:p>
          <a:p>
            <a:pPr>
              <a:buFont typeface="Wingdings" pitchFamily="2" charset="2"/>
              <a:buChar char="Ø"/>
            </a:pPr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Реализация бюджетной политики в текущем финансовом году осуществляется с учетом ограничений, установленных Соглашением от 28 апреля 2018 г. N 215-10­С между Министерством финансов Ставропольского края и администрацией Курского муниципального района Ставропольского края об условиях предоставления межбюджетных трансфертов, предусмотренных статьями 8,9 и 12 Закона Ставропольского края «О межбюджетных отношениях в Ставропольском крае» (далее - Соглашения). Необходимость выполнения условий Соглашений влияет не только на параметры, но и на структуру консолидированного бюджета Курского муниципального района. Принимаемые администрацией Курского муниципального района решения должны быть направлены на финансовое оздоровление, бюджетную консолидацию и обеспечение сбалансированности консолидированного бюджета района. Основными обязательствами Курского муниципального района, вытекающими из Соглашений, являются: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проведение оценки эффективности налоговых льгот и иных налоговых преференций, предоставляемых в соответствии с муниципальными правовыми актами;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обеспечение поступлений по налоговым и неналоговым доходам в бюджет района в 2018 году не ниже объема соответствующих поступлений в году, предшествующем 2018 году (в сопоставимых условиях);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обеспечение достижения следующих показателей социально-экономического развития Курского  муниципального района: 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объем инвестиций в основной капитал (за исключением бюджетных средств) 769 млн. рублей; 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доля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 20,5%; 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численность безработных граждан, зарегистрированных в органах службы занятости Ставропольского края, 680 человек.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обеспечение исполнения принятых Курским муниципальным районом обязательств по достижению целевых показателей повышения оплаты труда отдельным категориям работников учреждений бюджетной сферы в соответствии с указами Президента Российской Федерации;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соблюдение нормативов формирования расходов на содержание органов местного самоуправления Курского муниципального района, устанавливаемых Правительством Ставропольского края.</a:t>
            </a:r>
          </a:p>
        </p:txBody>
      </p:sp>
      <p:pic>
        <p:nvPicPr>
          <p:cNvPr id="84994" name="Picture 2" descr="http://georgievsk.ru/open_budjet/budget_polit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685800"/>
            <a:ext cx="2286000" cy="1223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0" y="0"/>
            <a:ext cx="54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Основные направления долговой  политики на 2019 год и плановый период 2020 и 2021 годов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33401"/>
            <a:ext cx="91440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</a:t>
            </a:r>
          </a:p>
        </p:txBody>
      </p:sp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0" y="76200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Долговая политика направлена на обеспечение сбалансированности и долговой устойчивости бюджета Курского муниципального района Ставропольского края (далее - местный бюджет) путем поддержания объема муниципального долга Курского муниципального района Ставропольского края (далее - муниципальный долг) равного 0,00 рублям.</a:t>
            </a: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  Основной целью и задачей долговой политики являются: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поддержание объема муниципального долга в 2019 году и плановом периоде 2020 и 2021 годов равного 0,00 рублям;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обеспечение объема расходов местного бюджета, не превышающего объема доходов местного бюджета.</a:t>
            </a:r>
          </a:p>
          <a:p>
            <a:pPr algn="just"/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  По состоянию на 01 сентября 2018 г. местный бюджет долговых обязательств не имеет. </a:t>
            </a:r>
          </a:p>
          <a:p>
            <a:pPr algn="just"/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Достижение цели и решение задачи долговой политики осуществляется путем поддержания объема муниципального долга равного 0,00 рублям, в рамках которого предполагается проведение мероприятий, направленных на рост доходной и оптимизацию расходной частей местного бюджета.</a:t>
            </a:r>
          </a:p>
          <a:p>
            <a:pPr algn="just"/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Реализация основных направлений долговой политики будет способствовать дальнейшему сохранению долговой устойчивости местного бюджета.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1555" name="Picture 3" descr="https://im0-tub-ru.yandex.net/i?id=87e03a736674556e2b2672723ebbc783-sr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495800"/>
            <a:ext cx="3219450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31" name="Picture 7" descr="http://www.lexiconcontentmarketing.com/webres/Image/strat-he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038600"/>
            <a:ext cx="76200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Этапы бюджетного процесса Курского муниципального района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457200"/>
            <a:ext cx="8305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Первый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разработка и утверждение прогноза социально-экономического развития Курского муниципального района Ставропольского края на очередной финансовый год и плановый период.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Второй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разработка и утверждение основных направлений бюджетной, налоговой и долговой политики Курского муниципального района Ставропольского края на очередной финансовый год и плановый период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Третий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составление проекта решения совета о бюджете Курского муниципального района Ставропольского края (далее - местный бюджет) на очередной финансовый год и плановый период, и внесение его администрацией на рассмотрение в совет не позднее 15 ноября текущего года.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Четвертый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рассмотрение и утверждение проекта решения совета о местном бюджете на очередной финансовый год и плановый период до начала очередного финансового года.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Пятый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исполнение местного бюджета (январь - декабрь текущего года).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Шестой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– завершение операций по исполнению бюджета муниципального района, составление, рассмотрение и утверждение годового отчета об исполнении бюджета муниципального района (январь - май года, следующего за отчетным).</a:t>
            </a:r>
          </a:p>
          <a:p>
            <a:pPr algn="just"/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152400" y="158750"/>
            <a:ext cx="71628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>
              <a:tabLst>
                <a:tab pos="968375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Уважаемые жители Курского района!</a:t>
            </a:r>
          </a:p>
          <a:p>
            <a:pPr indent="449263" algn="just">
              <a:tabLst>
                <a:tab pos="968375" algn="l"/>
              </a:tabLst>
            </a:pPr>
            <a:endParaRPr lang="ru-RU" sz="20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Вашему вниманию представлен Бюджет для граждан составленный на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основании РЕШЕНИЯ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совета Курского муниципального района Ставропольского края  «Об исполнении бюджета Курского муниципального района Ставропольского края за 2018 год», данный проект носит ознакомительный и осведомительный характер и размещен с целью информирования населения в доступной форме.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Информация на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интернет–ресурсе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http://</a:t>
            </a: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курский-район.рф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otkrytyy-byudzhet-dlya-grazhdan.html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доходчиво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раскрывает основные понятия законодательства о бюджетном процессе, содержит параметры доходной и расходной части бюджета Курского муниципального района.</a:t>
            </a: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«Бюджет для граждан» позволит каждому жителю района подробно изучить основные направления расходования бюджета района по отраслям экономики и социальной сферы, источники доходов. Ваши замечания и предложения к проекту можете направлять по электронному адресу: </a:t>
            </a:r>
            <a:r>
              <a:rPr lang="ru-RU" sz="2000" dirty="0" err="1">
                <a:latin typeface="Calibri" pitchFamily="34" charset="0"/>
                <a:cs typeface="Calibri" pitchFamily="34" charset="0"/>
              </a:rPr>
              <a:t>fukursk@mail.ru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31746" name="Picture 2" descr="http://www.minfin74.ru/upload/iblock/939/citizens_budge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152400"/>
            <a:ext cx="1657350" cy="523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latin typeface="Calibri" pitchFamily="34" charset="0"/>
                <a:ea typeface="+mj-ea"/>
                <a:cs typeface="Calibri" pitchFamily="34" charset="0"/>
              </a:rPr>
              <a:t>ДОХОДЫ МЕСТНОГО БЮДЖЕТА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428625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latin typeface="Calibri" pitchFamily="34" charset="0"/>
                <a:ea typeface="+mj-ea"/>
                <a:cs typeface="Calibri" pitchFamily="34" charset="0"/>
              </a:rPr>
              <a:t>Доходы бюджета – поступающие в бюджет денежные средства, за исключением средств, являющихся источниками финансирования дефицита бюджета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86063" y="1000125"/>
            <a:ext cx="37861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ТИПЫ ДОХОДОВ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1500188"/>
            <a:ext cx="514350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Налоговые (собственные)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налог на доход физических лиц (НДФЛ);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единый налог на вмененный доход (ЕНВД);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единый сельскохозяйственный налог  (ЕСХН);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акцизы;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государственная пошлина;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Налог, взимаемый в связи с применением патентной системы налогообложения.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4938" y="1500188"/>
            <a:ext cx="39290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дотации;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субвенции;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субсидии;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иные межбюджетные трансферты.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3657600"/>
            <a:ext cx="4500562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Неналоговые (собственные)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арендная плата за земельные участки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продажа земельных участков;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доходы от сдачи в аренду имущества;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платежи от муниципальных унитарных предприятий;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плата за негативное воздействие на окружающую среду;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доходы от оказания платных услуг;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штрафы, санкции, возмещение ущерба</a:t>
            </a:r>
          </a:p>
        </p:txBody>
      </p:sp>
      <p:pic>
        <p:nvPicPr>
          <p:cNvPr id="83972" name="Picture 4" descr="http://bianchiaccountants.co.uk/money.jpg"/>
          <p:cNvPicPr>
            <a:picLocks noChangeAspect="1" noChangeArrowheads="1"/>
          </p:cNvPicPr>
          <p:nvPr/>
        </p:nvPicPr>
        <p:blipFill>
          <a:blip r:embed="rId3" cstate="print"/>
          <a:srcRect l="17073" r="17073"/>
          <a:stretch>
            <a:fillRect/>
          </a:stretch>
        </p:blipFill>
        <p:spPr bwMode="auto">
          <a:xfrm>
            <a:off x="6248400" y="3276600"/>
            <a:ext cx="20574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52400" y="3429000"/>
            <a:ext cx="19812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Дотации</a:t>
            </a: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Dotatio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» – дар, пожертвование)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трансферты без определения конкретной цели использования средств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(карманные деньги ребенка)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2362200" y="3429000"/>
            <a:ext cx="19050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Субвенции</a:t>
            </a: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Subvenire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» – приходить на помощь)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трансферты на финансирование переданных полномочий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(деньги ребенку на покупки по списку)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572000" y="3429000"/>
            <a:ext cx="20574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Субсидии</a:t>
            </a:r>
            <a:r>
              <a:rPr lang="en-US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Subsidium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» – поддержка)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трансферты на условиях долевого софинансирования расходов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(добавить деньги ребенку на его покупку)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1428750" y="2643188"/>
            <a:ext cx="785813" cy="5715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255168" y="3069432"/>
            <a:ext cx="423863" cy="2286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786563" y="2643188"/>
            <a:ext cx="785812" cy="5715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1500188" y="1143000"/>
            <a:ext cx="6143625" cy="1785938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Межбюджетные трансферты – это денежные средства, перечисляемые из одного уровня бюджета другому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934200" y="3429000"/>
            <a:ext cx="2016125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Иные межбюджетные трансферты</a:t>
            </a:r>
            <a:endParaRPr lang="ru-RU" sz="1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носят безвозвратный характер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255168" y="3069432"/>
            <a:ext cx="423863" cy="2286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5274468" y="3107532"/>
            <a:ext cx="423863" cy="1524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8600" y="685799"/>
          <a:ext cx="8610599" cy="2144865"/>
        </p:xfrm>
        <a:graphic>
          <a:graphicData uri="http://schemas.openxmlformats.org/drawingml/2006/table">
            <a:tbl>
              <a:tblPr/>
              <a:tblGrid>
                <a:gridCol w="1670993"/>
                <a:gridCol w="963315"/>
                <a:gridCol w="847966"/>
                <a:gridCol w="985137"/>
                <a:gridCol w="1097368"/>
                <a:gridCol w="847966"/>
                <a:gridCol w="660915"/>
                <a:gridCol w="813673"/>
                <a:gridCol w="723266"/>
              </a:tblGrid>
              <a:tr h="4873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2017 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2018 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Отклонение исполнения  к плану 2018 года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Отклонение исполнения 2018 к 2017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8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абс.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абс.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920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Доходы, из них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1194508,91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1208187,8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1 246 002,74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1 265 054,85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19 052,11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101,53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56 867,05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104,71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Налоговые и неналоговые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177490,76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194943,5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188307,44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211006,24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22 698,80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112,05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16 062,74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108,24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0253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1017018,15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1013244,3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1057695,3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1054048,6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-3 646,70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40 804,30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104,03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8785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Расходы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1219650,34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1199833,59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1279525,3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1273690,78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-5 834,52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99,54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73 857,19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106,16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363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Дефицит «-» /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-25141,43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8354,21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-33522,56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-8635,93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-24 886,63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-16 990,14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-103,37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8785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Профицит «+»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04800" y="2971800"/>
          <a:ext cx="85344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ДИНАМИКА ИСПОЛНЕНИЯ БЮДЖЕТА</a:t>
            </a:r>
          </a:p>
          <a:p>
            <a:pPr algn="ctr"/>
            <a:r>
              <a:rPr lang="ru-RU" dirty="0" smtClean="0"/>
              <a:t> КУРСКОГО МУНИЦИПАЛЬНОГО  РАЙОНА ЗА 2017-2018 ГОДЫ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6248400" y="5181600"/>
            <a:ext cx="2895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1 279 525,30</a:t>
            </a: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3314700" y="5943600"/>
            <a:ext cx="2514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33 522,56</a:t>
            </a: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0" y="1676400"/>
            <a:ext cx="868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  <a:cs typeface="Calibri" pitchFamily="34" charset="0"/>
              </a:rPr>
              <a:t>уточненные плановые назначения составили: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152400" y="2720975"/>
            <a:ext cx="2743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  <a:cs typeface="Calibri" pitchFamily="34" charset="0"/>
              </a:rPr>
              <a:t>ДОХОДЫ</a:t>
            </a:r>
          </a:p>
        </p:txBody>
      </p:sp>
      <p:sp>
        <p:nvSpPr>
          <p:cNvPr id="28679" name="TextBox 7"/>
          <p:cNvSpPr txBox="1">
            <a:spLocks noChangeArrowheads="1"/>
          </p:cNvSpPr>
          <p:nvPr/>
        </p:nvSpPr>
        <p:spPr bwMode="auto">
          <a:xfrm>
            <a:off x="0" y="5105400"/>
            <a:ext cx="2971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1 246 002,74</a:t>
            </a:r>
          </a:p>
        </p:txBody>
      </p:sp>
      <p:sp>
        <p:nvSpPr>
          <p:cNvPr id="28680" name="TextBox 13"/>
          <p:cNvSpPr txBox="1">
            <a:spLocks noChangeArrowheads="1"/>
          </p:cNvSpPr>
          <p:nvPr/>
        </p:nvSpPr>
        <p:spPr bwMode="auto">
          <a:xfrm>
            <a:off x="6248400" y="2720975"/>
            <a:ext cx="2590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РАСХОДЫ</a:t>
            </a:r>
          </a:p>
        </p:txBody>
      </p:sp>
      <p:pic>
        <p:nvPicPr>
          <p:cNvPr id="28681" name="Picture 7" descr="C:\Users\СУФД\Desktop\2453456\5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5788" y="4343400"/>
            <a:ext cx="2892425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82" name="TextBox 15"/>
          <p:cNvSpPr txBox="1">
            <a:spLocks noChangeArrowheads="1"/>
          </p:cNvSpPr>
          <p:nvPr/>
        </p:nvSpPr>
        <p:spPr bwMode="auto">
          <a:xfrm>
            <a:off x="3124200" y="3581400"/>
            <a:ext cx="2895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ДЕФИЦИТ</a:t>
            </a:r>
          </a:p>
        </p:txBody>
      </p:sp>
      <p:sp>
        <p:nvSpPr>
          <p:cNvPr id="28683" name="TextBox 11"/>
          <p:cNvSpPr txBox="1">
            <a:spLocks noChangeArrowheads="1"/>
          </p:cNvSpPr>
          <p:nvPr/>
        </p:nvSpPr>
        <p:spPr bwMode="auto">
          <a:xfrm>
            <a:off x="7772400" y="24384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sp>
        <p:nvSpPr>
          <p:cNvPr id="28684" name="TextBox 12"/>
          <p:cNvSpPr txBox="1">
            <a:spLocks noChangeArrowheads="1"/>
          </p:cNvSpPr>
          <p:nvPr/>
        </p:nvSpPr>
        <p:spPr bwMode="auto">
          <a:xfrm>
            <a:off x="0" y="0"/>
            <a:ext cx="807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itchFamily="34" charset="0"/>
                <a:cs typeface="Calibri" pitchFamily="34" charset="0"/>
              </a:rPr>
              <a:t>За 2018 год внесено 5 проектов решений о внесении изменений в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бюджет Курского муниципального района 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685" name="AutoShape 2" descr="https://avatars.mds.yandex.net/get-pdb/404799/faadcf83-c60c-4839-a31c-ffc6f8e83d8d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86" name="Picture 2" descr="https://fs00.infourok.ru/images/doc/162/186645/img8.jpg"/>
          <p:cNvPicPr>
            <a:picLocks noChangeAspect="1" noChangeArrowheads="1"/>
          </p:cNvPicPr>
          <p:nvPr/>
        </p:nvPicPr>
        <p:blipFill>
          <a:blip r:embed="rId4" cstate="print"/>
          <a:srcRect l="4565" t="22664" r="58057" b="41246"/>
          <a:stretch>
            <a:fillRect/>
          </a:stretch>
        </p:blipFill>
        <p:spPr bwMode="auto">
          <a:xfrm>
            <a:off x="6248400" y="3429000"/>
            <a:ext cx="2743200" cy="182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7" name="Picture 4" descr="https://fs00.infourok.ru/images/doc/162/186645/img8.jpg"/>
          <p:cNvPicPr>
            <a:picLocks noChangeAspect="1" noChangeArrowheads="1"/>
          </p:cNvPicPr>
          <p:nvPr/>
        </p:nvPicPr>
        <p:blipFill>
          <a:blip r:embed="rId4" cstate="print"/>
          <a:srcRect l="59966" t="23541" r="3368" b="45222"/>
          <a:stretch>
            <a:fillRect/>
          </a:stretch>
        </p:blipFill>
        <p:spPr bwMode="auto">
          <a:xfrm>
            <a:off x="152400" y="3429000"/>
            <a:ext cx="27432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8"/>
          <p:cNvSpPr txBox="1">
            <a:spLocks noChangeArrowheads="1"/>
          </p:cNvSpPr>
          <p:nvPr/>
        </p:nvSpPr>
        <p:spPr bwMode="auto">
          <a:xfrm>
            <a:off x="7772400" y="9144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sp>
        <p:nvSpPr>
          <p:cNvPr id="29700" name="TextBox 9"/>
          <p:cNvSpPr txBox="1">
            <a:spLocks noChangeArrowheads="1"/>
          </p:cNvSpPr>
          <p:nvPr/>
        </p:nvSpPr>
        <p:spPr bwMode="auto">
          <a:xfrm>
            <a:off x="838200" y="0"/>
            <a:ext cx="7696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Исполнение бюджета</a:t>
            </a:r>
          </a:p>
        </p:txBody>
      </p:sp>
      <p:pic>
        <p:nvPicPr>
          <p:cNvPr id="29701" name="Picture 2" descr="https://forexdengi.com/attachment.php?attachmentid=2339421&amp;d=1544190025"/>
          <p:cNvPicPr>
            <a:picLocks noChangeAspect="1" noChangeArrowheads="1"/>
          </p:cNvPicPr>
          <p:nvPr/>
        </p:nvPicPr>
        <p:blipFill>
          <a:blip r:embed="rId3" cstate="print"/>
          <a:srcRect l="21092" r="23164"/>
          <a:stretch>
            <a:fillRect/>
          </a:stretch>
        </p:blipFill>
        <p:spPr bwMode="auto">
          <a:xfrm>
            <a:off x="2209800" y="1600200"/>
            <a:ext cx="4724400" cy="494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0" y="1905000"/>
            <a:ext cx="2743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ДОХОДЫ</a:t>
            </a:r>
          </a:p>
          <a:p>
            <a:pPr algn="ctr"/>
            <a:r>
              <a:rPr lang="ru-RU" sz="36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1 265 054,85</a:t>
            </a:r>
          </a:p>
          <a:p>
            <a:pPr algn="ctr"/>
            <a:r>
              <a:rPr lang="ru-RU" sz="36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101,5%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8400" y="1905000"/>
            <a:ext cx="28956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РАСХОДЫ</a:t>
            </a:r>
          </a:p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1 273 690,78</a:t>
            </a:r>
          </a:p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99,5%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533400"/>
          <a:ext cx="8839197" cy="6146540"/>
        </p:xfrm>
        <a:graphic>
          <a:graphicData uri="http://schemas.openxmlformats.org/drawingml/2006/table">
            <a:tbl>
              <a:tblPr/>
              <a:tblGrid>
                <a:gridCol w="3124197"/>
                <a:gridCol w="990600"/>
                <a:gridCol w="1066800"/>
                <a:gridCol w="990600"/>
                <a:gridCol w="838200"/>
                <a:gridCol w="533400"/>
                <a:gridCol w="762000"/>
                <a:gridCol w="533400"/>
              </a:tblGrid>
              <a:tr h="16304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источники доходов</a:t>
                      </a:r>
                    </a:p>
                  </a:txBody>
                  <a:tcPr marL="3848" marR="3848" marT="38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2018 год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Выполнение первоначального плана года/ №16</a:t>
                      </a:r>
                    </a:p>
                  </a:txBody>
                  <a:tcPr marL="3848" marR="3848" marT="384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Выполнение уточненного плана года/ №101</a:t>
                      </a:r>
                    </a:p>
                  </a:txBody>
                  <a:tcPr marL="3848" marR="3848" marT="384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Первона-чальный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 года/№16</a:t>
                      </a:r>
                    </a:p>
                  </a:txBody>
                  <a:tcPr marL="3848" marR="3848" marT="384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Утвержденный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план/№101</a:t>
                      </a:r>
                    </a:p>
                  </a:txBody>
                  <a:tcPr marL="3848" marR="3848" marT="384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отчет года </a:t>
                      </a:r>
                    </a:p>
                  </a:txBody>
                  <a:tcPr marL="3848" marR="3848" marT="384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абс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сумма</a:t>
                      </a:r>
                    </a:p>
                  </a:txBody>
                  <a:tcPr marL="3848" marR="3848" marT="38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3848" marR="3848" marT="38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абс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сумма</a:t>
                      </a:r>
                    </a:p>
                  </a:txBody>
                  <a:tcPr marL="3848" marR="3848" marT="38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3848" marR="3848" marT="38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8185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НАЛОГОВЫЕ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ДОХОДЫ                            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том числе: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132 019,11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132 019,11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146 711,36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14 692,25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111,1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14 692,25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111,1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362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доходы физических лиц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109 398,00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109 398,00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121 811,53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12 413,53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111,4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12 413,53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111,4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уплаты акцизов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4 307,81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4 307,81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4 653,23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345,42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108,0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345,42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108,0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единый налог на вмененный доход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7 876,00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7 676,00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8 042,71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166,71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102,1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366,71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104,8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единый сельскохозяйственный налог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7 347,30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7 559,64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8 410,78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1 063,48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114,5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851,14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111,2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налог, взимаемый в связи с применением патентной системы налогообложения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28,00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 15,66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15,67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              12,33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55,9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0,01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100,1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6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государственная пошлина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3 062,00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3 062,00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3 777,44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715,44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123,4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715,44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123,4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НЕНАЛОГОВЫЕ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ДОХОДЫ                      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том числе: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42 345,16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56 288,33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64 294,88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21 949,72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151,8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8 006,55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114,2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2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использования имущества, находящегося в муниципальной собственности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18 533,51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18 533,51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23 518,75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4 985,24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126,9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4 985,24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126,9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46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перечисления части прибыли, остающейся после уплаты налогов и иных обязательных платежей муниципальными унитарными предприятиями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112,58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112,58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283,53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170,95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251,8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170,95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251,8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плата за негативное воздействие на окружающую среду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424,48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174,48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185,34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     239,14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43,7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10,86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106,2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оказания платных услуг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20 070,00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34 013,17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34 708,88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14 638,88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172,9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695,71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102,0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продажи материальных и нематериальных активов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340,00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590,00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1 858,78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1 518,78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5,5 раза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1 268,78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315,0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штрафы, санкции. возмещение ущерба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2 864,59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2 864,59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3 508,06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643,47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122,5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643,47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122,5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ПРОЧИЕ НЕНАЛОГОВЫЕ ДОХОДЫ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231,54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231,54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231,54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7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ПОСТУПЛЕНИЯ      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том числе: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987 205,47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1 057 695,30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1 054 048,61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73 737,14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106,8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3 646,69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99,7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707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Дотации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195 487,00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195 487,00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195 487,00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100,0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7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Субсидии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114 281,00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157 742,85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157 742,83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43 461,83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138,0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        0,02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100,0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7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Субвенции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676 007,65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707 219,31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703 630,60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27 622,95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104,1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3 588,71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99,5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7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1 429,82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4 027,89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3 969,93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2 540,11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2,8 раза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     57,96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98,6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Прочие безвозмездные поступления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112,25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112,25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112,25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-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100,0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Возврат остатков субсидий, субвенций и иных межбюджетных трансфертов, имеющих целевое назначение прошлых лет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               6 894,00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   6 894,00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  6 894,00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-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-  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100,0  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ИТОГО: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1 161 569,74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1 246 002,74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1 265 054,85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88 429,39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108,91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11 045,56   </a:t>
                      </a: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101,5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848" marR="3848" marT="38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891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ОБЪЕМ И СТРУКТУРА ДОХОДОВ ПОСТУПАЮЩИХ В БЮДЖЕТ КУРСКОГО МУНИЦИПАЛЬНОГО РАЙОНА, СВЕДЕНИЯ О ПЛАНИРУЕМЫХ И ФАКТИЧЕСКИХ ЗНАЧЕНИЯХ ЗА 2018 ГОД</a:t>
            </a:r>
            <a:endParaRPr lang="ru-RU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Calibri" pitchFamily="34" charset="0"/>
                <a:cs typeface="Calibri" pitchFamily="34" charset="0"/>
              </a:rPr>
              <a:t>Структура доходов </a:t>
            </a:r>
          </a:p>
          <a:p>
            <a:pPr algn="ctr"/>
            <a:r>
              <a:rPr lang="ru-RU" sz="2000" b="1" dirty="0">
                <a:latin typeface="Calibri" pitchFamily="34" charset="0"/>
                <a:cs typeface="Calibri" pitchFamily="34" charset="0"/>
              </a:rPr>
              <a:t>Курского муниципального района </a:t>
            </a:r>
          </a:p>
          <a:p>
            <a:pPr algn="ctr"/>
            <a:r>
              <a:rPr lang="ru-RU" sz="2000" b="1" dirty="0">
                <a:latin typeface="Calibri" pitchFamily="34" charset="0"/>
                <a:cs typeface="Calibri" pitchFamily="34" charset="0"/>
              </a:rPr>
              <a:t>Ставропольского края</a:t>
            </a:r>
          </a:p>
        </p:txBody>
      </p:sp>
      <p:sp>
        <p:nvSpPr>
          <p:cNvPr id="8" name="Стрелка вниз 7"/>
          <p:cNvSpPr/>
          <p:nvPr/>
        </p:nvSpPr>
        <p:spPr>
          <a:xfrm rot="10800000">
            <a:off x="381000" y="5410200"/>
            <a:ext cx="685800" cy="1143000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25" name="TextBox 9"/>
          <p:cNvSpPr txBox="1">
            <a:spLocks noChangeArrowheads="1"/>
          </p:cNvSpPr>
          <p:nvPr/>
        </p:nvSpPr>
        <p:spPr bwMode="auto">
          <a:xfrm>
            <a:off x="838200" y="5791200"/>
            <a:ext cx="6477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  <a:cs typeface="Calibri" pitchFamily="34" charset="0"/>
              </a:rPr>
              <a:t>Удельный вес собственных доходов по сравнению с 2017 годом увеличился на </a:t>
            </a:r>
            <a:r>
              <a:rPr lang="ru-RU" sz="2400" b="1">
                <a:latin typeface="Calibri" pitchFamily="34" charset="0"/>
                <a:cs typeface="Calibri" pitchFamily="34" charset="0"/>
              </a:rPr>
              <a:t>0,6%</a:t>
            </a:r>
          </a:p>
        </p:txBody>
      </p:sp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7086600" y="10668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8763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8" name="TextBox 10"/>
          <p:cNvSpPr txBox="1">
            <a:spLocks noChangeArrowheads="1"/>
          </p:cNvSpPr>
          <p:nvPr/>
        </p:nvSpPr>
        <p:spPr bwMode="auto">
          <a:xfrm>
            <a:off x="3448050" y="3429000"/>
            <a:ext cx="2247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  <a:cs typeface="Calibri" pitchFamily="34" charset="0"/>
              </a:rPr>
              <a:t>1 265 054,85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7924800" y="6096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sp>
        <p:nvSpPr>
          <p:cNvPr id="31748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Общий объем поступивших доходов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85800" y="1066800"/>
          <a:ext cx="7924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5800" y="1676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5105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4290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рост</a:t>
            </a:r>
          </a:p>
        </p:txBody>
      </p:sp>
      <p:pic>
        <p:nvPicPr>
          <p:cNvPr id="31753" name="Picture 2" descr="https://www.tellofy.com/blog/wp-content/uploads/2017/07/GrowingGrap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429000"/>
            <a:ext cx="25177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6"/>
          <p:cNvSpPr txBox="1">
            <a:spLocks noChangeArrowheads="1"/>
          </p:cNvSpPr>
          <p:nvPr/>
        </p:nvSpPr>
        <p:spPr bwMode="auto">
          <a:xfrm>
            <a:off x="7924800" y="5334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тыс. руб.</a:t>
            </a:r>
          </a:p>
        </p:txBody>
      </p:sp>
      <p:sp>
        <p:nvSpPr>
          <p:cNvPr id="32772" name="TextBox 10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Объем поступивших собственных доходов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533400" y="1066800"/>
          <a:ext cx="8001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3400" y="1676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5105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" y="34290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рост</a:t>
            </a:r>
          </a:p>
        </p:txBody>
      </p:sp>
      <p:pic>
        <p:nvPicPr>
          <p:cNvPr id="32777" name="Picture 2" descr="https://www.tellofy.com/blog/wp-content/uploads/2017/07/GrowingGrap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429000"/>
            <a:ext cx="25177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301" y="304800"/>
          <a:ext cx="8915398" cy="6565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00"/>
                <a:gridCol w="990600"/>
                <a:gridCol w="1066800"/>
                <a:gridCol w="685800"/>
                <a:gridCol w="3695698"/>
              </a:tblGrid>
              <a:tr h="1043070">
                <a:tc>
                  <a:txBody>
                    <a:bodyPr/>
                    <a:lstStyle/>
                    <a:p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плановые назначения с учетом  изменений 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на 2018 год (тыс. руб.)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исполнено  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за 2018 год (тыс. руб.)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% исполнения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Причина отклонения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9538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налог на доходы</a:t>
                      </a:r>
                      <a:r>
                        <a:rPr lang="ru-RU" sz="1050" b="0" baseline="0" dirty="0" smtClean="0">
                          <a:latin typeface="Calibri" pitchFamily="34" charset="0"/>
                          <a:cs typeface="Calibri" pitchFamily="34" charset="0"/>
                        </a:rPr>
                        <a:t> физических лиц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109 398,00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121 811,53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111,4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в основном за счет погашения задолженности прошлых лет, оплаты  штрафов и пени по актам камеральных проверок (ООО «Консервный завод Русский», ООО 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СтавАгроКом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») и увеличения заработной платы работникам бюджетной сферы</a:t>
                      </a:r>
                    </a:p>
                  </a:txBody>
                  <a:tcPr/>
                </a:tc>
              </a:tr>
              <a:tr h="24943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доходы от уплаты акцизов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4 307,81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4 653,23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108,0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за счет улучшения администрирования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02339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единый налог на вмененный доход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7 676,00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8 042,71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104,8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срок оплаты по Налоговому Кодексу до 25.01.2019; </a:t>
                      </a:r>
                    </a:p>
                  </a:txBody>
                  <a:tcPr/>
                </a:tc>
              </a:tr>
              <a:tr h="393041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единый сельскохозяйственный налог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7 559,64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8 410,78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111,3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за счет увеличения прибыли полученной  в 2018 году (ООО 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Арагви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», ООО «Курское», ООО СХ 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Стодеревское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»)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566886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15,66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15,67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100,1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4943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государственная пошлина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3 062,00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3 777,44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123,4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увеличение количества рассмотренных дел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566886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18 533,51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23 518,75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126,9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погашение задолженности за прошлые годы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779701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доходы от перечисления части прибыли, остающейся после уплаты налогов и иных обязательных платежей муниципальными унитарными предприятиями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112,58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283,53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251,8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latin typeface="Calibri" pitchFamily="34" charset="0"/>
                          <a:cs typeface="Calibri" pitchFamily="34" charset="0"/>
                        </a:rPr>
                        <a:t>получение прибыл</a:t>
                      </a:r>
                      <a:r>
                        <a:rPr lang="ru-RU" sz="1000" b="0" baseline="0" dirty="0" smtClean="0">
                          <a:latin typeface="Calibri" pitchFamily="34" charset="0"/>
                          <a:cs typeface="Calibri" pitchFamily="34" charset="0"/>
                        </a:rPr>
                        <a:t>и выше запланированного (МУП «Курский рынок») 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45361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плата за негативное воздействие</a:t>
                      </a:r>
                      <a:r>
                        <a:rPr lang="ru-RU" sz="1050" b="0" baseline="0" dirty="0" smtClean="0">
                          <a:latin typeface="Calibri" pitchFamily="34" charset="0"/>
                          <a:cs typeface="Calibri" pitchFamily="34" charset="0"/>
                        </a:rPr>
                        <a:t> на окружающую среду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174,48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185,34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106,2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перечислены авансовые платежи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3041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доходы от оказания платных услуг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34 013,17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34 708,88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102,1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в связи с поступлением родительской платы за январь 2019 года в декабре 2018 года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40815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  <a:cs typeface="Calibri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5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590,00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1 858,78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315,0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увеличение количества заявлений о предоставлении земельных участков в собственность за плату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3041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  <a:cs typeface="Calibri" pitchFamily="34" charset="0"/>
                        </a:rPr>
                        <a:t>штрафы, санкции.</a:t>
                      </a:r>
                      <a:r>
                        <a:rPr lang="ru-RU" sz="1050" baseline="0" dirty="0" smtClean="0">
                          <a:latin typeface="Calibri" pitchFamily="34" charset="0"/>
                          <a:cs typeface="Calibri" pitchFamily="34" charset="0"/>
                        </a:rPr>
                        <a:t> возмещение ущерба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r>
                        <a:rPr lang="ru-RU" sz="1050" b="0" baseline="0" dirty="0" smtClean="0">
                          <a:latin typeface="Calibri" pitchFamily="34" charset="0"/>
                          <a:cs typeface="Calibri" pitchFamily="34" charset="0"/>
                        </a:rPr>
                        <a:t> 864,59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3 508,06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122,5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увеличение количества протоколов по административным правонарушениям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Исполнение налоговых и неналоговых доходов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214313" y="1500188"/>
            <a:ext cx="771048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Calibri" pitchFamily="34" charset="0"/>
                <a:cs typeface="Calibri" pitchFamily="34" charset="0"/>
              </a:rPr>
              <a:t>Бюджет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 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для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 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граждан</a:t>
            </a:r>
            <a:r>
              <a:rPr lang="ru-RU" dirty="0">
                <a:latin typeface="Calibri" pitchFamily="34" charset="0"/>
                <a:cs typeface="Calibri" pitchFamily="34" charset="0"/>
              </a:rPr>
              <a:t> –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пользователей.</a:t>
            </a: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ЧТО ТАКОЕ </a:t>
            </a:r>
          </a:p>
          <a:p>
            <a:pPr algn="ctr"/>
            <a:r>
              <a:rPr lang="ru-RU" sz="32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«БЮДЖЕТ ДЛЯ ГРАЖДАН»?</a:t>
            </a:r>
            <a:endParaRPr lang="ru-RU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30722" name="AutoShape 2" descr="https://apatity.gov-murman.ru/upload/iblock/649/byudzhet_dlya_grazhdan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https://apatity.gov-murman.ru/upload/iblock/649/byudzhet_dlya_grazhda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200400"/>
            <a:ext cx="5562600" cy="3009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Удельный вес доходных источников в общем объеме собственных доходов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6096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76200"/>
          <a:ext cx="9144000" cy="67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5181600" y="762000"/>
          <a:ext cx="35052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04800" y="762000"/>
          <a:ext cx="40386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352800" y="4343400"/>
            <a:ext cx="152400" cy="152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505200" y="4191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Налоговые и неналоговые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5200" y="4572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2800" y="4724400"/>
            <a:ext cx="152400" cy="152400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600200" y="5334000"/>
            <a:ext cx="647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alibri" pitchFamily="34" charset="0"/>
                <a:cs typeface="Calibri" pitchFamily="34" charset="0"/>
              </a:rPr>
              <a:t>Доля безвозмездных поступлений по сравнению с 2017 годом уменьшилась  на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0,6%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76400" y="3581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83,9%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286000" y="1828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16,1%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629400" y="3581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83,3%</a:t>
            </a:r>
            <a:endParaRPr lang="ru-RU" b="1" dirty="0"/>
          </a:p>
        </p:txBody>
      </p:sp>
      <p:pic>
        <p:nvPicPr>
          <p:cNvPr id="12290" name="Picture 2" descr="http://sagacityhr.com/wp-content/uploads/2014/07/trend-line-down.jpg?w=150"/>
          <p:cNvPicPr>
            <a:picLocks noChangeAspect="1" noChangeArrowheads="1"/>
          </p:cNvPicPr>
          <p:nvPr/>
        </p:nvPicPr>
        <p:blipFill>
          <a:blip r:embed="rId5" cstate="print"/>
          <a:srcRect t="11111" b="18519"/>
          <a:stretch>
            <a:fillRect/>
          </a:stretch>
        </p:blipFill>
        <p:spPr bwMode="auto">
          <a:xfrm>
            <a:off x="152400" y="5410200"/>
            <a:ext cx="1524000" cy="7882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1266" name="Picture 2" descr="https://wedal.ru/images/stories/ARTICLES/VirtueMart2/7/custom-fields.jpg"/>
          <p:cNvPicPr>
            <a:picLocks noChangeAspect="1" noChangeArrowheads="1"/>
          </p:cNvPicPr>
          <p:nvPr/>
        </p:nvPicPr>
        <p:blipFill>
          <a:blip r:embed="rId3" cstate="print"/>
          <a:srcRect t="16640" b="18080"/>
          <a:stretch>
            <a:fillRect/>
          </a:stretch>
        </p:blipFill>
        <p:spPr bwMode="auto">
          <a:xfrm>
            <a:off x="0" y="1981200"/>
            <a:ext cx="9144000" cy="48768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2900" y="0"/>
            <a:ext cx="845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alibri" pitchFamily="34" charset="0"/>
                <a:cs typeface="Calibri" pitchFamily="34" charset="0"/>
              </a:rPr>
              <a:t>В результате проведенных мероприятий дополнительно погашено за отчетный период задолженности по налогам поступающим в бюджет района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9 772,03 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тыс.руб.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2" name="Picture 2" descr="https://www.myenergy.co.uk/wp-content/uploads/2017/07/7EnergySavingIdeas-999x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828800"/>
            <a:ext cx="6699646" cy="4466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РАСХОДЫ МЕСТНОГО БЮДЖЕТА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428625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Расходы бюджета –денежные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643188" y="1000125"/>
            <a:ext cx="3786187" cy="571500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КЛАССИФИКАЦИЯ  РАСХОДОВ ПО ПРИЗНАКАМ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313" y="1928813"/>
            <a:ext cx="2700337" cy="4714875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Функциональная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классификация отражает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направление средств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на выполнение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основных функций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государства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(муниципалитета) (раздел→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подраздел→ целевые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статьи→ виды расходов)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71813" y="1928813"/>
            <a:ext cx="2843212" cy="47148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Ведомственная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классификация расходов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непосредственно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связана со структурой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управления, отображает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распределение бюджетных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средств по главным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распорядителям средств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(органы МСУ,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органы администрации)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2188" y="1928813"/>
            <a:ext cx="2843212" cy="471487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Экономическая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классификация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показывает деление расходов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на текущие и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капитальные, а также на выплату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заработной платы, на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материальные затраты, на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приобретение товаров и услуг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(категория расходов→ группы→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предметные статьи→ подстатьи)</a:t>
            </a:r>
            <a:r>
              <a:rPr lang="ru-RU" dirty="0">
                <a:cs typeface="Times New Roman" pitchFamily="18" charset="0"/>
              </a:rPr>
              <a:t/>
            </a:r>
            <a:br>
              <a:rPr lang="ru-RU" dirty="0">
                <a:cs typeface="Times New Roman" pitchFamily="18" charset="0"/>
              </a:rPr>
            </a:br>
            <a:endParaRPr lang="ru-RU" dirty="0">
              <a:cs typeface="Times New Roman" pitchFamily="18" charset="0"/>
            </a:endParaRPr>
          </a:p>
        </p:txBody>
      </p:sp>
      <p:sp>
        <p:nvSpPr>
          <p:cNvPr id="25" name="Стрелка углом 24"/>
          <p:cNvSpPr/>
          <p:nvPr/>
        </p:nvSpPr>
        <p:spPr>
          <a:xfrm rot="5400000">
            <a:off x="6584950" y="1162051"/>
            <a:ext cx="720725" cy="539750"/>
          </a:xfrm>
          <a:prstGeom prst="bentArrow">
            <a:avLst>
              <a:gd name="adj1" fmla="val 32164"/>
              <a:gd name="adj2" fmla="val 25000"/>
              <a:gd name="adj3" fmla="val 48880"/>
              <a:gd name="adj4" fmla="val 43750"/>
            </a:avLst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>
          <a:xfrm rot="5400000" flipV="1">
            <a:off x="1766887" y="1162051"/>
            <a:ext cx="720725" cy="539750"/>
          </a:xfrm>
          <a:prstGeom prst="bentArrow">
            <a:avLst>
              <a:gd name="adj1" fmla="val 32164"/>
              <a:gd name="adj2" fmla="val 25000"/>
              <a:gd name="adj3" fmla="val 48880"/>
              <a:gd name="adj4" fmla="val 4375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4286250" y="1643063"/>
            <a:ext cx="285750" cy="214312"/>
          </a:xfrm>
          <a:prstGeom prst="downArrow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Исполнение расходной части бюджета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4800" y="4572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08100"/>
          <a:ext cx="8839200" cy="554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0" y="4648200"/>
            <a:ext cx="1524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Исполнение 99,5%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Доля финансирования отраслей социально-культурной сферы в расходах местного бюджета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11430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066800" y="1752600"/>
          <a:ext cx="7086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57200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Социально-культурная сфера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676400" y="4876800"/>
            <a:ext cx="1600200" cy="3810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934200" y="1676400"/>
            <a:ext cx="457200" cy="5029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239000" y="38862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Расходы</a:t>
            </a:r>
          </a:p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1 273 690,78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На 2018 год бюджет Курского муниципального района Ставропольского края по расходам сформирован </a:t>
            </a:r>
          </a:p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по 14 муниципальным программам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219200"/>
          <a:ext cx="9144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759448"/>
          <a:ext cx="8839201" cy="5694692"/>
        </p:xfrm>
        <a:graphic>
          <a:graphicData uri="http://schemas.openxmlformats.org/drawingml/2006/table">
            <a:tbl>
              <a:tblPr/>
              <a:tblGrid>
                <a:gridCol w="228600"/>
                <a:gridCol w="4191000"/>
                <a:gridCol w="914400"/>
                <a:gridCol w="914400"/>
                <a:gridCol w="914400"/>
                <a:gridCol w="762000"/>
                <a:gridCol w="914401"/>
              </a:tblGrid>
              <a:tr h="213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Наименование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КЦСР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Утверждено (с учетом изменений) на 2018 год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Исполнено за 2018 год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Процент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исполнения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Степень достижения результата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Всего расходы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1 224 183,59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1 218 433,92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образования»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676 989,30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675 319,73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97,8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начального общего, основного общего, среднего  общего образования»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400 584,27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400 504,92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89,9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общего образования детей»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400 584,27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400 504,92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89,9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дошкольного образования»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173 034,68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171 718,02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83,3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дошкольного образования»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173 034,68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171 718,02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83,3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«Организация отдыха и оздоровления детей и подростков»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14 056,84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13 922,14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99,04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111,9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полноценного отдыха, оздоровления, занятости школьников в летний период»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14 056,84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13 922,14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99,04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111,9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 дополнительного образования»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01 4 00 00000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18 468,70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18 467,93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 дополнительного образования детей»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01 4 01 00000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18 468,70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18 467,93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«Осуществление полномочий по организации и  осуществлению деятельности по опеке и попечительству несовершеннолетних граждан»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01 5 00 00000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102,2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«Защита прав и законных интересов детей-сирот и детей, оставшихся без попечения родителей, лиц из числа детей-сирот и детей, оставшихся без попечения родителей»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01 5 01 00000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102,2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1.6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«Развитие образования»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01 6 00 00000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60 722,41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60 584,32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01 6 01 00000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60 722,41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60 584,32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Исполнение бюджета Курского муниципального района Ставропольского края за 2018 год</a:t>
            </a:r>
          </a:p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в разрезе муниципальных программ</a:t>
            </a:r>
            <a:endParaRPr lang="ru-RU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45720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300" b="1" kern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ПОНЯТИЯ И ТЕРМИНЫ</a:t>
            </a:r>
            <a:endParaRPr lang="ru-RU" sz="2100" kern="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Прямоугольник 6"/>
          <p:cNvSpPr>
            <a:spLocks noChangeArrowheads="1"/>
          </p:cNvSpPr>
          <p:nvPr/>
        </p:nvSpPr>
        <p:spPr bwMode="auto">
          <a:xfrm>
            <a:off x="214313" y="425450"/>
            <a:ext cx="8715375" cy="607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Администраторы доходов бюджета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органы государственной власти и местного самоуправления,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платежей в бюджет, а также имеющие в своем ведении бюджетные учреждения, которым предоставлено право получать доходы от предпринимательской деятельности.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Бюджет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самоуправления;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Бюджетная система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основанная на экономических отношениях и юридических нормах совокупность всех видов бюджетов в стране, имеющих между собой установленные законом взаимоотношения. Единство бюджетной системы основано на взаимодействии бюджетов всех уровней, осуществляемом через использование регулирующих доходных источников, создание целевых и региональных бюджетных фондов, их частичное перераспределение. Это единство реализуется через единую социально-экономическую, включая налоговую, политику.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Бюджетная система Российской Федерации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основанная на экономических отношениях и государственном устройстве Российской Федерации, регулируемая нормами права совокупность федерального бюджета, бюджетов субъектов Российской Федерации, местных бюджетов и бюджетов государственных внебюджетных фондов.</a:t>
            </a:r>
          </a:p>
          <a:p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Бюджетные ассигнования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бюджетные средства, предусмотренные бюджетной росписью получателю или распорядителю бюджетных средств.</a:t>
            </a:r>
          </a:p>
          <a:p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Бюджетная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роспись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соответствии с настоящим Кодексом в целях исполнения бюджета по расходам (источникам финансирования дефицита бюджета</a:t>
            </a:r>
            <a:r>
              <a:rPr lang="ru-RU" sz="1050" dirty="0" smtClean="0">
                <a:latin typeface="Calibri" pitchFamily="34" charset="0"/>
                <a:cs typeface="Calibri" pitchFamily="34" charset="0"/>
              </a:rPr>
              <a:t>).</a:t>
            </a:r>
          </a:p>
          <a:p>
            <a:pPr algn="just"/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регламентируемая нормами права деятельность органов государст­венной власти, органов местного самоуправления и участников бюджетного процесса по составлению и рассмотрению проектов бюджетов, проектов бюджетов государственных внебюджетных фондов, утверждению и исполнению бюджетов и бюджетов государственных внебюджетных фондов, а также по контролю за их исполнением.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особый товар, стихийно выделившийся из товарного мира и выполняющий роль всеобщего эквивалента. Их сущность выражается в функциях меры стоимости, средства обращения, средства накопления и сбережения, средства платежа, мировых денег. </a:t>
            </a:r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Дефицит бюджет</a:t>
            </a: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превышение расходов бюджета над его доходами. 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бюджетные средства, предоставляемые бюджету другого уровня бюджетной системы РФ или юридическому лицу на безвозмездной и безвозвратной основе для покрытия текущих расходов.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стадия бюджетного процесса, на которой осуществляется формирование и использование бюджетных средств.</a:t>
            </a:r>
          </a:p>
          <a:p>
            <a:pPr algn="just"/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Исполнение сметы доходов и расходов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комплекс мер, обеспечивающих выполнение плана поступления и расходования денежных средств.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свод бюджетов всех уровней бюджетной системы Российской Федерации на соответствующей территории.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бюджет — 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образования, формирование, утверждение и исполнение которого осуществляют органы местного управления.</a:t>
            </a:r>
          </a:p>
          <a:p>
            <a:pPr algn="just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средств, в целях финансового обеспечения деятельности государства и (или) муниципальных образований. Признаки налога: принудительный характер; безвозмездность.</a:t>
            </a:r>
            <a:endParaRPr lang="ru-RU" sz="105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304800"/>
          <a:ext cx="8763000" cy="6180513"/>
        </p:xfrm>
        <a:graphic>
          <a:graphicData uri="http://schemas.openxmlformats.org/drawingml/2006/table">
            <a:tbl>
              <a:tblPr/>
              <a:tblGrid>
                <a:gridCol w="232646"/>
                <a:gridCol w="4186954"/>
                <a:gridCol w="914400"/>
                <a:gridCol w="914400"/>
                <a:gridCol w="914400"/>
                <a:gridCol w="762000"/>
                <a:gridCol w="838200"/>
              </a:tblGrid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«Социальная поддержка граждан»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315 664,76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315 663,14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«Социальное обеспечение граждан»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300 991,66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300 990,04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«Предоставление мер социальной поддержки отдельным категориям граждан»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130 755,44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130 755,24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«Предоставление мер социальной поддержки семьям и детям»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02 1 02 00000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170 236,22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170 234,80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«Социальная поддержка граждан»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02 2 00 00000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«Сохранение и развитие культуры»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70 275,63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70 144,48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99,81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152,9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«Сохранение и развитие дополнительного образования в сфере культуры и искусства»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101,3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 дополнительного образования детей»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03 1 01 00000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101,3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«Сохранение и развитие библиотечного обслуживания населения»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03 2 00 00000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20 734,29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20 719,25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98,9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«Осуществление библиотечного, библиографического и информационного обслуживания населения»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03 2 01 00000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20 734,29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20 719,25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98,9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«Организация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культурно-досуговой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деятельности»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20 260,58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20 198,36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99,69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культурно-массовых мероприятий»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11 093,36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11 031,14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99,44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«Проведение капитального и текущего ремонтов в учреждениях культуры Курского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03 3 02 00000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9 167,22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9 167,22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«Кинообслуживание населения»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03 4 00 00000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42,8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«Кинообслуживание населения»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03 4 01 00000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42,8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музейного дела»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03 5 00 00000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1 442,13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1 431,34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222,0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«Осуществление хранения, изучения и публичного представления музейных предметов, музейных коллекций»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03 5 01 00000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1 442,13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1 431,34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222,0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«Сохранение и развитие культуры» и общепрограммные мероприятия»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03 6 00 00000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8 831,52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8 788,42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304800"/>
          <a:ext cx="8686800" cy="6309360"/>
        </p:xfrm>
        <a:graphic>
          <a:graphicData uri="http://schemas.openxmlformats.org/drawingml/2006/table">
            <a:tbl>
              <a:tblPr/>
              <a:tblGrid>
                <a:gridCol w="303028"/>
                <a:gridCol w="4116572"/>
                <a:gridCol w="914400"/>
                <a:gridCol w="990600"/>
                <a:gridCol w="838200"/>
                <a:gridCol w="762000"/>
                <a:gridCol w="762000"/>
              </a:tblGrid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03 6 01 00000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8 831,52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8 788,42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Обеспечение деятельности (оказание услуг) учебно-методических кабинетов, централизованных бухгалтерий, групп хозяйственного обслуживания, учебных фильмотек, межшкольных учебно-производственных комбинатов, логопедических пунктов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03 6 01 11300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8 831,52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8 788,42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2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физической культуры и спорта»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13 348,78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13 329,07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99,85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110,0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«Физическая культура и массовый спорт»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270,1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подготовки и участия спортивных сборных команд Курского  района Ставропольского края в районных, краевых  и других спортивных соревнованиях, обеспечение организации и проведения комплексных спортивных мероприятий»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270,1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дополнительного образования детей и подростков в области физической культуры и спорта и  система подготовки спортивного резерва»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7 913,48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7 895,00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2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дополнительного образования детей и подростков»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7 913,48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7 895,00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«Развитие физической культуры и спорта»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5 006,95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5 005,72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5 006,95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5 005,72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Обеспечение деятельности (оказание услуг) центров спортивной подготовки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04 3 01 11380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5 006,95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5 005,72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 Молодежная политика 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2 220,03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2 199,73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99,09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 Организационно-воспитательная работа с молодежью 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05 0 01 00000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750,00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750,00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«Молодежная политика»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1 470,03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1 449,73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98,62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1 470,03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1 449,73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98,62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«Управление имуществом»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06 0 00 00000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875,00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838,50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95,83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135,2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«Управление муниципальной собственностью в области имущественных и земельных отношений»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06 0 01 00000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875,00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838,50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95,83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135,2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152400"/>
          <a:ext cx="8763000" cy="6425045"/>
        </p:xfrm>
        <a:graphic>
          <a:graphicData uri="http://schemas.openxmlformats.org/drawingml/2006/table">
            <a:tbl>
              <a:tblPr/>
              <a:tblGrid>
                <a:gridCol w="228600"/>
                <a:gridCol w="4572000"/>
                <a:gridCol w="914400"/>
                <a:gridCol w="838200"/>
                <a:gridCol w="838200"/>
                <a:gridCol w="685800"/>
                <a:gridCol w="685800"/>
              </a:tblGrid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7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«Управление финансами»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07 0 00 00000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91 225,83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91 221,80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«Повышение сбалансированности и устойчивости бюджетной системы Курского муниципального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453,15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453,15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сбалансированной финансовой поддержки муниципальных образований  поселений Курского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07 0 02 00000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65 101,00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65 101,00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«Централизованное ведение бюджетного (бухгалтерского) учета и формирование отчетности  деятельности администрации, ее структурных подразделений и подведомственных им  муниципальных учреждений»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07 0 03 00000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14 492,00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14 491,45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7.1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района Ставропольского края» Управление финансами» и общепрограммные мероприятия»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11 179,68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11 176,20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11 179,68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11 176,20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«Защита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населения и территории Курского района Ставропольского края от чрезвычайных ситуаций»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08 0 00 00000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«Защита населения и территории Курского района Ставропольского края от чрезвычайных ситуаций» и общепрограммные мероприятия»»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08 1 00 00000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08 1 01 00000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малого и среднего бизнеса, потребительского рынка, снижение административных барьеров»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9 355,48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9 354,72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155,6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и поддержка малого и среднего бизнеса, развития потребительского рынка»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63,75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62,99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98,81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109,4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«Совершенствование деятельности органов местного самоуправления Курского муниципального района Ставропольского края по поддержке малого и среднего бизнеса»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63,75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62,99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98,81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109,4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«Снижение административных барьеров, оптимизация и повышение качества предоставления государственных и муниципальных услуг»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197,6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«Повышение доступности государственных и муниципальных услуг, предоставляемых по принципу «одного окна»»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197,6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152400"/>
          <a:ext cx="8839200" cy="6352794"/>
        </p:xfrm>
        <a:graphic>
          <a:graphicData uri="http://schemas.openxmlformats.org/drawingml/2006/table">
            <a:tbl>
              <a:tblPr/>
              <a:tblGrid>
                <a:gridCol w="308846"/>
                <a:gridCol w="4567954"/>
                <a:gridCol w="914400"/>
                <a:gridCol w="838200"/>
                <a:gridCol w="838200"/>
                <a:gridCol w="685800"/>
                <a:gridCol w="685800"/>
              </a:tblGrid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коммунального хозяйства, транспортной системы и обеспечение безопасности дорожного движения 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7 760,73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7 502,46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96,67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коммунального хозяйства»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и содержание мест захоронений бытовых отходов на территории Курского муниципального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транспортной системы»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1 288,38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89,47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перевозок пассажиров и багажа пассажирским автомобильным транспортом по маршрутам внутрирайонного сообщения»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1 288,38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89,47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безопасности дорожного движения 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5 520,73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5 414,08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98,07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«Поддержка муниципального дорожного хозяйства 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5 520,73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5 414,08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98,07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сельского хозяйства»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11 0 00 00000</a:t>
                      </a:r>
                      <a:endParaRPr lang="ru-RU" sz="1000" b="1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27 847,69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24 239,93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87,04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98,6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растениеводства»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20 864,68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17 322,14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215,7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«Развитие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зернопроизводства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и овощеводства»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20 864,68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17 322,14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215,7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животноводства»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90,3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«Развитие овцеводства, свиноводства и птицеводства»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90,3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инновационной, инвестиционной и технологической деятельности в сельскохозяйственном производстве»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11 3 00 00000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578,81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532,64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92,02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«Оказание содействия достижению целевых показателей реализации региональных программ развития агропромышленного комплекса»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578,81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532,64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92,02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«Развитие сельского хозяйства» и общепрограммные мероприятия»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11 4 00 00000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6 147,31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6 128,26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99,69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11 4 01 00000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6 147,31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6 128,26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99,69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«Межнациональные отношения и поддержка казачества»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357,69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357,69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1" smtClean="0">
                          <a:latin typeface="Calibri" pitchFamily="34" charset="0"/>
                          <a:cs typeface="Calibri" pitchFamily="34" charset="0"/>
                        </a:rPr>
                        <a:t>105,0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 «Профилактика терроризма, национального и религиозного экстремизма, минимизация и ликвидация последствий их проявлений на территории Курского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«Информирование населения по вопросам противодействия распространению  терроризма»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304800"/>
          <a:ext cx="8839200" cy="2278380"/>
        </p:xfrm>
        <a:graphic>
          <a:graphicData uri="http://schemas.openxmlformats.org/drawingml/2006/table">
            <a:tbl>
              <a:tblPr/>
              <a:tblGrid>
                <a:gridCol w="228600"/>
                <a:gridCol w="4648200"/>
                <a:gridCol w="914400"/>
                <a:gridCol w="838200"/>
                <a:gridCol w="838200"/>
                <a:gridCol w="685800"/>
                <a:gridCol w="685800"/>
              </a:tblGrid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  <a:cs typeface="Calibri" pitchFamily="34" charset="0"/>
                        </a:rPr>
                        <a:t>12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«Поддержка казачьих обществ Курского района Ставропольского края 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12 2 00 00000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118,8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50">
                <a:tc>
                  <a:txBody>
                    <a:bodyPr/>
                    <a:lstStyle/>
                    <a:p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«Поддержка казачьих обществ, осуществляющих свою деятельность на территории Курского района Ставропольского края»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12 2 01 00000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118,8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9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«Энергосбережение и повышение энергетической эффективности»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113,0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67">
                <a:tc>
                  <a:txBody>
                    <a:bodyPr/>
                    <a:lstStyle/>
                    <a:p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«Энергосбережение и повышение энергетической эффективности в бюджетной сфере»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13 0 01 00000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«Профилактика правонарушений в Курском районе Ставропольского края»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127,0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7">
                <a:tc>
                  <a:txBody>
                    <a:bodyPr/>
                    <a:lstStyle/>
                    <a:p>
                      <a:endParaRPr lang="ru-RU" sz="100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«Совершенствование информационно-пропагандистского обеспечения профилактики правонарушений»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14 0 02 00000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127,0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Исполнение расходной части бюджета в разрезе отраслей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38200" y="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Кассовое исполнение</a:t>
            </a:r>
            <a:endParaRPr lang="ru-RU" sz="40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28600" y="0"/>
          <a:ext cx="86868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Структура расходов в разрезе экономических статей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609600"/>
          <a:ext cx="8991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1371600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Постановлением правительства Ставропольского края от 25 декабря 2017 года  № 533-п для муниципальных образований района и в том числе для самого района были утверждены нормативы формирования расходов на содержание органов местного самоуправления.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5240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Кредиторская задолженность по социальным выплатам по состоянию на </a:t>
            </a:r>
            <a:r>
              <a:rPr lang="ru-RU" sz="2000" smtClean="0"/>
              <a:t>01.01.2019  </a:t>
            </a:r>
            <a:r>
              <a:rPr lang="ru-RU" sz="2000" dirty="0" smtClean="0"/>
              <a:t>отсутствует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302889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тыс. руб.</a:t>
            </a:r>
            <a:endParaRPr lang="ru-RU" sz="2000" dirty="0"/>
          </a:p>
        </p:txBody>
      </p:sp>
      <p:pic>
        <p:nvPicPr>
          <p:cNvPr id="3080" name="Picture 8" descr="http://do.ngs70.ru/preview/do/11773e61c62a584e73a8720762eaff88_1538023631_1000_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429000"/>
            <a:ext cx="2819400" cy="2674620"/>
          </a:xfrm>
          <a:prstGeom prst="rect">
            <a:avLst/>
          </a:prstGeom>
          <a:noFill/>
        </p:spPr>
      </p:pic>
      <p:pic>
        <p:nvPicPr>
          <p:cNvPr id="3082" name="Picture 10" descr="https://st2.depositphotos.com/2398103/6431/v/950/depositphotos_64314339-stock-illustration-green-check-ma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65174" cy="765175"/>
          </a:xfrm>
          <a:prstGeom prst="rect">
            <a:avLst/>
          </a:prstGeom>
          <a:noFill/>
        </p:spPr>
      </p:pic>
      <p:graphicFrame>
        <p:nvGraphicFramePr>
          <p:cNvPr id="16" name="Диаграмма 15"/>
          <p:cNvGraphicFramePr/>
          <p:nvPr/>
        </p:nvGraphicFramePr>
        <p:xfrm>
          <a:off x="0" y="2514600"/>
          <a:ext cx="6096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J:\пРЕЗЕНТАЦИИ\исполнение за 2018\mapregion_m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214312" y="457200"/>
            <a:ext cx="8715375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Профицит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бюджета — превышение доходов бюджета над его расходами.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Расходные обязательства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обусловленные законом, иным нормативно-правовым актом, договором или соглашением обязанности Российской Федерации, субъекта Российской Федерации, муниципального образования предоставить физическим и юридическим лицам, органам государственной власти (органам местного самоуправления) средства соответствующего бюджета (государственного внебюджетного фонда, территориального государственного внебюджетного фонда).</a:t>
            </a:r>
          </a:p>
          <a:p>
            <a:pPr algn="just"/>
            <a:r>
              <a:rPr lang="ru-RU" sz="1050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Расходы бюджета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это затраты, формирующиеся в связи с выполнением государством и органами местного самоуправления своих конституционных и уставных функций.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Реестр расходных обязательств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свод указанных законов, нормативных правовых актов и договоров, соглашений и/или их отдельных положений, которые должны вести органы исполнительной власти.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Сбалансированность бюджета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принцип формирования и исполнения бюджета, состоящий в количественном соответствии бюджетных доходов источникам их финансирования.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Смета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 — финансовый документ, содержащий информацию об образовании и расходовании денежных средств в соответствии с 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их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целевым назначением. 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Смета расходов и доходов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финансовый план учреждения (организации), осуществляющего некоммерческую деятельность.</a:t>
            </a: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b="1" i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300" b="1" kern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ПОНЯТИЯ И ТЕРМИНЫ</a:t>
            </a:r>
            <a:endParaRPr lang="ru-RU" sz="2100" kern="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2" descr="https://avatars.mds.yandex.net/get-pdb/750514/6a779865-dc4a-46a1-8610-57a252f7612c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124200"/>
            <a:ext cx="5143500" cy="2643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0" y="4857750"/>
            <a:ext cx="9144000" cy="178593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857250"/>
            <a:ext cx="9144000" cy="20002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 КОНСОЛИДИРОВАННОГО БЮДЖЕТА </a:t>
            </a:r>
            <a:b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КУРСКОГО РАЙОНА</a:t>
            </a:r>
            <a:endParaRPr lang="ru-RU" sz="21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0" y="857250"/>
            <a:ext cx="5111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500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Совет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501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Администрация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504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Финансовое управление АКМР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506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Отдел образования АКМР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507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МКУ культуры «Управление культуры»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509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Управление труда и социальной защиты населения АКМР СК</a:t>
            </a:r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900113" y="4868863"/>
            <a:ext cx="32400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Балтийского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Галюгаевского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Кановского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Курского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Мирненского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Полтавского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111" name="Rectangle 15"/>
          <p:cNvSpPr>
            <a:spLocks noChangeArrowheads="1"/>
          </p:cNvSpPr>
          <p:nvPr/>
        </p:nvSpPr>
        <p:spPr bwMode="auto">
          <a:xfrm>
            <a:off x="1692275" y="3500438"/>
            <a:ext cx="5256213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5C7A"/>
            </a:prstShdw>
          </a:effectLst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tx2"/>
                </a:solidFill>
              </a:rPr>
              <a:t>КОНСОЛИДИРОВАННЫЙ БЮДЖЕТ КУРСКОГО РАЙОНА</a:t>
            </a:r>
          </a:p>
        </p:txBody>
      </p:sp>
      <p:sp>
        <p:nvSpPr>
          <p:cNvPr id="123921" name="Text Box 17"/>
          <p:cNvSpPr txBox="1">
            <a:spLocks noChangeArrowheads="1"/>
          </p:cNvSpPr>
          <p:nvPr/>
        </p:nvSpPr>
        <p:spPr bwMode="auto">
          <a:xfrm>
            <a:off x="5508625" y="4868863"/>
            <a:ext cx="32400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Ростовановский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Рощинского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Русского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Серноводского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ст.Стодеревской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с.Эдиссия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22" name="Text Box 18"/>
          <p:cNvSpPr txBox="1">
            <a:spLocks noChangeArrowheads="1"/>
          </p:cNvSpPr>
          <p:nvPr/>
        </p:nvSpPr>
        <p:spPr bwMode="auto">
          <a:xfrm>
            <a:off x="5183188" y="857250"/>
            <a:ext cx="39608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511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МКУ «Комитет по физической культуре и спорту»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522 МКУ «Центр по работе с молодежью» КМР СК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531 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Отдел сельского хозяйства и охраны окружающей среды АКМР СК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24" name="AutoShape 20"/>
          <p:cNvSpPr>
            <a:spLocks/>
          </p:cNvSpPr>
          <p:nvPr/>
        </p:nvSpPr>
        <p:spPr bwMode="auto">
          <a:xfrm rot="5400000">
            <a:off x="4032250" y="2312988"/>
            <a:ext cx="431800" cy="4248150"/>
          </a:xfrm>
          <a:prstGeom prst="leftBrace">
            <a:avLst>
              <a:gd name="adj1" fmla="val 81985"/>
              <a:gd name="adj2" fmla="val 46162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925" name="Text Box 21"/>
          <p:cNvSpPr txBox="1">
            <a:spLocks noChangeArrowheads="1"/>
          </p:cNvSpPr>
          <p:nvPr/>
        </p:nvSpPr>
        <p:spPr bwMode="auto">
          <a:xfrm>
            <a:off x="2133600" y="45085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i="1" dirty="0"/>
              <a:t>бюджеты сельских поселений (</a:t>
            </a:r>
            <a:r>
              <a:rPr lang="ru-RU" b="1" i="1" dirty="0" smtClean="0"/>
              <a:t>201</a:t>
            </a:r>
            <a:r>
              <a:rPr lang="ru-RU" b="1" i="1" dirty="0"/>
              <a:t>)</a:t>
            </a:r>
          </a:p>
        </p:txBody>
      </p:sp>
      <p:sp>
        <p:nvSpPr>
          <p:cNvPr id="123926" name="AutoShape 22"/>
          <p:cNvSpPr>
            <a:spLocks/>
          </p:cNvSpPr>
          <p:nvPr/>
        </p:nvSpPr>
        <p:spPr bwMode="auto">
          <a:xfrm rot="16200000">
            <a:off x="4337050" y="1092200"/>
            <a:ext cx="431800" cy="4248150"/>
          </a:xfrm>
          <a:prstGeom prst="leftBrace">
            <a:avLst>
              <a:gd name="adj1" fmla="val 81985"/>
              <a:gd name="adj2" fmla="val 46162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927" name="Text Box 23"/>
          <p:cNvSpPr txBox="1">
            <a:spLocks noChangeArrowheads="1"/>
          </p:cNvSpPr>
          <p:nvPr/>
        </p:nvSpPr>
        <p:spPr bwMode="auto">
          <a:xfrm>
            <a:off x="2438400" y="2786063"/>
            <a:ext cx="4191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1" dirty="0"/>
              <a:t>бюджет муниципального района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685800"/>
          <a:ext cx="8858313" cy="6076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  <a:gridCol w="1000132"/>
                <a:gridCol w="928694"/>
                <a:gridCol w="928694"/>
                <a:gridCol w="1071570"/>
                <a:gridCol w="1000132"/>
                <a:gridCol w="928694"/>
                <a:gridCol w="1143009"/>
              </a:tblGrid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FF7C8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доходы </a:t>
                      </a: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расходы </a:t>
                      </a: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источники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 факту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наименование  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факт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% исполнения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факт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% исполнения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дефицит   "-" 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профицит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"+" 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Балтийский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12 358,38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12 985,16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105,07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13 888,69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12 919,64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93,02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65,52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Галюгаевский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20 246,05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20 369,81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100,74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21 978,70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21 461,48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97,64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- 1 064,66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Кановский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17 097,71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18 748,50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109,66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20 794,20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19 180,35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92,24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- 431,85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Курский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36 237,61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35 336,82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97,51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37 127,08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34 163,52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92,02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1 173,30           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Мирненский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13 923,55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14 474,08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103,95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17 999,56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16 273,91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90,41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-1 799,83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1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Полтавский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25 238,19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25 932,58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102,75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27 632,25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25 630,32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92,76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302,26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Ростовановский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20 151,88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19 126,03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94,91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24 324,12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20 154,34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82,86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-1 028,31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Рощинский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15 087,91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15 290,97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101,35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16 684,38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380,88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80,20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1 910,09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Русский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30 989,84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33 122,43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106,88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35 459,62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26 970,23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76,06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6 152,20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Серноводский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13 649,58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14 185,88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103,93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17 870,08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17 027,23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95,28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-2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841,35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станица Стодеревская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13 555,17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13 890,22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102,47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14 292,61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123,94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98,82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-233,72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село Эдиссия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26 915,20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27 476,99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102,09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29 728,09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25 067,88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84,32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2 409,11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Курский муниципальный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1 246 002,74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1 265 054,85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101,53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1 279 525,30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1 273 690,78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99,54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-8635,93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Консолидированный бюджет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Курского района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1 425 853,01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1 450</a:t>
                      </a:r>
                      <a:r>
                        <a:rPr lang="ru-RU" sz="1200" b="1" baseline="0" dirty="0" smtClean="0">
                          <a:latin typeface="Calibri" pitchFamily="34" charset="0"/>
                          <a:cs typeface="Calibri" pitchFamily="34" charset="0"/>
                        </a:rPr>
                        <a:t> 420,51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101,72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1 491 703,87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1 454 443,69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-4 023,18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 ИСПОЛНЕНИЕ БЮДЖЕТОВ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МУНИЦИПАЛЬНЫХ ОБРАЗОВАНИЙ КУРСКОГО РАЙОНА ЗА 2018 ГОД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http://orenburg-info.ru/s_images/15247385225289.jpg"/>
          <p:cNvPicPr>
            <a:picLocks noChangeAspect="1" noChangeArrowheads="1"/>
          </p:cNvPicPr>
          <p:nvPr/>
        </p:nvPicPr>
        <p:blipFill>
          <a:blip r:embed="rId2"/>
          <a:srcRect t="9524" b="4762"/>
          <a:stretch>
            <a:fillRect/>
          </a:stretch>
        </p:blipFill>
        <p:spPr bwMode="auto">
          <a:xfrm>
            <a:off x="5334000" y="3505200"/>
            <a:ext cx="35687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09600"/>
          <a:ext cx="91440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ИСПОЛНЕНИЕ НАЛОГОВЫХ И НЕНАЛОГОВЫХ ДОХОДОВ БЮДЖЕТОВ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МУНИЦИПАЛЬНЫХ ОБРАЗОВАНИЙ КУРСКОГО РАЙОНА ЗА 2018 ГОД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56322" name="think-cell Slide" r:id="rId5" imgW="360" imgH="360" progId="">
              <p:embed/>
            </p:oleObj>
          </a:graphicData>
        </a:graphic>
      </p:graphicFrame>
      <p:sp>
        <p:nvSpPr>
          <p:cNvPr id="7" name="Прямоугольник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343400" cy="1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Картинки по запросу illustration png благоустройство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572000" cy="3200400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2400" y="2971800"/>
          <a:ext cx="8863074" cy="3601999"/>
        </p:xfrm>
        <a:graphic>
          <a:graphicData uri="http://schemas.openxmlformats.org/drawingml/2006/table">
            <a:tbl>
              <a:tblPr/>
              <a:tblGrid>
                <a:gridCol w="3908134"/>
                <a:gridCol w="797249"/>
                <a:gridCol w="874400"/>
                <a:gridCol w="874400"/>
                <a:gridCol w="720096"/>
                <a:gridCol w="780103"/>
                <a:gridCol w="908692"/>
              </a:tblGrid>
              <a:tr h="1524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объектов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числе</a:t>
                      </a:r>
                    </a:p>
                  </a:txBody>
                  <a:tcPr marL="4465" marR="4465" marT="44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краевые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местные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числе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3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за счет остатков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01.01.2019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предусмотрено в 2018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спонсорская помощь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местный бюджет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Благоустройство центрального парка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станице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Курская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Курского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2 360,90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1710,25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650,65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115,04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535,61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37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Ремонтные работы по замене окон и дверей и устройству пандуса в здании Дома культуры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Ростовановское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Ростовановского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сельсовета Курского района Ставропольского края 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555,99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1 981,12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662,92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111,05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551,87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Строительство спортивной площадки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Ростовановское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Ростовановского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сельсовета Курского района Ставропольского края 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318,99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909,08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409,91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409,91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Благоустройство территории пожарной части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поселка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Рощино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Рощинского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890,38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675,22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215,16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95,9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119,26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 фойе здания Дома культуры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хутора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Графский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Серноводского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857,59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549,99   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307,6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123,6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184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 зрительного зала и сцены здания Русского СДК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селе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Русском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Русского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2 682,35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1 979,95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702,4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63,87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638,53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sng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  тротуаров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в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селе 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Эдиссия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(по ул. Миронова, ул. Абовян и ул. Ленина) Курского района Ставропольского края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2 066,78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1 570,14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496,64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436,64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48200" y="1981200"/>
            <a:ext cx="4267200" cy="778098"/>
          </a:xfrm>
        </p:spPr>
        <p:txBody>
          <a:bodyPr>
            <a:normAutofit fontScale="90000"/>
          </a:bodyPr>
          <a:lstStyle/>
          <a:p>
            <a:r>
              <a:rPr smtClean="0">
                <a:latin typeface="Calibri" pitchFamily="34" charset="0"/>
                <a:cs typeface="Calibri" pitchFamily="34" charset="0"/>
              </a:rPr>
              <a:t>Реализация проектов в 2018 году </a:t>
            </a:r>
            <a:br>
              <a:rPr smtClean="0">
                <a:latin typeface="Calibri" pitchFamily="34" charset="0"/>
                <a:cs typeface="Calibri" pitchFamily="34" charset="0"/>
              </a:rPr>
            </a:br>
            <a:r>
              <a:rPr sz="1600" smtClean="0">
                <a:latin typeface="Calibri" pitchFamily="34" charset="0"/>
                <a:cs typeface="Calibri" pitchFamily="34" charset="0"/>
              </a:rPr>
              <a:t>(муниципальные образования)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Благоустройство центрального парка станицы Курской 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1 710,25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535,61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115,04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5234" name="Picture 2" descr="C:\Users\DD74~1\AppData\Local\Temp\Rar$DIa0.820\S6002165.JPG"/>
          <p:cNvPicPr>
            <a:picLocks noChangeAspect="1" noChangeArrowheads="1"/>
          </p:cNvPicPr>
          <p:nvPr/>
        </p:nvPicPr>
        <p:blipFill>
          <a:blip r:embed="rId3" cstate="print"/>
          <a:srcRect b="10884"/>
          <a:stretch>
            <a:fillRect/>
          </a:stretch>
        </p:blipFill>
        <p:spPr bwMode="auto">
          <a:xfrm>
            <a:off x="304800" y="1143000"/>
            <a:ext cx="3810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5" name="Picture 3" descr="C:\Users\DD74~1\AppData\Local\Temp\Rar$DIa0.969\S6002172.JPG"/>
          <p:cNvPicPr>
            <a:picLocks noChangeAspect="1" noChangeArrowheads="1"/>
          </p:cNvPicPr>
          <p:nvPr/>
        </p:nvPicPr>
        <p:blipFill>
          <a:blip r:embed="rId4" cstate="print"/>
          <a:srcRect b="9220"/>
          <a:stretch>
            <a:fillRect/>
          </a:stretch>
        </p:blipFill>
        <p:spPr bwMode="auto">
          <a:xfrm>
            <a:off x="4800600" y="4114800"/>
            <a:ext cx="40386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6" name="Picture 4" descr="C:\Users\DD74~1\AppData\Local\Temp\Rar$DIa0.789\S6002173.JPG"/>
          <p:cNvPicPr>
            <a:picLocks noChangeAspect="1" noChangeArrowheads="1"/>
          </p:cNvPicPr>
          <p:nvPr/>
        </p:nvPicPr>
        <p:blipFill>
          <a:blip r:embed="rId5" cstate="print"/>
          <a:srcRect b="8824"/>
          <a:stretch>
            <a:fillRect/>
          </a:stretch>
        </p:blipFill>
        <p:spPr bwMode="auto">
          <a:xfrm>
            <a:off x="381000" y="4114800"/>
            <a:ext cx="38100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072066" y="1524000"/>
            <a:ext cx="407193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 (неиспользованный остаток 2017 года): 909,08 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409,91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/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Строительство спортивной площадки в с. Ростовановское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Курского района Ставропольского края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 descr="BTKAioZeu0I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034" y="1142984"/>
            <a:ext cx="435771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Admin\Desktop\ДК\WP_20180423_0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85786" y="4143379"/>
            <a:ext cx="4248152" cy="236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Admin\Desktop\ДК\WP_20180504_0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307650" y="3979235"/>
            <a:ext cx="288641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Ремонтные работы по замене окон, дверей и устройству пандуса в здании Дома культуры  с. Ростовановское 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1 981,12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551,87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111,05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Рисунок 15" descr="C:\Users\Admin\Desktop\ДК\WP_20180420_0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40386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Admin\Desktop\ДК\WP_20180420_0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038600"/>
            <a:ext cx="40386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:\Users\Admin\Desktop\ДК\WP_20180423_0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038600"/>
            <a:ext cx="4038600" cy="250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Medium"/>
                <a:ea typeface="Times New Roman" pitchFamily="18" charset="0"/>
                <a:cs typeface="Times New Roman" pitchFamily="18" charset="0"/>
              </a:rPr>
              <a:t>Ремонт зрительного зала и сцены  здания Русского СДК в селе Русском Русского сельсовета Курского района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62" name="Picture 2" descr="C:\Users\DD74~1\AppData\Local\Temp\Rar$DIa0.588\S245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43000"/>
            <a:ext cx="411480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3" name="Picture 3" descr="C:\Users\КострицкаяЕВ\Downloads\S2860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38600"/>
            <a:ext cx="4267200" cy="249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4" name="Picture 4" descr="C:\Users\КострицкаяЕВ\Downloads\S286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038600"/>
            <a:ext cx="4191000" cy="249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1 979,95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638,53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63,87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Благоустройство территории пожарной части поселка Рощино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9" descr="http://pmisk.ru/uploads/projects-before/8d8301eb258c3642c48930b6b86575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414340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724400" y="16002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675,22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119,26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95,9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 descr="http://pmisk.ru/uploads/projects-after/31870821764f14392c9c8cff8429a4b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143380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http://pmisk.ru/uploads/projects-after/b6bdfedc145826a233e9234d78f4a4b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143380"/>
            <a:ext cx="371477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Ремонт фойе здания Дома культуры хутора Графский </a:t>
            </a:r>
            <a:r>
              <a:rPr lang="ru-RU" sz="2000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Серноводского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сельсовета  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549,99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184,0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123,6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4211" name="Picture 3" descr="C:\Users\DD74~1\AppData\Local\Temp\Rar$DIa0.011\IMG-20180525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038600"/>
            <a:ext cx="4038600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2" name="Picture 4" descr="C:\Users\DD74~1\AppData\Local\Temp\Rar$DIa1.246\IMG-20180525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038600"/>
            <a:ext cx="4191000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3" name="Picture 5" descr="C:\Users\DD74~1\AppData\Local\Temp\Rar$DIa0.923\IMG-20170824-WA0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097280"/>
            <a:ext cx="4038600" cy="233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228600" y="0"/>
            <a:ext cx="868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Calibri" pitchFamily="34" charset="0"/>
                <a:cs typeface="Calibri" pitchFamily="34" charset="0"/>
              </a:rPr>
              <a:t>Что такое «бюджет»?</a:t>
            </a: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266700" y="381001"/>
            <a:ext cx="861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Calibri" pitchFamily="34" charset="0"/>
                <a:cs typeface="Calibri" pitchFamily="34" charset="0"/>
              </a:rPr>
              <a:t>Центральное место в финансовой системе любого государства занимает </a:t>
            </a:r>
            <a:r>
              <a:rPr lang="ru-RU" sz="1200" b="1" i="1" dirty="0">
                <a:latin typeface="Calibri" pitchFamily="34" charset="0"/>
                <a:cs typeface="Calibri" pitchFamily="34" charset="0"/>
              </a:rPr>
              <a:t>государственный бюджет –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имеющий силу закона финансовый план государства (роспись доходов и расходов) на текущий (финансовый) год.</a:t>
            </a: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200" b="1" dirty="0">
                <a:latin typeface="Calibri" pitchFamily="34" charset="0"/>
                <a:cs typeface="Calibri" pitchFamily="34" charset="0"/>
              </a:rPr>
              <a:t>Бюджет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 – форма образования и расходования фонда денежных средств, предназначенных для финансового обеспечения функций и задач государства.</a:t>
            </a: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4" name="Picture 2" descr="C:\Users\СУФД\Desktop\byudzh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7332" y="1219200"/>
            <a:ext cx="1774267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. 3"/>
          <p:cNvSpPr txBox="1">
            <a:spLocks noChangeArrowheads="1"/>
          </p:cNvSpPr>
          <p:nvPr/>
        </p:nvSpPr>
        <p:spPr bwMode="auto">
          <a:xfrm>
            <a:off x="304800" y="1600200"/>
            <a:ext cx="4953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Перераспределение национального дохода;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Государственное регулирование и стимулирование экономики;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Осуществление социальной политики государства;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Контроль за образованием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	и использованием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	централизованных фондов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	денежных средств.</a:t>
            </a:r>
          </a:p>
        </p:txBody>
      </p:sp>
      <p:sp>
        <p:nvSpPr>
          <p:cNvPr id="6" name="Прямоуг. 2"/>
          <p:cNvSpPr txBox="1">
            <a:spLocks noChangeArrowheads="1"/>
          </p:cNvSpPr>
          <p:nvPr/>
        </p:nvSpPr>
        <p:spPr>
          <a:xfrm>
            <a:off x="228600" y="1295400"/>
            <a:ext cx="8915400" cy="304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latin typeface="Calibri" pitchFamily="34" charset="0"/>
                <a:ea typeface="+mj-ea"/>
                <a:cs typeface="Calibri" pitchFamily="34" charset="0"/>
              </a:rPr>
              <a:t>Задачи бюджета:</a:t>
            </a:r>
          </a:p>
        </p:txBody>
      </p:sp>
      <p:sp>
        <p:nvSpPr>
          <p:cNvPr id="8" name="Прямоуг. 3"/>
          <p:cNvSpPr txBox="1">
            <a:spLocks noChangeArrowheads="1"/>
          </p:cNvSpPr>
          <p:nvPr/>
        </p:nvSpPr>
        <p:spPr bwMode="auto">
          <a:xfrm>
            <a:off x="152400" y="3124200"/>
            <a:ext cx="6858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Распределительная и перераспределительная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     Посредством бюджета производится межтерриториальное и межотраслевое перераспределение национального дохода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Регулирующая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     При помощи данной функции регулируются социальные и экономические процессы в стране, т.е. государство способно ускорять или сдерживать темпы производства,  инфляции, изменять структуру спроса и предложения.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Контрольная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	Предполагает наличие возможности и обязанности государственного </a:t>
            </a: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контроля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за поступлением и использованием бюджетных средств.</a:t>
            </a:r>
          </a:p>
        </p:txBody>
      </p:sp>
      <p:sp>
        <p:nvSpPr>
          <p:cNvPr id="9" name="Прямоуг. 2"/>
          <p:cNvSpPr txBox="1">
            <a:spLocks noChangeArrowheads="1"/>
          </p:cNvSpPr>
          <p:nvPr/>
        </p:nvSpPr>
        <p:spPr>
          <a:xfrm>
            <a:off x="457200" y="2743200"/>
            <a:ext cx="8229600" cy="4572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latin typeface="Calibri" pitchFamily="34" charset="0"/>
                <a:ea typeface="+mj-ea"/>
                <a:cs typeface="Calibri" pitchFamily="34" charset="0"/>
              </a:rPr>
              <a:t>Функции бюджета:</a:t>
            </a:r>
          </a:p>
        </p:txBody>
      </p:sp>
      <p:pic>
        <p:nvPicPr>
          <p:cNvPr id="10" name="Picture 1" descr="C:\Users\СУФД\Desktop\Money-Gear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971800"/>
            <a:ext cx="1803400" cy="1511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. 2"/>
          <p:cNvSpPr txBox="1">
            <a:spLocks noChangeArrowheads="1"/>
          </p:cNvSpPr>
          <p:nvPr/>
        </p:nvSpPr>
        <p:spPr>
          <a:xfrm>
            <a:off x="457200" y="4343400"/>
            <a:ext cx="8534400" cy="381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2000" dirty="0"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100358" name="Picture 6" descr="https://dl.bsu.by/pluginfile.php/110357/course/overviewfiles/home-page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800600"/>
            <a:ext cx="2993859" cy="188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Ремонт тротуара в селе Эдиссия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(по ул. Миронова, ул. Абовяна и ул. Ленина)</a:t>
            </a:r>
          </a:p>
        </p:txBody>
      </p:sp>
      <p:pic>
        <p:nvPicPr>
          <p:cNvPr id="10" name="Рисунок 9" descr="http://pmisk.ru/uploads/projects-before/85941e7a448d84e95a4a7423d9cc4bf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392909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://pmisk.ru/uploads/projects-after/837ba3e302bc675e07fbbf99e33a957f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143380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pmisk.ru/uploads/projects-after/45f65962d66b1ff4cc98f4bc92808e6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114800"/>
            <a:ext cx="3500462" cy="2457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724400" y="1524000"/>
            <a:ext cx="42148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Краевой бюджет: 1 570,14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Бюджет поселения: 436,64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60,0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latin typeface="Calibri" pitchFamily="34" charset="0"/>
                <a:cs typeface="Calibri" pitchFamily="34" charset="0"/>
              </a:rPr>
              <a:t>Сведения об объектах имеющих важное значение для социально-экономического развития Курского района финансируемых за счет межбюджетных трансфертов в 2018 году</a:t>
            </a:r>
            <a:endParaRPr lang="ru-RU" sz="17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676417"/>
          <a:ext cx="8610601" cy="3908419"/>
        </p:xfrm>
        <a:graphic>
          <a:graphicData uri="http://schemas.openxmlformats.org/drawingml/2006/table">
            <a:tbl>
              <a:tblPr/>
              <a:tblGrid>
                <a:gridCol w="5312662"/>
                <a:gridCol w="1088138"/>
                <a:gridCol w="1216872"/>
                <a:gridCol w="992929"/>
              </a:tblGrid>
              <a:tr h="152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объектов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числе 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за счет средств: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федерального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краевого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3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Курский муниципальный район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19 077,64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2 101,94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16 975,8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Капитальный ремонт межпоселенческого районного дома культуры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8 708,86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8 708,86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68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Ремонт спортивных залов </a:t>
                      </a:r>
                      <a:endParaRPr lang="ru-RU" sz="1100" b="0" i="0" u="none" strike="noStrik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2 236,10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2 101,94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134,16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8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Проведение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работ по капитальному ремонту кровель в образовательных учреждениях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3 601,86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3 601,86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09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Замена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оконных блоков в образовательных учреждениях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4 530,82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4 530,82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Балтийский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2 715,88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2 715,88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239,40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239,40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Ремонт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автомобильной дороги по ул.Новая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от 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ул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. Черемушки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до ул.Правобережная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пос.</a:t>
                      </a:r>
                      <a:r>
                        <a:rPr lang="ru-RU" sz="1100" b="0" i="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Балтийский, строительный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контроль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2 476,48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2 476,48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8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Галюгаевский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4 851,17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4 851,17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460,85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460,85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2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Ремонт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автомобильной дороги по ул.60 лет Октября, протяженностью 950м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4 390,32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4 390,32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3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Кановский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5 087,25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185,75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4 901,50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жилья молодым семьям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5 087,25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185,75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4 901,50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Курский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8 099,40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217,45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7 881,95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жилья молодым семьям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  <a:r>
                        <a:rPr lang="ru-RU" sz="1100" baseline="0" dirty="0" smtClean="0">
                          <a:latin typeface="Calibri" pitchFamily="34" charset="0"/>
                          <a:cs typeface="Calibri" pitchFamily="34" charset="0"/>
                        </a:rPr>
                        <a:t> 099,40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217,45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7 881,95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9138" name="Picture 2" descr="https://2019god.me/wp-content/uploads/2018/09/8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800600"/>
            <a:ext cx="25146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40" name="Picture 4" descr="http://avatars.mds.yandex.net/get-direct/135341/oR4gm4BQvL6Va7IGBOOK7g/wy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800600"/>
            <a:ext cx="29718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42" name="Picture 6" descr="https://krovmart.ru/wp-content/uploads/2018/08/krov-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800600"/>
            <a:ext cx="2667000" cy="1855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" y="152400"/>
          <a:ext cx="8610601" cy="4279053"/>
        </p:xfrm>
        <a:graphic>
          <a:graphicData uri="http://schemas.openxmlformats.org/drawingml/2006/table">
            <a:tbl>
              <a:tblPr/>
              <a:tblGrid>
                <a:gridCol w="5312662"/>
                <a:gridCol w="1088138"/>
                <a:gridCol w="1216872"/>
                <a:gridCol w="992929"/>
              </a:tblGrid>
              <a:tr h="152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объектов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числе 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за счет средств: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1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федерального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краевого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Полтавский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5 680,00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2 012,03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3 967,97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Calibri" pitchFamily="34" charset="0"/>
                          <a:cs typeface="Calibri" pitchFamily="34" charset="0"/>
                        </a:rPr>
                        <a:t>Реконструкция водных сетей с установкой башен Рожновского в с. Полтавском Курского района</a:t>
                      </a:r>
                      <a:endParaRPr lang="ru-RU" sz="11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4 750,00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1 137,83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3 612,17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Поставка товара (мобильные секции Спутник 3-х местные) в ДК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 (развитие материально-технической базы)</a:t>
                      </a:r>
                      <a:endParaRPr lang="ru-RU" sz="11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930,00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874,20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55,80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Ростовановский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4 757,54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4 757,54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жилья молодым семьям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3 016,44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3 016,44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Ремонт автомобильной дороги в с. Ростовановское по ул.Октябрьской , строительный контроль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1 741,10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1 741,10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Рощинский сельсовет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931,00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223,02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707,98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Разводящие сети водоснабжения п.</a:t>
                      </a:r>
                      <a:r>
                        <a:rPr lang="ru-RU" sz="11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Рощино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931,00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223,02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707,98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Русский сельсовет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7 138,62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7 138,62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приобретение 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1 946,38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1 946,38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по ремонту автомобильной дороги по ул.Транспортная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2 013,86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2 013,86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капитальный  ремонт фасада зд.Русского СДК с.Русское ул.Школьная д.10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3 178,38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3 178,38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Станица</a:t>
                      </a:r>
                      <a:r>
                        <a:rPr lang="ru-RU" sz="1200" b="1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Стодеревская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ru-RU" sz="1000" b="0" i="0" u="none" strike="noStrike" dirty="0" smtClean="0">
                          <a:latin typeface="Arial"/>
                        </a:rPr>
                        <a:t>Приобретение </a:t>
                      </a:r>
                      <a:r>
                        <a:rPr lang="ru-RU" sz="1000" b="0" i="0" u="none" strike="noStrike" dirty="0">
                          <a:latin typeface="Arial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8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Село Эдиссия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7 122,15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95,61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7 026,54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7 122,15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95,61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7 026,54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8114" name="Picture 2" descr="http://itd2.mycdn.me/image?id=873542276249&amp;t=20&amp;plc=WEB&amp;tkn=*3zZ-OGbRpM10eNF8uvJTTWnzKX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724400"/>
            <a:ext cx="2729961" cy="182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16" name="Picture 4" descr="https://static.wixstatic.com/media/476eac_7aabf68eba6e4036bdde965432f4efe9~m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724400"/>
            <a:ext cx="2590800" cy="1805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20" name="Picture 8" descr="http://itd0.mycdn.me/image?id=849268667695&amp;t=20&amp;plc=WEB&amp;tkn=*Xe5lZzTtfSh9CThQRQ7iOc7Rc8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724400"/>
            <a:ext cx="2620113" cy="187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Рейтинг Курского муниципального района Ставропольского края по качеству управления бюджетным процессом  </a:t>
            </a:r>
          </a:p>
        </p:txBody>
      </p:sp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381000" y="914400"/>
            <a:ext cx="8458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На основании приказов министерства финансов Ставропольского края «О результатах оценки качества управления бюджетным процессом в муниципальных районах и городских округах Ставропольского края»: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от 19.04.2016 №72 по итогам 2015 года Курскому муниципальному району присвоена 1 степень качества управления бюджетным процессом, с результатом 78,34 баллов;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от 28.04.2017 №129 по итогам 2016 года Курскому муниципальному району присвоена 2 степень качества управления бюджетным процессом, с результатом 72,37 баллов;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от 10.10.2018 №257 по итогам 2017 года Курский муниципальный район на 19 месте с результатом 62,61 балла.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457200"/>
          <a:ext cx="9144000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Рейтинг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исполнения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налоговых и неналоговых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доходов муниципальных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образований Ставропольского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края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2018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год (%)</a:t>
            </a:r>
            <a:endParaRPr lang="ru-RU" sz="2000" b="1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Подушевые показатели доходов и расходов бюджета и показатели характеризующих результаты использования бюджетных ассигнований в  Курском муниципальном районе за 2018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09600" y="714067"/>
          <a:ext cx="7924799" cy="5429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4953000"/>
                <a:gridCol w="1066800"/>
                <a:gridCol w="1447799"/>
              </a:tblGrid>
              <a:tr h="6782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№ 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п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/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п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Единица измерения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Показатель за 2018 год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доходов местного бюджета всего в расчете на 1 жителя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23,34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налоговых и неналоговых доходов местного бюджета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3,89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безвозмездных поступлений  в местный бюджет в расчете на 1 жителя</a:t>
                      </a:r>
                    </a:p>
                    <a:p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19,44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22,48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образование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12,74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жилищно-коммунальное хозяйство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культуру и кинематографию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1,01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социальную</a:t>
                      </a:r>
                      <a:r>
                        <a:rPr lang="ru-RU" sz="1400" baseline="0" dirty="0" smtClean="0">
                          <a:latin typeface="Calibri" pitchFamily="34" charset="0"/>
                          <a:cs typeface="Calibri" pitchFamily="34" charset="0"/>
                        </a:rPr>
                        <a:t> политику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6,09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физическую культуру и спорт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0,25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838200"/>
          <a:ext cx="8686800" cy="486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990600"/>
                <a:gridCol w="762000"/>
                <a:gridCol w="685800"/>
                <a:gridCol w="685800"/>
                <a:gridCol w="685800"/>
                <a:gridCol w="685800"/>
                <a:gridCol w="685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Единица измерения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2016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процентов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40,98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37,67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37,58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34,35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35,43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34,93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Доля просроченной кредиторской задолженности по оплате труда (включая начисления на оплату труда) муниципальных учреждений в общем объеме расходов муниципального образования на оплату труда (включая начисления на оплату труда)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процентов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Расходы бюджета муниципального образования на содержание работников органов местного самоуправления в расчете на одного жителя муниципального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рублей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676,23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668,78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692,87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691,60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691,60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691,60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Достигнутые значения показателей для оценки эффективности деятельности органов местного самоуправления  Курского муниципального района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5299" name="Содержимое 2"/>
          <p:cNvSpPr>
            <a:spLocks noGrp="1"/>
          </p:cNvSpPr>
          <p:nvPr>
            <p:ph idx="1"/>
          </p:nvPr>
        </p:nvSpPr>
        <p:spPr>
          <a:xfrm>
            <a:off x="250825" y="333375"/>
            <a:ext cx="8588375" cy="619125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Контактная информация: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0" algn="ctr"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Финансовое управление </a:t>
            </a:r>
          </a:p>
          <a:p>
            <a:pPr marL="0" algn="ctr">
              <a:spcBef>
                <a:spcPts val="0"/>
              </a:spcBef>
              <a:buFontTx/>
              <a:buNone/>
              <a:defRPr/>
            </a:pP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администрации Курского муниципального района Ставропольского края</a:t>
            </a:r>
            <a:br>
              <a:rPr lang="ru-RU" sz="2400" b="1" dirty="0" smtClean="0">
                <a:latin typeface="Calibri" pitchFamily="34" charset="0"/>
                <a:cs typeface="Calibri" pitchFamily="34" charset="0"/>
              </a:rPr>
            </a:br>
            <a:endParaRPr lang="ru-RU" sz="24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Начальник Финансового управления - Елена Владимировна Мишина</a:t>
            </a:r>
          </a:p>
          <a:p>
            <a:pPr algn="ctr">
              <a:buFontTx/>
              <a:buNone/>
              <a:defRPr/>
            </a:pPr>
            <a:endParaRPr lang="ru-RU" sz="180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Адрес: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357850,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Ставропольский край,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Курский район,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станица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Курская,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пер. Октябрьский, 16 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Телефон для обращения граждан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8(879-64) 6-27-99, 6-55-54; 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факс: 8(879-64) 6-27-99. </a:t>
            </a: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Электронная почта : </a:t>
            </a:r>
            <a:r>
              <a:rPr lang="ru-RU" sz="1800" dirty="0" err="1" smtClean="0">
                <a:latin typeface="Calibri" pitchFamily="34" charset="0"/>
                <a:cs typeface="Calibri" pitchFamily="34" charset="0"/>
              </a:rPr>
              <a:t>fukursk@mail.ru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График работы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понедельник -  пятница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с 8:00 до 17:00, перерыв с 12:00 до 14:00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9138" name="Picture 2" descr="https://avatars.mds.yandex.net/get-pdb/1527424/db61d4da-af8e-460d-8a04-0f961c01126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5105400"/>
            <a:ext cx="2590800" cy="1609130"/>
          </a:xfrm>
          <a:prstGeom prst="rect">
            <a:avLst/>
          </a:prstGeom>
          <a:noFill/>
        </p:spPr>
      </p:pic>
      <p:pic>
        <p:nvPicPr>
          <p:cNvPr id="219146" name="Picture 10" descr="https://maxcdn.icons8.com/Share/icon/nolan/User_Interface/email16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572000"/>
            <a:ext cx="2209800" cy="24277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latin typeface="Calibri" pitchFamily="34" charset="0"/>
                <a:cs typeface="Calibri" pitchFamily="34" charset="0"/>
              </a:rPr>
              <a:t>     Доходы – </a:t>
            </a:r>
            <a:r>
              <a:rPr lang="ru-RU" sz="1400" kern="0" dirty="0">
                <a:latin typeface="Calibri" pitchFamily="34" charset="0"/>
                <a:cs typeface="Calibri" pitchFamily="34" charset="0"/>
              </a:rPr>
              <a:t>поступающие в  бюджет денежные средства (налоги юридических и физических лиц, административные платежи и сборы, безвозмездные поступления)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20713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latin typeface="Calibri" pitchFamily="34" charset="0"/>
                <a:cs typeface="Calibri" pitchFamily="34" charset="0"/>
              </a:rPr>
              <a:t>    Расходы – </a:t>
            </a:r>
            <a:r>
              <a:rPr lang="ru-RU" sz="1400" kern="0" dirty="0">
                <a:latin typeface="Calibri" pitchFamily="34" charset="0"/>
                <a:cs typeface="Calibri" pitchFamily="34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ЖКХ, культура и др.) капитальное строительство и др.)</a:t>
            </a:r>
          </a:p>
        </p:txBody>
      </p:sp>
      <p:sp>
        <p:nvSpPr>
          <p:cNvPr id="13316" name="TextBox 9"/>
          <p:cNvSpPr txBox="1">
            <a:spLocks noChangeArrowheads="1"/>
          </p:cNvSpPr>
          <p:nvPr/>
        </p:nvSpPr>
        <p:spPr bwMode="auto">
          <a:xfrm>
            <a:off x="0" y="121920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 dirty="0">
                <a:latin typeface="Calibri" pitchFamily="34" charset="0"/>
                <a:cs typeface="Calibri" pitchFamily="34" charset="0"/>
              </a:rPr>
              <a:t>     Источники финансирования дефицита бюджета 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утверждаются органами законодательной власти в законе о бюджете на очередной финансовый год по основным видам привлеченных средств</a:t>
            </a:r>
          </a:p>
        </p:txBody>
      </p:sp>
      <p:sp>
        <p:nvSpPr>
          <p:cNvPr id="13317" name="TextBox 10"/>
          <p:cNvSpPr txBox="1">
            <a:spLocks noChangeArrowheads="1"/>
          </p:cNvSpPr>
          <p:nvPr/>
        </p:nvSpPr>
        <p:spPr bwMode="auto">
          <a:xfrm>
            <a:off x="5410200" y="5105400"/>
            <a:ext cx="3581400" cy="11699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  <a:cs typeface="Calibri" pitchFamily="34" charset="0"/>
              </a:rPr>
              <a:t>Основополагающее требование, предъявляемое к органам, составляющим и утверждающим бюджет – сбалансированность бюджета по доходам и расходам </a:t>
            </a:r>
          </a:p>
        </p:txBody>
      </p:sp>
      <p:pic>
        <p:nvPicPr>
          <p:cNvPr id="13318" name="Picture 4" descr="C:\Users\Velehk Sain\Desktop\Открытый бюджет\Новая папка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133600"/>
            <a:ext cx="3200400" cy="284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6019800" y="182880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Сбалансированность бюджета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0" name="Picture 12" descr="J:\пРЕЗЕНТАЦИИ\исполнение за 2018\img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497522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udget.rk.ifinmon.ru/images/o_byudjete/principy-byudjetnoi-sistem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14400"/>
            <a:ext cx="73914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743200" y="0"/>
            <a:ext cx="3441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Принципы бюджетной системы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381000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itchFamily="34" charset="0"/>
                <a:cs typeface="Calibri" pitchFamily="34" charset="0"/>
              </a:rPr>
              <a:t>Бюджетным кодексом  РФ  законодательно закреплены следующие </a:t>
            </a:r>
            <a:r>
              <a:rPr lang="ru-RU" sz="1400" b="1" i="1" dirty="0" smtClean="0">
                <a:latin typeface="Calibri" pitchFamily="34" charset="0"/>
                <a:cs typeface="Calibri" pitchFamily="34" charset="0"/>
              </a:rPr>
              <a:t>принципы бюджетной системы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Российской Федерации: </a:t>
            </a:r>
            <a:endParaRPr lang="ru-RU" sz="1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o6UYLwk1EyTxEIrRAv4h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P20SP0yaEKBYUKLtoWiz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8148</TotalTime>
  <Words>8259</Words>
  <Application>Microsoft Office PowerPoint</Application>
  <PresentationFormat>Экран (4:3)</PresentationFormat>
  <Paragraphs>1917</Paragraphs>
  <Slides>77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9" baseType="lpstr">
      <vt:lpstr>Office Theme</vt:lpstr>
      <vt:lpstr>think-cell Slide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Безвозмездные поступления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 ИСПОЛНЕНИЕ БЮДЖЕТОВ  МУНИЦИПАЛЬНЫХ ОБРАЗОВАНИЙ КУРСКОГО РАЙОНА ЗА 2018 ГОД</vt:lpstr>
      <vt:lpstr>Слайд 62</vt:lpstr>
      <vt:lpstr>Реализация проектов в 2018 году  (муниципальные образования)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СУФД</dc:creator>
  <cp:lastModifiedBy>Пользователь Windows</cp:lastModifiedBy>
  <cp:revision>924</cp:revision>
  <dcterms:created xsi:type="dcterms:W3CDTF">2017-05-04T05:33:51Z</dcterms:created>
  <dcterms:modified xsi:type="dcterms:W3CDTF">2019-08-26T11:41:57Z</dcterms:modified>
</cp:coreProperties>
</file>