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  <p:sldMasterId id="2147483963" r:id="rId2"/>
    <p:sldMasterId id="2147483976" r:id="rId3"/>
    <p:sldMasterId id="2147483989" r:id="rId4"/>
    <p:sldMasterId id="2147484331" r:id="rId5"/>
    <p:sldMasterId id="2147484371" r:id="rId6"/>
  </p:sldMasterIdLst>
  <p:notesMasterIdLst>
    <p:notesMasterId r:id="rId56"/>
  </p:notesMasterIdLst>
  <p:sldIdLst>
    <p:sldId id="256" r:id="rId7"/>
    <p:sldId id="326" r:id="rId8"/>
    <p:sldId id="379" r:id="rId9"/>
    <p:sldId id="351" r:id="rId10"/>
    <p:sldId id="353" r:id="rId11"/>
    <p:sldId id="325" r:id="rId12"/>
    <p:sldId id="339" r:id="rId13"/>
    <p:sldId id="323" r:id="rId14"/>
    <p:sldId id="337" r:id="rId15"/>
    <p:sldId id="352" r:id="rId16"/>
    <p:sldId id="340" r:id="rId17"/>
    <p:sldId id="261" r:id="rId18"/>
    <p:sldId id="275" r:id="rId19"/>
    <p:sldId id="306" r:id="rId20"/>
    <p:sldId id="334" r:id="rId21"/>
    <p:sldId id="276" r:id="rId22"/>
    <p:sldId id="338" r:id="rId23"/>
    <p:sldId id="278" r:id="rId24"/>
    <p:sldId id="343" r:id="rId25"/>
    <p:sldId id="272" r:id="rId26"/>
    <p:sldId id="348" r:id="rId27"/>
    <p:sldId id="273" r:id="rId28"/>
    <p:sldId id="344" r:id="rId29"/>
    <p:sldId id="286" r:id="rId30"/>
    <p:sldId id="291" r:id="rId31"/>
    <p:sldId id="292" r:id="rId32"/>
    <p:sldId id="387" r:id="rId33"/>
    <p:sldId id="345" r:id="rId34"/>
    <p:sldId id="357" r:id="rId35"/>
    <p:sldId id="360" r:id="rId36"/>
    <p:sldId id="333" r:id="rId37"/>
    <p:sldId id="279" r:id="rId38"/>
    <p:sldId id="390" r:id="rId39"/>
    <p:sldId id="389" r:id="rId40"/>
    <p:sldId id="356" r:id="rId41"/>
    <p:sldId id="354" r:id="rId42"/>
    <p:sldId id="355" r:id="rId43"/>
    <p:sldId id="271" r:id="rId44"/>
    <p:sldId id="367" r:id="rId45"/>
    <p:sldId id="371" r:id="rId46"/>
    <p:sldId id="374" r:id="rId47"/>
    <p:sldId id="346" r:id="rId48"/>
    <p:sldId id="328" r:id="rId49"/>
    <p:sldId id="383" r:id="rId50"/>
    <p:sldId id="262" r:id="rId51"/>
    <p:sldId id="388" r:id="rId52"/>
    <p:sldId id="380" r:id="rId53"/>
    <p:sldId id="381" r:id="rId54"/>
    <p:sldId id="294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14FD1B8-83D3-4434-B0B1-8001E5523BCC}">
          <p14:sldIdLst>
            <p14:sldId id="256"/>
            <p14:sldId id="326"/>
            <p14:sldId id="379"/>
            <p14:sldId id="351"/>
            <p14:sldId id="353"/>
            <p14:sldId id="325"/>
            <p14:sldId id="339"/>
            <p14:sldId id="323"/>
            <p14:sldId id="337"/>
            <p14:sldId id="352"/>
            <p14:sldId id="340"/>
            <p14:sldId id="261"/>
            <p14:sldId id="275"/>
            <p14:sldId id="306"/>
            <p14:sldId id="334"/>
            <p14:sldId id="276"/>
            <p14:sldId id="338"/>
            <p14:sldId id="278"/>
            <p14:sldId id="343"/>
            <p14:sldId id="272"/>
            <p14:sldId id="348"/>
            <p14:sldId id="273"/>
            <p14:sldId id="344"/>
            <p14:sldId id="286"/>
            <p14:sldId id="291"/>
            <p14:sldId id="292"/>
            <p14:sldId id="387"/>
            <p14:sldId id="345"/>
            <p14:sldId id="357"/>
            <p14:sldId id="360"/>
            <p14:sldId id="333"/>
            <p14:sldId id="279"/>
            <p14:sldId id="390"/>
            <p14:sldId id="389"/>
            <p14:sldId id="356"/>
            <p14:sldId id="354"/>
            <p14:sldId id="355"/>
            <p14:sldId id="271"/>
            <p14:sldId id="367"/>
            <p14:sldId id="371"/>
            <p14:sldId id="374"/>
            <p14:sldId id="346"/>
            <p14:sldId id="328"/>
            <p14:sldId id="383"/>
            <p14:sldId id="262"/>
          </p14:sldIdLst>
        </p14:section>
        <p14:section name="Раздел без заголовка" id="{A8ADEB79-FA36-40E3-B726-C244CFF7A0C8}">
          <p14:sldIdLst>
            <p14:sldId id="388"/>
            <p14:sldId id="380"/>
            <p14:sldId id="381"/>
            <p14:sldId id="2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CCFFCC"/>
    <a:srgbClr val="66FFCC"/>
    <a:srgbClr val="339966"/>
    <a:srgbClr val="CC00CC"/>
    <a:srgbClr val="FFCCFF"/>
    <a:srgbClr val="FFFF99"/>
    <a:srgbClr val="FFFFCC"/>
    <a:srgbClr val="0066FF"/>
    <a:srgbClr val="F2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5" autoAdjust="0"/>
    <p:restoredTop sz="94660"/>
  </p:normalViewPr>
  <p:slideViewPr>
    <p:cSldViewPr>
      <p:cViewPr varScale="1">
        <p:scale>
          <a:sx n="111" d="100"/>
          <a:sy n="111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6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CFF"/>
              </a:solidFill>
            </c:spPr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'расходы 2016'!$A$2:$A$10</c:f>
              <c:strCache>
                <c:ptCount val="9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Культура, кинематография, образование в области искусств</c:v>
                </c:pt>
                <c:pt idx="5">
                  <c:v>Межбюджетные трансферты</c:v>
                </c:pt>
                <c:pt idx="6">
                  <c:v>Физическая культура и спорт</c:v>
                </c:pt>
                <c:pt idx="7">
                  <c:v>Национальная безопасность</c:v>
                </c:pt>
                <c:pt idx="8">
                  <c:v>Жилищно-коммунальное хозяйство</c:v>
                </c:pt>
              </c:strCache>
            </c:strRef>
          </c:cat>
          <c:val>
            <c:numRef>
              <c:f>'расходы 2016'!$B$2:$B$10</c:f>
              <c:numCache>
                <c:formatCode>0.0%</c:formatCode>
                <c:ptCount val="9"/>
                <c:pt idx="0">
                  <c:v>0.53217959699618278</c:v>
                </c:pt>
                <c:pt idx="1">
                  <c:v>0.26858882134273621</c:v>
                </c:pt>
                <c:pt idx="2">
                  <c:v>6.1174083345114642E-2</c:v>
                </c:pt>
                <c:pt idx="3">
                  <c:v>4.6687235440385208E-2</c:v>
                </c:pt>
                <c:pt idx="4">
                  <c:v>4.114031950901062E-2</c:v>
                </c:pt>
                <c:pt idx="5">
                  <c:v>3.612564138814274E-2</c:v>
                </c:pt>
                <c:pt idx="6">
                  <c:v>1.0312107578567448E-2</c:v>
                </c:pt>
                <c:pt idx="7">
                  <c:v>3.0187863314677286E-3</c:v>
                </c:pt>
                <c:pt idx="8">
                  <c:v>7.7340806839255871E-4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003779061731493"/>
          <c:y val="5.2019622088773761E-2"/>
          <c:w val="0.33848444754624324"/>
          <c:h val="0.92280974628550039"/>
        </c:manualLayout>
      </c:layout>
      <c:overlay val="0"/>
      <c:spPr>
        <a:solidFill>
          <a:srgbClr val="FFFFFF"/>
        </a:solidFill>
        <a:ln w="25400" cap="flat" cmpd="sng" algn="ctr">
          <a:solidFill>
            <a:srgbClr val="DAEDEF"/>
          </a:solidFill>
          <a:prstDash val="solid"/>
        </a:ln>
        <a:effectLst/>
      </c:spPr>
      <c:txPr>
        <a:bodyPr/>
        <a:lstStyle/>
        <a:p>
          <a:pPr>
            <a:defRPr sz="13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5"/>
      <c:rotY val="8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26500732064422"/>
          <c:y val="0.18888888888888888"/>
          <c:w val="0.50658857979502192"/>
          <c:h val="0.62222222222222223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452415812591513"/>
          <c:y val="0.33777777777777779"/>
          <c:w val="0.22108345534407028"/>
          <c:h val="0.39555555555555555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38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95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688473571523609E-2"/>
          <c:y val="7.0986908889401082E-2"/>
          <c:w val="0.69029658570172592"/>
          <c:h val="0.92706683356463659"/>
        </c:manualLayout>
      </c:layout>
      <c:pie3DChart>
        <c:varyColors val="1"/>
        <c:ser>
          <c:idx val="0"/>
          <c:order val="0"/>
          <c:explosion val="9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Лист1!$A$1:$A$5</c:f>
              <c:strCache>
                <c:ptCount val="5"/>
                <c:pt idx="0">
                  <c:v>Пожарная охрана</c:v>
                </c:pt>
                <c:pt idx="1">
                  <c:v>Полиция </c:v>
                </c:pt>
                <c:pt idx="2">
                  <c:v>Скорая помощь </c:v>
                </c:pt>
                <c:pt idx="3">
                  <c:v>Служба газа </c:v>
                </c:pt>
                <c:pt idx="4">
                  <c:v>На номер 112 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233</c:v>
                </c:pt>
                <c:pt idx="1">
                  <c:v>5806</c:v>
                </c:pt>
                <c:pt idx="2">
                  <c:v>9410</c:v>
                </c:pt>
                <c:pt idx="3">
                  <c:v>693</c:v>
                </c:pt>
                <c:pt idx="4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4017204535572867"/>
          <c:y val="0.30497074177238781"/>
          <c:w val="0.25982795464427133"/>
          <c:h val="0.50683381596433841"/>
        </c:manualLayout>
      </c:layout>
      <c:overlay val="0"/>
      <c:txPr>
        <a:bodyPr/>
        <a:lstStyle/>
        <a:p>
          <a:pPr>
            <a:defRPr sz="13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4CF945-0C04-4922-9448-4A33AE90429E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363735D-00ED-4EB1-90B3-C7C3DA07092F}">
      <dgm:prSet custT="1"/>
      <dgm:spPr/>
      <dgm:t>
        <a:bodyPr/>
        <a:lstStyle/>
        <a:p>
          <a:pPr rtl="0"/>
          <a:r>
            <a:rPr lang="ru-RU" sz="1800" b="1" i="1" dirty="0" smtClean="0"/>
            <a:t>ФИНАНСОВАЯ ПОЛИТИКА</a:t>
          </a:r>
          <a:endParaRPr lang="ru-RU" sz="1800" b="1" i="1" dirty="0"/>
        </a:p>
      </dgm:t>
    </dgm:pt>
    <dgm:pt modelId="{DF5BFD59-BDBE-4BAF-9A3C-DF2F1A521A98}" type="parTrans" cxnId="{F6477573-EDF2-4460-959E-2DE33B28E938}">
      <dgm:prSet/>
      <dgm:spPr/>
      <dgm:t>
        <a:bodyPr/>
        <a:lstStyle/>
        <a:p>
          <a:endParaRPr lang="ru-RU"/>
        </a:p>
      </dgm:t>
    </dgm:pt>
    <dgm:pt modelId="{C6B7A9EA-4CEE-4E93-83E0-58E2B1560DFB}" type="sibTrans" cxnId="{F6477573-EDF2-4460-959E-2DE33B28E938}">
      <dgm:prSet/>
      <dgm:spPr/>
      <dgm:t>
        <a:bodyPr/>
        <a:lstStyle/>
        <a:p>
          <a:endParaRPr lang="ru-RU"/>
        </a:p>
      </dgm:t>
    </dgm:pt>
    <dgm:pt modelId="{E489CEB6-EB53-48EB-9155-33963148A010}">
      <dgm:prSet custT="1"/>
      <dgm:spPr/>
      <dgm:t>
        <a:bodyPr/>
        <a:lstStyle/>
        <a:p>
          <a:pPr rtl="0"/>
          <a:r>
            <a:rPr lang="ru-RU" sz="1800" b="1" i="1" dirty="0" smtClean="0"/>
            <a:t>СОДЕРЖАНИЕ И ОБЕСПЕЧЕНИЕ КОММУНАЛЬНО-БЫТОВОЙ ИНФРАСТРУКТУРЫ</a:t>
          </a:r>
          <a:endParaRPr lang="ru-RU" sz="1800" b="1" i="1" dirty="0"/>
        </a:p>
      </dgm:t>
    </dgm:pt>
    <dgm:pt modelId="{9D1C0C21-0A6C-4088-9D41-96FE58C06D88}" type="parTrans" cxnId="{D19C3BC8-5480-4AE2-8465-6169732F7A9F}">
      <dgm:prSet/>
      <dgm:spPr/>
      <dgm:t>
        <a:bodyPr/>
        <a:lstStyle/>
        <a:p>
          <a:endParaRPr lang="ru-RU"/>
        </a:p>
      </dgm:t>
    </dgm:pt>
    <dgm:pt modelId="{EE0A3F77-F0C1-4C94-B7F0-DF72F156BBA8}" type="sibTrans" cxnId="{D19C3BC8-5480-4AE2-8465-6169732F7A9F}">
      <dgm:prSet/>
      <dgm:spPr/>
      <dgm:t>
        <a:bodyPr/>
        <a:lstStyle/>
        <a:p>
          <a:endParaRPr lang="ru-RU"/>
        </a:p>
      </dgm:t>
    </dgm:pt>
    <dgm:pt modelId="{1EC0A13E-D6C5-4EDC-9183-E5BC9E937795}">
      <dgm:prSet custT="1"/>
      <dgm:spPr/>
      <dgm:t>
        <a:bodyPr/>
        <a:lstStyle/>
        <a:p>
          <a:pPr rtl="0"/>
          <a:r>
            <a:rPr lang="ru-RU" sz="1800" b="1" i="1" dirty="0" smtClean="0"/>
            <a:t>ОБЕСПЕЧЕНИЕ БЕЗОПАСНОСТИ НАСЕЛЕНИЯ</a:t>
          </a:r>
          <a:endParaRPr lang="ru-RU" sz="1800" b="1" i="1" dirty="0"/>
        </a:p>
      </dgm:t>
    </dgm:pt>
    <dgm:pt modelId="{2A168390-14FD-4273-B5E1-A15F3044FED2}" type="parTrans" cxnId="{EFD8E0FF-E92D-42BD-A973-A5AF6074FFEA}">
      <dgm:prSet/>
      <dgm:spPr/>
      <dgm:t>
        <a:bodyPr/>
        <a:lstStyle/>
        <a:p>
          <a:endParaRPr lang="ru-RU"/>
        </a:p>
      </dgm:t>
    </dgm:pt>
    <dgm:pt modelId="{8E8C29AD-B5DD-4305-9EBB-0BFC27D9465E}" type="sibTrans" cxnId="{EFD8E0FF-E92D-42BD-A973-A5AF6074FFEA}">
      <dgm:prSet/>
      <dgm:spPr/>
      <dgm:t>
        <a:bodyPr/>
        <a:lstStyle/>
        <a:p>
          <a:endParaRPr lang="ru-RU"/>
        </a:p>
      </dgm:t>
    </dgm:pt>
    <dgm:pt modelId="{B46ECD1E-69E6-457D-BD42-34E6664F6AB8}">
      <dgm:prSet custT="1"/>
      <dgm:spPr/>
      <dgm:t>
        <a:bodyPr/>
        <a:lstStyle/>
        <a:p>
          <a:pPr rtl="0"/>
          <a:r>
            <a:rPr lang="ru-RU" sz="1800" b="1" i="1" dirty="0" smtClean="0"/>
            <a:t>МУНИЦИПАЛЬНОЕ УПРАВЛЕНИЕ</a:t>
          </a:r>
          <a:endParaRPr lang="ru-RU" sz="1800" b="1" i="1" dirty="0"/>
        </a:p>
      </dgm:t>
    </dgm:pt>
    <dgm:pt modelId="{28CA70BA-522D-4ED0-98D8-A1B7CD1223F6}" type="parTrans" cxnId="{3A5122EC-7FEE-4A3E-8BF0-14CA65CBCD64}">
      <dgm:prSet/>
      <dgm:spPr/>
      <dgm:t>
        <a:bodyPr/>
        <a:lstStyle/>
        <a:p>
          <a:endParaRPr lang="ru-RU"/>
        </a:p>
      </dgm:t>
    </dgm:pt>
    <dgm:pt modelId="{3C0529A3-E0A2-4EF7-906D-E1E833A4B0EE}" type="sibTrans" cxnId="{3A5122EC-7FEE-4A3E-8BF0-14CA65CBCD64}">
      <dgm:prSet/>
      <dgm:spPr/>
      <dgm:t>
        <a:bodyPr/>
        <a:lstStyle/>
        <a:p>
          <a:endParaRPr lang="ru-RU"/>
        </a:p>
      </dgm:t>
    </dgm:pt>
    <dgm:pt modelId="{74B306A0-0295-4201-9925-1623E363B54E}">
      <dgm:prSet custT="1"/>
      <dgm:spPr/>
      <dgm:t>
        <a:bodyPr/>
        <a:lstStyle/>
        <a:p>
          <a:pPr rtl="0"/>
          <a:r>
            <a:rPr lang="ru-RU" sz="1800" b="1" i="1" dirty="0" smtClean="0"/>
            <a:t>СОДЕРЖАНИЕ СОЦИАЛЬНО-КУЛЬТУРНОЙ СФЕРЫ</a:t>
          </a:r>
          <a:endParaRPr lang="ru-RU" sz="1800" b="1" i="1" dirty="0"/>
        </a:p>
      </dgm:t>
    </dgm:pt>
    <dgm:pt modelId="{470EA39A-6FA8-455E-A1A1-E4667BBB2C58}" type="parTrans" cxnId="{6CFB663D-E12E-4B73-B32B-BBACBDA8BA7B}">
      <dgm:prSet/>
      <dgm:spPr/>
      <dgm:t>
        <a:bodyPr/>
        <a:lstStyle/>
        <a:p>
          <a:endParaRPr lang="ru-RU"/>
        </a:p>
      </dgm:t>
    </dgm:pt>
    <dgm:pt modelId="{BDECF2FC-2C1A-4C42-A88A-A79EEDC5AA2F}" type="sibTrans" cxnId="{6CFB663D-E12E-4B73-B32B-BBACBDA8BA7B}">
      <dgm:prSet/>
      <dgm:spPr/>
      <dgm:t>
        <a:bodyPr/>
        <a:lstStyle/>
        <a:p>
          <a:endParaRPr lang="ru-RU"/>
        </a:p>
      </dgm:t>
    </dgm:pt>
    <dgm:pt modelId="{9C55E2D2-39C6-4747-9B50-D8D8BEB6A9ED}">
      <dgm:prSet custT="1"/>
      <dgm:spPr/>
      <dgm:t>
        <a:bodyPr/>
        <a:lstStyle/>
        <a:p>
          <a:pPr rtl="0"/>
          <a:r>
            <a:rPr lang="ru-RU" sz="1800" b="1" i="1" dirty="0" smtClean="0"/>
            <a:t>РАЗВИТИЕ ТЕРРИТОРИИ</a:t>
          </a:r>
          <a:endParaRPr lang="ru-RU" sz="1800" b="1" i="1" dirty="0"/>
        </a:p>
      </dgm:t>
    </dgm:pt>
    <dgm:pt modelId="{ED827CB8-484A-42DD-9166-78896B0469CC}" type="parTrans" cxnId="{DB108BAE-87AC-41C8-852B-DC952B4978E9}">
      <dgm:prSet/>
      <dgm:spPr/>
      <dgm:t>
        <a:bodyPr/>
        <a:lstStyle/>
        <a:p>
          <a:endParaRPr lang="ru-RU"/>
        </a:p>
      </dgm:t>
    </dgm:pt>
    <dgm:pt modelId="{AFF4065C-B3E4-42C6-B1DD-B6588FD3AAEA}" type="sibTrans" cxnId="{DB108BAE-87AC-41C8-852B-DC952B4978E9}">
      <dgm:prSet/>
      <dgm:spPr/>
      <dgm:t>
        <a:bodyPr/>
        <a:lstStyle/>
        <a:p>
          <a:endParaRPr lang="ru-RU"/>
        </a:p>
      </dgm:t>
    </dgm:pt>
    <dgm:pt modelId="{2CECB2DC-0E03-471C-AB3B-E1005D4B8B2D}" type="pres">
      <dgm:prSet presAssocID="{5E4CF945-0C04-4922-9448-4A33AE90429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9CD733-D1C2-4AF4-BDC3-5167A7FD9925}" type="pres">
      <dgm:prSet presAssocID="{9363735D-00ED-4EB1-90B3-C7C3DA07092F}" presName="circ1" presStyleLbl="vennNode1" presStyleIdx="0" presStyleCnt="6"/>
      <dgm:spPr/>
    </dgm:pt>
    <dgm:pt modelId="{D8FB56EC-8D43-412B-8029-9327FB1B8C3C}" type="pres">
      <dgm:prSet presAssocID="{9363735D-00ED-4EB1-90B3-C7C3DA07092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64597-570E-4852-B74B-D5248F4CCA78}" type="pres">
      <dgm:prSet presAssocID="{E489CEB6-EB53-48EB-9155-33963148A010}" presName="circ2" presStyleLbl="vennNode1" presStyleIdx="1" presStyleCnt="6"/>
      <dgm:spPr>
        <a:solidFill>
          <a:srgbClr val="99FF99">
            <a:alpha val="49804"/>
          </a:srgbClr>
        </a:solidFill>
      </dgm:spPr>
    </dgm:pt>
    <dgm:pt modelId="{FE573416-45CA-4BDB-A730-C1716FF0CD70}" type="pres">
      <dgm:prSet presAssocID="{E489CEB6-EB53-48EB-9155-33963148A010}" presName="circ2Tx" presStyleLbl="revTx" presStyleIdx="0" presStyleCnt="0" custScaleX="1292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81781-3C20-437B-ADA8-B509F3661732}" type="pres">
      <dgm:prSet presAssocID="{1EC0A13E-D6C5-4EDC-9183-E5BC9E937795}" presName="circ3" presStyleLbl="vennNode1" presStyleIdx="2" presStyleCnt="6"/>
      <dgm:spPr/>
    </dgm:pt>
    <dgm:pt modelId="{D13831B0-A14D-4FE6-B183-79B7EEF2CB86}" type="pres">
      <dgm:prSet presAssocID="{1EC0A13E-D6C5-4EDC-9183-E5BC9E93779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B3099-5B23-4BEB-A002-FD559EEFF762}" type="pres">
      <dgm:prSet presAssocID="{B46ECD1E-69E6-457D-BD42-34E6664F6AB8}" presName="circ4" presStyleLbl="vennNode1" presStyleIdx="3" presStyleCnt="6"/>
      <dgm:spPr>
        <a:solidFill>
          <a:srgbClr val="FFFF99">
            <a:alpha val="49804"/>
          </a:srgbClr>
        </a:solidFill>
      </dgm:spPr>
    </dgm:pt>
    <dgm:pt modelId="{16E1E6D7-F066-4489-8A92-8B8FBBAE7181}" type="pres">
      <dgm:prSet presAssocID="{B46ECD1E-69E6-457D-BD42-34E6664F6AB8}" presName="circ4Tx" presStyleLbl="revTx" presStyleIdx="0" presStyleCnt="0" custScaleX="1156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6CCDB0-9F08-4B56-963C-232B1710EBDB}" type="pres">
      <dgm:prSet presAssocID="{74B306A0-0295-4201-9925-1623E363B54E}" presName="circ5" presStyleLbl="vennNode1" presStyleIdx="4" presStyleCnt="6"/>
      <dgm:spPr>
        <a:solidFill>
          <a:srgbClr val="FFCCFF">
            <a:alpha val="49804"/>
          </a:srgbClr>
        </a:solidFill>
      </dgm:spPr>
    </dgm:pt>
    <dgm:pt modelId="{1254DBF1-49BF-4890-BE02-2643CCA794F1}" type="pres">
      <dgm:prSet presAssocID="{74B306A0-0295-4201-9925-1623E363B54E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D3C64-0FD1-4D5A-A658-108DCFBC19D9}" type="pres">
      <dgm:prSet presAssocID="{9C55E2D2-39C6-4747-9B50-D8D8BEB6A9ED}" presName="circ6" presStyleLbl="vennNode1" presStyleIdx="5" presStyleCnt="6"/>
      <dgm:spPr>
        <a:solidFill>
          <a:srgbClr val="0066FF">
            <a:alpha val="50000"/>
          </a:srgbClr>
        </a:solidFill>
      </dgm:spPr>
    </dgm:pt>
    <dgm:pt modelId="{4323F540-7A98-4C21-8256-F55675B5CC61}" type="pres">
      <dgm:prSet presAssocID="{9C55E2D2-39C6-4747-9B50-D8D8BEB6A9ED}" presName="circ6Tx" presStyleLbl="revTx" presStyleIdx="0" presStyleCnt="0" custLinFactNeighborX="166" custLinFactNeighborY="10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477573-EDF2-4460-959E-2DE33B28E938}" srcId="{5E4CF945-0C04-4922-9448-4A33AE90429E}" destId="{9363735D-00ED-4EB1-90B3-C7C3DA07092F}" srcOrd="0" destOrd="0" parTransId="{DF5BFD59-BDBE-4BAF-9A3C-DF2F1A521A98}" sibTransId="{C6B7A9EA-4CEE-4E93-83E0-58E2B1560DFB}"/>
    <dgm:cxn modelId="{EFD8E0FF-E92D-42BD-A973-A5AF6074FFEA}" srcId="{5E4CF945-0C04-4922-9448-4A33AE90429E}" destId="{1EC0A13E-D6C5-4EDC-9183-E5BC9E937795}" srcOrd="2" destOrd="0" parTransId="{2A168390-14FD-4273-B5E1-A15F3044FED2}" sibTransId="{8E8C29AD-B5DD-4305-9EBB-0BFC27D9465E}"/>
    <dgm:cxn modelId="{1A94777C-372F-4D64-9D41-EB6C85F9B717}" type="presOf" srcId="{9C55E2D2-39C6-4747-9B50-D8D8BEB6A9ED}" destId="{4323F540-7A98-4C21-8256-F55675B5CC61}" srcOrd="0" destOrd="0" presId="urn:microsoft.com/office/officeart/2005/8/layout/venn1"/>
    <dgm:cxn modelId="{DB108BAE-87AC-41C8-852B-DC952B4978E9}" srcId="{5E4CF945-0C04-4922-9448-4A33AE90429E}" destId="{9C55E2D2-39C6-4747-9B50-D8D8BEB6A9ED}" srcOrd="5" destOrd="0" parTransId="{ED827CB8-484A-42DD-9166-78896B0469CC}" sibTransId="{AFF4065C-B3E4-42C6-B1DD-B6588FD3AAEA}"/>
    <dgm:cxn modelId="{629AA783-705B-4DD9-934E-8259E34F94C5}" type="presOf" srcId="{9363735D-00ED-4EB1-90B3-C7C3DA07092F}" destId="{D8FB56EC-8D43-412B-8029-9327FB1B8C3C}" srcOrd="0" destOrd="0" presId="urn:microsoft.com/office/officeart/2005/8/layout/venn1"/>
    <dgm:cxn modelId="{F577B363-047D-4B66-8D54-B0C7224A1E4C}" type="presOf" srcId="{1EC0A13E-D6C5-4EDC-9183-E5BC9E937795}" destId="{D13831B0-A14D-4FE6-B183-79B7EEF2CB86}" srcOrd="0" destOrd="0" presId="urn:microsoft.com/office/officeart/2005/8/layout/venn1"/>
    <dgm:cxn modelId="{D19C3BC8-5480-4AE2-8465-6169732F7A9F}" srcId="{5E4CF945-0C04-4922-9448-4A33AE90429E}" destId="{E489CEB6-EB53-48EB-9155-33963148A010}" srcOrd="1" destOrd="0" parTransId="{9D1C0C21-0A6C-4088-9D41-96FE58C06D88}" sibTransId="{EE0A3F77-F0C1-4C94-B7F0-DF72F156BBA8}"/>
    <dgm:cxn modelId="{785CAF6C-921A-49EB-9058-A3080E876135}" type="presOf" srcId="{B46ECD1E-69E6-457D-BD42-34E6664F6AB8}" destId="{16E1E6D7-F066-4489-8A92-8B8FBBAE7181}" srcOrd="0" destOrd="0" presId="urn:microsoft.com/office/officeart/2005/8/layout/venn1"/>
    <dgm:cxn modelId="{3A5122EC-7FEE-4A3E-8BF0-14CA65CBCD64}" srcId="{5E4CF945-0C04-4922-9448-4A33AE90429E}" destId="{B46ECD1E-69E6-457D-BD42-34E6664F6AB8}" srcOrd="3" destOrd="0" parTransId="{28CA70BA-522D-4ED0-98D8-A1B7CD1223F6}" sibTransId="{3C0529A3-E0A2-4EF7-906D-E1E833A4B0EE}"/>
    <dgm:cxn modelId="{02DDCEB1-78F5-4099-900E-B2C9D5017CB2}" type="presOf" srcId="{E489CEB6-EB53-48EB-9155-33963148A010}" destId="{FE573416-45CA-4BDB-A730-C1716FF0CD70}" srcOrd="0" destOrd="0" presId="urn:microsoft.com/office/officeart/2005/8/layout/venn1"/>
    <dgm:cxn modelId="{46AC3E73-C6A6-4247-B096-F05943578B47}" type="presOf" srcId="{5E4CF945-0C04-4922-9448-4A33AE90429E}" destId="{2CECB2DC-0E03-471C-AB3B-E1005D4B8B2D}" srcOrd="0" destOrd="0" presId="urn:microsoft.com/office/officeart/2005/8/layout/venn1"/>
    <dgm:cxn modelId="{14276571-BFFD-4E75-8696-96CA4835BB9F}" type="presOf" srcId="{74B306A0-0295-4201-9925-1623E363B54E}" destId="{1254DBF1-49BF-4890-BE02-2643CCA794F1}" srcOrd="0" destOrd="0" presId="urn:microsoft.com/office/officeart/2005/8/layout/venn1"/>
    <dgm:cxn modelId="{6CFB663D-E12E-4B73-B32B-BBACBDA8BA7B}" srcId="{5E4CF945-0C04-4922-9448-4A33AE90429E}" destId="{74B306A0-0295-4201-9925-1623E363B54E}" srcOrd="4" destOrd="0" parTransId="{470EA39A-6FA8-455E-A1A1-E4667BBB2C58}" sibTransId="{BDECF2FC-2C1A-4C42-A88A-A79EEDC5AA2F}"/>
    <dgm:cxn modelId="{DDD8B860-3ED1-4400-957B-DA347A65AC42}" type="presParOf" srcId="{2CECB2DC-0E03-471C-AB3B-E1005D4B8B2D}" destId="{689CD733-D1C2-4AF4-BDC3-5167A7FD9925}" srcOrd="0" destOrd="0" presId="urn:microsoft.com/office/officeart/2005/8/layout/venn1"/>
    <dgm:cxn modelId="{269084C6-4490-49CB-B8DE-C1490C36625D}" type="presParOf" srcId="{2CECB2DC-0E03-471C-AB3B-E1005D4B8B2D}" destId="{D8FB56EC-8D43-412B-8029-9327FB1B8C3C}" srcOrd="1" destOrd="0" presId="urn:microsoft.com/office/officeart/2005/8/layout/venn1"/>
    <dgm:cxn modelId="{FF957A8E-7D3B-459B-B42F-D2E8722D789A}" type="presParOf" srcId="{2CECB2DC-0E03-471C-AB3B-E1005D4B8B2D}" destId="{13A64597-570E-4852-B74B-D5248F4CCA78}" srcOrd="2" destOrd="0" presId="urn:microsoft.com/office/officeart/2005/8/layout/venn1"/>
    <dgm:cxn modelId="{BAA4CBB3-344B-4DEB-95D0-3DADC8580C62}" type="presParOf" srcId="{2CECB2DC-0E03-471C-AB3B-E1005D4B8B2D}" destId="{FE573416-45CA-4BDB-A730-C1716FF0CD70}" srcOrd="3" destOrd="0" presId="urn:microsoft.com/office/officeart/2005/8/layout/venn1"/>
    <dgm:cxn modelId="{D9FA2A2D-67FD-4FA0-A835-D9F624AAFFF0}" type="presParOf" srcId="{2CECB2DC-0E03-471C-AB3B-E1005D4B8B2D}" destId="{95B81781-3C20-437B-ADA8-B509F3661732}" srcOrd="4" destOrd="0" presId="urn:microsoft.com/office/officeart/2005/8/layout/venn1"/>
    <dgm:cxn modelId="{5810BDC6-E52C-4F00-B456-B433CD280427}" type="presParOf" srcId="{2CECB2DC-0E03-471C-AB3B-E1005D4B8B2D}" destId="{D13831B0-A14D-4FE6-B183-79B7EEF2CB86}" srcOrd="5" destOrd="0" presId="urn:microsoft.com/office/officeart/2005/8/layout/venn1"/>
    <dgm:cxn modelId="{9AA71958-EBEF-4ED7-8886-AB0C782E652E}" type="presParOf" srcId="{2CECB2DC-0E03-471C-AB3B-E1005D4B8B2D}" destId="{798B3099-5B23-4BEB-A002-FD559EEFF762}" srcOrd="6" destOrd="0" presId="urn:microsoft.com/office/officeart/2005/8/layout/venn1"/>
    <dgm:cxn modelId="{12386CEE-4588-45F0-B363-5303E2469DE9}" type="presParOf" srcId="{2CECB2DC-0E03-471C-AB3B-E1005D4B8B2D}" destId="{16E1E6D7-F066-4489-8A92-8B8FBBAE7181}" srcOrd="7" destOrd="0" presId="urn:microsoft.com/office/officeart/2005/8/layout/venn1"/>
    <dgm:cxn modelId="{4E1DFCC1-290C-4C03-9B3B-D2B4CE8B1790}" type="presParOf" srcId="{2CECB2DC-0E03-471C-AB3B-E1005D4B8B2D}" destId="{B96CCDB0-9F08-4B56-963C-232B1710EBDB}" srcOrd="8" destOrd="0" presId="urn:microsoft.com/office/officeart/2005/8/layout/venn1"/>
    <dgm:cxn modelId="{482C567F-5125-4E84-9DEE-81CB5FE00C15}" type="presParOf" srcId="{2CECB2DC-0E03-471C-AB3B-E1005D4B8B2D}" destId="{1254DBF1-49BF-4890-BE02-2643CCA794F1}" srcOrd="9" destOrd="0" presId="urn:microsoft.com/office/officeart/2005/8/layout/venn1"/>
    <dgm:cxn modelId="{0C7E2B89-1ACA-43B7-90C4-DA64690BCFB8}" type="presParOf" srcId="{2CECB2DC-0E03-471C-AB3B-E1005D4B8B2D}" destId="{1ECD3C64-0FD1-4D5A-A658-108DCFBC19D9}" srcOrd="10" destOrd="0" presId="urn:microsoft.com/office/officeart/2005/8/layout/venn1"/>
    <dgm:cxn modelId="{3FA4FEF8-5BEC-47E0-92C0-0CF824A6D906}" type="presParOf" srcId="{2CECB2DC-0E03-471C-AB3B-E1005D4B8B2D}" destId="{4323F540-7A98-4C21-8256-F55675B5CC61}" srcOrd="11" destOrd="0" presId="urn:microsoft.com/office/officeart/2005/8/layout/venn1"/>
  </dgm:cxnLst>
  <dgm:bg/>
  <dgm:whole>
    <a:ln>
      <a:solidFill>
        <a:srgbClr val="CC00CC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7F03EF-C270-46E6-95B5-FC36B7D36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7C65030-D81A-4FBC-9D16-13A3A750B1A5}">
      <dgm:prSet custT="1"/>
      <dgm:spPr/>
      <dgm:t>
        <a:bodyPr/>
        <a:lstStyle/>
        <a:p>
          <a:pPr rtl="0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К 2018 году удовлетворенность граждан качеством предоставления услуг составит не менее 90 %, причем не менее 70 % граждан должны получать их в электронной форме. 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194BA1-950E-4D09-8AF0-FE3E79EE7459}" type="parTrans" cxnId="{0266F29C-0F60-4F9E-BFEB-6B57D168F6A2}">
      <dgm:prSet/>
      <dgm:spPr/>
      <dgm:t>
        <a:bodyPr/>
        <a:lstStyle/>
        <a:p>
          <a:endParaRPr lang="ru-RU"/>
        </a:p>
      </dgm:t>
    </dgm:pt>
    <dgm:pt modelId="{516E2C2F-ABFE-455F-A616-E833635AD813}" type="sibTrans" cxnId="{0266F29C-0F60-4F9E-BFEB-6B57D168F6A2}">
      <dgm:prSet/>
      <dgm:spPr/>
      <dgm:t>
        <a:bodyPr/>
        <a:lstStyle/>
        <a:p>
          <a:endParaRPr lang="ru-RU"/>
        </a:p>
      </dgm:t>
    </dgm:pt>
    <dgm:pt modelId="{EAFF5AD4-6658-4050-9FCB-6BC2A2CF5B1F}">
      <dgm:prSet custT="1"/>
      <dgm:spPr/>
      <dgm:t>
        <a:bodyPr/>
        <a:lstStyle/>
        <a:p>
          <a:pPr rtl="0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Количество обращений в органы местного самоуправления для получения услуги должно сократиться, при этом время ожидания должно составить не более 15 минут.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3297AC-A950-4C6B-A6F0-77D132003851}" type="parTrans" cxnId="{601A891D-374A-4931-9C69-56DAC4C941B2}">
      <dgm:prSet/>
      <dgm:spPr/>
      <dgm:t>
        <a:bodyPr/>
        <a:lstStyle/>
        <a:p>
          <a:endParaRPr lang="ru-RU"/>
        </a:p>
      </dgm:t>
    </dgm:pt>
    <dgm:pt modelId="{5959DA9C-2C9E-49E6-9D4C-71F901482DD4}" type="sibTrans" cxnId="{601A891D-374A-4931-9C69-56DAC4C941B2}">
      <dgm:prSet/>
      <dgm:spPr/>
      <dgm:t>
        <a:bodyPr/>
        <a:lstStyle/>
        <a:p>
          <a:endParaRPr lang="ru-RU"/>
        </a:p>
      </dgm:t>
    </dgm:pt>
    <dgm:pt modelId="{6B36CBF2-9118-4928-B42E-2EF7A4F4D29F}">
      <dgm:prSet custT="1"/>
      <dgm:spPr/>
      <dgm:t>
        <a:bodyPr/>
        <a:lstStyle/>
        <a:p>
          <a:pPr rtl="0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Применять систему раскрытия информации о разрабатываемых проектах нормативных правовых актов и результатах их общественного обсуждения. 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17695F-FAB4-4FE4-8688-1E659C9EBCD7}" type="parTrans" cxnId="{8993712E-8EBA-494B-A954-5F92ACB59C7E}">
      <dgm:prSet/>
      <dgm:spPr/>
      <dgm:t>
        <a:bodyPr/>
        <a:lstStyle/>
        <a:p>
          <a:endParaRPr lang="ru-RU"/>
        </a:p>
      </dgm:t>
    </dgm:pt>
    <dgm:pt modelId="{9EC20CC4-4E5A-4162-9AD9-7BEF3E13AC8F}" type="sibTrans" cxnId="{8993712E-8EBA-494B-A954-5F92ACB59C7E}">
      <dgm:prSet/>
      <dgm:spPr/>
      <dgm:t>
        <a:bodyPr/>
        <a:lstStyle/>
        <a:p>
          <a:endParaRPr lang="ru-RU"/>
        </a:p>
      </dgm:t>
    </dgm:pt>
    <dgm:pt modelId="{071D235E-BD63-4DFE-82A1-2C5EFD191A8E}">
      <dgm:prSet custT="1"/>
      <dgm:spPr/>
      <dgm:t>
        <a:bodyPr/>
        <a:lstStyle/>
        <a:p>
          <a:pPr rtl="0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Учитывать мнение граждан при оценке эффективности деятельности органов местного самоуправления</a:t>
          </a:r>
          <a:r>
            <a:rPr lang="ru-RU" sz="1200" dirty="0" smtClean="0"/>
            <a:t>.</a:t>
          </a:r>
          <a:endParaRPr lang="ru-RU" sz="1200" dirty="0"/>
        </a:p>
      </dgm:t>
    </dgm:pt>
    <dgm:pt modelId="{61BE3C13-0433-42E8-A38D-3E4612E69AE2}" type="parTrans" cxnId="{DEACF9C6-DADB-432E-A76E-14649C73E99E}">
      <dgm:prSet/>
      <dgm:spPr/>
      <dgm:t>
        <a:bodyPr/>
        <a:lstStyle/>
        <a:p>
          <a:endParaRPr lang="ru-RU"/>
        </a:p>
      </dgm:t>
    </dgm:pt>
    <dgm:pt modelId="{7DF16BEF-8B66-4182-BC2D-B89A9D935445}" type="sibTrans" cxnId="{DEACF9C6-DADB-432E-A76E-14649C73E99E}">
      <dgm:prSet/>
      <dgm:spPr/>
      <dgm:t>
        <a:bodyPr/>
        <a:lstStyle/>
        <a:p>
          <a:endParaRPr lang="ru-RU"/>
        </a:p>
      </dgm:t>
    </dgm:pt>
    <dgm:pt modelId="{AF667ED8-D551-4BDC-9752-C777929E0424}" type="pres">
      <dgm:prSet presAssocID="{D67F03EF-C270-46E6-95B5-FC36B7D364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7E5DE0-1E83-40DB-AE1F-FBD61C2BFE83}" type="pres">
      <dgm:prSet presAssocID="{67C65030-D81A-4FBC-9D16-13A3A750B1A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80945-0835-4E2A-B4F5-DEB53998055B}" type="pres">
      <dgm:prSet presAssocID="{516E2C2F-ABFE-455F-A616-E833635AD813}" presName="spacer" presStyleCnt="0"/>
      <dgm:spPr/>
    </dgm:pt>
    <dgm:pt modelId="{116B9484-8DED-4355-852C-2B697C9E4D1B}" type="pres">
      <dgm:prSet presAssocID="{EAFF5AD4-6658-4050-9FCB-6BC2A2CF5B1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3F806-1B99-4D9F-8615-E1A3F4AFD0A2}" type="pres">
      <dgm:prSet presAssocID="{5959DA9C-2C9E-49E6-9D4C-71F901482DD4}" presName="spacer" presStyleCnt="0"/>
      <dgm:spPr/>
    </dgm:pt>
    <dgm:pt modelId="{56DCF66B-8934-4A03-9F50-3746F7D9E40B}" type="pres">
      <dgm:prSet presAssocID="{6B36CBF2-9118-4928-B42E-2EF7A4F4D29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6C237-4806-44A9-A411-FDBB1A14028E}" type="pres">
      <dgm:prSet presAssocID="{9EC20CC4-4E5A-4162-9AD9-7BEF3E13AC8F}" presName="spacer" presStyleCnt="0"/>
      <dgm:spPr/>
    </dgm:pt>
    <dgm:pt modelId="{A658EDA3-E7F3-4622-AFF0-90C6294DDFF6}" type="pres">
      <dgm:prSet presAssocID="{071D235E-BD63-4DFE-82A1-2C5EFD191A8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1A891D-374A-4931-9C69-56DAC4C941B2}" srcId="{D67F03EF-C270-46E6-95B5-FC36B7D36467}" destId="{EAFF5AD4-6658-4050-9FCB-6BC2A2CF5B1F}" srcOrd="1" destOrd="0" parTransId="{F53297AC-A950-4C6B-A6F0-77D132003851}" sibTransId="{5959DA9C-2C9E-49E6-9D4C-71F901482DD4}"/>
    <dgm:cxn modelId="{D00865B2-5191-4108-B117-4122E3396C77}" type="presOf" srcId="{EAFF5AD4-6658-4050-9FCB-6BC2A2CF5B1F}" destId="{116B9484-8DED-4355-852C-2B697C9E4D1B}" srcOrd="0" destOrd="0" presId="urn:microsoft.com/office/officeart/2005/8/layout/vList2"/>
    <dgm:cxn modelId="{DEACF9C6-DADB-432E-A76E-14649C73E99E}" srcId="{D67F03EF-C270-46E6-95B5-FC36B7D36467}" destId="{071D235E-BD63-4DFE-82A1-2C5EFD191A8E}" srcOrd="3" destOrd="0" parTransId="{61BE3C13-0433-42E8-A38D-3E4612E69AE2}" sibTransId="{7DF16BEF-8B66-4182-BC2D-B89A9D935445}"/>
    <dgm:cxn modelId="{11BE56FA-9371-4379-A68A-C9F70E1CC1A0}" type="presOf" srcId="{071D235E-BD63-4DFE-82A1-2C5EFD191A8E}" destId="{A658EDA3-E7F3-4622-AFF0-90C6294DDFF6}" srcOrd="0" destOrd="0" presId="urn:microsoft.com/office/officeart/2005/8/layout/vList2"/>
    <dgm:cxn modelId="{8993712E-8EBA-494B-A954-5F92ACB59C7E}" srcId="{D67F03EF-C270-46E6-95B5-FC36B7D36467}" destId="{6B36CBF2-9118-4928-B42E-2EF7A4F4D29F}" srcOrd="2" destOrd="0" parTransId="{A017695F-FAB4-4FE4-8688-1E659C9EBCD7}" sibTransId="{9EC20CC4-4E5A-4162-9AD9-7BEF3E13AC8F}"/>
    <dgm:cxn modelId="{B5F4CCF7-6FC8-43BF-B686-4AE8E6435A51}" type="presOf" srcId="{D67F03EF-C270-46E6-95B5-FC36B7D36467}" destId="{AF667ED8-D551-4BDC-9752-C777929E0424}" srcOrd="0" destOrd="0" presId="urn:microsoft.com/office/officeart/2005/8/layout/vList2"/>
    <dgm:cxn modelId="{41A99A8B-44F6-46E8-AAE2-5010A1A6BE8E}" type="presOf" srcId="{6B36CBF2-9118-4928-B42E-2EF7A4F4D29F}" destId="{56DCF66B-8934-4A03-9F50-3746F7D9E40B}" srcOrd="0" destOrd="0" presId="urn:microsoft.com/office/officeart/2005/8/layout/vList2"/>
    <dgm:cxn modelId="{E99C5990-9DBF-4EA5-959F-806BE6780832}" type="presOf" srcId="{67C65030-D81A-4FBC-9D16-13A3A750B1A5}" destId="{4A7E5DE0-1E83-40DB-AE1F-FBD61C2BFE83}" srcOrd="0" destOrd="0" presId="urn:microsoft.com/office/officeart/2005/8/layout/vList2"/>
    <dgm:cxn modelId="{0266F29C-0F60-4F9E-BFEB-6B57D168F6A2}" srcId="{D67F03EF-C270-46E6-95B5-FC36B7D36467}" destId="{67C65030-D81A-4FBC-9D16-13A3A750B1A5}" srcOrd="0" destOrd="0" parTransId="{39194BA1-950E-4D09-8AF0-FE3E79EE7459}" sibTransId="{516E2C2F-ABFE-455F-A616-E833635AD813}"/>
    <dgm:cxn modelId="{2463BA86-0AFE-4D27-8E61-5A889A4BD6E6}" type="presParOf" srcId="{AF667ED8-D551-4BDC-9752-C777929E0424}" destId="{4A7E5DE0-1E83-40DB-AE1F-FBD61C2BFE83}" srcOrd="0" destOrd="0" presId="urn:microsoft.com/office/officeart/2005/8/layout/vList2"/>
    <dgm:cxn modelId="{B9F81C7C-3BE2-4F50-B79A-EE296328BEA7}" type="presParOf" srcId="{AF667ED8-D551-4BDC-9752-C777929E0424}" destId="{C6E80945-0835-4E2A-B4F5-DEB53998055B}" srcOrd="1" destOrd="0" presId="urn:microsoft.com/office/officeart/2005/8/layout/vList2"/>
    <dgm:cxn modelId="{C6401E17-A07B-4E30-BFCF-AC5DE2E17CD2}" type="presParOf" srcId="{AF667ED8-D551-4BDC-9752-C777929E0424}" destId="{116B9484-8DED-4355-852C-2B697C9E4D1B}" srcOrd="2" destOrd="0" presId="urn:microsoft.com/office/officeart/2005/8/layout/vList2"/>
    <dgm:cxn modelId="{7B400A95-299C-468E-880C-71FB34D15390}" type="presParOf" srcId="{AF667ED8-D551-4BDC-9752-C777929E0424}" destId="{2FF3F806-1B99-4D9F-8615-E1A3F4AFD0A2}" srcOrd="3" destOrd="0" presId="urn:microsoft.com/office/officeart/2005/8/layout/vList2"/>
    <dgm:cxn modelId="{25296E74-938D-4115-B2AB-627A39541DAB}" type="presParOf" srcId="{AF667ED8-D551-4BDC-9752-C777929E0424}" destId="{56DCF66B-8934-4A03-9F50-3746F7D9E40B}" srcOrd="4" destOrd="0" presId="urn:microsoft.com/office/officeart/2005/8/layout/vList2"/>
    <dgm:cxn modelId="{A18911F9-5F57-465F-8B1E-5594C16A2271}" type="presParOf" srcId="{AF667ED8-D551-4BDC-9752-C777929E0424}" destId="{3EF6C237-4806-44A9-A411-FDBB1A14028E}" srcOrd="5" destOrd="0" presId="urn:microsoft.com/office/officeart/2005/8/layout/vList2"/>
    <dgm:cxn modelId="{60F22940-F4BC-4D11-89EC-8066658482C3}" type="presParOf" srcId="{AF667ED8-D551-4BDC-9752-C777929E0424}" destId="{A658EDA3-E7F3-4622-AFF0-90C6294DDFF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BADB51-5B35-4408-B75B-C0E40B08F75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A00D097-6DCC-448C-8FF4-0521D90D06A5}">
      <dgm:prSet/>
      <dgm:spPr/>
      <dgm:t>
        <a:bodyPr/>
        <a:lstStyle/>
        <a:p>
          <a:pPr rtl="0"/>
          <a:r>
            <a:rPr lang="ru-RU" dirty="0" smtClean="0"/>
            <a:t>воспитание молодых граждан в духе патриотизма, уважения общепризнанных принципов и норм международного права;</a:t>
          </a:r>
          <a:endParaRPr lang="ru-RU" dirty="0"/>
        </a:p>
      </dgm:t>
    </dgm:pt>
    <dgm:pt modelId="{55CD285E-CAA7-463D-8009-AEFA4CEA5530}" type="parTrans" cxnId="{38649C25-A4E4-4F93-94ED-65AE7E733D04}">
      <dgm:prSet/>
      <dgm:spPr/>
      <dgm:t>
        <a:bodyPr/>
        <a:lstStyle/>
        <a:p>
          <a:endParaRPr lang="ru-RU"/>
        </a:p>
      </dgm:t>
    </dgm:pt>
    <dgm:pt modelId="{90FB8F33-F6E3-47B8-9C20-2F1AFD2457AF}" type="sibTrans" cxnId="{38649C25-A4E4-4F93-94ED-65AE7E733D04}">
      <dgm:prSet/>
      <dgm:spPr/>
      <dgm:t>
        <a:bodyPr/>
        <a:lstStyle/>
        <a:p>
          <a:endParaRPr lang="ru-RU"/>
        </a:p>
      </dgm:t>
    </dgm:pt>
    <dgm:pt modelId="{686604BC-4004-496B-B20D-35CCC512ADE8}">
      <dgm:prSet/>
      <dgm:spPr/>
      <dgm:t>
        <a:bodyPr/>
        <a:lstStyle/>
        <a:p>
          <a:pPr rtl="0"/>
          <a:r>
            <a:rPr lang="ru-RU" smtClean="0"/>
            <a:t>профилактика асоциальных явлений и экстремизма в молодежной среде; </a:t>
          </a:r>
          <a:endParaRPr lang="ru-RU"/>
        </a:p>
      </dgm:t>
    </dgm:pt>
    <dgm:pt modelId="{AF807DB3-C3B2-46CD-B23C-574C2A1F2C87}" type="parTrans" cxnId="{A6568897-AEF5-496B-AF56-0482C5E2DDEE}">
      <dgm:prSet/>
      <dgm:spPr/>
      <dgm:t>
        <a:bodyPr/>
        <a:lstStyle/>
        <a:p>
          <a:endParaRPr lang="ru-RU"/>
        </a:p>
      </dgm:t>
    </dgm:pt>
    <dgm:pt modelId="{FB04EF19-2E8E-4911-9D25-92A055A0109B}" type="sibTrans" cxnId="{A6568897-AEF5-496B-AF56-0482C5E2DDEE}">
      <dgm:prSet/>
      <dgm:spPr/>
      <dgm:t>
        <a:bodyPr/>
        <a:lstStyle/>
        <a:p>
          <a:endParaRPr lang="ru-RU"/>
        </a:p>
      </dgm:t>
    </dgm:pt>
    <dgm:pt modelId="{10652407-92F1-4ACD-A9EB-7F71AA531724}">
      <dgm:prSet/>
      <dgm:spPr/>
      <dgm:t>
        <a:bodyPr/>
        <a:lstStyle/>
        <a:p>
          <a:pPr rtl="0"/>
          <a:r>
            <a:rPr lang="ru-RU" smtClean="0"/>
            <a:t>поддержка и развитие молодежных общественных объединений, молодежных совещательных органов;</a:t>
          </a:r>
          <a:endParaRPr lang="ru-RU"/>
        </a:p>
      </dgm:t>
    </dgm:pt>
    <dgm:pt modelId="{4222ED93-FE91-4C4D-81BF-11BE4B8BFB32}" type="parTrans" cxnId="{A004B6C5-1E45-46D2-A7FB-B62ECC035A12}">
      <dgm:prSet/>
      <dgm:spPr/>
      <dgm:t>
        <a:bodyPr/>
        <a:lstStyle/>
        <a:p>
          <a:endParaRPr lang="ru-RU"/>
        </a:p>
      </dgm:t>
    </dgm:pt>
    <dgm:pt modelId="{BA09A4A4-07D1-406A-A046-F27B8F9B4C0E}" type="sibTrans" cxnId="{A004B6C5-1E45-46D2-A7FB-B62ECC035A12}">
      <dgm:prSet/>
      <dgm:spPr/>
      <dgm:t>
        <a:bodyPr/>
        <a:lstStyle/>
        <a:p>
          <a:endParaRPr lang="ru-RU"/>
        </a:p>
      </dgm:t>
    </dgm:pt>
    <dgm:pt modelId="{D922EA48-DC4A-49BA-919F-65C4598EC932}">
      <dgm:prSet/>
      <dgm:spPr/>
      <dgm:t>
        <a:bodyPr/>
        <a:lstStyle/>
        <a:p>
          <a:pPr rtl="0"/>
          <a:r>
            <a:rPr lang="ru-RU" smtClean="0"/>
            <a:t>содействие занятости молодежи, обеспечение поддержки творческой, научной и предпринимательской  активности;</a:t>
          </a:r>
          <a:endParaRPr lang="ru-RU"/>
        </a:p>
      </dgm:t>
    </dgm:pt>
    <dgm:pt modelId="{64304A6A-11C4-48F0-87E4-416151A77489}" type="parTrans" cxnId="{AE2D0DFD-90F4-425A-8FCE-454CC4CE23AC}">
      <dgm:prSet/>
      <dgm:spPr/>
      <dgm:t>
        <a:bodyPr/>
        <a:lstStyle/>
        <a:p>
          <a:endParaRPr lang="ru-RU"/>
        </a:p>
      </dgm:t>
    </dgm:pt>
    <dgm:pt modelId="{55CC9F42-AA46-4B65-8A98-5F24387C444A}" type="sibTrans" cxnId="{AE2D0DFD-90F4-425A-8FCE-454CC4CE23AC}">
      <dgm:prSet/>
      <dgm:spPr/>
      <dgm:t>
        <a:bodyPr/>
        <a:lstStyle/>
        <a:p>
          <a:endParaRPr lang="ru-RU"/>
        </a:p>
      </dgm:t>
    </dgm:pt>
    <dgm:pt modelId="{8C9F0A91-898D-4468-A785-5B81C0496CF5}">
      <dgm:prSet/>
      <dgm:spPr/>
      <dgm:t>
        <a:bodyPr/>
        <a:lstStyle/>
        <a:p>
          <a:pPr rtl="0"/>
          <a:r>
            <a:rPr lang="ru-RU" smtClean="0"/>
            <a:t>спортивное воспитание и пропаганда здорового образа жизни.</a:t>
          </a:r>
          <a:endParaRPr lang="ru-RU"/>
        </a:p>
      </dgm:t>
    </dgm:pt>
    <dgm:pt modelId="{6F3CEDA4-FE8C-42C5-9C09-F31D3EB827B1}" type="parTrans" cxnId="{DBF2B747-024C-459A-95AB-50EC6ECE79DB}">
      <dgm:prSet/>
      <dgm:spPr/>
      <dgm:t>
        <a:bodyPr/>
        <a:lstStyle/>
        <a:p>
          <a:endParaRPr lang="ru-RU"/>
        </a:p>
      </dgm:t>
    </dgm:pt>
    <dgm:pt modelId="{E0D34352-7702-4A8F-90B0-1E2D51DAF024}" type="sibTrans" cxnId="{DBF2B747-024C-459A-95AB-50EC6ECE79DB}">
      <dgm:prSet/>
      <dgm:spPr/>
      <dgm:t>
        <a:bodyPr/>
        <a:lstStyle/>
        <a:p>
          <a:endParaRPr lang="ru-RU"/>
        </a:p>
      </dgm:t>
    </dgm:pt>
    <dgm:pt modelId="{6E1941F4-A1E7-4BD5-907F-E12B1FC76466}" type="pres">
      <dgm:prSet presAssocID="{6BBADB51-5B35-4408-B75B-C0E40B08F7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3E08EB-EF9E-446B-B13C-94BF45B8F860}" type="pres">
      <dgm:prSet presAssocID="{8A00D097-6DCC-448C-8FF4-0521D90D06A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B3846-A0CE-4EC0-99A2-B6138D5EDBD1}" type="pres">
      <dgm:prSet presAssocID="{90FB8F33-F6E3-47B8-9C20-2F1AFD2457AF}" presName="spacer" presStyleCnt="0"/>
      <dgm:spPr/>
    </dgm:pt>
    <dgm:pt modelId="{FD08D8CA-468D-4063-906C-8A7EF68FC46E}" type="pres">
      <dgm:prSet presAssocID="{686604BC-4004-496B-B20D-35CCC512ADE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ADAF1-20F6-41F1-B755-A2FB8D35C694}" type="pres">
      <dgm:prSet presAssocID="{FB04EF19-2E8E-4911-9D25-92A055A0109B}" presName="spacer" presStyleCnt="0"/>
      <dgm:spPr/>
    </dgm:pt>
    <dgm:pt modelId="{1C0EA985-2F24-43AA-B65E-8EE0675F05C5}" type="pres">
      <dgm:prSet presAssocID="{10652407-92F1-4ACD-A9EB-7F71AA53172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F82CC-DDDC-473D-9AE8-6F5D184922BA}" type="pres">
      <dgm:prSet presAssocID="{BA09A4A4-07D1-406A-A046-F27B8F9B4C0E}" presName="spacer" presStyleCnt="0"/>
      <dgm:spPr/>
    </dgm:pt>
    <dgm:pt modelId="{9B22F6F1-CE5F-42D9-8148-99EBBDA96920}" type="pres">
      <dgm:prSet presAssocID="{D922EA48-DC4A-49BA-919F-65C4598EC93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50697-31E3-4E9E-AF8B-E3CC561EC146}" type="pres">
      <dgm:prSet presAssocID="{55CC9F42-AA46-4B65-8A98-5F24387C444A}" presName="spacer" presStyleCnt="0"/>
      <dgm:spPr/>
    </dgm:pt>
    <dgm:pt modelId="{9072EBA0-1F01-4941-9EED-27770B3D0219}" type="pres">
      <dgm:prSet presAssocID="{8C9F0A91-898D-4468-A785-5B81C0496CF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2D0DFD-90F4-425A-8FCE-454CC4CE23AC}" srcId="{6BBADB51-5B35-4408-B75B-C0E40B08F758}" destId="{D922EA48-DC4A-49BA-919F-65C4598EC932}" srcOrd="3" destOrd="0" parTransId="{64304A6A-11C4-48F0-87E4-416151A77489}" sibTransId="{55CC9F42-AA46-4B65-8A98-5F24387C444A}"/>
    <dgm:cxn modelId="{4BFEA88D-71E5-4FBE-8D56-058D9752A4B7}" type="presOf" srcId="{D922EA48-DC4A-49BA-919F-65C4598EC932}" destId="{9B22F6F1-CE5F-42D9-8148-99EBBDA96920}" srcOrd="0" destOrd="0" presId="urn:microsoft.com/office/officeart/2005/8/layout/vList2"/>
    <dgm:cxn modelId="{23E4A5B3-9C39-416B-A35F-A03012587CDB}" type="presOf" srcId="{8A00D097-6DCC-448C-8FF4-0521D90D06A5}" destId="{323E08EB-EF9E-446B-B13C-94BF45B8F860}" srcOrd="0" destOrd="0" presId="urn:microsoft.com/office/officeart/2005/8/layout/vList2"/>
    <dgm:cxn modelId="{58E6E552-3680-4D3F-8ED6-CA2AEDC1BA6E}" type="presOf" srcId="{6BBADB51-5B35-4408-B75B-C0E40B08F758}" destId="{6E1941F4-A1E7-4BD5-907F-E12B1FC76466}" srcOrd="0" destOrd="0" presId="urn:microsoft.com/office/officeart/2005/8/layout/vList2"/>
    <dgm:cxn modelId="{A6568897-AEF5-496B-AF56-0482C5E2DDEE}" srcId="{6BBADB51-5B35-4408-B75B-C0E40B08F758}" destId="{686604BC-4004-496B-B20D-35CCC512ADE8}" srcOrd="1" destOrd="0" parTransId="{AF807DB3-C3B2-46CD-B23C-574C2A1F2C87}" sibTransId="{FB04EF19-2E8E-4911-9D25-92A055A0109B}"/>
    <dgm:cxn modelId="{38649C25-A4E4-4F93-94ED-65AE7E733D04}" srcId="{6BBADB51-5B35-4408-B75B-C0E40B08F758}" destId="{8A00D097-6DCC-448C-8FF4-0521D90D06A5}" srcOrd="0" destOrd="0" parTransId="{55CD285E-CAA7-463D-8009-AEFA4CEA5530}" sibTransId="{90FB8F33-F6E3-47B8-9C20-2F1AFD2457AF}"/>
    <dgm:cxn modelId="{2E0A2480-5A58-43F8-A8FD-F209F816D403}" type="presOf" srcId="{686604BC-4004-496B-B20D-35CCC512ADE8}" destId="{FD08D8CA-468D-4063-906C-8A7EF68FC46E}" srcOrd="0" destOrd="0" presId="urn:microsoft.com/office/officeart/2005/8/layout/vList2"/>
    <dgm:cxn modelId="{A004B6C5-1E45-46D2-A7FB-B62ECC035A12}" srcId="{6BBADB51-5B35-4408-B75B-C0E40B08F758}" destId="{10652407-92F1-4ACD-A9EB-7F71AA531724}" srcOrd="2" destOrd="0" parTransId="{4222ED93-FE91-4C4D-81BF-11BE4B8BFB32}" sibTransId="{BA09A4A4-07D1-406A-A046-F27B8F9B4C0E}"/>
    <dgm:cxn modelId="{2DEFBA47-F639-4270-A6D9-D563D48B0F28}" type="presOf" srcId="{8C9F0A91-898D-4468-A785-5B81C0496CF5}" destId="{9072EBA0-1F01-4941-9EED-27770B3D0219}" srcOrd="0" destOrd="0" presId="urn:microsoft.com/office/officeart/2005/8/layout/vList2"/>
    <dgm:cxn modelId="{DBF2B747-024C-459A-95AB-50EC6ECE79DB}" srcId="{6BBADB51-5B35-4408-B75B-C0E40B08F758}" destId="{8C9F0A91-898D-4468-A785-5B81C0496CF5}" srcOrd="4" destOrd="0" parTransId="{6F3CEDA4-FE8C-42C5-9C09-F31D3EB827B1}" sibTransId="{E0D34352-7702-4A8F-90B0-1E2D51DAF024}"/>
    <dgm:cxn modelId="{9463C18A-2E3F-40AD-A400-330748AF5B51}" type="presOf" srcId="{10652407-92F1-4ACD-A9EB-7F71AA531724}" destId="{1C0EA985-2F24-43AA-B65E-8EE0675F05C5}" srcOrd="0" destOrd="0" presId="urn:microsoft.com/office/officeart/2005/8/layout/vList2"/>
    <dgm:cxn modelId="{8E30031D-ED56-482A-91B6-F2F75D80874B}" type="presParOf" srcId="{6E1941F4-A1E7-4BD5-907F-E12B1FC76466}" destId="{323E08EB-EF9E-446B-B13C-94BF45B8F860}" srcOrd="0" destOrd="0" presId="urn:microsoft.com/office/officeart/2005/8/layout/vList2"/>
    <dgm:cxn modelId="{6E61D8F8-4990-40E7-A3AC-84B8BF42F6F6}" type="presParOf" srcId="{6E1941F4-A1E7-4BD5-907F-E12B1FC76466}" destId="{780B3846-A0CE-4EC0-99A2-B6138D5EDBD1}" srcOrd="1" destOrd="0" presId="urn:microsoft.com/office/officeart/2005/8/layout/vList2"/>
    <dgm:cxn modelId="{E544A766-7BBD-4865-B151-DEC42B8A455F}" type="presParOf" srcId="{6E1941F4-A1E7-4BD5-907F-E12B1FC76466}" destId="{FD08D8CA-468D-4063-906C-8A7EF68FC46E}" srcOrd="2" destOrd="0" presId="urn:microsoft.com/office/officeart/2005/8/layout/vList2"/>
    <dgm:cxn modelId="{DA75D408-6506-4BFE-B7A5-489103707297}" type="presParOf" srcId="{6E1941F4-A1E7-4BD5-907F-E12B1FC76466}" destId="{B5AADAF1-20F6-41F1-B755-A2FB8D35C694}" srcOrd="3" destOrd="0" presId="urn:microsoft.com/office/officeart/2005/8/layout/vList2"/>
    <dgm:cxn modelId="{B6760630-B9DA-49BE-BEEF-FABE6FC94A9F}" type="presParOf" srcId="{6E1941F4-A1E7-4BD5-907F-E12B1FC76466}" destId="{1C0EA985-2F24-43AA-B65E-8EE0675F05C5}" srcOrd="4" destOrd="0" presId="urn:microsoft.com/office/officeart/2005/8/layout/vList2"/>
    <dgm:cxn modelId="{A8651F00-930F-443C-9CB3-55E5CCAFEAF2}" type="presParOf" srcId="{6E1941F4-A1E7-4BD5-907F-E12B1FC76466}" destId="{216F82CC-DDDC-473D-9AE8-6F5D184922BA}" srcOrd="5" destOrd="0" presId="urn:microsoft.com/office/officeart/2005/8/layout/vList2"/>
    <dgm:cxn modelId="{DB8D3D6E-40BB-4843-A050-58AB0547AE93}" type="presParOf" srcId="{6E1941F4-A1E7-4BD5-907F-E12B1FC76466}" destId="{9B22F6F1-CE5F-42D9-8148-99EBBDA96920}" srcOrd="6" destOrd="0" presId="urn:microsoft.com/office/officeart/2005/8/layout/vList2"/>
    <dgm:cxn modelId="{711F02A3-29DD-411D-A67D-B5B2C28FFB65}" type="presParOf" srcId="{6E1941F4-A1E7-4BD5-907F-E12B1FC76466}" destId="{7F450697-31E3-4E9E-AF8B-E3CC561EC146}" srcOrd="7" destOrd="0" presId="urn:microsoft.com/office/officeart/2005/8/layout/vList2"/>
    <dgm:cxn modelId="{C59F0A56-297B-46D2-95BC-EBAD3E79D659}" type="presParOf" srcId="{6E1941F4-A1E7-4BD5-907F-E12B1FC76466}" destId="{9072EBA0-1F01-4941-9EED-27770B3D021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E64781-7BFD-4256-871C-5E71BB79AB06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C581F8-242F-4C93-A099-9D23FE42F032}">
      <dgm:prSet custT="1"/>
      <dgm:spPr>
        <a:solidFill>
          <a:srgbClr val="CCFFCC"/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разрабатывать муниципальные нормативно-правовые акты и целевые программы по вопросам развития потребительского рынка товаров и услуг; 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F2D3A-9D63-41A0-803B-825857E2BBE8}" type="parTrans" cxnId="{941199B2-525F-4487-9022-418758842B53}">
      <dgm:prSet/>
      <dgm:spPr/>
      <dgm:t>
        <a:bodyPr/>
        <a:lstStyle/>
        <a:p>
          <a:endParaRPr lang="ru-RU"/>
        </a:p>
      </dgm:t>
    </dgm:pt>
    <dgm:pt modelId="{72E974B7-C1AF-491F-B421-0A4A735CE671}" type="sibTrans" cxnId="{941199B2-525F-4487-9022-418758842B53}">
      <dgm:prSet/>
      <dgm:spPr/>
      <dgm:t>
        <a:bodyPr/>
        <a:lstStyle/>
        <a:p>
          <a:endParaRPr lang="ru-RU"/>
        </a:p>
      </dgm:t>
    </dgm:pt>
    <dgm:pt modelId="{81281885-218E-47EE-9934-9F9505F43A36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вести реестр предприятий торговли, общественного питания и бытового обслуживания, зарегистрированных на территории района;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13E29E-01B1-4BD6-B743-1E0288DCD5A8}" type="parTrans" cxnId="{6DEC6A1A-E08F-44B4-9364-19B0CEE8C5F9}">
      <dgm:prSet/>
      <dgm:spPr/>
      <dgm:t>
        <a:bodyPr/>
        <a:lstStyle/>
        <a:p>
          <a:endParaRPr lang="ru-RU"/>
        </a:p>
      </dgm:t>
    </dgm:pt>
    <dgm:pt modelId="{13BC8631-1E34-450C-9E21-EB941816A5D7}" type="sibTrans" cxnId="{6DEC6A1A-E08F-44B4-9364-19B0CEE8C5F9}">
      <dgm:prSet/>
      <dgm:spPr/>
      <dgm:t>
        <a:bodyPr/>
        <a:lstStyle/>
        <a:p>
          <a:endParaRPr lang="ru-RU"/>
        </a:p>
      </dgm:t>
    </dgm:pt>
    <dgm:pt modelId="{77184C81-6FEF-47B4-AD5B-F77C1D308919}">
      <dgm:prSet custT="1"/>
      <dgm:spPr>
        <a:solidFill>
          <a:srgbClr val="CCFFCC"/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вести учет мест, отведенных для организации мелкорозничной и нестационарной торговли на территории муниципального района; 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CBEFB4-486F-4242-A463-DC5440D73197}" type="parTrans" cxnId="{747E6B88-C1EF-4775-A2AC-6A82B1ED3CBD}">
      <dgm:prSet/>
      <dgm:spPr/>
      <dgm:t>
        <a:bodyPr/>
        <a:lstStyle/>
        <a:p>
          <a:endParaRPr lang="ru-RU"/>
        </a:p>
      </dgm:t>
    </dgm:pt>
    <dgm:pt modelId="{87B1F7F7-6E70-4F46-9B08-573CACF0B074}" type="sibTrans" cxnId="{747E6B88-C1EF-4775-A2AC-6A82B1ED3CBD}">
      <dgm:prSet/>
      <dgm:spPr/>
      <dgm:t>
        <a:bodyPr/>
        <a:lstStyle/>
        <a:p>
          <a:endParaRPr lang="ru-RU"/>
        </a:p>
      </dgm:t>
    </dgm:pt>
    <dgm:pt modelId="{86EB49DB-A246-418E-BC85-6DACDD87E75F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выдавать разрешения на право организации розничных рынков;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236C6B-B60A-42F5-8FF1-331728DF6A0D}" type="parTrans" cxnId="{DF42017B-A719-459D-AB18-0C62BE04DE58}">
      <dgm:prSet/>
      <dgm:spPr/>
      <dgm:t>
        <a:bodyPr/>
        <a:lstStyle/>
        <a:p>
          <a:endParaRPr lang="ru-RU"/>
        </a:p>
      </dgm:t>
    </dgm:pt>
    <dgm:pt modelId="{75890731-6B5F-4050-87AD-A2BF673D844E}" type="sibTrans" cxnId="{DF42017B-A719-459D-AB18-0C62BE04DE58}">
      <dgm:prSet/>
      <dgm:spPr/>
      <dgm:t>
        <a:bodyPr/>
        <a:lstStyle/>
        <a:p>
          <a:endParaRPr lang="ru-RU"/>
        </a:p>
      </dgm:t>
    </dgm:pt>
    <dgm:pt modelId="{3FC6A808-E8F9-4C4B-8F72-7C438FD308E6}">
      <dgm:prSet custT="1"/>
      <dgm:spPr>
        <a:solidFill>
          <a:srgbClr val="CCFFCC"/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оказывать методическую, консультативную и организационную помощь предприятиям торговли, общественного питания и бытового обслуживания;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8CD7DC-95AE-4AF4-98C8-821BC4B8B2FE}" type="parTrans" cxnId="{4087E19A-222A-4FD4-8307-B20826B0CA6C}">
      <dgm:prSet/>
      <dgm:spPr/>
      <dgm:t>
        <a:bodyPr/>
        <a:lstStyle/>
        <a:p>
          <a:endParaRPr lang="ru-RU"/>
        </a:p>
      </dgm:t>
    </dgm:pt>
    <dgm:pt modelId="{3B63536C-3C86-4727-81D7-29098C0D29CF}" type="sibTrans" cxnId="{4087E19A-222A-4FD4-8307-B20826B0CA6C}">
      <dgm:prSet/>
      <dgm:spPr/>
      <dgm:t>
        <a:bodyPr/>
        <a:lstStyle/>
        <a:p>
          <a:endParaRPr lang="ru-RU"/>
        </a:p>
      </dgm:t>
    </dgm:pt>
    <dgm:pt modelId="{BB8F2F9F-85AB-4B31-B3A4-89F9AA15D853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привлекать  работников предприятий торговли, общественного питания и бытового обслуживания, расположенных на территории района, к участию  в семинарах, ярмарках, выставках.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49023C-859A-45C9-8D96-7BCCF617220D}" type="parTrans" cxnId="{0EA8BC69-5994-44E7-93B5-923A1C987EDD}">
      <dgm:prSet/>
      <dgm:spPr/>
      <dgm:t>
        <a:bodyPr/>
        <a:lstStyle/>
        <a:p>
          <a:endParaRPr lang="ru-RU"/>
        </a:p>
      </dgm:t>
    </dgm:pt>
    <dgm:pt modelId="{CB99CD69-F4DD-4B95-B4EB-D25D75057AC8}" type="sibTrans" cxnId="{0EA8BC69-5994-44E7-93B5-923A1C987EDD}">
      <dgm:prSet/>
      <dgm:spPr/>
      <dgm:t>
        <a:bodyPr/>
        <a:lstStyle/>
        <a:p>
          <a:endParaRPr lang="ru-RU"/>
        </a:p>
      </dgm:t>
    </dgm:pt>
    <dgm:pt modelId="{CB41AC2E-EDEA-48A8-AD38-64CF9804A6A5}" type="pres">
      <dgm:prSet presAssocID="{62E64781-7BFD-4256-871C-5E71BB79AB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F20C3F-6A5D-4B2E-BC75-B202993A61DF}" type="pres">
      <dgm:prSet presAssocID="{BB8F2F9F-85AB-4B31-B3A4-89F9AA15D853}" presName="boxAndChildren" presStyleCnt="0"/>
      <dgm:spPr/>
    </dgm:pt>
    <dgm:pt modelId="{114277C4-6C0E-4321-848A-FCA602813342}" type="pres">
      <dgm:prSet presAssocID="{BB8F2F9F-85AB-4B31-B3A4-89F9AA15D853}" presName="parentTextBox" presStyleLbl="node1" presStyleIdx="0" presStyleCnt="6"/>
      <dgm:spPr/>
      <dgm:t>
        <a:bodyPr/>
        <a:lstStyle/>
        <a:p>
          <a:endParaRPr lang="ru-RU"/>
        </a:p>
      </dgm:t>
    </dgm:pt>
    <dgm:pt modelId="{3DA28E81-FF62-417D-AFA6-93C0D2FFD18A}" type="pres">
      <dgm:prSet presAssocID="{3B63536C-3C86-4727-81D7-29098C0D29CF}" presName="sp" presStyleCnt="0"/>
      <dgm:spPr/>
    </dgm:pt>
    <dgm:pt modelId="{80014835-E6C9-4CFA-9CC0-C802F1587D0E}" type="pres">
      <dgm:prSet presAssocID="{3FC6A808-E8F9-4C4B-8F72-7C438FD308E6}" presName="arrowAndChildren" presStyleCnt="0"/>
      <dgm:spPr/>
    </dgm:pt>
    <dgm:pt modelId="{FE546F47-0263-4E68-8927-073A735BB942}" type="pres">
      <dgm:prSet presAssocID="{3FC6A808-E8F9-4C4B-8F72-7C438FD308E6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18687309-1A39-446A-8605-E8958213290D}" type="pres">
      <dgm:prSet presAssocID="{75890731-6B5F-4050-87AD-A2BF673D844E}" presName="sp" presStyleCnt="0"/>
      <dgm:spPr/>
    </dgm:pt>
    <dgm:pt modelId="{859D3819-E1B1-4C94-86E8-54765B41132C}" type="pres">
      <dgm:prSet presAssocID="{86EB49DB-A246-418E-BC85-6DACDD87E75F}" presName="arrowAndChildren" presStyleCnt="0"/>
      <dgm:spPr/>
    </dgm:pt>
    <dgm:pt modelId="{C720FE37-C4F8-4BB6-8FFD-366E2363AE51}" type="pres">
      <dgm:prSet presAssocID="{86EB49DB-A246-418E-BC85-6DACDD87E75F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CE519028-E164-465C-A0C6-8D6149C61351}" type="pres">
      <dgm:prSet presAssocID="{87B1F7F7-6E70-4F46-9B08-573CACF0B074}" presName="sp" presStyleCnt="0"/>
      <dgm:spPr/>
    </dgm:pt>
    <dgm:pt modelId="{DB76CA13-C204-4696-BE6D-E9541000CA50}" type="pres">
      <dgm:prSet presAssocID="{77184C81-6FEF-47B4-AD5B-F77C1D308919}" presName="arrowAndChildren" presStyleCnt="0"/>
      <dgm:spPr/>
    </dgm:pt>
    <dgm:pt modelId="{C0A1F078-9230-49E1-B25E-CF15218A1617}" type="pres">
      <dgm:prSet presAssocID="{77184C81-6FEF-47B4-AD5B-F77C1D308919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F98A59E0-CDE6-49A8-95D9-F166741ECCE3}" type="pres">
      <dgm:prSet presAssocID="{13BC8631-1E34-450C-9E21-EB941816A5D7}" presName="sp" presStyleCnt="0"/>
      <dgm:spPr/>
    </dgm:pt>
    <dgm:pt modelId="{94BFB4C0-4F53-486F-ABAE-45B545EB3568}" type="pres">
      <dgm:prSet presAssocID="{81281885-218E-47EE-9934-9F9505F43A36}" presName="arrowAndChildren" presStyleCnt="0"/>
      <dgm:spPr/>
    </dgm:pt>
    <dgm:pt modelId="{F5F92F33-0F5A-4324-B732-850D23E0FBB0}" type="pres">
      <dgm:prSet presAssocID="{81281885-218E-47EE-9934-9F9505F43A36}" presName="parentTextArrow" presStyleLbl="node1" presStyleIdx="4" presStyleCnt="6" custLinFactNeighborX="-875" custLinFactNeighborY="7754"/>
      <dgm:spPr/>
      <dgm:t>
        <a:bodyPr/>
        <a:lstStyle/>
        <a:p>
          <a:endParaRPr lang="ru-RU"/>
        </a:p>
      </dgm:t>
    </dgm:pt>
    <dgm:pt modelId="{454DB395-D175-40FA-B7A0-FF26FEFB4523}" type="pres">
      <dgm:prSet presAssocID="{72E974B7-C1AF-491F-B421-0A4A735CE671}" presName="sp" presStyleCnt="0"/>
      <dgm:spPr/>
    </dgm:pt>
    <dgm:pt modelId="{845C035C-5307-44E0-BA96-1405B9F4102A}" type="pres">
      <dgm:prSet presAssocID="{CEC581F8-242F-4C93-A099-9D23FE42F032}" presName="arrowAndChildren" presStyleCnt="0"/>
      <dgm:spPr/>
    </dgm:pt>
    <dgm:pt modelId="{DA1C2398-34BB-464E-9289-558A78B69AEF}" type="pres">
      <dgm:prSet presAssocID="{CEC581F8-242F-4C93-A099-9D23FE42F032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F40C8C78-652C-403D-8AAE-487BE78D2CA9}" type="presOf" srcId="{3FC6A808-E8F9-4C4B-8F72-7C438FD308E6}" destId="{FE546F47-0263-4E68-8927-073A735BB942}" srcOrd="0" destOrd="0" presId="urn:microsoft.com/office/officeart/2005/8/layout/process4"/>
    <dgm:cxn modelId="{941199B2-525F-4487-9022-418758842B53}" srcId="{62E64781-7BFD-4256-871C-5E71BB79AB06}" destId="{CEC581F8-242F-4C93-A099-9D23FE42F032}" srcOrd="0" destOrd="0" parTransId="{F37F2D3A-9D63-41A0-803B-825857E2BBE8}" sibTransId="{72E974B7-C1AF-491F-B421-0A4A735CE671}"/>
    <dgm:cxn modelId="{C483C473-0102-4686-9963-CE7732E84848}" type="presOf" srcId="{BB8F2F9F-85AB-4B31-B3A4-89F9AA15D853}" destId="{114277C4-6C0E-4321-848A-FCA602813342}" srcOrd="0" destOrd="0" presId="urn:microsoft.com/office/officeart/2005/8/layout/process4"/>
    <dgm:cxn modelId="{747E6B88-C1EF-4775-A2AC-6A82B1ED3CBD}" srcId="{62E64781-7BFD-4256-871C-5E71BB79AB06}" destId="{77184C81-6FEF-47B4-AD5B-F77C1D308919}" srcOrd="2" destOrd="0" parTransId="{C7CBEFB4-486F-4242-A463-DC5440D73197}" sibTransId="{87B1F7F7-6E70-4F46-9B08-573CACF0B074}"/>
    <dgm:cxn modelId="{6DEC6A1A-E08F-44B4-9364-19B0CEE8C5F9}" srcId="{62E64781-7BFD-4256-871C-5E71BB79AB06}" destId="{81281885-218E-47EE-9934-9F9505F43A36}" srcOrd="1" destOrd="0" parTransId="{7613E29E-01B1-4BD6-B743-1E0288DCD5A8}" sibTransId="{13BC8631-1E34-450C-9E21-EB941816A5D7}"/>
    <dgm:cxn modelId="{5838F82F-78E9-4D08-9D7A-E086B360C3CE}" type="presOf" srcId="{86EB49DB-A246-418E-BC85-6DACDD87E75F}" destId="{C720FE37-C4F8-4BB6-8FFD-366E2363AE51}" srcOrd="0" destOrd="0" presId="urn:microsoft.com/office/officeart/2005/8/layout/process4"/>
    <dgm:cxn modelId="{DF42017B-A719-459D-AB18-0C62BE04DE58}" srcId="{62E64781-7BFD-4256-871C-5E71BB79AB06}" destId="{86EB49DB-A246-418E-BC85-6DACDD87E75F}" srcOrd="3" destOrd="0" parTransId="{EF236C6B-B60A-42F5-8FF1-331728DF6A0D}" sibTransId="{75890731-6B5F-4050-87AD-A2BF673D844E}"/>
    <dgm:cxn modelId="{0EA8BC69-5994-44E7-93B5-923A1C987EDD}" srcId="{62E64781-7BFD-4256-871C-5E71BB79AB06}" destId="{BB8F2F9F-85AB-4B31-B3A4-89F9AA15D853}" srcOrd="5" destOrd="0" parTransId="{2E49023C-859A-45C9-8D96-7BCCF617220D}" sibTransId="{CB99CD69-F4DD-4B95-B4EB-D25D75057AC8}"/>
    <dgm:cxn modelId="{8922AFB4-7991-4722-8E45-32D559F966C3}" type="presOf" srcId="{CEC581F8-242F-4C93-A099-9D23FE42F032}" destId="{DA1C2398-34BB-464E-9289-558A78B69AEF}" srcOrd="0" destOrd="0" presId="urn:microsoft.com/office/officeart/2005/8/layout/process4"/>
    <dgm:cxn modelId="{1FFBA7D4-1953-46E4-AC01-6DE05058EFFB}" type="presOf" srcId="{81281885-218E-47EE-9934-9F9505F43A36}" destId="{F5F92F33-0F5A-4324-B732-850D23E0FBB0}" srcOrd="0" destOrd="0" presId="urn:microsoft.com/office/officeart/2005/8/layout/process4"/>
    <dgm:cxn modelId="{4087E19A-222A-4FD4-8307-B20826B0CA6C}" srcId="{62E64781-7BFD-4256-871C-5E71BB79AB06}" destId="{3FC6A808-E8F9-4C4B-8F72-7C438FD308E6}" srcOrd="4" destOrd="0" parTransId="{7D8CD7DC-95AE-4AF4-98C8-821BC4B8B2FE}" sibTransId="{3B63536C-3C86-4727-81D7-29098C0D29CF}"/>
    <dgm:cxn modelId="{7552B237-55AC-42D8-84EC-9D10CF2EBAEF}" type="presOf" srcId="{62E64781-7BFD-4256-871C-5E71BB79AB06}" destId="{CB41AC2E-EDEA-48A8-AD38-64CF9804A6A5}" srcOrd="0" destOrd="0" presId="urn:microsoft.com/office/officeart/2005/8/layout/process4"/>
    <dgm:cxn modelId="{8D4519A6-CDEF-4807-8233-18863F53DEFD}" type="presOf" srcId="{77184C81-6FEF-47B4-AD5B-F77C1D308919}" destId="{C0A1F078-9230-49E1-B25E-CF15218A1617}" srcOrd="0" destOrd="0" presId="urn:microsoft.com/office/officeart/2005/8/layout/process4"/>
    <dgm:cxn modelId="{72426795-0AA7-49A3-8610-4B3A2A4F2A07}" type="presParOf" srcId="{CB41AC2E-EDEA-48A8-AD38-64CF9804A6A5}" destId="{06F20C3F-6A5D-4B2E-BC75-B202993A61DF}" srcOrd="0" destOrd="0" presId="urn:microsoft.com/office/officeart/2005/8/layout/process4"/>
    <dgm:cxn modelId="{948F01A8-E38E-4DD5-B715-551C20F1E922}" type="presParOf" srcId="{06F20C3F-6A5D-4B2E-BC75-B202993A61DF}" destId="{114277C4-6C0E-4321-848A-FCA602813342}" srcOrd="0" destOrd="0" presId="urn:microsoft.com/office/officeart/2005/8/layout/process4"/>
    <dgm:cxn modelId="{289838F9-EBF8-4215-AA22-F83273DEE07E}" type="presParOf" srcId="{CB41AC2E-EDEA-48A8-AD38-64CF9804A6A5}" destId="{3DA28E81-FF62-417D-AFA6-93C0D2FFD18A}" srcOrd="1" destOrd="0" presId="urn:microsoft.com/office/officeart/2005/8/layout/process4"/>
    <dgm:cxn modelId="{532E6155-8CE2-4393-9115-69E2BE9A87C1}" type="presParOf" srcId="{CB41AC2E-EDEA-48A8-AD38-64CF9804A6A5}" destId="{80014835-E6C9-4CFA-9CC0-C802F1587D0E}" srcOrd="2" destOrd="0" presId="urn:microsoft.com/office/officeart/2005/8/layout/process4"/>
    <dgm:cxn modelId="{F290CDC8-E519-4876-ACFA-6E4B166CE7FD}" type="presParOf" srcId="{80014835-E6C9-4CFA-9CC0-C802F1587D0E}" destId="{FE546F47-0263-4E68-8927-073A735BB942}" srcOrd="0" destOrd="0" presId="urn:microsoft.com/office/officeart/2005/8/layout/process4"/>
    <dgm:cxn modelId="{EB7B2235-7A32-41EB-8A08-D95331C0B808}" type="presParOf" srcId="{CB41AC2E-EDEA-48A8-AD38-64CF9804A6A5}" destId="{18687309-1A39-446A-8605-E8958213290D}" srcOrd="3" destOrd="0" presId="urn:microsoft.com/office/officeart/2005/8/layout/process4"/>
    <dgm:cxn modelId="{259E9694-E35C-447F-87A9-8B7623C3249F}" type="presParOf" srcId="{CB41AC2E-EDEA-48A8-AD38-64CF9804A6A5}" destId="{859D3819-E1B1-4C94-86E8-54765B41132C}" srcOrd="4" destOrd="0" presId="urn:microsoft.com/office/officeart/2005/8/layout/process4"/>
    <dgm:cxn modelId="{AFD1F60C-FDFA-4303-9EB3-34165C151E0C}" type="presParOf" srcId="{859D3819-E1B1-4C94-86E8-54765B41132C}" destId="{C720FE37-C4F8-4BB6-8FFD-366E2363AE51}" srcOrd="0" destOrd="0" presId="urn:microsoft.com/office/officeart/2005/8/layout/process4"/>
    <dgm:cxn modelId="{20BFEF3F-5A1A-40F8-B1F3-A18145BA74D0}" type="presParOf" srcId="{CB41AC2E-EDEA-48A8-AD38-64CF9804A6A5}" destId="{CE519028-E164-465C-A0C6-8D6149C61351}" srcOrd="5" destOrd="0" presId="urn:microsoft.com/office/officeart/2005/8/layout/process4"/>
    <dgm:cxn modelId="{11A68278-B1BD-410D-93AE-9CD879FDE3E4}" type="presParOf" srcId="{CB41AC2E-EDEA-48A8-AD38-64CF9804A6A5}" destId="{DB76CA13-C204-4696-BE6D-E9541000CA50}" srcOrd="6" destOrd="0" presId="urn:microsoft.com/office/officeart/2005/8/layout/process4"/>
    <dgm:cxn modelId="{0B99607F-B2B9-4AAE-A2B8-86A5E07CB98C}" type="presParOf" srcId="{DB76CA13-C204-4696-BE6D-E9541000CA50}" destId="{C0A1F078-9230-49E1-B25E-CF15218A1617}" srcOrd="0" destOrd="0" presId="urn:microsoft.com/office/officeart/2005/8/layout/process4"/>
    <dgm:cxn modelId="{A086172F-566B-4269-B19F-67F9E20F9EB4}" type="presParOf" srcId="{CB41AC2E-EDEA-48A8-AD38-64CF9804A6A5}" destId="{F98A59E0-CDE6-49A8-95D9-F166741ECCE3}" srcOrd="7" destOrd="0" presId="urn:microsoft.com/office/officeart/2005/8/layout/process4"/>
    <dgm:cxn modelId="{3D11160D-1453-4FF1-BA9F-4AF432B54EB9}" type="presParOf" srcId="{CB41AC2E-EDEA-48A8-AD38-64CF9804A6A5}" destId="{94BFB4C0-4F53-486F-ABAE-45B545EB3568}" srcOrd="8" destOrd="0" presId="urn:microsoft.com/office/officeart/2005/8/layout/process4"/>
    <dgm:cxn modelId="{5B484B94-D935-4BB9-BDD2-1E16C8ABE6DB}" type="presParOf" srcId="{94BFB4C0-4F53-486F-ABAE-45B545EB3568}" destId="{F5F92F33-0F5A-4324-B732-850D23E0FBB0}" srcOrd="0" destOrd="0" presId="urn:microsoft.com/office/officeart/2005/8/layout/process4"/>
    <dgm:cxn modelId="{F9F40BF9-628B-433D-9923-B8241FD36067}" type="presParOf" srcId="{CB41AC2E-EDEA-48A8-AD38-64CF9804A6A5}" destId="{454DB395-D175-40FA-B7A0-FF26FEFB4523}" srcOrd="9" destOrd="0" presId="urn:microsoft.com/office/officeart/2005/8/layout/process4"/>
    <dgm:cxn modelId="{58963AB6-1159-4F1E-9887-6F982CD1718E}" type="presParOf" srcId="{CB41AC2E-EDEA-48A8-AD38-64CF9804A6A5}" destId="{845C035C-5307-44E0-BA96-1405B9F4102A}" srcOrd="10" destOrd="0" presId="urn:microsoft.com/office/officeart/2005/8/layout/process4"/>
    <dgm:cxn modelId="{186EE80D-7EC0-4613-97F3-E6EAAF739C86}" type="presParOf" srcId="{845C035C-5307-44E0-BA96-1405B9F4102A}" destId="{DA1C2398-34BB-464E-9289-558A78B69AE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CD733-D1C2-4AF4-BDC3-5167A7FD9925}">
      <dsp:nvSpPr>
        <dsp:cNvPr id="0" name=""/>
        <dsp:cNvSpPr/>
      </dsp:nvSpPr>
      <dsp:spPr>
        <a:xfrm>
          <a:off x="3104389" y="1226641"/>
          <a:ext cx="1643337" cy="164333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8FB56EC-8D43-412B-8029-9327FB1B8C3C}">
      <dsp:nvSpPr>
        <dsp:cNvPr id="0" name=""/>
        <dsp:cNvSpPr/>
      </dsp:nvSpPr>
      <dsp:spPr>
        <a:xfrm>
          <a:off x="2898971" y="0"/>
          <a:ext cx="2054172" cy="111900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ФИНАНСОВАЯ ПОЛИТИКА</a:t>
          </a:r>
          <a:endParaRPr lang="ru-RU" sz="1800" b="1" i="1" kern="1200" dirty="0"/>
        </a:p>
      </dsp:txBody>
      <dsp:txXfrm>
        <a:off x="2898971" y="0"/>
        <a:ext cx="2054172" cy="1119004"/>
      </dsp:txXfrm>
    </dsp:sp>
    <dsp:sp modelId="{13A64597-570E-4852-B74B-D5248F4CCA78}">
      <dsp:nvSpPr>
        <dsp:cNvPr id="0" name=""/>
        <dsp:cNvSpPr/>
      </dsp:nvSpPr>
      <dsp:spPr>
        <a:xfrm>
          <a:off x="3637789" y="1534634"/>
          <a:ext cx="1643337" cy="1643337"/>
        </a:xfrm>
        <a:prstGeom prst="ellipse">
          <a:avLst/>
        </a:prstGeom>
        <a:solidFill>
          <a:srgbClr val="99FF99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E573416-45CA-4BDB-A730-C1716FF0CD70}">
      <dsp:nvSpPr>
        <dsp:cNvPr id="0" name=""/>
        <dsp:cNvSpPr/>
      </dsp:nvSpPr>
      <dsp:spPr>
        <a:xfrm>
          <a:off x="5118219" y="1065718"/>
          <a:ext cx="2516246" cy="12255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СОДЕРЖАНИЕ И ОБЕСПЕЧЕНИЕ КОММУНАЛЬНО-БЫТОВОЙ ИНФРАСТРУКТУРЫ</a:t>
          </a:r>
          <a:endParaRPr lang="ru-RU" sz="1800" b="1" i="1" kern="1200" dirty="0"/>
        </a:p>
      </dsp:txBody>
      <dsp:txXfrm>
        <a:off x="5118219" y="1065718"/>
        <a:ext cx="2516246" cy="1225576"/>
      </dsp:txXfrm>
    </dsp:sp>
    <dsp:sp modelId="{95B81781-3C20-437B-ADA8-B509F3661732}">
      <dsp:nvSpPr>
        <dsp:cNvPr id="0" name=""/>
        <dsp:cNvSpPr/>
      </dsp:nvSpPr>
      <dsp:spPr>
        <a:xfrm>
          <a:off x="3637789" y="2150619"/>
          <a:ext cx="1643337" cy="1643337"/>
        </a:xfrm>
        <a:prstGeom prst="ellipse">
          <a:avLst/>
        </a:prstGeom>
        <a:solidFill>
          <a:schemeClr val="accent2">
            <a:alpha val="50000"/>
            <a:hueOff val="-5760000"/>
            <a:satOff val="-20001"/>
            <a:lumOff val="24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13831B0-A14D-4FE6-B183-79B7EEF2CB86}">
      <dsp:nvSpPr>
        <dsp:cNvPr id="0" name=""/>
        <dsp:cNvSpPr/>
      </dsp:nvSpPr>
      <dsp:spPr>
        <a:xfrm>
          <a:off x="5403007" y="2893425"/>
          <a:ext cx="1946670" cy="13694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ОБЕСПЕЧЕНИЕ БЕЗОПАСНОСТИ НАСЕЛЕНИЯ</a:t>
          </a:r>
          <a:endParaRPr lang="ru-RU" sz="1800" b="1" i="1" kern="1200" dirty="0"/>
        </a:p>
      </dsp:txBody>
      <dsp:txXfrm>
        <a:off x="5403007" y="2893425"/>
        <a:ext cx="1946670" cy="1369448"/>
      </dsp:txXfrm>
    </dsp:sp>
    <dsp:sp modelId="{798B3099-5B23-4BEB-A002-FD559EEFF762}">
      <dsp:nvSpPr>
        <dsp:cNvPr id="0" name=""/>
        <dsp:cNvSpPr/>
      </dsp:nvSpPr>
      <dsp:spPr>
        <a:xfrm>
          <a:off x="3104389" y="2459145"/>
          <a:ext cx="1643337" cy="1643337"/>
        </a:xfrm>
        <a:prstGeom prst="ellipse">
          <a:avLst/>
        </a:prstGeom>
        <a:solidFill>
          <a:srgbClr val="FFFF99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E1E6D7-F066-4489-8A92-8B8FBBAE7181}">
      <dsp:nvSpPr>
        <dsp:cNvPr id="0" name=""/>
        <dsp:cNvSpPr/>
      </dsp:nvSpPr>
      <dsp:spPr>
        <a:xfrm>
          <a:off x="2737924" y="4209587"/>
          <a:ext cx="2376266" cy="111900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МУНИЦИПАЛЬНОЕ УПРАВЛЕНИЕ</a:t>
          </a:r>
          <a:endParaRPr lang="ru-RU" sz="1800" b="1" i="1" kern="1200" dirty="0"/>
        </a:p>
      </dsp:txBody>
      <dsp:txXfrm>
        <a:off x="2737924" y="4209587"/>
        <a:ext cx="2376266" cy="1119004"/>
      </dsp:txXfrm>
    </dsp:sp>
    <dsp:sp modelId="{B96CCDB0-9F08-4B56-963C-232B1710EBDB}">
      <dsp:nvSpPr>
        <dsp:cNvPr id="0" name=""/>
        <dsp:cNvSpPr/>
      </dsp:nvSpPr>
      <dsp:spPr>
        <a:xfrm>
          <a:off x="2570988" y="2150619"/>
          <a:ext cx="1643337" cy="1643337"/>
        </a:xfrm>
        <a:prstGeom prst="ellipse">
          <a:avLst/>
        </a:prstGeom>
        <a:solidFill>
          <a:srgbClr val="FFCCFF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254DBF1-49BF-4890-BE02-2643CCA794F1}">
      <dsp:nvSpPr>
        <dsp:cNvPr id="0" name=""/>
        <dsp:cNvSpPr/>
      </dsp:nvSpPr>
      <dsp:spPr>
        <a:xfrm>
          <a:off x="502437" y="2893425"/>
          <a:ext cx="1946670" cy="13694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СОДЕРЖАНИЕ СОЦИАЛЬНО-КУЛЬТУРНОЙ СФЕРЫ</a:t>
          </a:r>
          <a:endParaRPr lang="ru-RU" sz="1800" b="1" i="1" kern="1200" dirty="0"/>
        </a:p>
      </dsp:txBody>
      <dsp:txXfrm>
        <a:off x="502437" y="2893425"/>
        <a:ext cx="1946670" cy="1369448"/>
      </dsp:txXfrm>
    </dsp:sp>
    <dsp:sp modelId="{1ECD3C64-0FD1-4D5A-A658-108DCFBC19D9}">
      <dsp:nvSpPr>
        <dsp:cNvPr id="0" name=""/>
        <dsp:cNvSpPr/>
      </dsp:nvSpPr>
      <dsp:spPr>
        <a:xfrm>
          <a:off x="2570988" y="1534634"/>
          <a:ext cx="1643337" cy="1643337"/>
        </a:xfrm>
        <a:prstGeom prst="ellipse">
          <a:avLst/>
        </a:prstGeom>
        <a:solidFill>
          <a:srgbClr val="0066FF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323F540-7A98-4C21-8256-F55675B5CC61}">
      <dsp:nvSpPr>
        <dsp:cNvPr id="0" name=""/>
        <dsp:cNvSpPr/>
      </dsp:nvSpPr>
      <dsp:spPr>
        <a:xfrm>
          <a:off x="505669" y="1080124"/>
          <a:ext cx="1946670" cy="13694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РАЗВИТИЕ ТЕРРИТОРИИ</a:t>
          </a:r>
          <a:endParaRPr lang="ru-RU" sz="1800" b="1" i="1" kern="1200" dirty="0"/>
        </a:p>
      </dsp:txBody>
      <dsp:txXfrm>
        <a:off x="505669" y="1080124"/>
        <a:ext cx="1946670" cy="1369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35C047-62F6-450B-8AC3-5D4CBC11AB9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C7240E-9DFD-4CED-8A1F-A22922310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109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7240E-9DFD-4CED-8A1F-A229223103E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48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ABCCF4-99A5-465A-88E1-97B3E49FF5FA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750B39-BC8D-4A25-9B9D-4696281B5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5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4ED529-1B77-4C81-AF14-D15884FD9B1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37B4D4-ECAA-49CD-9E41-A82DB2C26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269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408C30-6484-4DB7-B6D2-8300AB56C5D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D37FBD-0B43-4684-94D3-54A01603F6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34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 eaLnBrk="1" hangingPunct="1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 eaLnBrk="1" hangingPunct="1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D89219-F5BC-4EB8-A0C9-445BA9F03004}" type="datetimeFigureOut">
              <a:rPr lang="en-US"/>
              <a:pPr>
                <a:defRPr/>
              </a:pPr>
              <a:t>5/31/2017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 eaLnBrk="1" hangingPunct="1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A511DB-F3BC-4496-84A9-0FACE2E527D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942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ABCCF4-99A5-465A-88E1-97B3E49FF5FA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1914B7-7406-4FC4-AAA6-07AE5FE9D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594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63852F-CD69-410A-9758-96A41C9BE6FB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F3D34B-C7A9-4E77-9C20-5FEA8B378A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246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3E1962-654D-4668-9518-3197F600F2F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ABFD18-BC53-4FAC-A0EC-DB7BAEDEB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42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70C6A3-5E2D-4F3F-B7F4-EA945C066AC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90CFF25-416A-43DC-A26A-FBEC3C36B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164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BB6A3E-F585-48B4-8224-6D9D79FB2C3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6184385-9552-4417-A43E-066886EDC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1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B91B6D-B9D7-4BD5-8718-D7AAB17F421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F0C764-D8C2-4506-8D8D-B6EC44596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437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9811D2-FE46-4E19-8A6E-E4E5A0FE470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626879-1388-405B-92B5-1F626BB54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60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63852F-CD69-410A-9758-96A41C9BE6FB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60F215-9B30-4277-87D9-1D630D840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006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96AB50-2EB0-4EFA-9F0C-5CFD224794B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1F8D29-7461-4090-B8C6-9DCC4551C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222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3CD796-B97A-47A2-B452-F15800E04CD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4B394E-6D2C-4DBD-866A-44C08A8BEC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303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4ED529-1B77-4C81-AF14-D15884FD9B1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19E204C-22B5-406C-9331-03D9036EB0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211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408C30-6484-4DB7-B6D2-8300AB56C5D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34D72E-B3F8-463F-B7D1-B6F865F26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40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 eaLnBrk="1" hangingPunct="1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 eaLnBrk="1" hangingPunct="1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D89219-F5BC-4EB8-A0C9-445BA9F03004}" type="datetimeFigureOut">
              <a:rPr lang="en-US"/>
              <a:pPr>
                <a:defRPr/>
              </a:pPr>
              <a:t>5/31/2017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 eaLnBrk="1" hangingPunct="1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9EBBB1-E8EB-4A79-AF5E-09202FC7B1E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352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ABCCF4-99A5-465A-88E1-97B3E49FF5FA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D7C375-C6E3-4E24-B43D-84CDF4B0F8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514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63852F-CD69-410A-9758-96A41C9BE6FB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BCF0C1-8E47-4793-900F-8B1903403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46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3E1962-654D-4668-9518-3197F600F2F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02B7E0-36A9-45A7-BDF6-57559172B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087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70C6A3-5E2D-4F3F-B7F4-EA945C066AC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0B0EBD-5EC6-4240-8059-F694F54E9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773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BB6A3E-F585-48B4-8224-6D9D79FB2C3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EA9377-AF2E-44AF-B814-D6AA41FE30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70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3E1962-654D-4668-9518-3197F600F2F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0411D4-0A52-47F8-A7CC-D34B8BA436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224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B91B6D-B9D7-4BD5-8718-D7AAB17F421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BECC47-800A-41CA-AAB3-2B6F77C05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13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9811D2-FE46-4E19-8A6E-E4E5A0FE470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2D6F91-2C60-4F33-ACFD-7DF79CBDDB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38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96AB50-2EB0-4EFA-9F0C-5CFD224794B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E13637-8E6E-4E5C-ABA0-FAEC36F86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657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3CD796-B97A-47A2-B452-F15800E04CD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7D2AA3-1653-44AF-8363-B015F78150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137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4ED529-1B77-4C81-AF14-D15884FD9B1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A1FCEA-495D-4904-8614-666F5B9AB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217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408C30-6484-4DB7-B6D2-8300AB56C5D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9EF1D1-E3E8-41DD-A925-7CF80A1F2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436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31BF-563F-404A-A388-8D9089C04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996678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06958-D325-4872-8B35-424283F85C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95443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0C287-7827-4A84-8314-5A630743C8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394744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088F6-BFAE-434F-B2BD-503BF410D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214956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70C6A3-5E2D-4F3F-B7F4-EA945C066AC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1B9E16-AA2A-4EAE-A579-A4B70EB406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913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12493-4D8A-42B1-BC22-B82FA2313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7506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00DD3-3935-4FBE-B0F6-A10369152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87002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8913C-38AB-4E10-BD43-7BD7666AF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131356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38C39-C05C-4F0F-9C1E-33C32F356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206967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02E66-A2B7-4888-B9A0-ED1AF12F2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23459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21829-7C62-4F09-A008-0C6C4AD0F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23446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E1089-E0BF-4D4F-AF2F-3DE5F5DDEA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382183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DB496-0752-4864-9F08-C971800B6C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306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64157-07AE-4B9D-AC13-9BE0B3631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57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0525" y="63754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3AF7-7F38-4844-A35F-777F5FB6AD3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5" descr="22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22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0"/>
          <a:stretch>
            <a:fillRect/>
          </a:stretch>
        </p:blipFill>
        <p:spPr bwMode="auto">
          <a:xfrm>
            <a:off x="0" y="0"/>
            <a:ext cx="16002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57300" y="104775"/>
            <a:ext cx="7429500" cy="485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886578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BB6A3E-F585-48B4-8224-6D9D79FB2C3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1F2BBF-B884-4505-8682-2BC4F8A00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282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BCCF4-99A5-465A-88E1-97B3E49FF5FA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85A6-0CFA-4A5E-A4F0-39D5AB8729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0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3852F-CD69-410A-9758-96A41C9BE6FB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42C68-C4EA-4CC4-B46A-47E9CEBBC0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315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E1962-654D-4668-9518-3197F600F2F1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A4DC-7347-497E-9B50-CC88D66E1B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173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C6A3-5E2D-4F3F-B7F4-EA945C066AC5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671CA-7E23-4EC7-B476-222220769B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83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B6A3E-F585-48B4-8224-6D9D79FB2C31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C8CA5-2161-48CF-8A35-92ABFBAB34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91B6D-B9D7-4BD5-8718-D7AAB17F4213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D7E44-56BE-460E-9B36-49DEAB16B9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8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811D2-FE46-4E19-8A6E-E4E5A0FE470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B11E9-AC00-4E9F-8591-AC8E446757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1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6AB50-2EB0-4EFA-9F0C-5CFD224794B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49875-A703-4AD0-B855-16D3637C78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98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CD796-B97A-47A2-B452-F15800E04CD6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7AA91-A756-452B-A964-E477ECC4C3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86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ED529-1B77-4C81-AF14-D15884FD9B16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0B787-6DA4-4666-BCA5-52E384B9E4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6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B91B6D-B9D7-4BD5-8718-D7AAB17F421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B1D157-9FAB-4377-9790-0B949ED210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871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8C30-6484-4DB7-B6D2-8300AB56C5DE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B041B-68B2-4120-8961-5041B63AF7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74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D89219-F5BC-4EB8-A0C9-445BA9F030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AE4390-7D60-47F9-B828-772040004B2D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72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BCCF4-99A5-465A-88E1-97B3E49FF5FA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85A6-0CFA-4A5E-A4F0-39D5AB8729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83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3852F-CD69-410A-9758-96A41C9BE6FB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42C68-C4EA-4CC4-B46A-47E9CEBBC0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45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E1962-654D-4668-9518-3197F600F2F1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A4DC-7347-497E-9B50-CC88D66E1B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970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C6A3-5E2D-4F3F-B7F4-EA945C066AC5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671CA-7E23-4EC7-B476-222220769B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934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B6A3E-F585-48B4-8224-6D9D79FB2C31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C8CA5-2161-48CF-8A35-92ABFBAB34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247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91B6D-B9D7-4BD5-8718-D7AAB17F4213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D7E44-56BE-460E-9B36-49DEAB16B9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260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811D2-FE46-4E19-8A6E-E4E5A0FE470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B11E9-AC00-4E9F-8591-AC8E446757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1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6AB50-2EB0-4EFA-9F0C-5CFD224794B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49875-A703-4AD0-B855-16D3637C78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9811D2-FE46-4E19-8A6E-E4E5A0FE470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DA4362C-BF6F-4A46-A258-151861E32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5358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CD796-B97A-47A2-B452-F15800E04CD6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7AA91-A756-452B-A964-E477ECC4C3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247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ED529-1B77-4C81-AF14-D15884FD9B16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0B787-6DA4-4666-BCA5-52E384B9E4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035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8C30-6484-4DB7-B6D2-8300AB56C5DE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B041B-68B2-4120-8961-5041B63AF7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798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D89219-F5BC-4EB8-A0C9-445BA9F030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AE4390-7D60-47F9-B828-772040004B2D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8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A96AB50-2EB0-4EFA-9F0C-5CFD224794B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A55545-8C9C-4331-A085-3C6BFCF5A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80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3CD796-B97A-47A2-B452-F15800E04CD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46E3F6-8F0C-426D-9C43-0A1E039A7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62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825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550A027-077A-4686-979E-96C0CB964AD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25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825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37CE968-933C-4564-82EF-14480C577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825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550A027-077A-4686-979E-96C0CB964AD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25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825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46135AD-9B58-4A3A-99BB-102A49536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825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550A027-077A-4686-979E-96C0CB964AD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825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825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DA5D92B-52CA-45D2-B6C7-398D1D104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F2642B-6D4E-4BF5-97B6-7EA8C46505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422" r:id="rId13"/>
    <p:sldLayoutId id="2147484436" r:id="rId14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0550A027-077A-4686-979E-96C0CB964ADF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5C22F4A9-B5E0-4ADD-9FAE-AE599DD15393}" type="slidenum">
              <a:rPr lang="ru-RU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88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0550A027-077A-4686-979E-96C0CB964ADF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31.05.2017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5C22F4A9-B5E0-4ADD-9FAE-AE599DD15393}" type="slidenum">
              <a:rPr lang="ru-RU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0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7.xml"/><Relationship Id="rId5" Type="http://schemas.openxmlformats.org/officeDocument/2006/relationships/chart" Target="../charts/chart3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inistraciykmr.ru/ai_fill/Images/DSC_0249.jpg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1" descr="Администрация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/>
          <a:stretch>
            <a:fillRect/>
          </a:stretch>
        </p:blipFill>
        <p:spPr bwMode="auto">
          <a:xfrm>
            <a:off x="5436096" y="0"/>
            <a:ext cx="34925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1187450" y="1412875"/>
            <a:ext cx="4987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chemeClr val="tx1"/>
              </a:solidFill>
            </a:endParaRPr>
          </a:p>
        </p:txBody>
      </p:sp>
      <p:pic>
        <p:nvPicPr>
          <p:cNvPr id="80901" name="Picture 8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1" y="0"/>
            <a:ext cx="1691680" cy="160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Line 9"/>
          <p:cNvSpPr>
            <a:spLocks noChangeShapeType="1"/>
          </p:cNvSpPr>
          <p:nvPr/>
        </p:nvSpPr>
        <p:spPr bwMode="auto">
          <a:xfrm flipH="1">
            <a:off x="179387" y="1700808"/>
            <a:ext cx="882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2055" name="Text Box 12"/>
          <p:cNvSpPr txBox="1">
            <a:spLocks noChangeArrowheads="1"/>
          </p:cNvSpPr>
          <p:nvPr/>
        </p:nvSpPr>
        <p:spPr bwMode="auto">
          <a:xfrm>
            <a:off x="179387" y="1916832"/>
            <a:ext cx="835342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endParaRPr lang="ru-RU" altLang="ru-RU" sz="35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выполнении вопросов местного значения </a:t>
            </a:r>
            <a:r>
              <a:rPr lang="ru-RU" alt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Курского </a:t>
            </a:r>
            <a:r>
              <a:rPr lang="ru-RU" alt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endParaRPr lang="ru-RU" altLang="ru-RU" sz="35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Ставропольского края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году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400" i="1" dirty="0" smtClean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i="1" dirty="0" smtClean="0">
                <a:solidFill>
                  <a:srgbClr val="800000"/>
                </a:solidFill>
              </a:rPr>
              <a:t>                              Калашников Сергей Иванович - глава Курского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i="1" dirty="0" smtClean="0">
                <a:solidFill>
                  <a:srgbClr val="800000"/>
                </a:solidFill>
              </a:rPr>
              <a:t>                                                                                    муниципального района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i="1" dirty="0" smtClean="0">
                <a:solidFill>
                  <a:srgbClr val="800000"/>
                </a:solidFill>
              </a:rPr>
              <a:t>                                                                                    Ставропольского края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ru-RU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бюджета </a:t>
            </a:r>
            <a:r>
              <a:rPr lang="ru-RU" sz="3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Курского района по </a:t>
            </a:r>
            <a:r>
              <a:rPr lang="ru-RU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долям в 2016 году</a:t>
            </a:r>
            <a:br>
              <a:rPr lang="ru-RU" sz="3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764330"/>
              </p:ext>
            </p:extLst>
          </p:nvPr>
        </p:nvGraphicFramePr>
        <p:xfrm>
          <a:off x="683568" y="980728"/>
          <a:ext cx="7920879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57989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76672"/>
            <a:ext cx="7992888" cy="4968552"/>
          </a:xfrm>
        </p:spPr>
        <p:txBody>
          <a:bodyPr/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блок вопросов местного значения: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66FF"/>
                </a:solidFill>
              </a:rPr>
              <a:t>СОДЕРЖАНИЕ </a:t>
            </a:r>
            <a:br>
              <a:rPr lang="ru-RU" b="1" i="1" dirty="0" smtClean="0">
                <a:solidFill>
                  <a:srgbClr val="0066FF"/>
                </a:solidFill>
              </a:rPr>
            </a:br>
            <a:r>
              <a:rPr lang="ru-RU" b="1" i="1" dirty="0" smtClean="0">
                <a:solidFill>
                  <a:srgbClr val="0066FF"/>
                </a:solidFill>
              </a:rPr>
              <a:t>И </a:t>
            </a:r>
            <a:r>
              <a:rPr lang="ru-RU" b="1" i="1" dirty="0">
                <a:solidFill>
                  <a:srgbClr val="0066FF"/>
                </a:solidFill>
              </a:rPr>
              <a:t>ОБЕСПЕЧЕНИЕ КОММУНАЛЬНО-БЫТОВОЙ ИНФРАСТРУКТУРЫ</a:t>
            </a:r>
            <a:br>
              <a:rPr lang="ru-RU" b="1" i="1" dirty="0">
                <a:solidFill>
                  <a:srgbClr val="0066FF"/>
                </a:solidFill>
              </a:rPr>
            </a:br>
            <a:endParaRPr lang="ru-RU" dirty="0">
              <a:solidFill>
                <a:srgbClr val="0066FF"/>
              </a:solidFill>
            </a:endParaRPr>
          </a:p>
        </p:txBody>
      </p:sp>
      <p:pic>
        <p:nvPicPr>
          <p:cNvPr id="6" name="Picture 5" descr="Подложка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7163"/>
            <a:ext cx="9144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4602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20453" y="69850"/>
            <a:ext cx="8256004" cy="5270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деятельность</a:t>
            </a:r>
          </a:p>
        </p:txBody>
      </p:sp>
      <p:sp>
        <p:nvSpPr>
          <p:cNvPr id="95237" name="Text Box 25"/>
          <p:cNvSpPr txBox="1">
            <a:spLocks noChangeArrowheads="1"/>
          </p:cNvSpPr>
          <p:nvPr/>
        </p:nvSpPr>
        <p:spPr bwMode="auto">
          <a:xfrm>
            <a:off x="47540" y="3017341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66FF"/>
                </a:solidFill>
              </a:rPr>
              <a:t>В 2016 году отремонтированы автодороги поселений –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7,8 км,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66FF"/>
                </a:solidFill>
              </a:rPr>
              <a:t>вне границ поселений –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4,4 км.</a:t>
            </a:r>
            <a:endParaRPr lang="ru-RU" altLang="ru-RU" sz="2200" b="1" dirty="0">
              <a:solidFill>
                <a:srgbClr val="C00000"/>
              </a:solidFill>
            </a:endParaRPr>
          </a:p>
        </p:txBody>
      </p:sp>
      <p:sp>
        <p:nvSpPr>
          <p:cNvPr id="95238" name="Rectangle 107"/>
          <p:cNvSpPr>
            <a:spLocks noChangeArrowheads="1"/>
          </p:cNvSpPr>
          <p:nvPr/>
        </p:nvSpPr>
        <p:spPr bwMode="auto">
          <a:xfrm>
            <a:off x="723021" y="116632"/>
            <a:ext cx="77930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200" dirty="0">
              <a:solidFill>
                <a:schemeClr val="accent2"/>
              </a:solidFill>
            </a:endParaRPr>
          </a:p>
        </p:txBody>
      </p:sp>
      <p:pic>
        <p:nvPicPr>
          <p:cNvPr id="9327" name="Picture 111" descr="Sc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29" y="1556792"/>
            <a:ext cx="219551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0" name="Picture 114" descr="Scan1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026" y="1435351"/>
            <a:ext cx="151288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1" name="Picture 115" descr="Scan1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54" y="3784067"/>
            <a:ext cx="223202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2" name="Picture 116" descr="Scan10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28" y="3798857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3" name="Picture 117" descr="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6" y="1402881"/>
            <a:ext cx="15128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4" name="Picture 118" descr="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32" y="1415581"/>
            <a:ext cx="14763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5" name="Picture 119" descr="5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2700"/>
            <a:ext cx="22685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7" name="Picture 121" descr="Scan10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1556792"/>
            <a:ext cx="2268538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6" name="Picture 110" descr="Scan1 (2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684588"/>
            <a:ext cx="158432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" name="Picture 112" descr="Scan10001 (2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16338"/>
            <a:ext cx="15843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51" name="Text Box 28"/>
          <p:cNvSpPr txBox="1">
            <a:spLocks noChangeArrowheads="1"/>
          </p:cNvSpPr>
          <p:nvPr/>
        </p:nvSpPr>
        <p:spPr bwMode="auto">
          <a:xfrm>
            <a:off x="227054" y="5511800"/>
            <a:ext cx="859835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 smtClean="0">
                <a:solidFill>
                  <a:srgbClr val="CC00CC"/>
                </a:solidFill>
              </a:rPr>
              <a:t>На содержание и благоустройство автодорог местного значения выделено  </a:t>
            </a:r>
            <a:r>
              <a:rPr lang="ru-RU" altLang="ru-RU" sz="2500" b="1" dirty="0">
                <a:solidFill>
                  <a:srgbClr val="CC00CC"/>
                </a:solidFill>
              </a:rPr>
              <a:t>финансирования </a:t>
            </a:r>
            <a:r>
              <a:rPr lang="ru-RU" altLang="ru-RU" sz="2500" b="1" dirty="0" smtClean="0">
                <a:solidFill>
                  <a:srgbClr val="CC00CC"/>
                </a:solidFill>
              </a:rPr>
              <a:t>из районного </a:t>
            </a:r>
            <a:r>
              <a:rPr lang="ru-RU" altLang="ru-RU" sz="2500" b="1" dirty="0">
                <a:solidFill>
                  <a:srgbClr val="CC00CC"/>
                </a:solidFill>
              </a:rPr>
              <a:t>бюджета – </a:t>
            </a:r>
            <a:r>
              <a:rPr lang="ru-RU" altLang="ru-RU" sz="2500" b="1" dirty="0" smtClean="0">
                <a:solidFill>
                  <a:srgbClr val="C00000"/>
                </a:solidFill>
              </a:rPr>
              <a:t>3,7 </a:t>
            </a:r>
            <a:r>
              <a:rPr lang="ru-RU" altLang="ru-RU" sz="2500" b="1" dirty="0">
                <a:solidFill>
                  <a:srgbClr val="C00000"/>
                </a:solidFill>
              </a:rPr>
              <a:t>млн. руб.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214764" y="596900"/>
            <a:ext cx="87849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автомобильных дорог общего пользования местного значения в районе – </a:t>
            </a:r>
            <a:r>
              <a:rPr lang="ru-RU" altLang="ru-RU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313,23 км.</a:t>
            </a:r>
            <a:endParaRPr lang="ru-RU" altLang="ru-RU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/>
          <p:cNvSpPr>
            <a:spLocks noChangeArrowheads="1"/>
          </p:cNvSpPr>
          <p:nvPr/>
        </p:nvSpPr>
        <p:spPr bwMode="auto">
          <a:xfrm>
            <a:off x="611188" y="333375"/>
            <a:ext cx="79375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chemeClr val="accent2"/>
                </a:solidFill>
              </a:rPr>
              <a:t>Транспортное обслуживание населения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2622062" y="853486"/>
            <a:ext cx="62240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Пассажирские перевозки осуществляет ОАО «Меркурий» по трем внутрирайонным маршрутам: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Курская – п. Балтийский (27 км);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Курская – п. Рощино (82 км);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Курская – 42 км и по межмуниципальному маршруту ст. Курская – ст. Советская (38 км)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55986" y="2751221"/>
            <a:ext cx="939874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2016 год </a:t>
            </a:r>
            <a:r>
              <a:rPr lang="ru-RU" altLang="ru-RU" sz="23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alt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4 622 </a:t>
            </a:r>
            <a:r>
              <a:rPr lang="ru-RU" altLang="ru-RU" sz="23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внутрирайонных </a:t>
            </a:r>
            <a:r>
              <a:rPr lang="ru-RU" alt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рейсов,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3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пробег составил </a:t>
            </a:r>
            <a:r>
              <a:rPr lang="ru-RU" altLang="ru-RU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 тыс. км</a:t>
            </a:r>
            <a:r>
              <a:rPr lang="ru-RU" altLang="ru-RU" sz="23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перевезено </a:t>
            </a:r>
            <a:r>
              <a:rPr lang="ru-RU" altLang="ru-RU" sz="2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41,3 тыс</a:t>
            </a:r>
            <a:r>
              <a:rPr lang="ru-RU" altLang="ru-RU" sz="23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пассажиров</a:t>
            </a:r>
            <a:r>
              <a:rPr lang="ru-RU" altLang="ru-RU" sz="2300" dirty="0" smtClean="0">
                <a:solidFill>
                  <a:srgbClr val="3333FF"/>
                </a:solidFill>
              </a:rPr>
              <a:t>.</a:t>
            </a:r>
            <a:endParaRPr lang="ru-RU" altLang="ru-RU" sz="2300" dirty="0">
              <a:solidFill>
                <a:srgbClr val="3333FF"/>
              </a:solidFill>
            </a:endParaRPr>
          </a:p>
        </p:txBody>
      </p:sp>
      <p:pic>
        <p:nvPicPr>
          <p:cNvPr id="2050" name="Picture 2" descr="Картинки по запросу автобу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74" y="188641"/>
            <a:ext cx="2376487" cy="295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маршрут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4869160"/>
            <a:ext cx="269557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пассажирские перевоз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" y="5213350"/>
            <a:ext cx="5883324" cy="152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788" y="3604241"/>
            <a:ext cx="8776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alt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Свистухин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осуществляет пассажирские перевозки по маршруту: </a:t>
            </a:r>
          </a:p>
          <a:p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Курская – ст.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Галюгаевская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(83 км)</a:t>
            </a:r>
            <a:endParaRPr lang="ru-RU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9801" y="4312127"/>
            <a:ext cx="8776299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бюджета района выделено в 2016 году субсидии на обеспечение круглогодичного транспортного сообщения </a:t>
            </a:r>
            <a:r>
              <a:rPr lang="ru-RU" alt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1,35 млн. руб.</a:t>
            </a:r>
            <a:endParaRPr lang="ru-RU" altLang="ru-RU" sz="2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6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4" name="Picture 24" descr="ОАО &quot;Ленэнерго&quot; в течение вторника планирует восстановить сети в Лужском районе Ленобла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55688"/>
            <a:ext cx="2788816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6" name="Picture 26" descr="Устройства для определения мест повреждения на воздушных электрических линиях &quot; Школа для электрика: устройство, проектирование,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8" b="16766"/>
          <a:stretch>
            <a:fillRect/>
          </a:stretch>
        </p:blipFill>
        <p:spPr bwMode="auto">
          <a:xfrm>
            <a:off x="323528" y="3429000"/>
            <a:ext cx="5040113" cy="238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Rectangle 107"/>
          <p:cNvSpPr>
            <a:spLocks noChangeArrowheads="1"/>
          </p:cNvSpPr>
          <p:nvPr/>
        </p:nvSpPr>
        <p:spPr bwMode="auto">
          <a:xfrm>
            <a:off x="458436" y="116632"/>
            <a:ext cx="779303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 dirty="0">
                <a:solidFill>
                  <a:schemeClr val="accent2"/>
                </a:solidFill>
              </a:rPr>
              <a:t>Электроснабжение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107950" y="548680"/>
            <a:ext cx="89090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распределительных сетей в районе </a:t>
            </a: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ВЛ-10кВ </a:t>
            </a:r>
            <a:r>
              <a:rPr lang="ru-RU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974,32 км, </a:t>
            </a:r>
            <a:r>
              <a:rPr lang="ru-RU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ВЛ-0,4 </a:t>
            </a:r>
            <a:r>
              <a:rPr lang="ru-RU" sz="2000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510,32 </a:t>
            </a: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расположено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подстанций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2" name="Picture 22" descr="Высоковльтное оборудование 35-110кВ Elektrosv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3276476" cy="232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950" y="1564343"/>
            <a:ext cx="90360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отремонтировано</a:t>
            </a:r>
            <a:r>
              <a:rPr lang="en-US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трансформаторных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станций;</a:t>
            </a:r>
            <a:endParaRPr lang="en-US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линий воздушных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электрических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ВЛ-10кВ –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км,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ВЛ-0,4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10,8 км.</a:t>
            </a:r>
          </a:p>
          <a:p>
            <a:pPr lvl="0"/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технологических присоединений.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Смонтировано и введено в эксплуатацию </a:t>
            </a:r>
            <a:r>
              <a:rPr lang="ru-RU" alt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трансформаторные подстанции</a:t>
            </a:r>
            <a:endParaRPr lang="ru-RU" alt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3059" y="5935549"/>
            <a:ext cx="834409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отпущено электроэнергии</a:t>
            </a:r>
            <a:r>
              <a:rPr lang="en-US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36 383 МВт*ч, прочим потребителям  22 950,6 МВт*ч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object 3"/>
          <p:cNvSpPr>
            <a:spLocks noChangeArrowheads="1"/>
          </p:cNvSpPr>
          <p:nvPr/>
        </p:nvSpPr>
        <p:spPr bwMode="auto">
          <a:xfrm>
            <a:off x="949325" y="115889"/>
            <a:ext cx="7823200" cy="504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ru-RU" altLang="ru-RU" sz="3200" dirty="0">
                <a:solidFill>
                  <a:schemeClr val="accent2"/>
                </a:solidFill>
                <a:latin typeface="Arial" charset="0"/>
              </a:rPr>
              <a:t>Газоснабжение</a:t>
            </a:r>
            <a:r>
              <a:rPr lang="ru-RU" altLang="ru-RU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altLang="ru-RU" sz="3200" dirty="0">
                <a:solidFill>
                  <a:schemeClr val="accent2"/>
                </a:solidFill>
                <a:latin typeface="Arial" charset="0"/>
              </a:rPr>
              <a:t>и теплоснабжение</a:t>
            </a:r>
          </a:p>
          <a:p>
            <a:pPr eaLnBrk="0" hangingPunct="0"/>
            <a:endParaRPr lang="ru-RU" alt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49325" y="3752850"/>
            <a:ext cx="601663" cy="317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0" hangingPunct="0">
              <a:defRPr/>
            </a:pP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221288" y="3752850"/>
            <a:ext cx="915987" cy="317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0" hangingPunct="0">
              <a:defRPr/>
            </a:pP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943225" y="3752850"/>
            <a:ext cx="1044575" cy="3175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eaLnBrk="0" hangingPunct="0">
              <a:defRPr/>
            </a:pPr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03" y="4303928"/>
            <a:ext cx="3816424" cy="2290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2" y="4365104"/>
            <a:ext cx="3655554" cy="22290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620689"/>
            <a:ext cx="417646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распределительных </a:t>
            </a: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газовых сетей </a:t>
            </a: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</a:t>
            </a: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709,8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газифицировано 32 домовладения,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газифицированных домовладений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более 13,5 тысяч.</a:t>
            </a:r>
          </a:p>
          <a:p>
            <a:pPr lvl="0"/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ремонт на газопроводах и оборудовании на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1,16 млн. руб.</a:t>
            </a:r>
          </a:p>
          <a:p>
            <a:pPr lvl="0"/>
            <a:r>
              <a:rPr lang="ru-RU" altLang="ru-RU" sz="17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Отпущено в 2016 году газа населению – </a:t>
            </a:r>
            <a:r>
              <a:rPr lang="ru-RU" alt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34,44 млн.м³ на 182,72 млн. руб.</a:t>
            </a:r>
            <a:r>
              <a:rPr lang="ru-RU" altLang="ru-RU" sz="17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прочим потребителям – </a:t>
            </a:r>
            <a:r>
              <a:rPr lang="ru-RU" alt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 млн.м³ на 38,46 млн. руб.</a:t>
            </a:r>
            <a:endParaRPr lang="ru-RU" altLang="ru-RU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47060" y="620689"/>
            <a:ext cx="436241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распределительных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</a:t>
            </a: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км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расположено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котельные,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обслуживаются 19 школ, 15 детсадов, 41 организация, 366 квартир.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проведен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15 котельных, </a:t>
            </a:r>
          </a:p>
          <a:p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етей 0,3 км.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Отпущено в 2016 году </a:t>
            </a:r>
            <a:r>
              <a:rPr lang="ru-RU" altLang="ru-RU" sz="16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тепла </a:t>
            </a:r>
            <a:r>
              <a:rPr lang="ru-RU" altLang="ru-RU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–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2,85 тыс. Гкал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r>
              <a:rPr lang="ru-RU" altLang="ru-RU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прочим потребителям –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тыс. Гкал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43,5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pPr lvl="0"/>
            <a:endParaRPr lang="ru-RU" alt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92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Picture 7" descr="DSC038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" y="1052737"/>
            <a:ext cx="914400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4"/>
          <p:cNvSpPr>
            <a:spLocks noChangeArrowheads="1"/>
          </p:cNvSpPr>
          <p:nvPr/>
        </p:nvSpPr>
        <p:spPr bwMode="auto">
          <a:xfrm>
            <a:off x="467544" y="116632"/>
            <a:ext cx="8081144" cy="103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 dirty="0" smtClean="0">
                <a:solidFill>
                  <a:schemeClr val="accent2"/>
                </a:solidFill>
              </a:rPr>
              <a:t>Сбор, утилизация, захоронение твердых </a:t>
            </a:r>
            <a:r>
              <a:rPr lang="ru-RU" altLang="ru-RU" sz="3200" dirty="0">
                <a:solidFill>
                  <a:schemeClr val="accent2"/>
                </a:solidFill>
              </a:rPr>
              <a:t>бытовых </a:t>
            </a:r>
            <a:r>
              <a:rPr lang="ru-RU" altLang="ru-RU" sz="3200" dirty="0" smtClean="0">
                <a:solidFill>
                  <a:schemeClr val="accent2"/>
                </a:solidFill>
              </a:rPr>
              <a:t>отходов </a:t>
            </a:r>
            <a:endParaRPr lang="ru-RU" altLang="ru-RU" sz="3200" dirty="0">
              <a:solidFill>
                <a:schemeClr val="accent2"/>
              </a:solidFill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55210" y="1147763"/>
            <a:ext cx="856895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339933"/>
              </a:solidFill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467544" y="5657485"/>
            <a:ext cx="820891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 smtClean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вывоз и утилизацию ТБО в 2016 году из бюджета района выделено 800,0 </a:t>
            </a:r>
            <a:r>
              <a:rPr lang="ru-RU" altLang="ru-RU" sz="25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altLang="ru-RU" sz="2500" b="1" dirty="0" smtClean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altLang="ru-RU" sz="2500" b="1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417" y="3573016"/>
            <a:ext cx="869739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ТБО собираются и вывозятся из населенных пунктов района:</a:t>
            </a:r>
          </a:p>
          <a:p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Курская, с. </a:t>
            </a:r>
            <a:r>
              <a:rPr lang="ru-RU" alt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Каново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х. Зайцев, с. Русское, </a:t>
            </a:r>
            <a:r>
              <a:rPr lang="ru-RU" alt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ст.Галюгаевская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1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собрано и вывезено ТБО от населения</a:t>
            </a:r>
            <a:r>
              <a:rPr lang="ru-RU" altLang="ru-RU" sz="2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574 тыс.м³</a:t>
            </a:r>
            <a:r>
              <a:rPr lang="ru-RU" alt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1,38 </a:t>
            </a:r>
            <a:r>
              <a:rPr lang="ru-RU" alt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r>
              <a:rPr lang="ru-RU" altLang="ru-RU" sz="2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sz="22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прочих потребителей </a:t>
            </a:r>
            <a:r>
              <a:rPr lang="ru-RU" altLang="ru-RU" sz="2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1,81 тыс.м³ </a:t>
            </a:r>
            <a:r>
              <a:rPr lang="ru-RU" alt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1,096 </a:t>
            </a:r>
            <a:r>
              <a:rPr lang="ru-RU" alt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alt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88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/>
      <p:bldP spid="286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Картинки по запросу фото водоснаб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5935549"/>
            <a:ext cx="8926793" cy="73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Rectangle 107"/>
          <p:cNvSpPr>
            <a:spLocks noChangeArrowheads="1"/>
          </p:cNvSpPr>
          <p:nvPr/>
        </p:nvSpPr>
        <p:spPr bwMode="auto">
          <a:xfrm>
            <a:off x="458436" y="116632"/>
            <a:ext cx="8238721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 dirty="0" smtClean="0">
                <a:solidFill>
                  <a:schemeClr val="accent2"/>
                </a:solidFill>
              </a:rPr>
              <a:t>Водоснабжение </a:t>
            </a:r>
            <a:r>
              <a:rPr lang="ru-RU" altLang="ru-RU" sz="2200" dirty="0" smtClean="0">
                <a:solidFill>
                  <a:schemeClr val="accent2"/>
                </a:solidFill>
              </a:rPr>
              <a:t>и использование водных объектов</a:t>
            </a:r>
            <a:endParaRPr lang="ru-RU" altLang="ru-RU" sz="2200" dirty="0">
              <a:solidFill>
                <a:schemeClr val="accent2"/>
              </a:solidFill>
            </a:endParaRP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107950" y="548680"/>
            <a:ext cx="7272362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распределительных сетей в районе </a:t>
            </a: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321,3 км.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расположено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работающих артезианских скважины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2016 году введена новая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скважина 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с.Эдиссия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проведены работы: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замена насосов – 22 шт.;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и замена водопроводных сетей – 5,2 км;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технологических присоединений – 35.</a:t>
            </a:r>
            <a:endParaRPr lang="ru-RU" alt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857" y="3318669"/>
            <a:ext cx="8763223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отпущено </a:t>
            </a:r>
            <a:r>
              <a:rPr lang="ru-RU" altLang="ru-RU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– </a:t>
            </a:r>
            <a:r>
              <a:rPr lang="ru-RU" alt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920,5 тыс.м³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46,53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r>
              <a:rPr lang="ru-RU" altLang="ru-RU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прочим </a:t>
            </a:r>
            <a:r>
              <a:rPr lang="ru-RU" altLang="ru-RU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потребителям – </a:t>
            </a:r>
            <a:r>
              <a:rPr lang="ru-RU" alt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97,35 тыс.м³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6,03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Картинки по запросу фото водоснаб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43682"/>
            <a:ext cx="334327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230451" y="3988862"/>
            <a:ext cx="873403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граждан иметь свободный доступ к водным объектам общего пользования и обязанности по пользованию водными объектами закреплены законодательно</a:t>
            </a:r>
          </a:p>
          <a:p>
            <a:pPr algn="ctr"/>
            <a:r>
              <a:rPr lang="ru-RU" sz="2300" b="1" i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утверждены решением Совета района в Правилах использования водных объектов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780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Опция Домашнего Интернета «Ночное ускорение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" y="1916832"/>
            <a:ext cx="2831032" cy="16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106363"/>
            <a:ext cx="8229600" cy="706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связи</a:t>
            </a:r>
          </a:p>
        </p:txBody>
      </p:sp>
      <p:pic>
        <p:nvPicPr>
          <p:cNvPr id="30728" name="Picture 8" descr="DSC038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t="12154" r="22829" b="18916"/>
          <a:stretch>
            <a:fillRect/>
          </a:stretch>
        </p:blipFill>
        <p:spPr bwMode="auto">
          <a:xfrm>
            <a:off x="6444208" y="3039679"/>
            <a:ext cx="23050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Bee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7" y="3774280"/>
            <a:ext cx="10080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MF_ENG_3D_CMYK_PS_ST_A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6" y="4572000"/>
            <a:ext cx="1122362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 descr="M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1" y="5874954"/>
            <a:ext cx="9032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2771800" y="972304"/>
            <a:ext cx="1657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 smtClean="0">
                <a:solidFill>
                  <a:srgbClr val="DA0000"/>
                </a:solidFill>
              </a:rPr>
              <a:t>Почта России</a:t>
            </a:r>
            <a:endParaRPr lang="ru-RU" altLang="ru-RU" sz="1600" b="1" i="1" dirty="0">
              <a:solidFill>
                <a:srgbClr val="DA0000"/>
              </a:solidFill>
            </a:endParaRP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1711014" y="4183062"/>
            <a:ext cx="1601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 dirty="0">
                <a:solidFill>
                  <a:srgbClr val="DA0000"/>
                </a:solidFill>
              </a:rPr>
              <a:t>ОАО </a:t>
            </a:r>
            <a:r>
              <a:rPr lang="ru-RU" altLang="ru-RU" sz="1400" i="1" dirty="0" err="1">
                <a:solidFill>
                  <a:srgbClr val="DA0000"/>
                </a:solidFill>
              </a:rPr>
              <a:t>Вымпелком</a:t>
            </a:r>
            <a:endParaRPr lang="ru-RU" altLang="ru-RU" sz="1400" i="1" dirty="0">
              <a:solidFill>
                <a:srgbClr val="DA0000"/>
              </a:solidFill>
            </a:endParaRP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1901811" y="5143538"/>
            <a:ext cx="198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 dirty="0">
                <a:solidFill>
                  <a:srgbClr val="DA0000"/>
                </a:solidFill>
              </a:rPr>
              <a:t>ОАО </a:t>
            </a:r>
            <a:r>
              <a:rPr lang="ru-RU" altLang="ru-RU" sz="1400" i="1" dirty="0" err="1">
                <a:solidFill>
                  <a:srgbClr val="DA0000"/>
                </a:solidFill>
              </a:rPr>
              <a:t>Мобиком</a:t>
            </a:r>
            <a:r>
              <a:rPr lang="ru-RU" altLang="ru-RU" sz="1400" i="1" dirty="0">
                <a:solidFill>
                  <a:srgbClr val="DA0000"/>
                </a:solidFill>
              </a:rPr>
              <a:t> Кавказ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1660904" y="6247602"/>
            <a:ext cx="2862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i="1" dirty="0">
                <a:solidFill>
                  <a:srgbClr val="DA0000"/>
                </a:solidFill>
              </a:rPr>
              <a:t>ОАО Мобильные телесистемы</a:t>
            </a:r>
          </a:p>
        </p:txBody>
      </p:sp>
      <p:pic>
        <p:nvPicPr>
          <p:cNvPr id="30739" name="Picture 19" descr="720594.jpg (800×490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07" y="1987542"/>
            <a:ext cx="143986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Опция Домашнего Интернета «Домашняя сеть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35" y="1973666"/>
            <a:ext cx="2846406" cy="154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Картинки по запросу эмблема почты россии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0" y="274636"/>
            <a:ext cx="2093583" cy="15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11701" y="590098"/>
            <a:ext cx="31700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</a:t>
            </a:r>
            <a:r>
              <a:rPr lang="ru-RU" alt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зона покрытия сигнала </a:t>
            </a:r>
          </a:p>
          <a:p>
            <a:pPr lvl="0" algn="ctr"/>
            <a:r>
              <a:rPr lang="ru-RU" alt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сотовой связи – 100 %;</a:t>
            </a:r>
          </a:p>
          <a:p>
            <a:pPr lvl="0" algn="ctr"/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покрытия сигнала для выхода в интернет -76 %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3" grpId="0"/>
      <p:bldP spid="30734" grpId="0"/>
      <p:bldP spid="30735" grpId="0"/>
      <p:bldP spid="307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496" y="188640"/>
            <a:ext cx="9133178" cy="5256584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блок вопросов местного значения: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66FF"/>
                </a:solidFill>
              </a:rPr>
              <a:t>ОБЕСПЕЧЕНИЕ</a:t>
            </a:r>
            <a:br>
              <a:rPr lang="ru-RU" b="1" i="1" dirty="0" smtClean="0">
                <a:solidFill>
                  <a:srgbClr val="0066FF"/>
                </a:solidFill>
              </a:rPr>
            </a:br>
            <a:r>
              <a:rPr lang="ru-RU" b="1" i="1" dirty="0" smtClean="0">
                <a:solidFill>
                  <a:srgbClr val="0066FF"/>
                </a:solidFill>
              </a:rPr>
              <a:t>БЕЗОПАСНОСТИ НАСЕЛЕНИЯ</a:t>
            </a:r>
            <a:r>
              <a:rPr lang="ru-RU" b="1" i="1" dirty="0">
                <a:solidFill>
                  <a:srgbClr val="0066FF"/>
                </a:solidFill>
              </a:rPr>
              <a:t/>
            </a:r>
            <a:br>
              <a:rPr lang="ru-RU" b="1" i="1" dirty="0">
                <a:solidFill>
                  <a:srgbClr val="0066FF"/>
                </a:solidFill>
              </a:rPr>
            </a:br>
            <a:endParaRPr lang="ru-RU" dirty="0">
              <a:solidFill>
                <a:srgbClr val="0066FF"/>
              </a:solidFill>
            </a:endParaRPr>
          </a:p>
        </p:txBody>
      </p:sp>
      <p:pic>
        <p:nvPicPr>
          <p:cNvPr id="6" name="Picture 5" descr="Подложка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7163"/>
            <a:ext cx="9144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4956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administraciykmr.ru/ai_fill/Images/image0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912768" cy="48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вал 2"/>
          <p:cNvSpPr/>
          <p:nvPr/>
        </p:nvSpPr>
        <p:spPr>
          <a:xfrm>
            <a:off x="323528" y="5123143"/>
            <a:ext cx="1872208" cy="17064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53,5 тысяч человек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092280" y="4941168"/>
            <a:ext cx="1944216" cy="1722543"/>
          </a:xfrm>
          <a:prstGeom prst="ellipse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населенных пунктов, в том числе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центров поселений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Курский муниципальный район </a:t>
            </a:r>
            <a:b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Ставропольского края</a:t>
            </a:r>
            <a:endParaRPr lang="ru-RU" sz="35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9512" y="980728"/>
            <a:ext cx="1872208" cy="1706488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3,7 тысяч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215556" y="908720"/>
            <a:ext cx="1872208" cy="1706488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93 %  территории - земли сельхоз. назначения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6259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096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дежурно-диспетчерская служба</a:t>
            </a:r>
          </a:p>
        </p:txBody>
      </p:sp>
      <p:graphicFrame>
        <p:nvGraphicFramePr>
          <p:cNvPr id="2" name="Object 1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55227508"/>
              </p:ext>
            </p:extLst>
          </p:nvPr>
        </p:nvGraphicFramePr>
        <p:xfrm>
          <a:off x="2603432" y="1556792"/>
          <a:ext cx="6348895" cy="4180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4581" name="Picture 5" descr="IMG_06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7" y="1230943"/>
            <a:ext cx="3086490" cy="251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2483768" y="980728"/>
            <a:ext cx="66602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вызовов в 2016 году 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16 184,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  <a:endParaRPr lang="ru-RU" alt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896616"/>
              </p:ext>
            </p:extLst>
          </p:nvPr>
        </p:nvGraphicFramePr>
        <p:xfrm>
          <a:off x="3131840" y="356569"/>
          <a:ext cx="5832648" cy="652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2887" y="4173180"/>
            <a:ext cx="3413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000" b="1" i="1" kern="50" dirty="0">
              <a:effectLst/>
              <a:latin typeface="Times New Roman"/>
              <a:ea typeface="Andale Sans U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005064"/>
            <a:ext cx="4359979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полномочий </a:t>
            </a:r>
          </a:p>
          <a:p>
            <a:pPr algn="ctr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защите населения </a:t>
            </a:r>
          </a:p>
          <a:p>
            <a:pPr algn="ctr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территории района  от 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ЧС природного и техногенного характера из бюджета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г. было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</a:t>
            </a:r>
          </a:p>
          <a:p>
            <a:pPr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3,12 млн. руб.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4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2458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09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66FF"/>
                </a:solidFill>
                <a:effectLst/>
              </a:rPr>
              <a:t>Участие </a:t>
            </a:r>
            <a:r>
              <a:rPr lang="ru-RU" sz="3200" b="1" dirty="0">
                <a:solidFill>
                  <a:srgbClr val="0066FF"/>
                </a:solidFill>
                <a:effectLst/>
              </a:rPr>
              <a:t>в предупреждении и ликвидации последствий чрезвычайных </a:t>
            </a:r>
            <a:r>
              <a:rPr lang="ru-RU" sz="3200" b="1" dirty="0" smtClean="0">
                <a:solidFill>
                  <a:srgbClr val="0066FF"/>
                </a:solidFill>
                <a:effectLst/>
              </a:rPr>
              <a:t>ситуаций</a:t>
            </a:r>
            <a:endParaRPr lang="ru-RU" altLang="ru-RU" sz="3200" b="1" dirty="0" smtClean="0">
              <a:solidFill>
                <a:srgbClr val="0066FF"/>
              </a:solidFill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283968" y="908720"/>
            <a:ext cx="4838330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в ст. Курская установлена система оповещения. 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sz="2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установлены: 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электро-сирена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С-40, 3 сирены УМС – СМ, 5 пусковых устройств «</a:t>
            </a: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Ответ»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тыс. </a:t>
            </a:r>
            <a:r>
              <a:rPr lang="ru-RU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" y="1052736"/>
            <a:ext cx="409575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Картинки по запросу оповещение населения при ч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11" y="3645024"/>
            <a:ext cx="4836085" cy="30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8542" y="3938812"/>
            <a:ext cx="401782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>
              <a:spcAft>
                <a:spcPts val="0"/>
              </a:spcAft>
              <a:buNone/>
            </a:pPr>
            <a:r>
              <a:rPr lang="ru-RU" sz="2500" b="1" i="1" kern="50" dirty="0">
                <a:solidFill>
                  <a:schemeClr val="tx1"/>
                </a:solidFill>
                <a:latin typeface="Times New Roman"/>
                <a:ea typeface="Andale Sans UI"/>
              </a:rPr>
              <a:t>Организация многоканального приема вызовов  по единому номеру 112 запланирована</a:t>
            </a:r>
          </a:p>
          <a:p>
            <a:pPr algn="ctr">
              <a:spcAft>
                <a:spcPts val="0"/>
              </a:spcAft>
              <a:buNone/>
            </a:pPr>
            <a:r>
              <a:rPr lang="ru-RU" sz="2500" b="1" i="1" kern="50" dirty="0">
                <a:solidFill>
                  <a:schemeClr val="tx1"/>
                </a:solidFill>
                <a:latin typeface="Times New Roman"/>
                <a:ea typeface="Andale Sans UI"/>
              </a:rPr>
              <a:t> на 2017 год.</a:t>
            </a:r>
          </a:p>
        </p:txBody>
      </p:sp>
    </p:spTree>
    <p:extLst>
      <p:ext uri="{BB962C8B-B14F-4D97-AF65-F5344CB8AC3E}">
        <p14:creationId xmlns:p14="http://schemas.microsoft.com/office/powerpoint/2010/main" val="3693911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IMG_06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" y="4221088"/>
            <a:ext cx="3242895" cy="24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000" dirty="0" smtClean="0">
                <a:solidFill>
                  <a:schemeClr val="accent2"/>
                </a:solidFill>
              </a:rPr>
              <a:t>Профилактика правонарушений, терроризма и экстремизма. Поддержка казачества</a:t>
            </a:r>
            <a:r>
              <a:rPr lang="ru-RU" altLang="ru-RU" sz="3200" dirty="0" smtClean="0">
                <a:solidFill>
                  <a:schemeClr val="accent2"/>
                </a:solidFill>
              </a:rPr>
              <a:t>. 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148064" y="1116106"/>
            <a:ext cx="399593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</a:rPr>
              <a:t>Проведено в 2016 году:</a:t>
            </a:r>
            <a:endParaRPr lang="ru-RU" altLang="ru-RU" sz="18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</a:rPr>
              <a:t>- </a:t>
            </a:r>
            <a:r>
              <a:rPr lang="ru-RU" altLang="ru-RU" sz="2000" b="1" dirty="0">
                <a:solidFill>
                  <a:srgbClr val="CC0000"/>
                </a:solidFill>
              </a:rPr>
              <a:t>2</a:t>
            </a:r>
            <a:r>
              <a:rPr lang="ru-RU" altLang="ru-RU" sz="1800" dirty="0" smtClean="0">
                <a:solidFill>
                  <a:schemeClr val="tx1"/>
                </a:solidFill>
              </a:rPr>
              <a:t> </a:t>
            </a:r>
            <a:r>
              <a:rPr lang="ru-RU" altLang="ru-RU" sz="1800" dirty="0">
                <a:solidFill>
                  <a:schemeClr val="tx1"/>
                </a:solidFill>
              </a:rPr>
              <a:t>заседания этнического совета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</a:rPr>
              <a:t>- </a:t>
            </a:r>
            <a:r>
              <a:rPr lang="ru-RU" altLang="ru-RU" sz="2000" b="1" dirty="0">
                <a:solidFill>
                  <a:srgbClr val="CC0000"/>
                </a:solidFill>
              </a:rPr>
              <a:t>4</a:t>
            </a:r>
            <a:r>
              <a:rPr lang="ru-RU" altLang="ru-RU" sz="1800" dirty="0">
                <a:solidFill>
                  <a:schemeClr val="tx1"/>
                </a:solidFill>
              </a:rPr>
              <a:t> заседания </a:t>
            </a:r>
            <a:r>
              <a:rPr lang="ru-RU" altLang="ru-RU" sz="1800" dirty="0" smtClean="0">
                <a:solidFill>
                  <a:schemeClr val="tx1"/>
                </a:solidFill>
              </a:rPr>
              <a:t>антитеррористического </a:t>
            </a:r>
            <a:r>
              <a:rPr lang="ru-RU" altLang="ru-RU" sz="1800" dirty="0">
                <a:solidFill>
                  <a:schemeClr val="tx1"/>
                </a:solidFill>
              </a:rPr>
              <a:t>совета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</a:rPr>
              <a:t>- </a:t>
            </a:r>
            <a:r>
              <a:rPr lang="ru-RU" altLang="ru-RU" sz="2000" b="1" dirty="0">
                <a:solidFill>
                  <a:srgbClr val="CC0000"/>
                </a:solidFill>
              </a:rPr>
              <a:t>3</a:t>
            </a:r>
            <a:r>
              <a:rPr lang="ru-RU" altLang="ru-RU" sz="1800" b="1" dirty="0" smtClean="0">
                <a:solidFill>
                  <a:srgbClr val="CC0000"/>
                </a:solidFill>
              </a:rPr>
              <a:t> </a:t>
            </a:r>
            <a:r>
              <a:rPr lang="ru-RU" altLang="ru-RU" sz="1800" dirty="0">
                <a:solidFill>
                  <a:schemeClr val="tx1"/>
                </a:solidFill>
              </a:rPr>
              <a:t>заседания общественного совета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084496" y="3919696"/>
            <a:ext cx="299967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</a:rPr>
              <a:t>Выделено </a:t>
            </a:r>
            <a:r>
              <a:rPr lang="ru-RU" altLang="ru-RU" sz="1800" dirty="0" smtClean="0">
                <a:solidFill>
                  <a:schemeClr val="tx1"/>
                </a:solidFill>
              </a:rPr>
              <a:t>из бюджета: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профилактику </a:t>
            </a: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терроризма 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экстремизма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CC0000"/>
                </a:solidFill>
              </a:rPr>
              <a:t>115,5 </a:t>
            </a:r>
            <a:r>
              <a:rPr lang="ru-RU" altLang="ru-RU" sz="1800" b="1" dirty="0">
                <a:solidFill>
                  <a:srgbClr val="CC0000"/>
                </a:solidFill>
              </a:rPr>
              <a:t>тыс. </a:t>
            </a:r>
            <a:r>
              <a:rPr lang="ru-RU" altLang="ru-RU" sz="1800" b="1" dirty="0" smtClean="0">
                <a:solidFill>
                  <a:srgbClr val="CC0000"/>
                </a:solidFill>
              </a:rPr>
              <a:t>руб.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i="1" dirty="0">
                <a:solidFill>
                  <a:schemeClr val="tx1"/>
                </a:solidFill>
              </a:rPr>
              <a:t>н</a:t>
            </a:r>
            <a:r>
              <a:rPr lang="ru-RU" altLang="ru-RU" sz="1800" b="1" i="1" dirty="0" smtClean="0">
                <a:solidFill>
                  <a:schemeClr val="tx1"/>
                </a:solidFill>
              </a:rPr>
              <a:t>а поддержку </a:t>
            </a:r>
            <a:r>
              <a:rPr lang="ru-RU" altLang="ru-RU" sz="1800" b="1" i="1" dirty="0">
                <a:solidFill>
                  <a:schemeClr val="tx1"/>
                </a:solidFill>
              </a:rPr>
              <a:t>казачьих </a:t>
            </a:r>
            <a:r>
              <a:rPr lang="ru-RU" altLang="ru-RU" sz="1800" b="1" i="1" dirty="0" smtClean="0">
                <a:solidFill>
                  <a:schemeClr val="tx1"/>
                </a:solidFill>
              </a:rPr>
              <a:t>обществ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CC0000"/>
                </a:solidFill>
              </a:rPr>
              <a:t>98,8 </a:t>
            </a:r>
            <a:r>
              <a:rPr lang="ru-RU" altLang="ru-RU" sz="1800" b="1" dirty="0">
                <a:solidFill>
                  <a:srgbClr val="CC0000"/>
                </a:solidFill>
              </a:rPr>
              <a:t>тыс. руб.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chemeClr val="tx1"/>
              </a:solidFill>
            </a:endParaRPr>
          </a:p>
        </p:txBody>
      </p:sp>
      <p:pic>
        <p:nvPicPr>
          <p:cNvPr id="11" name="Рисунок 10" descr="http://www.administraciykmr.ru/ai_fill/Images/4(2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4" y="1116106"/>
            <a:ext cx="4537074" cy="27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www.administraciykmr.ru/ai_fill/Images/DSC_0007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202598"/>
            <a:ext cx="3121332" cy="2394754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1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2" grpId="0"/>
      <p:bldP spid="256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525658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блок вопросов местного значения: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66FF"/>
                </a:solidFill>
              </a:rPr>
              <a:t>МУНИЦИПАЛЬНОЕ УПРАВЛЕНИЕ</a:t>
            </a:r>
            <a:r>
              <a:rPr lang="ru-RU" b="1" i="1" dirty="0">
                <a:solidFill>
                  <a:srgbClr val="0066FF"/>
                </a:solidFill>
              </a:rPr>
              <a:t/>
            </a:r>
            <a:br>
              <a:rPr lang="ru-RU" b="1" i="1" dirty="0">
                <a:solidFill>
                  <a:srgbClr val="0066FF"/>
                </a:solidFill>
              </a:rPr>
            </a:br>
            <a:endParaRPr lang="ru-RU" dirty="0">
              <a:solidFill>
                <a:srgbClr val="0066FF"/>
              </a:solidFill>
            </a:endParaRPr>
          </a:p>
        </p:txBody>
      </p:sp>
      <p:pic>
        <p:nvPicPr>
          <p:cNvPr id="6" name="Picture 5" descr="Подложка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7163"/>
            <a:ext cx="9144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9670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 descr="проектный план-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6" y="1394472"/>
            <a:ext cx="8499406" cy="519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4"/>
          <p:cNvSpPr>
            <a:spLocks noChangeArrowheads="1"/>
          </p:cNvSpPr>
          <p:nvPr/>
        </p:nvSpPr>
        <p:spPr bwMode="auto">
          <a:xfrm>
            <a:off x="602019" y="188640"/>
            <a:ext cx="79375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 dirty="0">
                <a:solidFill>
                  <a:schemeClr val="accent2"/>
                </a:solidFill>
              </a:rPr>
              <a:t>Схема территориального планирования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2008"/>
            <a:ext cx="9144000" cy="7647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использование архивного фонда </a:t>
            </a:r>
          </a:p>
        </p:txBody>
      </p:sp>
      <p:pic>
        <p:nvPicPr>
          <p:cNvPr id="45065" name="Picture 9" descr="DSC03142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61193"/>
            <a:ext cx="2232248" cy="175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2505472" y="1639932"/>
            <a:ext cx="655272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>
              <a:spcAft>
                <a:spcPts val="600"/>
              </a:spcAft>
              <a:buNone/>
            </a:pPr>
            <a:r>
              <a:rPr lang="ru-RU" sz="2300" b="1" kern="50" dirty="0">
                <a:solidFill>
                  <a:srgbClr val="0066FF"/>
                </a:solidFill>
                <a:latin typeface="Times New Roman"/>
                <a:ea typeface="Andale Sans UI"/>
              </a:rPr>
              <a:t>На укрепление материально-технической базы </a:t>
            </a:r>
            <a:r>
              <a:rPr lang="ru-RU" sz="2300" b="1" kern="50" dirty="0" smtClean="0">
                <a:solidFill>
                  <a:srgbClr val="0066FF"/>
                </a:solidFill>
                <a:latin typeface="Times New Roman"/>
                <a:ea typeface="Andale Sans UI"/>
              </a:rPr>
              <a:t>архива в </a:t>
            </a:r>
            <a:r>
              <a:rPr lang="ru-RU" sz="2300" b="1" kern="50" dirty="0">
                <a:solidFill>
                  <a:srgbClr val="0066FF"/>
                </a:solidFill>
                <a:latin typeface="Times New Roman"/>
                <a:ea typeface="Andale Sans UI"/>
              </a:rPr>
              <a:t>2016 году </a:t>
            </a:r>
            <a:r>
              <a:rPr lang="ru-RU" sz="2300" b="1" kern="50" dirty="0" smtClean="0">
                <a:solidFill>
                  <a:srgbClr val="0066FF"/>
                </a:solidFill>
                <a:latin typeface="Times New Roman"/>
                <a:ea typeface="Andale Sans UI"/>
              </a:rPr>
              <a:t>из бюджета района направлено  </a:t>
            </a:r>
            <a:r>
              <a:rPr lang="ru-RU" sz="2300" b="1" i="1" kern="50" dirty="0" smtClean="0">
                <a:solidFill>
                  <a:srgbClr val="0066FF"/>
                </a:solidFill>
                <a:latin typeface="Times New Roman"/>
                <a:ea typeface="Andale Sans UI"/>
              </a:rPr>
              <a:t>489 </a:t>
            </a:r>
            <a:r>
              <a:rPr lang="ru-RU" sz="2300" b="1" i="1" kern="50" dirty="0">
                <a:solidFill>
                  <a:srgbClr val="0066FF"/>
                </a:solidFill>
                <a:latin typeface="Times New Roman"/>
                <a:ea typeface="Andale Sans UI"/>
              </a:rPr>
              <a:t>тыс. </a:t>
            </a:r>
            <a:r>
              <a:rPr lang="ru-RU" sz="2300" b="1" i="1" kern="50" dirty="0" smtClean="0">
                <a:solidFill>
                  <a:srgbClr val="0066FF"/>
                </a:solidFill>
                <a:latin typeface="Times New Roman"/>
                <a:ea typeface="Andale Sans UI"/>
              </a:rPr>
              <a:t>рублей:</a:t>
            </a:r>
            <a:endParaRPr lang="ru-RU" sz="2300" b="1" i="1" kern="50" dirty="0">
              <a:solidFill>
                <a:srgbClr val="0066FF"/>
              </a:solidFill>
              <a:latin typeface="Times New Roman"/>
              <a:ea typeface="Andale Sans U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836712"/>
            <a:ext cx="91450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kern="50" dirty="0">
                <a:latin typeface="Times New Roman"/>
                <a:ea typeface="Andale Sans UI"/>
              </a:rPr>
              <a:t>На 01.01.2017 года  в архивном отделе хранится 20,68 тыс. </a:t>
            </a:r>
            <a:r>
              <a:rPr lang="ru-RU" sz="2200" b="1" i="1" kern="50" dirty="0" smtClean="0">
                <a:latin typeface="Times New Roman"/>
                <a:ea typeface="Andale Sans UI"/>
              </a:rPr>
              <a:t>единиц:</a:t>
            </a:r>
          </a:p>
          <a:p>
            <a:r>
              <a:rPr lang="ru-RU" sz="2200" b="1" i="1" kern="50" dirty="0" smtClean="0">
                <a:latin typeface="Times New Roman"/>
                <a:ea typeface="Andale Sans UI"/>
              </a:rPr>
              <a:t> 161 </a:t>
            </a:r>
            <a:r>
              <a:rPr lang="ru-RU" sz="2200" b="1" i="1" kern="50" dirty="0">
                <a:latin typeface="Times New Roman"/>
                <a:ea typeface="Andale Sans UI"/>
              </a:rPr>
              <a:t>фонд, 65 – управленческой документации, 95 – по личному </a:t>
            </a:r>
            <a:r>
              <a:rPr lang="ru-RU" sz="2200" b="1" i="1" kern="50" dirty="0" smtClean="0">
                <a:latin typeface="Times New Roman"/>
                <a:ea typeface="Andale Sans UI"/>
              </a:rPr>
              <a:t>составу. </a:t>
            </a:r>
            <a:endParaRPr lang="ru-RU" sz="22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779911" y="4149080"/>
            <a:ext cx="52960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dirty="0">
                <a:solidFill>
                  <a:srgbClr val="EA5C2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28 сентября 2016 года </a:t>
            </a:r>
            <a:r>
              <a:rPr lang="ru-RU" sz="2000" b="1" dirty="0" smtClean="0">
                <a:solidFill>
                  <a:srgbClr val="EA5C2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состоялся 5-й</a:t>
            </a:r>
          </a:p>
          <a:p>
            <a:pPr indent="450215" algn="ctr">
              <a:spcAft>
                <a:spcPts val="0"/>
              </a:spcAft>
            </a:pPr>
            <a:r>
              <a:rPr lang="ru-RU" sz="2000" b="1" dirty="0" smtClean="0">
                <a:solidFill>
                  <a:srgbClr val="EA5C2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краевой профессиональный конкурс «Лучший архивист Ставропольского края».</a:t>
            </a:r>
            <a:endParaRPr lang="ru-RU" sz="20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   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номинации «За волю к победе» победила Виктория Нестеренко,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архивариус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архивного отдела администрации Курского района.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://www.administraciykmr.ru/ai_fill/Images/DSC_6083%2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998398"/>
            <a:ext cx="3456383" cy="26941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71800" y="2708921"/>
            <a:ext cx="6286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архивного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-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 тыс. руб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коробов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42,5 тыс. руб.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системного блока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33,5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охранной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сигнализации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0" name="Picture 10" descr="blank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9" y="5157192"/>
            <a:ext cx="170338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064127" cy="69269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dirty="0" smtClean="0">
                <a:solidFill>
                  <a:schemeClr val="accent2"/>
                </a:solidFill>
              </a:rPr>
              <a:t>Укрепление правовой защиты </a:t>
            </a:r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 rot="10800000" flipH="1">
            <a:off x="1331913" y="4365625"/>
            <a:ext cx="1368425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466 h 21600"/>
              <a:gd name="T14" fmla="*/ 19798 w 21600"/>
              <a:gd name="T15" fmla="*/ 76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809" y="0"/>
                </a:lnTo>
                <a:lnTo>
                  <a:pt x="14809" y="4466"/>
                </a:lnTo>
                <a:lnTo>
                  <a:pt x="12427" y="4466"/>
                </a:lnTo>
                <a:cubicBezTo>
                  <a:pt x="5564" y="4466"/>
                  <a:pt x="0" y="7910"/>
                  <a:pt x="0" y="12158"/>
                </a:cubicBezTo>
                <a:lnTo>
                  <a:pt x="0" y="21600"/>
                </a:lnTo>
                <a:lnTo>
                  <a:pt x="3297" y="21600"/>
                </a:lnTo>
                <a:lnTo>
                  <a:pt x="3297" y="12158"/>
                </a:lnTo>
                <a:cubicBezTo>
                  <a:pt x="3297" y="9691"/>
                  <a:pt x="7385" y="7692"/>
                  <a:pt x="12427" y="7692"/>
                </a:cubicBezTo>
                <a:lnTo>
                  <a:pt x="14809" y="7692"/>
                </a:lnTo>
                <a:lnTo>
                  <a:pt x="14809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6087" name="Picture 7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2109788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Line 13"/>
          <p:cNvSpPr>
            <a:spLocks noChangeShapeType="1"/>
          </p:cNvSpPr>
          <p:nvPr/>
        </p:nvSpPr>
        <p:spPr bwMode="auto">
          <a:xfrm>
            <a:off x="250825" y="4292600"/>
            <a:ext cx="208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2483768" y="836712"/>
            <a:ext cx="6285905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2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поступило </a:t>
            </a:r>
            <a:r>
              <a:rPr lang="ru-RU" alt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 </a:t>
            </a:r>
            <a:r>
              <a:rPr lang="ru-RU" altLang="ru-RU" sz="22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письменных обращения граждан,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2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личного приема главой, заместителями главы администрации  принято </a:t>
            </a:r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человек</a:t>
            </a:r>
            <a:r>
              <a:rPr lang="ru-RU" sz="22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22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Телефон </a:t>
            </a:r>
            <a:r>
              <a:rPr lang="ru-RU" sz="22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доверия главы </a:t>
            </a:r>
            <a:r>
              <a:rPr lang="ru-RU" sz="22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поступило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звонков.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Структура </a:t>
            </a:r>
            <a:r>
              <a:rPr lang="ru-RU" sz="1800" dirty="0">
                <a:solidFill>
                  <a:schemeClr val="tx1"/>
                </a:solidFill>
              </a:rPr>
              <a:t>обращений граждан: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по проблемам жилищно-коммунальной сферы – 30 %;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по социальным проблемам – 26 %;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по земельным вопросам – 18 %;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по прочим вопросам – 26 %.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i="1" dirty="0" smtClean="0">
              <a:solidFill>
                <a:srgbClr val="DA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DA0000"/>
                </a:solidFill>
              </a:rPr>
              <a:t> </a:t>
            </a:r>
            <a:r>
              <a:rPr lang="ru-RU" altLang="ru-RU" sz="1800" b="1" i="1" dirty="0" smtClean="0">
                <a:solidFill>
                  <a:srgbClr val="DA0000"/>
                </a:solidFill>
              </a:rPr>
              <a:t>     Принято за 2016 год:</a:t>
            </a:r>
            <a:endParaRPr lang="ru-RU" altLang="ru-RU" sz="1800" b="1" i="1" dirty="0">
              <a:solidFill>
                <a:srgbClr val="DA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DA0000"/>
                </a:solidFill>
              </a:rPr>
              <a:t>                 </a:t>
            </a:r>
            <a:r>
              <a:rPr lang="ru-RU" altLang="ru-RU" dirty="0" smtClean="0">
                <a:solidFill>
                  <a:srgbClr val="DA0000"/>
                </a:solidFill>
              </a:rPr>
              <a:t>750</a:t>
            </a:r>
            <a:r>
              <a:rPr lang="ru-RU" altLang="ru-RU" sz="1800" dirty="0" smtClean="0">
                <a:solidFill>
                  <a:srgbClr val="DA0000"/>
                </a:solidFill>
              </a:rPr>
              <a:t>  </a:t>
            </a:r>
            <a:r>
              <a:rPr lang="ru-RU" altLang="ru-RU" sz="1800" dirty="0">
                <a:solidFill>
                  <a:srgbClr val="DA0000"/>
                </a:solidFill>
              </a:rPr>
              <a:t>постановлений АКМР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500" dirty="0" smtClean="0">
                <a:solidFill>
                  <a:srgbClr val="DA0000"/>
                </a:solidFill>
              </a:rPr>
              <a:t>            362  </a:t>
            </a:r>
            <a:r>
              <a:rPr lang="ru-RU" altLang="ru-RU" sz="2000" dirty="0" smtClean="0">
                <a:solidFill>
                  <a:srgbClr val="DA0000"/>
                </a:solidFill>
              </a:rPr>
              <a:t>распоряжения </a:t>
            </a:r>
            <a:r>
              <a:rPr lang="ru-RU" altLang="ru-RU" sz="2000" dirty="0">
                <a:solidFill>
                  <a:srgbClr val="DA0000"/>
                </a:solidFill>
              </a:rPr>
              <a:t>АКМР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rgbClr val="DA0000"/>
                </a:solidFill>
              </a:rPr>
              <a:t>  внесено  </a:t>
            </a:r>
            <a:r>
              <a:rPr lang="ru-RU" altLang="ru-RU" sz="2500" dirty="0" smtClean="0">
                <a:solidFill>
                  <a:srgbClr val="DA0000"/>
                </a:solidFill>
              </a:rPr>
              <a:t>28 </a:t>
            </a:r>
            <a:r>
              <a:rPr lang="ru-RU" altLang="ru-RU" sz="2000" dirty="0" smtClean="0">
                <a:solidFill>
                  <a:srgbClr val="DA0000"/>
                </a:solidFill>
              </a:rPr>
              <a:t>  </a:t>
            </a:r>
            <a:r>
              <a:rPr lang="ru-RU" altLang="ru-RU" sz="2000" dirty="0">
                <a:solidFill>
                  <a:srgbClr val="DA0000"/>
                </a:solidFill>
              </a:rPr>
              <a:t>проектов решений Совета КМР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8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8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9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/>
      <p:bldP spid="46093" grpId="0" animBg="1"/>
      <p:bldP spid="4609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116632"/>
            <a:ext cx="8327578" cy="1368152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1800" b="1" i="1" cap="none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исполнение указа Президента РФ «Об основных направлениях совершенствования системы государственного управления»,  </a:t>
            </a:r>
            <a:r>
              <a:rPr lang="ru-RU" sz="1800" b="1" i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борьбы с коррупцией,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 административных барьеров</a:t>
            </a:r>
            <a:r>
              <a:rPr lang="ru-RU" sz="1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повышения доступности государственных и муниципальных </a:t>
            </a:r>
            <a:r>
              <a:rPr lang="ru-RU" sz="1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установлены следующие направления деятельности</a:t>
            </a:r>
            <a:r>
              <a:rPr lang="ru-RU" sz="1600" dirty="0" smtClean="0">
                <a:solidFill>
                  <a:srgbClr val="302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rgbClr val="302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02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cap="none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Многофункциональный центр по предоставлению государственных и муниципальных услуг Курской обла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561" y="2730996"/>
            <a:ext cx="20574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dministraciykmr.ru/ai_fill/Images/65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3438898" cy="229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3789040"/>
            <a:ext cx="49320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Курском районе действует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МФЦ,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получать государственные и муниципальные услуги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режиме «одного окна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расширяется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услуг для граждан и предпринимателей, муниципальные услуги переводятся в электронный формат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деятельности МФЦ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2016 году  из бюджета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8,9 млн. руб.</a:t>
            </a: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57297766"/>
              </p:ext>
            </p:extLst>
          </p:nvPr>
        </p:nvGraphicFramePr>
        <p:xfrm>
          <a:off x="395536" y="1556792"/>
          <a:ext cx="7992888" cy="2062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896487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5256584"/>
          </a:xfrm>
        </p:spPr>
        <p:txBody>
          <a:bodyPr/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блок вопросов местного значения: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66FF"/>
                </a:solidFill>
              </a:rPr>
              <a:t>СОДЕРЖАНИЕ </a:t>
            </a:r>
            <a:r>
              <a:rPr lang="ru-RU" b="1" i="1" dirty="0" smtClean="0">
                <a:solidFill>
                  <a:srgbClr val="0066FF"/>
                </a:solidFill>
              </a:rPr>
              <a:t/>
            </a:r>
            <a:br>
              <a:rPr lang="ru-RU" b="1" i="1" dirty="0" smtClean="0">
                <a:solidFill>
                  <a:srgbClr val="0066FF"/>
                </a:solidFill>
              </a:rPr>
            </a:br>
            <a:r>
              <a:rPr lang="ru-RU" b="1" i="1" dirty="0" smtClean="0">
                <a:solidFill>
                  <a:srgbClr val="0066FF"/>
                </a:solidFill>
              </a:rPr>
              <a:t>СОЦИАЛЬНО-КУЛЬТУРНОЙ </a:t>
            </a:r>
            <a:r>
              <a:rPr lang="ru-RU" b="1" i="1" dirty="0">
                <a:solidFill>
                  <a:srgbClr val="0066FF"/>
                </a:solidFill>
              </a:rPr>
              <a:t>СФЕРЫ</a:t>
            </a:r>
            <a:br>
              <a:rPr lang="ru-RU" b="1" i="1" dirty="0">
                <a:solidFill>
                  <a:srgbClr val="0066FF"/>
                </a:solidFill>
              </a:rPr>
            </a:br>
            <a:r>
              <a:rPr lang="ru-RU" b="1" i="1" dirty="0">
                <a:solidFill>
                  <a:srgbClr val="0066FF"/>
                </a:solidFill>
              </a:rPr>
              <a:t/>
            </a:r>
            <a:br>
              <a:rPr lang="ru-RU" b="1" i="1" dirty="0">
                <a:solidFill>
                  <a:srgbClr val="0066FF"/>
                </a:solidFill>
              </a:rPr>
            </a:br>
            <a:endParaRPr lang="ru-RU" dirty="0">
              <a:solidFill>
                <a:srgbClr val="0066FF"/>
              </a:solidFill>
            </a:endParaRPr>
          </a:p>
        </p:txBody>
      </p:sp>
      <p:pic>
        <p:nvPicPr>
          <p:cNvPr id="6" name="Picture 5" descr="Подложка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7163"/>
            <a:ext cx="9144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5019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108012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 ситуация </a:t>
            </a:r>
            <a:br>
              <a:rPr lang="ru-RU" sz="3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Курскому району за 2016 год</a:t>
            </a:r>
            <a:r>
              <a:rPr lang="ru-RU" sz="3900" b="1" dirty="0">
                <a:solidFill>
                  <a:srgbClr val="FF0000"/>
                </a:solidFill>
              </a:rPr>
              <a:t/>
            </a:r>
            <a:br>
              <a:rPr lang="ru-RU" sz="3900" b="1" dirty="0">
                <a:solidFill>
                  <a:srgbClr val="FF0000"/>
                </a:solidFill>
              </a:rPr>
            </a:b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/>
              <a:t/>
            </a:r>
            <a:br>
              <a:rPr lang="ru-RU" sz="4400" b="1" dirty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/>
              <a:t/>
            </a:r>
            <a:br>
              <a:rPr lang="ru-RU" sz="4400" b="1" dirty="0"/>
            </a:br>
            <a:endParaRPr lang="ru-RU" sz="39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797696" y="1417492"/>
            <a:ext cx="7086119" cy="5112568"/>
            <a:chOff x="794742" y="1412776"/>
            <a:chExt cx="7086119" cy="5112568"/>
          </a:xfrm>
        </p:grpSpPr>
        <p:sp>
          <p:nvSpPr>
            <p:cNvPr id="5" name="Равнобедренный треугольник 4"/>
            <p:cNvSpPr/>
            <p:nvPr/>
          </p:nvSpPr>
          <p:spPr>
            <a:xfrm>
              <a:off x="794742" y="1412776"/>
              <a:ext cx="5112568" cy="5112568"/>
            </a:xfrm>
            <a:prstGeom prst="triangle">
              <a:avLst/>
            </a:pr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Полилиния 5"/>
            <p:cNvSpPr/>
            <p:nvPr/>
          </p:nvSpPr>
          <p:spPr>
            <a:xfrm>
              <a:off x="2121139" y="1926706"/>
              <a:ext cx="5688268" cy="633482"/>
            </a:xfrm>
            <a:custGeom>
              <a:avLst/>
              <a:gdLst>
                <a:gd name="connsiteX0" fmla="*/ 0 w 5782945"/>
                <a:gd name="connsiteY0" fmla="*/ 78364 h 470177"/>
                <a:gd name="connsiteX1" fmla="*/ 78364 w 5782945"/>
                <a:gd name="connsiteY1" fmla="*/ 0 h 470177"/>
                <a:gd name="connsiteX2" fmla="*/ 5704581 w 5782945"/>
                <a:gd name="connsiteY2" fmla="*/ 0 h 470177"/>
                <a:gd name="connsiteX3" fmla="*/ 5782945 w 5782945"/>
                <a:gd name="connsiteY3" fmla="*/ 78364 h 470177"/>
                <a:gd name="connsiteX4" fmla="*/ 5782945 w 5782945"/>
                <a:gd name="connsiteY4" fmla="*/ 391813 h 470177"/>
                <a:gd name="connsiteX5" fmla="*/ 5704581 w 5782945"/>
                <a:gd name="connsiteY5" fmla="*/ 470177 h 470177"/>
                <a:gd name="connsiteX6" fmla="*/ 78364 w 5782945"/>
                <a:gd name="connsiteY6" fmla="*/ 470177 h 470177"/>
                <a:gd name="connsiteX7" fmla="*/ 0 w 5782945"/>
                <a:gd name="connsiteY7" fmla="*/ 391813 h 470177"/>
                <a:gd name="connsiteX8" fmla="*/ 0 w 5782945"/>
                <a:gd name="connsiteY8" fmla="*/ 78364 h 47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82945" h="470177">
                  <a:moveTo>
                    <a:pt x="0" y="78364"/>
                  </a:moveTo>
                  <a:cubicBezTo>
                    <a:pt x="0" y="35085"/>
                    <a:pt x="35085" y="0"/>
                    <a:pt x="78364" y="0"/>
                  </a:cubicBezTo>
                  <a:lnTo>
                    <a:pt x="5704581" y="0"/>
                  </a:lnTo>
                  <a:cubicBezTo>
                    <a:pt x="5747860" y="0"/>
                    <a:pt x="5782945" y="35085"/>
                    <a:pt x="5782945" y="78364"/>
                  </a:cubicBezTo>
                  <a:lnTo>
                    <a:pt x="5782945" y="391813"/>
                  </a:lnTo>
                  <a:cubicBezTo>
                    <a:pt x="5782945" y="435092"/>
                    <a:pt x="5747860" y="470177"/>
                    <a:pt x="5704581" y="470177"/>
                  </a:cubicBezTo>
                  <a:lnTo>
                    <a:pt x="78364" y="470177"/>
                  </a:lnTo>
                  <a:cubicBezTo>
                    <a:pt x="35085" y="470177"/>
                    <a:pt x="0" y="435092"/>
                    <a:pt x="0" y="391813"/>
                  </a:cubicBezTo>
                  <a:lnTo>
                    <a:pt x="0" y="78364"/>
                  </a:lnTo>
                  <a:close/>
                </a:path>
              </a:pathLst>
            </a:custGeom>
            <a:solidFill>
              <a:srgbClr val="FFFFCC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252" tIns="137252" rIns="137252" bIns="137252" numCol="1" spcCol="1270" anchor="ctr" anchorCtr="0">
              <a:noAutofit/>
            </a:bodyPr>
            <a:lstStyle/>
            <a:p>
              <a:pPr lvl="0" algn="ctr" defTabSz="1333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0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родилось  - 740 человек</a:t>
              </a:r>
              <a:endParaRPr lang="ru-RU" sz="3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2160899" y="2776212"/>
              <a:ext cx="5648507" cy="648072"/>
            </a:xfrm>
            <a:custGeom>
              <a:avLst/>
              <a:gdLst>
                <a:gd name="connsiteX0" fmla="*/ 0 w 5768290"/>
                <a:gd name="connsiteY0" fmla="*/ 66295 h 397760"/>
                <a:gd name="connsiteX1" fmla="*/ 66295 w 5768290"/>
                <a:gd name="connsiteY1" fmla="*/ 0 h 397760"/>
                <a:gd name="connsiteX2" fmla="*/ 5701995 w 5768290"/>
                <a:gd name="connsiteY2" fmla="*/ 0 h 397760"/>
                <a:gd name="connsiteX3" fmla="*/ 5768290 w 5768290"/>
                <a:gd name="connsiteY3" fmla="*/ 66295 h 397760"/>
                <a:gd name="connsiteX4" fmla="*/ 5768290 w 5768290"/>
                <a:gd name="connsiteY4" fmla="*/ 331465 h 397760"/>
                <a:gd name="connsiteX5" fmla="*/ 5701995 w 5768290"/>
                <a:gd name="connsiteY5" fmla="*/ 397760 h 397760"/>
                <a:gd name="connsiteX6" fmla="*/ 66295 w 5768290"/>
                <a:gd name="connsiteY6" fmla="*/ 397760 h 397760"/>
                <a:gd name="connsiteX7" fmla="*/ 0 w 5768290"/>
                <a:gd name="connsiteY7" fmla="*/ 331465 h 397760"/>
                <a:gd name="connsiteX8" fmla="*/ 0 w 5768290"/>
                <a:gd name="connsiteY8" fmla="*/ 66295 h 39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8290" h="397760">
                  <a:moveTo>
                    <a:pt x="0" y="66295"/>
                  </a:moveTo>
                  <a:cubicBezTo>
                    <a:pt x="0" y="29681"/>
                    <a:pt x="29681" y="0"/>
                    <a:pt x="66295" y="0"/>
                  </a:cubicBezTo>
                  <a:lnTo>
                    <a:pt x="5701995" y="0"/>
                  </a:lnTo>
                  <a:cubicBezTo>
                    <a:pt x="5738609" y="0"/>
                    <a:pt x="5768290" y="29681"/>
                    <a:pt x="5768290" y="66295"/>
                  </a:cubicBezTo>
                  <a:lnTo>
                    <a:pt x="5768290" y="331465"/>
                  </a:lnTo>
                  <a:cubicBezTo>
                    <a:pt x="5768290" y="368079"/>
                    <a:pt x="5738609" y="397760"/>
                    <a:pt x="5701995" y="397760"/>
                  </a:cubicBezTo>
                  <a:lnTo>
                    <a:pt x="66295" y="397760"/>
                  </a:lnTo>
                  <a:cubicBezTo>
                    <a:pt x="29681" y="397760"/>
                    <a:pt x="0" y="368079"/>
                    <a:pt x="0" y="331465"/>
                  </a:cubicBezTo>
                  <a:lnTo>
                    <a:pt x="0" y="66295"/>
                  </a:lnTo>
                  <a:close/>
                </a:path>
              </a:pathLst>
            </a:custGeom>
            <a:solidFill>
              <a:srgbClr val="FFFFCC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17" tIns="133717" rIns="133717" bIns="133717" numCol="1" spcCol="1270" anchor="ctr" anchorCtr="0">
              <a:noAutofit/>
            </a:bodyPr>
            <a:lstStyle/>
            <a:p>
              <a:pPr lvl="0" algn="ctr" defTabSz="1333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0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умерло      - 528 человек</a:t>
              </a:r>
              <a:endParaRPr lang="ru-RU" sz="3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2133972" y="3671866"/>
              <a:ext cx="5746889" cy="760530"/>
            </a:xfrm>
            <a:custGeom>
              <a:avLst/>
              <a:gdLst>
                <a:gd name="connsiteX0" fmla="*/ 0 w 5746889"/>
                <a:gd name="connsiteY0" fmla="*/ 108178 h 649058"/>
                <a:gd name="connsiteX1" fmla="*/ 108178 w 5746889"/>
                <a:gd name="connsiteY1" fmla="*/ 0 h 649058"/>
                <a:gd name="connsiteX2" fmla="*/ 5638711 w 5746889"/>
                <a:gd name="connsiteY2" fmla="*/ 0 h 649058"/>
                <a:gd name="connsiteX3" fmla="*/ 5746889 w 5746889"/>
                <a:gd name="connsiteY3" fmla="*/ 108178 h 649058"/>
                <a:gd name="connsiteX4" fmla="*/ 5746889 w 5746889"/>
                <a:gd name="connsiteY4" fmla="*/ 540880 h 649058"/>
                <a:gd name="connsiteX5" fmla="*/ 5638711 w 5746889"/>
                <a:gd name="connsiteY5" fmla="*/ 649058 h 649058"/>
                <a:gd name="connsiteX6" fmla="*/ 108178 w 5746889"/>
                <a:gd name="connsiteY6" fmla="*/ 649058 h 649058"/>
                <a:gd name="connsiteX7" fmla="*/ 0 w 5746889"/>
                <a:gd name="connsiteY7" fmla="*/ 540880 h 649058"/>
                <a:gd name="connsiteX8" fmla="*/ 0 w 5746889"/>
                <a:gd name="connsiteY8" fmla="*/ 108178 h 64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46889" h="649058">
                  <a:moveTo>
                    <a:pt x="0" y="108178"/>
                  </a:moveTo>
                  <a:cubicBezTo>
                    <a:pt x="0" y="48433"/>
                    <a:pt x="48433" y="0"/>
                    <a:pt x="108178" y="0"/>
                  </a:cubicBezTo>
                  <a:lnTo>
                    <a:pt x="5638711" y="0"/>
                  </a:lnTo>
                  <a:cubicBezTo>
                    <a:pt x="5698456" y="0"/>
                    <a:pt x="5746889" y="48433"/>
                    <a:pt x="5746889" y="108178"/>
                  </a:cubicBezTo>
                  <a:lnTo>
                    <a:pt x="5746889" y="540880"/>
                  </a:lnTo>
                  <a:cubicBezTo>
                    <a:pt x="5746889" y="600625"/>
                    <a:pt x="5698456" y="649058"/>
                    <a:pt x="5638711" y="649058"/>
                  </a:cubicBezTo>
                  <a:lnTo>
                    <a:pt x="108178" y="649058"/>
                  </a:lnTo>
                  <a:cubicBezTo>
                    <a:pt x="48433" y="649058"/>
                    <a:pt x="0" y="600625"/>
                    <a:pt x="0" y="540880"/>
                  </a:cubicBezTo>
                  <a:lnTo>
                    <a:pt x="0" y="108178"/>
                  </a:lnTo>
                  <a:close/>
                </a:path>
              </a:pathLst>
            </a:custGeom>
            <a:solidFill>
              <a:srgbClr val="FFFFCC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364" tIns="138364" rIns="138364" bIns="138364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  <a:r>
                <a:rPr lang="ru-RU" sz="28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стественный прирост</a:t>
              </a: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+ 212 человек</a:t>
              </a:r>
              <a:endParaRPr lang="ru-RU" sz="28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195743" y="4576412"/>
              <a:ext cx="5685118" cy="874923"/>
            </a:xfrm>
            <a:custGeom>
              <a:avLst/>
              <a:gdLst>
                <a:gd name="connsiteX0" fmla="*/ 0 w 5793048"/>
                <a:gd name="connsiteY0" fmla="*/ 124149 h 744882"/>
                <a:gd name="connsiteX1" fmla="*/ 124149 w 5793048"/>
                <a:gd name="connsiteY1" fmla="*/ 0 h 744882"/>
                <a:gd name="connsiteX2" fmla="*/ 5668899 w 5793048"/>
                <a:gd name="connsiteY2" fmla="*/ 0 h 744882"/>
                <a:gd name="connsiteX3" fmla="*/ 5793048 w 5793048"/>
                <a:gd name="connsiteY3" fmla="*/ 124149 h 744882"/>
                <a:gd name="connsiteX4" fmla="*/ 5793048 w 5793048"/>
                <a:gd name="connsiteY4" fmla="*/ 620733 h 744882"/>
                <a:gd name="connsiteX5" fmla="*/ 5668899 w 5793048"/>
                <a:gd name="connsiteY5" fmla="*/ 744882 h 744882"/>
                <a:gd name="connsiteX6" fmla="*/ 124149 w 5793048"/>
                <a:gd name="connsiteY6" fmla="*/ 744882 h 744882"/>
                <a:gd name="connsiteX7" fmla="*/ 0 w 5793048"/>
                <a:gd name="connsiteY7" fmla="*/ 620733 h 744882"/>
                <a:gd name="connsiteX8" fmla="*/ 0 w 5793048"/>
                <a:gd name="connsiteY8" fmla="*/ 124149 h 74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3048" h="744882">
                  <a:moveTo>
                    <a:pt x="0" y="124149"/>
                  </a:moveTo>
                  <a:cubicBezTo>
                    <a:pt x="0" y="55583"/>
                    <a:pt x="55583" y="0"/>
                    <a:pt x="124149" y="0"/>
                  </a:cubicBezTo>
                  <a:lnTo>
                    <a:pt x="5668899" y="0"/>
                  </a:lnTo>
                  <a:cubicBezTo>
                    <a:pt x="5737465" y="0"/>
                    <a:pt x="5793048" y="55583"/>
                    <a:pt x="5793048" y="124149"/>
                  </a:cubicBezTo>
                  <a:lnTo>
                    <a:pt x="5793048" y="620733"/>
                  </a:lnTo>
                  <a:cubicBezTo>
                    <a:pt x="5793048" y="689299"/>
                    <a:pt x="5737465" y="744882"/>
                    <a:pt x="5668899" y="744882"/>
                  </a:cubicBezTo>
                  <a:lnTo>
                    <a:pt x="124149" y="744882"/>
                  </a:lnTo>
                  <a:cubicBezTo>
                    <a:pt x="55583" y="744882"/>
                    <a:pt x="0" y="689299"/>
                    <a:pt x="0" y="620733"/>
                  </a:cubicBezTo>
                  <a:lnTo>
                    <a:pt x="0" y="124149"/>
                  </a:lnTo>
                  <a:close/>
                </a:path>
              </a:pathLst>
            </a:custGeom>
            <a:solidFill>
              <a:srgbClr val="FFFFCC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3042" tIns="143042" rIns="143042" bIns="143042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Коэффициент рождаемости 13,8 </a:t>
              </a:r>
              <a:r>
                <a:rPr lang="ru-RU" sz="20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 на 1 тысячу населения</a:t>
              </a:r>
              <a:endParaRPr lang="ru-RU" sz="20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2160901" y="5507041"/>
              <a:ext cx="5719960" cy="797563"/>
            </a:xfrm>
            <a:custGeom>
              <a:avLst/>
              <a:gdLst>
                <a:gd name="connsiteX0" fmla="*/ 0 w 5850572"/>
                <a:gd name="connsiteY0" fmla="*/ 111562 h 669357"/>
                <a:gd name="connsiteX1" fmla="*/ 111562 w 5850572"/>
                <a:gd name="connsiteY1" fmla="*/ 0 h 669357"/>
                <a:gd name="connsiteX2" fmla="*/ 5739010 w 5850572"/>
                <a:gd name="connsiteY2" fmla="*/ 0 h 669357"/>
                <a:gd name="connsiteX3" fmla="*/ 5850572 w 5850572"/>
                <a:gd name="connsiteY3" fmla="*/ 111562 h 669357"/>
                <a:gd name="connsiteX4" fmla="*/ 5850572 w 5850572"/>
                <a:gd name="connsiteY4" fmla="*/ 557795 h 669357"/>
                <a:gd name="connsiteX5" fmla="*/ 5739010 w 5850572"/>
                <a:gd name="connsiteY5" fmla="*/ 669357 h 669357"/>
                <a:gd name="connsiteX6" fmla="*/ 111562 w 5850572"/>
                <a:gd name="connsiteY6" fmla="*/ 669357 h 669357"/>
                <a:gd name="connsiteX7" fmla="*/ 0 w 5850572"/>
                <a:gd name="connsiteY7" fmla="*/ 557795 h 669357"/>
                <a:gd name="connsiteX8" fmla="*/ 0 w 5850572"/>
                <a:gd name="connsiteY8" fmla="*/ 111562 h 66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50572" h="669357">
                  <a:moveTo>
                    <a:pt x="0" y="111562"/>
                  </a:moveTo>
                  <a:cubicBezTo>
                    <a:pt x="0" y="49948"/>
                    <a:pt x="49948" y="0"/>
                    <a:pt x="111562" y="0"/>
                  </a:cubicBezTo>
                  <a:lnTo>
                    <a:pt x="5739010" y="0"/>
                  </a:lnTo>
                  <a:cubicBezTo>
                    <a:pt x="5800624" y="0"/>
                    <a:pt x="5850572" y="49948"/>
                    <a:pt x="5850572" y="111562"/>
                  </a:cubicBezTo>
                  <a:lnTo>
                    <a:pt x="5850572" y="557795"/>
                  </a:lnTo>
                  <a:cubicBezTo>
                    <a:pt x="5850572" y="619409"/>
                    <a:pt x="5800624" y="669357"/>
                    <a:pt x="5739010" y="669357"/>
                  </a:cubicBezTo>
                  <a:lnTo>
                    <a:pt x="111562" y="669357"/>
                  </a:lnTo>
                  <a:cubicBezTo>
                    <a:pt x="49948" y="669357"/>
                    <a:pt x="0" y="619409"/>
                    <a:pt x="0" y="557795"/>
                  </a:cubicBezTo>
                  <a:lnTo>
                    <a:pt x="0" y="111562"/>
                  </a:lnTo>
                  <a:close/>
                </a:path>
              </a:pathLst>
            </a:custGeom>
            <a:solidFill>
              <a:srgbClr val="FFFFCC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355" tIns="139355" rIns="139355" bIns="139355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Коэффициент смертности 9,9 </a:t>
              </a:r>
              <a:r>
                <a:rPr lang="ru-RU" sz="1600" b="1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 на 1 тысячу населения</a:t>
              </a:r>
              <a:endParaRPr lang="ru-RU" sz="1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407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500" b="1" dirty="0">
                <a:solidFill>
                  <a:srgbClr val="3333FF"/>
                </a:solidFill>
              </a:rPr>
              <a:t>18 сентября 2016 года </a:t>
            </a:r>
            <a:r>
              <a:rPr lang="ru-RU" sz="3500" b="1" dirty="0" smtClean="0">
                <a:solidFill>
                  <a:srgbClr val="3333FF"/>
                </a:solidFill>
              </a:rPr>
              <a:t>состоялись выборы депутатов</a:t>
            </a:r>
            <a:endParaRPr lang="ru-RU" sz="3500" b="1" dirty="0">
              <a:solidFill>
                <a:srgbClr val="3333FF"/>
              </a:solidFill>
            </a:endParaRPr>
          </a:p>
        </p:txBody>
      </p:sp>
      <p:pic>
        <p:nvPicPr>
          <p:cNvPr id="2050" name="Picture 2" descr="Картинки по запросу агитплакаты бондаренко Е.В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469311" cy="31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dministraciykmr.ru/ai_fill/Images/01%20%D0%93%D0%9E%D0%9D%D0%A2%D0%90%D0%A0%D0%AC%20%D0%AE%D1%80%D0%B8%D0%B9%20%D0%90%D1%84%D0%B0%D0%BD%D0%B0%D1%81%D1%8C%D0%B5%D0%B2%D0%B8%D1%87%20%D0%9F%D0%BE%D1%87%D0%B5%D1%82%D0%BD%D1%8B%D0%B9%20%D0%B3%D1%80%D0%B0%D0%B6%D0%B4%D0%B0%D0%BD%D0%B8%D0%BD%20%D0%9A%D1%83%D1%80%D1%81%D0%BA%D0%BE%D0%B3%D0%BE%20%D1%80%D0%B0%D0%B9%D0%BE%D0%BD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700808"/>
            <a:ext cx="2376263" cy="31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838" y="4824669"/>
            <a:ext cx="268897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Бондаренко Е.В.</a:t>
            </a:r>
          </a:p>
          <a:p>
            <a:pPr algn="ctr"/>
            <a:r>
              <a:rPr 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Депутат  Государственной Думы </a:t>
            </a:r>
            <a:r>
              <a:rPr lang="ru-RU" sz="2200" kern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Федерального собрания </a:t>
            </a:r>
            <a:r>
              <a:rPr 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РФ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1" y="4941168"/>
            <a:ext cx="23042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Гонтарь Ю.А.</a:t>
            </a:r>
          </a:p>
          <a:p>
            <a:pPr algn="ctr"/>
            <a:r>
              <a:rPr lang="ru-RU" sz="2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Депутат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Ставропольского края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 descr="Терехова Светлана Алексеев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752" y="1738737"/>
            <a:ext cx="2314448" cy="30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43752" y="4824669"/>
            <a:ext cx="258188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Терехова С.А.</a:t>
            </a:r>
          </a:p>
          <a:p>
            <a:pPr algn="ctr"/>
            <a:r>
              <a:rPr lang="ru-RU" sz="2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Думы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Ставропольского края </a:t>
            </a:r>
          </a:p>
          <a:p>
            <a:pPr algn="ctr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458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курская центральная районная больница ставропольского кр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93" y="487976"/>
            <a:ext cx="4014055" cy="281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картинки медиц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" y="66155"/>
            <a:ext cx="1240025" cy="12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45723" y="66155"/>
            <a:ext cx="41044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Курская районная больница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61289"/>
            <a:ext cx="404540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kern="50" dirty="0">
                <a:solidFill>
                  <a:srgbClr val="0066FF"/>
                </a:solidFill>
                <a:latin typeface="Times New Roman"/>
                <a:ea typeface="Andale Sans UI"/>
                <a:cs typeface="Times New Roman"/>
              </a:rPr>
              <a:t>К вопросам местного значения относится содействие </a:t>
            </a:r>
            <a:endParaRPr lang="ru-RU" sz="2200" b="1" i="1" kern="50" dirty="0" smtClean="0">
              <a:solidFill>
                <a:srgbClr val="0066FF"/>
              </a:solidFill>
              <a:latin typeface="Times New Roman"/>
              <a:ea typeface="Andale Sans UI"/>
              <a:cs typeface="Times New Roman"/>
            </a:endParaRPr>
          </a:p>
          <a:p>
            <a:pPr algn="ctr"/>
            <a:r>
              <a:rPr lang="ru-RU" sz="2200" b="1" i="1" kern="50" dirty="0" smtClean="0">
                <a:solidFill>
                  <a:srgbClr val="0066FF"/>
                </a:solidFill>
                <a:latin typeface="Times New Roman"/>
                <a:ea typeface="Andale Sans UI"/>
                <a:cs typeface="Times New Roman"/>
              </a:rPr>
              <a:t>в </a:t>
            </a:r>
            <a:r>
              <a:rPr lang="ru-RU" sz="2200" b="1" i="1" kern="50" dirty="0">
                <a:solidFill>
                  <a:srgbClr val="0066FF"/>
                </a:solidFill>
                <a:latin typeface="Times New Roman"/>
                <a:ea typeface="Andale Sans UI"/>
                <a:cs typeface="Times New Roman"/>
              </a:rPr>
              <a:t>реализации Территориальной программы государственных гарантий бесплатного оказания гражданам медицинской помощи на территории </a:t>
            </a:r>
            <a:r>
              <a:rPr lang="ru-RU" sz="2200" b="1" i="1" kern="50" dirty="0" smtClean="0">
                <a:solidFill>
                  <a:srgbClr val="0066FF"/>
                </a:solidFill>
                <a:latin typeface="Times New Roman"/>
                <a:ea typeface="Andale Sans UI"/>
                <a:cs typeface="Times New Roman"/>
              </a:rPr>
              <a:t>района.</a:t>
            </a:r>
            <a:endParaRPr lang="ru-RU" sz="2200" b="1" i="1" dirty="0">
              <a:solidFill>
                <a:srgbClr val="0066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5157192"/>
            <a:ext cx="6331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 2016 году впервые смертность от болезней системы кровообращения снизилась в районе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до 5,6 умерших на 1 тысячу населения,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это на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13 % ниже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чем в среднем по краю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(6,5 на 1 тысячу населения).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4542" y="3326211"/>
            <a:ext cx="77334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района способствует проведению санитарно-противоэпидемических и профилактических мероприятий, реализуемых Курской районной больницей, а также участвует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замене и ремонту коммуникаций, реконструкции зданий лечебных учреждений.</a:t>
            </a:r>
          </a:p>
        </p:txBody>
      </p:sp>
      <p:pic>
        <p:nvPicPr>
          <p:cNvPr id="6146" name="Picture 2" descr="Картинки по запросу картинки кардиограмма сердц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77833"/>
            <a:ext cx="1829032" cy="165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3040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143669" y="116632"/>
            <a:ext cx="89281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5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Социально-культурная сфера</a:t>
            </a:r>
          </a:p>
        </p:txBody>
      </p:sp>
      <p:sp>
        <p:nvSpPr>
          <p:cNvPr id="16393" name="Rectangle 80"/>
          <p:cNvSpPr>
            <a:spLocks noChangeArrowheads="1"/>
          </p:cNvSpPr>
          <p:nvPr/>
        </p:nvSpPr>
        <p:spPr bwMode="auto">
          <a:xfrm>
            <a:off x="143669" y="-1178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394" name="Rectangle 82"/>
          <p:cNvSpPr>
            <a:spLocks noChangeArrowheads="1"/>
          </p:cNvSpPr>
          <p:nvPr/>
        </p:nvSpPr>
        <p:spPr bwMode="auto">
          <a:xfrm>
            <a:off x="0" y="1247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                                                                         </a:t>
            </a:r>
            <a:endParaRPr lang="ru-RU" altLang="ru-RU" sz="1800" dirty="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395" name="Rectangle 8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396" name="Rectangle 88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prstClr val="black"/>
                </a:solidFill>
                <a:cs typeface="Times New Roman" pitchFamily="18" charset="0"/>
              </a:rPr>
              <a:t>                                                                          </a:t>
            </a:r>
            <a:r>
              <a:rPr lang="ru-RU" altLang="ru-RU" sz="6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altLang="ru-RU" sz="1800" dirty="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397" name="Rectangle 9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398" name="Rectangle 9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399" name="Rectangle 104"/>
          <p:cNvSpPr>
            <a:spLocks noChangeArrowheads="1"/>
          </p:cNvSpPr>
          <p:nvPr/>
        </p:nvSpPr>
        <p:spPr bwMode="auto">
          <a:xfrm>
            <a:off x="251520" y="20350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401" name="Oval 55"/>
          <p:cNvSpPr>
            <a:spLocks noChangeArrowheads="1"/>
          </p:cNvSpPr>
          <p:nvPr/>
        </p:nvSpPr>
        <p:spPr bwMode="auto">
          <a:xfrm>
            <a:off x="6372200" y="1412776"/>
            <a:ext cx="2520280" cy="230425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Сфера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здравоохранения,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физкультуры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и спорта</a:t>
            </a:r>
          </a:p>
        </p:txBody>
      </p:sp>
      <p:sp>
        <p:nvSpPr>
          <p:cNvPr id="16402" name="Oval 56"/>
          <p:cNvSpPr>
            <a:spLocks noChangeArrowheads="1"/>
          </p:cNvSpPr>
          <p:nvPr/>
        </p:nvSpPr>
        <p:spPr bwMode="auto">
          <a:xfrm>
            <a:off x="408176" y="1581524"/>
            <a:ext cx="2447925" cy="2325218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Сфера образования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и молодежная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 политика</a:t>
            </a:r>
          </a:p>
        </p:txBody>
      </p:sp>
      <p:sp>
        <p:nvSpPr>
          <p:cNvPr id="16404" name="Oval 58"/>
          <p:cNvSpPr>
            <a:spLocks noChangeArrowheads="1"/>
          </p:cNvSpPr>
          <p:nvPr/>
        </p:nvSpPr>
        <p:spPr bwMode="auto">
          <a:xfrm>
            <a:off x="3275856" y="2413547"/>
            <a:ext cx="2375644" cy="2153554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Сфера культуры 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 кинематографии,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образования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>
                <a:solidFill>
                  <a:prstClr val="black"/>
                </a:solidFill>
                <a:cs typeface="+mn-cs"/>
              </a:rPr>
              <a:t>в сфере искусств</a:t>
            </a:r>
          </a:p>
        </p:txBody>
      </p:sp>
      <p:sp>
        <p:nvSpPr>
          <p:cNvPr id="16405" name="Text Box 59"/>
          <p:cNvSpPr txBox="1">
            <a:spLocks noChangeArrowheads="1"/>
          </p:cNvSpPr>
          <p:nvPr/>
        </p:nvSpPr>
        <p:spPr bwMode="auto">
          <a:xfrm>
            <a:off x="2856101" y="811528"/>
            <a:ext cx="35160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smtClean="0">
                <a:solidFill>
                  <a:srgbClr val="9F2936"/>
                </a:solidFill>
                <a:cs typeface="+mn-cs"/>
              </a:rPr>
              <a:t>Создание условий для предоставления муниципальных услуг в том числе ремонт, реконструкция, ввод в эксплуатацию объектов </a:t>
            </a:r>
            <a:endParaRPr lang="ru-RU" altLang="ru-RU" sz="1400" dirty="0" smtClean="0">
              <a:solidFill>
                <a:srgbClr val="9F2936"/>
              </a:solidFill>
              <a:cs typeface="+mn-cs"/>
            </a:endParaRPr>
          </a:p>
        </p:txBody>
      </p:sp>
      <p:sp>
        <p:nvSpPr>
          <p:cNvPr id="16406" name="Line 61"/>
          <p:cNvSpPr>
            <a:spLocks noChangeShapeType="1"/>
          </p:cNvSpPr>
          <p:nvPr/>
        </p:nvSpPr>
        <p:spPr bwMode="auto">
          <a:xfrm flipH="1">
            <a:off x="2555871" y="1556544"/>
            <a:ext cx="82830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407" name="Line 62"/>
          <p:cNvSpPr>
            <a:spLocks noChangeShapeType="1"/>
          </p:cNvSpPr>
          <p:nvPr/>
        </p:nvSpPr>
        <p:spPr bwMode="auto">
          <a:xfrm>
            <a:off x="4472556" y="2134967"/>
            <a:ext cx="0" cy="3952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408" name="Line 63"/>
          <p:cNvSpPr>
            <a:spLocks noChangeShapeType="1"/>
          </p:cNvSpPr>
          <p:nvPr/>
        </p:nvSpPr>
        <p:spPr bwMode="auto">
          <a:xfrm>
            <a:off x="5651500" y="1556618"/>
            <a:ext cx="936724" cy="287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6228" y="4567101"/>
            <a:ext cx="806489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 2015 года действует 4 муниципальные программы: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Развитие образования»; «Молодежная политика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</a:t>
            </a:r>
          </a:p>
          <a:p>
            <a:pPr lvl="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Развитие физической культуры и спорта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»;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Сохранение и развитие культуры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данных муниципальных программ в 2016 году составила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663,9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 </a:t>
            </a:r>
            <a:endParaRPr lang="ru-RU" sz="20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44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64601" y="0"/>
            <a:ext cx="8568952" cy="64807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3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«Развитие образования»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91641" y="585907"/>
            <a:ext cx="89303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выделено </a:t>
            </a:r>
            <a:r>
              <a:rPr lang="ru-RU" altLang="ru-RU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муниципальную программу</a:t>
            </a:r>
            <a:r>
              <a:rPr lang="ru-RU" alt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599,83 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на ремонт 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млн. руб.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User\Desktop\ГОДОВОЙ отчет главы района\фото объектов\МОУ СОШ №7\IMG_2017-02-14_160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08176"/>
            <a:ext cx="2291264" cy="171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572077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C00CC"/>
                </a:solidFill>
              </a:rPr>
              <a:t>МОУ СОШ № 7 п. Балтийский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4601" y="1966481"/>
            <a:ext cx="2551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Ремонт крыльца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2561" y="2103541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Ремонт в актовом зале</a:t>
            </a:r>
          </a:p>
          <a:p>
            <a:pPr algn="ctr"/>
            <a:r>
              <a:rPr lang="ru-RU" dirty="0" smtClean="0"/>
              <a:t> и коридоре</a:t>
            </a:r>
            <a:endParaRPr lang="ru-RU" dirty="0"/>
          </a:p>
        </p:txBody>
      </p:sp>
      <p:pic>
        <p:nvPicPr>
          <p:cNvPr id="8195" name="Picture 3" descr="C:\Users\User\Desktop\ГОДОВОЙ отчет главы района\фото объектов\МОУ СОШ №7\IMG_2017-02-14_1604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534" y="2731846"/>
            <a:ext cx="2393037" cy="179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ГОДОВОЙ отчет главы района\фото объектов\МОУ СОШ №7\IMG_2017-02-14_1606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19" y="4751906"/>
            <a:ext cx="2359852" cy="176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06719" y="1966479"/>
            <a:ext cx="2533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замена </a:t>
            </a:r>
            <a:r>
              <a:rPr lang="ru-RU" dirty="0" err="1"/>
              <a:t>линолиума</a:t>
            </a:r>
            <a:r>
              <a:rPr lang="ru-RU" dirty="0"/>
              <a:t> в 7 кабинетах </a:t>
            </a:r>
          </a:p>
        </p:txBody>
      </p:sp>
      <p:pic>
        <p:nvPicPr>
          <p:cNvPr id="8197" name="Picture 5" descr="C:\Users\User\Desktop\ГОДОВОЙ отчет главы района\фото объектов\ПРЕЗЕНТАЦИЯ\МОУ СОШ №6 ремонт актового зала и корридора\photo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7" y="2731846"/>
            <a:ext cx="2393037" cy="179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ГОДОВОЙ отчет главы района\фото объектов\МОУ СОШ №7\IMG_2017-02-14_1608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1" y="4815154"/>
            <a:ext cx="2435762" cy="182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ГОДОВОЙ отчет главы района\фото объектов\ПРЕЗЕНТАЦИЯ\МОУ СОШ №6 ремонт актового зала и корридора\20170214_1635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7" y="4755584"/>
            <a:ext cx="2435537" cy="173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1572077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339966"/>
                </a:solidFill>
              </a:rPr>
              <a:t>МОУ СОШ № </a:t>
            </a:r>
            <a:r>
              <a:rPr lang="ru-RU" b="1" i="1" dirty="0" smtClean="0">
                <a:solidFill>
                  <a:srgbClr val="339966"/>
                </a:solidFill>
              </a:rPr>
              <a:t>6 </a:t>
            </a:r>
            <a:r>
              <a:rPr lang="ru-RU" b="1" i="1" dirty="0">
                <a:solidFill>
                  <a:srgbClr val="339966"/>
                </a:solidFill>
              </a:rPr>
              <a:t>с. Полтавское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64601" y="0"/>
            <a:ext cx="8568952" cy="64807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3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«Развитие образования»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91641" y="585907"/>
            <a:ext cx="89303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выделено </a:t>
            </a:r>
            <a:r>
              <a:rPr lang="ru-RU" altLang="ru-RU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муниципальную программу</a:t>
            </a:r>
            <a:r>
              <a:rPr lang="ru-RU" alt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599,83 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на ремонт 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млн. руб.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572077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C00CC"/>
                </a:solidFill>
              </a:rPr>
              <a:t>МОУ СОШ № </a:t>
            </a:r>
            <a:r>
              <a:rPr lang="ru-RU" b="1" i="1" dirty="0" smtClean="0">
                <a:solidFill>
                  <a:srgbClr val="CC00CC"/>
                </a:solidFill>
              </a:rPr>
              <a:t>1 ст. Курская</a:t>
            </a:r>
            <a:endParaRPr lang="ru-RU" b="1" i="1" dirty="0">
              <a:solidFill>
                <a:srgbClr val="CC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641" y="1918875"/>
            <a:ext cx="2551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Ремонт коридора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36132" y="1918875"/>
            <a:ext cx="3388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Замена кровли на 1,5 млн. руб., замена 17 окон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27430" y="1941409"/>
            <a:ext cx="2533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Ремонт крыльца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96136" y="1572077"/>
            <a:ext cx="3325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339966"/>
                </a:solidFill>
              </a:rPr>
              <a:t>МОУ </a:t>
            </a:r>
            <a:r>
              <a:rPr lang="ru-RU" b="1" i="1" dirty="0" smtClean="0">
                <a:solidFill>
                  <a:srgbClr val="339966"/>
                </a:solidFill>
              </a:rPr>
              <a:t>ДОД «Звездный»</a:t>
            </a:r>
            <a:endParaRPr lang="ru-RU" b="1" i="1" dirty="0">
              <a:solidFill>
                <a:srgbClr val="339966"/>
              </a:solidFill>
            </a:endParaRPr>
          </a:p>
        </p:txBody>
      </p:sp>
      <p:pic>
        <p:nvPicPr>
          <p:cNvPr id="2050" name="Picture 2" descr="C:\Users\User\Desktop\ГОДОВОЙ отчет главы района\фото объектов\ПРЕЗЕНТАЦИЯ\МОУ СОШ №1 ремонт фойе и крыльца\DSC03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18" y="2286480"/>
            <a:ext cx="2540176" cy="190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ГОДОВОЙ отчет главы района\фото объектов\ПРЕЗЕНТАЦИЯ\МОУ СОШ №1 ремонт фойе и крыльца\DSC03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34" y="2258744"/>
            <a:ext cx="2540175" cy="190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ГОДОВОЙ отчет главы района\фото объектов\ПРЕЗЕНТАЦИЯ\МДОУ №17 замена окон\IMG-20170214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9" y="4797152"/>
            <a:ext cx="2619941" cy="196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8208" y="4318006"/>
            <a:ext cx="5406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3333FF"/>
                </a:solidFill>
              </a:rPr>
              <a:t>МДОУ № 17 ст. </a:t>
            </a:r>
            <a:r>
              <a:rPr lang="ru-RU" b="1" i="1" dirty="0" err="1" smtClean="0">
                <a:solidFill>
                  <a:srgbClr val="3333FF"/>
                </a:solidFill>
              </a:rPr>
              <a:t>Стодеревская</a:t>
            </a:r>
            <a:r>
              <a:rPr lang="ru-RU" b="1" i="1" dirty="0" smtClean="0">
                <a:solidFill>
                  <a:srgbClr val="3333FF"/>
                </a:solidFill>
              </a:rPr>
              <a:t> – замена окон</a:t>
            </a:r>
            <a:endParaRPr lang="ru-RU" b="1" i="1" dirty="0">
              <a:solidFill>
                <a:srgbClr val="3333FF"/>
              </a:solidFill>
            </a:endParaRPr>
          </a:p>
        </p:txBody>
      </p:sp>
      <p:pic>
        <p:nvPicPr>
          <p:cNvPr id="2053" name="Picture 5" descr="C:\Users\User\Desktop\ГОДОВОЙ отчет главы района\фото объектов\ПРЕЗЕНТАЦИЯ\МДОУ №17 замена окон\IMG-20170214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30" y="4797152"/>
            <a:ext cx="2608703" cy="195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ГОДОВОЙ отчет главы района\фото объектов\Звездный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395" y="2565206"/>
            <a:ext cx="2601329" cy="195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ГОДОВОЙ отчет главы района\фото объектов\Звездны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08" y="4835764"/>
            <a:ext cx="2554503" cy="191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6605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16632"/>
            <a:ext cx="8568952" cy="64807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3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«Развитие образования»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91640" y="620688"/>
            <a:ext cx="8844855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образовательных организациях условий для занятия физической культурой и спортом</a:t>
            </a:r>
            <a:r>
              <a:rPr lang="ru-RU" altLang="ru-RU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 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72077"/>
            <a:ext cx="25922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спортивного зала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СОШ № 4 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Ростовановское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528629"/>
            <a:ext cx="211077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спортивного клуба в МОУ СОШ № 5 с.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Эдиссия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 descr="C:\Users\User\Desktop\ГОДОВОЙ отчет главы района\фото объектов\СОШ 4 спортза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14075"/>
            <a:ext cx="3312368" cy="229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ГОДОВОЙ отчет главы района\фото объектов\СОШ 5 спортза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37112"/>
            <a:ext cx="3270202" cy="183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ГОДОВОЙ отчет главы района\фото объектов\СПОРТЗАЛ МОУ СОШ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83" y="2326129"/>
            <a:ext cx="2929781" cy="18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7775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ГОДОВОЙ отчет главы района\IMG_052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ГОДОВОЙ отчет главы района\IMG_63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04" y="2636912"/>
            <a:ext cx="4680520" cy="3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908720"/>
            <a:ext cx="48965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300" b="1" kern="50" dirty="0">
                <a:solidFill>
                  <a:srgbClr val="339966"/>
                </a:solidFill>
                <a:latin typeface="Times New Roman"/>
                <a:ea typeface="Andale Sans UI"/>
              </a:rPr>
              <a:t>1 сентября 2016 года прошло открытие нового современного дошкольного учреждения на 160 мест в с. </a:t>
            </a:r>
            <a:r>
              <a:rPr lang="ru-RU" sz="2300" b="1" kern="50" dirty="0" err="1">
                <a:solidFill>
                  <a:srgbClr val="339966"/>
                </a:solidFill>
                <a:latin typeface="Times New Roman"/>
                <a:ea typeface="Andale Sans UI"/>
              </a:rPr>
              <a:t>Эдиссия</a:t>
            </a:r>
            <a:r>
              <a:rPr lang="ru-RU" sz="2300" b="1" kern="50" dirty="0">
                <a:solidFill>
                  <a:srgbClr val="339966"/>
                </a:solidFill>
                <a:latin typeface="Times New Roman"/>
                <a:ea typeface="Andale Sans UI"/>
              </a:rPr>
              <a:t> </a:t>
            </a:r>
            <a:r>
              <a:rPr lang="ru-RU" sz="2300" b="1" kern="50" dirty="0" smtClean="0">
                <a:solidFill>
                  <a:srgbClr val="339966"/>
                </a:solidFill>
                <a:latin typeface="Times New Roman"/>
                <a:ea typeface="Andale Sans UI"/>
              </a:rPr>
              <a:t>«</a:t>
            </a:r>
            <a:r>
              <a:rPr lang="ru-RU" sz="2300" b="1" kern="50" dirty="0" err="1" smtClean="0">
                <a:solidFill>
                  <a:srgbClr val="339966"/>
                </a:solidFill>
                <a:latin typeface="Times New Roman"/>
                <a:ea typeface="Andale Sans UI"/>
              </a:rPr>
              <a:t>Семицветики</a:t>
            </a:r>
            <a:r>
              <a:rPr lang="ru-RU" sz="2300" b="1" kern="50" dirty="0">
                <a:solidFill>
                  <a:srgbClr val="339966"/>
                </a:solidFill>
                <a:latin typeface="Times New Roman"/>
                <a:ea typeface="Andale Sans UI"/>
              </a:rPr>
              <a:t>». </a:t>
            </a:r>
            <a:endParaRPr lang="ru-RU" sz="2300" b="1" kern="50" dirty="0">
              <a:solidFill>
                <a:srgbClr val="339966"/>
              </a:solidFill>
              <a:effectLst/>
              <a:latin typeface="Times New Roman"/>
              <a:ea typeface="Andale Sans U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337624" cy="764704"/>
          </a:xfrm>
        </p:spPr>
        <p:txBody>
          <a:bodyPr/>
          <a:lstStyle/>
          <a:p>
            <a:r>
              <a:rPr lang="ru-RU" sz="35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  <a:endParaRPr lang="ru-RU" sz="35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360" y="2955885"/>
            <a:ext cx="406794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Дошкольным образованием охвачено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2314 детей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возрасте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до 5 лет - 93 </a:t>
            </a:r>
            <a:r>
              <a:rPr lang="ru-RU" sz="2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%,</a:t>
            </a:r>
          </a:p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детей в возрасте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до 7 лет составил 100% </a:t>
            </a:r>
            <a:endParaRPr lang="ru-RU" sz="22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количества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детей в возрастном диапазоне от 3-х до 7 лет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целевому индикатору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 - </a:t>
            </a:r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80 %.</a:t>
            </a:r>
            <a:endParaRPr lang="ru-RU" sz="2200" kern="5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694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0"/>
            <a:ext cx="8064896" cy="620688"/>
          </a:xfrm>
        </p:spPr>
        <p:txBody>
          <a:bodyPr/>
          <a:lstStyle/>
          <a:p>
            <a:r>
              <a:rPr lang="ru-RU" sz="35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летнего отдыха</a:t>
            </a:r>
            <a:endParaRPr lang="ru-RU" sz="35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s://image.jimcdn.com/app/cms/image/transf/dimension=778x10000:format=jpg/path/s6fef04b74b5b5314/image/i5be3ead4e667d392/version/1469545756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9" y="4098232"/>
            <a:ext cx="4114566" cy="256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ГОДОВОЙ отчет главы района\звездн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284732"/>
            <a:ext cx="4047811" cy="272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76846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8310" algn="ctr">
              <a:spcAft>
                <a:spcPts val="675"/>
              </a:spcAft>
            </a:pPr>
            <a:r>
              <a:rPr lang="ru-RU" sz="2200" b="1" i="1" dirty="0">
                <a:solidFill>
                  <a:srgbClr val="00B050"/>
                </a:solidFill>
                <a:latin typeface="Times New Roman"/>
                <a:ea typeface="Times New Roman"/>
              </a:rPr>
              <a:t>Разумное сочетание отдыха и труда, спорта и творчества дисциплинирует ребёнка, балансирует его мышление и эмоции</a:t>
            </a:r>
            <a:r>
              <a:rPr lang="ru-RU" sz="2200" b="1" dirty="0">
                <a:solidFill>
                  <a:srgbClr val="00B050"/>
                </a:solidFill>
                <a:latin typeface="Times New Roman"/>
                <a:ea typeface="Times New Roman"/>
              </a:rPr>
              <a:t>. </a:t>
            </a:r>
            <a:endParaRPr lang="ru-RU" sz="2200" b="1" i="1" dirty="0">
              <a:solidFill>
                <a:srgbClr val="00B05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691" y="3051342"/>
            <a:ext cx="43232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8310" algn="just">
              <a:spcAft>
                <a:spcPts val="675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Также летний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отдых организован в пришкольных лагерях и в центре дополнительного образования.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324" y="1325642"/>
            <a:ext cx="44096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50" dirty="0" smtClean="0">
                <a:latin typeface="Times New Roman"/>
                <a:ea typeface="Andale Sans UI"/>
              </a:rPr>
              <a:t>В районе плодотворно работает детский оздоровительный лагерь «Звездный»,  для летнего детского отдыха созданы 110 мест размещения в смену. 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73945" y="4221088"/>
            <a:ext cx="4870055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лагере «Звездном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проведены работы общей стоимостью 3 млн. руб.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ремонт  внесли предприятия района:  </a:t>
            </a: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9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 </a:t>
            </a:r>
            <a:r>
              <a:rPr lang="ru-RU" sz="19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 </a:t>
            </a:r>
            <a:r>
              <a:rPr lang="ru-RU" sz="19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«СОЛА</a:t>
            </a:r>
            <a:r>
              <a:rPr lang="ru-RU" sz="19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Колхоз им. Ленина, МУП «Курский районный рынок», МУП «Курское РСУ».</a:t>
            </a:r>
          </a:p>
        </p:txBody>
      </p:sp>
    </p:spTree>
    <p:extLst>
      <p:ext uri="{BB962C8B-B14F-4D97-AF65-F5344CB8AC3E}">
        <p14:creationId xmlns:p14="http://schemas.microsoft.com/office/powerpoint/2010/main" val="4103367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dessia-live.ucoz.ru/_nw/4/s79923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10" y="870967"/>
            <a:ext cx="3604026" cy="239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4741" y="905554"/>
            <a:ext cx="46933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декабря 2016 года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состоялся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очный тур краевого конкурса «Директор школы Ставрополья – 2016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пятерку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директоров Ставрополья вошла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СОШ № 5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Мурадханова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Николаевна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img_27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3" y="3789041"/>
            <a:ext cx="3828839" cy="24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91373" y="3501008"/>
            <a:ext cx="52200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 декабря 2016 года в г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Ставрополе прошёл второй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(очный) тур краевого конкурса «Лучший учитель основ безопасности жизнедеятельности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финал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вышли всего 9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из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конкурсантов. Среди них –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Донцов Максим Владимирович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преподаватель-организатор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школы-интернат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8284" y="116632"/>
            <a:ext cx="8229600" cy="630916"/>
          </a:xfrm>
        </p:spPr>
        <p:txBody>
          <a:bodyPr/>
          <a:lstStyle/>
          <a:p>
            <a:r>
              <a:rPr lang="ru-RU" sz="3500" b="1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работникам образования</a:t>
            </a:r>
            <a:endParaRPr lang="ru-RU" sz="3500" b="1" i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267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1"/>
            <a:ext cx="8280920" cy="92404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политика.</a:t>
            </a:r>
            <a:b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altLang="ru-RU" sz="3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с </a:t>
            </a:r>
            <a: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молодежью.</a:t>
            </a:r>
            <a:b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5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5076057" y="963613"/>
            <a:ext cx="4067943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rgbClr val="3333FF"/>
                </a:solidFill>
                <a:latin typeface="Verdana" pitchFamily="34" charset="0"/>
              </a:rPr>
              <a:t>В 2016 году на реализацию программы направлено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rgbClr val="FF0000"/>
                </a:solidFill>
                <a:latin typeface="Verdana" pitchFamily="34" charset="0"/>
              </a:rPr>
              <a:t>2,17 млн. рублей.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rgbClr val="3333FF"/>
                </a:solidFill>
                <a:latin typeface="Verdana" pitchFamily="34" charset="0"/>
              </a:rPr>
              <a:t>Молодежь района (14-30 лет) – 13,6 тыс. человек.</a:t>
            </a:r>
            <a:endParaRPr lang="ru-RU" altLang="ru-RU" sz="1800" b="1" i="1" dirty="0">
              <a:solidFill>
                <a:srgbClr val="3333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dirty="0" smtClean="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Проведено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78</a:t>
            </a: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мероприятий.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dirty="0" smtClean="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Доля молодых граждан, принявших участие в мероприятиях 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62 % от всей молодёжи района.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Verdana" pitchFamily="34" charset="0"/>
              </a:rPr>
              <a:t>Волонтерских отрядов –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25,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численность </a:t>
            </a:r>
            <a:r>
              <a:rPr lang="ru-RU" altLang="ru-RU" sz="1800" dirty="0">
                <a:solidFill>
                  <a:schemeClr val="tx1"/>
                </a:solidFill>
                <a:latin typeface="Verdana" pitchFamily="34" charset="0"/>
              </a:rPr>
              <a:t>волонтеров –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724</a:t>
            </a: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человека.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dirty="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Verdana" pitchFamily="34" charset="0"/>
              </a:rPr>
              <a:t>Военно-патриотических клубов –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27,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число </a:t>
            </a:r>
            <a:r>
              <a:rPr lang="ru-RU" altLang="ru-RU" sz="1800" dirty="0">
                <a:solidFill>
                  <a:schemeClr val="tx1"/>
                </a:solidFill>
                <a:latin typeface="Verdana" pitchFamily="34" charset="0"/>
              </a:rPr>
              <a:t>участников –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1090</a:t>
            </a: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человека.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61981156"/>
              </p:ext>
            </p:extLst>
          </p:nvPr>
        </p:nvGraphicFramePr>
        <p:xfrm>
          <a:off x="478398" y="1779221"/>
          <a:ext cx="4572000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04057" y="9020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srgbClr val="333333"/>
              </a:solidFill>
              <a:latin typeface="Arial"/>
            </a:endParaRPr>
          </a:p>
          <a:p>
            <a:r>
              <a:rPr lang="ru-RU" b="1" i="1" dirty="0" smtClean="0">
                <a:solidFill>
                  <a:srgbClr val="333333"/>
                </a:solidFill>
                <a:latin typeface="Arial"/>
              </a:rPr>
              <a:t>Направления в работе с молодежью:</a:t>
            </a:r>
            <a:endParaRPr lang="ru-RU" b="1" i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administraciykmr.ru/ai_fill/Images/DSC02426-qp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329" y="556590"/>
            <a:ext cx="2907309" cy="21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6875" y="2714942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«Георгиевская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administraciykmr.ru/ai_fill/Images/DSC02657-qp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5" y="556590"/>
            <a:ext cx="3096344" cy="21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59" y="2660130"/>
            <a:ext cx="302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Автопробег</a:t>
            </a:r>
          </a:p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«Вахта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administraciykmr.ru/ai_fill/Images/DSCN1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6" y="60790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5" y="2565634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конкурс военно-патриотической песни «Солдатский конверт»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://www.administraciykmr.ru/ai_fill/Images/DSC_0521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88965"/>
            <a:ext cx="3744416" cy="208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administraciykmr.ru/ai_fill/Images/DSC_0645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4747"/>
            <a:ext cx="3888431" cy="215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" y="5517232"/>
            <a:ext cx="9252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333333"/>
                </a:solidFill>
                <a:latin typeface="Arial"/>
              </a:rPr>
              <a:t>Построение </a:t>
            </a:r>
            <a:r>
              <a:rPr lang="ru-RU" b="1" i="1" dirty="0">
                <a:solidFill>
                  <a:srgbClr val="333333"/>
                </a:solidFill>
                <a:latin typeface="Arial"/>
              </a:rPr>
              <a:t>колонн «Знамя Победы» и «Бессмертный полк</a:t>
            </a:r>
            <a:r>
              <a:rPr lang="ru-RU" b="1" i="1" dirty="0" smtClean="0">
                <a:solidFill>
                  <a:srgbClr val="333333"/>
                </a:solidFill>
                <a:latin typeface="Arial"/>
              </a:rPr>
              <a:t>»,</a:t>
            </a:r>
          </a:p>
          <a:p>
            <a:pPr algn="ctr"/>
            <a:r>
              <a:rPr lang="ru-RU" b="1" i="1" dirty="0" smtClean="0">
                <a:solidFill>
                  <a:srgbClr val="333333"/>
                </a:solidFill>
                <a:latin typeface="Arial"/>
              </a:rPr>
              <a:t>в </a:t>
            </a:r>
            <a:r>
              <a:rPr lang="ru-RU" b="1" i="1" dirty="0">
                <a:solidFill>
                  <a:srgbClr val="333333"/>
                </a:solidFill>
                <a:latin typeface="Arial"/>
              </a:rPr>
              <a:t>которых приняли участие более 350 </a:t>
            </a:r>
            <a:r>
              <a:rPr lang="ru-RU" b="1" i="1" dirty="0" smtClean="0">
                <a:solidFill>
                  <a:srgbClr val="333333"/>
                </a:solidFill>
                <a:latin typeface="Arial"/>
              </a:rPr>
              <a:t>человек.</a:t>
            </a:r>
          </a:p>
          <a:p>
            <a:pPr algn="ctr"/>
            <a:r>
              <a:rPr lang="ru-RU" b="1" i="1" dirty="0" smtClean="0">
                <a:solidFill>
                  <a:srgbClr val="333333"/>
                </a:solidFill>
                <a:latin typeface="Arial"/>
              </a:rPr>
              <a:t> </a:t>
            </a:r>
            <a:r>
              <a:rPr lang="ru-RU" b="1" i="1" dirty="0">
                <a:solidFill>
                  <a:srgbClr val="333333"/>
                </a:solidFill>
                <a:latin typeface="Arial"/>
              </a:rPr>
              <a:t>Всего в Курском районе в акциях «Знамя Победы» и «Бессмертный полк» приняли участие свыше 1500 человек. </a:t>
            </a:r>
            <a:endParaRPr lang="ru-RU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-99392"/>
            <a:ext cx="705678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Молодежная </a:t>
            </a:r>
            <a:r>
              <a:rPr lang="ru-RU" altLang="ru-RU" sz="3500" b="1" kern="0" dirty="0" smtClean="0">
                <a:solidFill>
                  <a:srgbClr val="33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политика</a:t>
            </a:r>
            <a: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3699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s://cloclo22.datacloudmail.ru/weblink/thumb/xw1/GvKw/ZVuPg4i2p/_2015_%D0%941_%D0%A0%D0%B5%D0%B3_%D0%A1%D1%82%D0%B0%D0%B2%D1%80%D0%BE%D0%BF%D0%BE%D0%BB%D1%8C%D1%81%D0%BA%D0%B8%D0%B9%20%D0%BA%D1%80%D0%B0%D0%B9.jpg?x-email=elena_ck_26%40mail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5054480" cy="67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06000" y="116632"/>
            <a:ext cx="3837999" cy="620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/>
              <a:t>28 марта 2016 года в Москве состоялась </a:t>
            </a:r>
            <a:r>
              <a:rPr lang="ru-RU" sz="1700" dirty="0" smtClean="0"/>
              <a:t>Х церемония </a:t>
            </a:r>
            <a:r>
              <a:rPr lang="ru-RU" sz="1700" dirty="0"/>
              <a:t>вручения Всероссийской профессиональной премии «Грани Театра </a:t>
            </a:r>
            <a:r>
              <a:rPr lang="ru-RU" sz="1700" dirty="0" smtClean="0"/>
              <a:t>масс».</a:t>
            </a:r>
          </a:p>
          <a:p>
            <a:pPr algn="just"/>
            <a:r>
              <a:rPr lang="ru-RU" sz="1700" b="1" i="1" dirty="0" smtClean="0"/>
              <a:t>Всего на </a:t>
            </a:r>
            <a:r>
              <a:rPr lang="ru-RU" sz="1700" b="1" i="1" dirty="0"/>
              <a:t>соискание премии было выдвинуто 70 творческих работ из 45 регионов России </a:t>
            </a:r>
            <a:r>
              <a:rPr lang="ru-RU" sz="1700" b="1" i="1" dirty="0" smtClean="0"/>
              <a:t>в 6-ти </a:t>
            </a:r>
            <a:r>
              <a:rPr lang="ru-RU" sz="1700" b="1" i="1" dirty="0"/>
              <a:t>основных </a:t>
            </a:r>
            <a:r>
              <a:rPr lang="ru-RU" sz="1700" b="1" i="1" dirty="0" smtClean="0"/>
              <a:t>номинациях.</a:t>
            </a:r>
          </a:p>
          <a:p>
            <a:pPr algn="just"/>
            <a:endParaRPr lang="ru-RU" sz="1700" b="1" i="1" dirty="0" smtClean="0"/>
          </a:p>
          <a:p>
            <a:pPr algn="just"/>
            <a:r>
              <a:rPr lang="ru-RU" sz="1700" dirty="0"/>
              <a:t>От Ставропольского края на конкурс был отправлен </a:t>
            </a:r>
            <a:r>
              <a:rPr lang="ru-RU" sz="1700" dirty="0" smtClean="0"/>
              <a:t>проект</a:t>
            </a:r>
            <a:r>
              <a:rPr lang="ru-RU" sz="1700" dirty="0"/>
              <a:t> «Для нас Россия начинается здесь…» – праздничное торжество</a:t>
            </a:r>
            <a:r>
              <a:rPr lang="ru-RU" sz="1700" dirty="0" smtClean="0"/>
              <a:t>,</a:t>
            </a:r>
          </a:p>
          <a:p>
            <a:pPr algn="just"/>
            <a:r>
              <a:rPr lang="ru-RU" sz="1700" dirty="0" smtClean="0"/>
              <a:t>посвященное </a:t>
            </a:r>
            <a:r>
              <a:rPr lang="ru-RU" sz="1700" b="1" dirty="0"/>
              <a:t>80-летию со дня образования Курского района, проходившее в октябре 2015 </a:t>
            </a:r>
            <a:r>
              <a:rPr lang="ru-RU" sz="1700" b="1" dirty="0" smtClean="0"/>
              <a:t>года</a:t>
            </a:r>
            <a:r>
              <a:rPr lang="ru-RU" sz="1700" dirty="0" smtClean="0"/>
              <a:t>. </a:t>
            </a:r>
          </a:p>
          <a:p>
            <a:pPr algn="ctr"/>
            <a:r>
              <a:rPr lang="ru-RU" dirty="0" smtClean="0"/>
              <a:t>Проект </a:t>
            </a:r>
            <a:r>
              <a:rPr lang="ru-RU" dirty="0"/>
              <a:t>удостоен диплома лауреата </a:t>
            </a:r>
            <a:r>
              <a:rPr lang="ru-RU" b="1" dirty="0">
                <a:solidFill>
                  <a:srgbClr val="FF0000"/>
                </a:solidFill>
              </a:rPr>
              <a:t>первой степени в </a:t>
            </a:r>
            <a:r>
              <a:rPr lang="ru-RU" b="1" dirty="0" smtClean="0">
                <a:solidFill>
                  <a:srgbClr val="FF0000"/>
                </a:solidFill>
              </a:rPr>
              <a:t>номинации «</a:t>
            </a:r>
            <a:r>
              <a:rPr lang="ru-RU" b="1" dirty="0">
                <a:solidFill>
                  <a:srgbClr val="FF0000"/>
                </a:solidFill>
              </a:rPr>
              <a:t>Лучший региональный праздник».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9477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99992" y="6082889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молодёжных трудовых коллективов «Муравейник»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http://www.administraciykmr.ru/ai_fill/Images/IMG_8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73" y="3871581"/>
            <a:ext cx="3349319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administraciykmr.ru/ai_fill/Images/1(1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8" y="3960455"/>
            <a:ext cx="3845006" cy="19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2939" y="5934670"/>
            <a:ext cx="3845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актива </a:t>
            </a:r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учащейся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 </a:t>
            </a:r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Россию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создаем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  вместе!».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http://www.administraciykmr.ru/ai_fill/Images/1(2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2" y="847242"/>
            <a:ext cx="4367921" cy="21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72691" y="148478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военно-патриотический форум «Патриот-2016»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2938" y="-99391"/>
            <a:ext cx="838151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</a:t>
            </a:r>
            <a:r>
              <a:rPr lang="ru-RU" altLang="ru-RU" sz="3500" b="1" kern="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782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tolia_9228752_Subscription_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r="1794" b="22948"/>
          <a:stretch>
            <a:fillRect/>
          </a:stretch>
        </p:blipFill>
        <p:spPr bwMode="auto">
          <a:xfrm>
            <a:off x="5364089" y="1540429"/>
            <a:ext cx="3612168" cy="201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496944" cy="76470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3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развитие культуры</a:t>
            </a:r>
            <a:r>
              <a:rPr lang="ru-RU" altLang="ru-RU" sz="3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73155" y="620688"/>
            <a:ext cx="878497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</a:t>
            </a:r>
            <a:r>
              <a:rPr lang="ru-RU" altLang="ru-RU" sz="25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</a:t>
            </a:r>
            <a:r>
              <a:rPr lang="ru-RU" altLang="ru-RU" sz="25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средств </a:t>
            </a:r>
            <a:endParaRPr lang="ru-RU" altLang="ru-RU" sz="2500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5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муниципальную </a:t>
            </a:r>
            <a:r>
              <a:rPr lang="ru-RU" altLang="ru-RU" sz="25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</a:t>
            </a:r>
            <a:r>
              <a:rPr lang="ru-RU" altLang="ru-RU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49,5 </a:t>
            </a:r>
            <a:r>
              <a:rPr lang="ru-RU" altLang="ru-RU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altLang="ru-RU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endParaRPr lang="ru-RU" altLang="ru-RU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33217"/>
            <a:ext cx="3026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40736" y="1533272"/>
            <a:ext cx="302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</a:t>
            </a:r>
          </a:p>
          <a:p>
            <a:pPr lvl="0" algn="ctr"/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 </a:t>
            </a:r>
          </a:p>
          <a:p>
            <a:pPr lvl="0" algn="ctr"/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 </a:t>
            </a:r>
            <a:r>
              <a:rPr lang="ru-RU" altLang="ru-RU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51237" y="3789040"/>
            <a:ext cx="29138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</a:p>
          <a:p>
            <a:pPr lvl="0" algn="ctr"/>
            <a:r>
              <a:rPr lang="ru-RU" alt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комплектование книжных фондов </a:t>
            </a:r>
          </a:p>
          <a:p>
            <a:pPr lvl="0" algn="ctr"/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464 тыс. рублей,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из местного бюджета </a:t>
            </a:r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351,5 тыс. руб.</a:t>
            </a:r>
          </a:p>
          <a:p>
            <a:pPr lvl="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6 380  экземпляров книг.</a:t>
            </a:r>
            <a:endParaRPr lang="ru-RU" altLang="ru-RU" sz="20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cs.rdkkmrsk.ru/-/itYjcA47r-8EA8Sv-AjZOg/sv/image/44/18/b0/321661/2/image%20%286%29.jpg?14761754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0429"/>
            <a:ext cx="4814970" cy="201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3746205"/>
            <a:ext cx="51845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создания условий для реализации полномочий по организации досуга и обеспечения услугами организаций культуры жителей района осуществляется деятельность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межпоселенческого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Дома культуры, 12 культурно-досуговых центра (КДЦ), которые включают в себя 29 клубов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Функционируют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270 клубных формирований, в которых занимается более 4 тыс. человек, половина из них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дети.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569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525658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блок вопросов местного значения: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66FF"/>
                </a:solidFill>
              </a:rPr>
              <a:t>РАЗВИТИЕ ТЕРРИТОРИИ</a:t>
            </a:r>
            <a:r>
              <a:rPr lang="ru-RU" b="1" i="1" dirty="0">
                <a:solidFill>
                  <a:srgbClr val="0066FF"/>
                </a:solidFill>
              </a:rPr>
              <a:t/>
            </a:r>
            <a:br>
              <a:rPr lang="ru-RU" b="1" i="1" dirty="0">
                <a:solidFill>
                  <a:srgbClr val="0066FF"/>
                </a:solidFill>
              </a:rPr>
            </a:br>
            <a:endParaRPr lang="ru-RU" dirty="0">
              <a:solidFill>
                <a:srgbClr val="0066FF"/>
              </a:solidFill>
            </a:endParaRPr>
          </a:p>
        </p:txBody>
      </p:sp>
      <p:pic>
        <p:nvPicPr>
          <p:cNvPr id="6" name="Picture 5" descr="Подложка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7163"/>
            <a:ext cx="9144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3299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467544" y="188640"/>
            <a:ext cx="8280920" cy="936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2016 году произведено </a:t>
            </a:r>
            <a:r>
              <a:rPr lang="ru-RU" sz="35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продукции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35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сельского хозяйства на </a:t>
            </a:r>
            <a:r>
              <a:rPr lang="ru-RU" sz="35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4,2 млрд</a:t>
            </a:r>
            <a:r>
              <a:rPr lang="ru-RU" sz="35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35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руб.</a:t>
            </a:r>
            <a:endParaRPr lang="ru-RU" sz="2800" kern="10" dirty="0" smtClean="0">
              <a:gradFill rotWithShape="1">
                <a:gsLst>
                  <a:gs pos="0">
                    <a:srgbClr val="000000"/>
                  </a:gs>
                  <a:gs pos="50000">
                    <a:srgbClr val="E60000"/>
                  </a:gs>
                  <a:gs pos="100000">
                    <a:srgbClr val="000000"/>
                  </a:gs>
                </a:gsLst>
                <a:lin ang="2700000" scaled="1"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381" name="Picture 5" descr="wheat_3-_1"/>
          <p:cNvPicPr>
            <a:picLocks noChangeAspect="1" noChangeArrowheads="1"/>
          </p:cNvPicPr>
          <p:nvPr/>
        </p:nvPicPr>
        <p:blipFill>
          <a:blip r:embed="rId3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3" y="1392930"/>
            <a:ext cx="8288550" cy="507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37" y="1628775"/>
            <a:ext cx="3397575" cy="2213123"/>
          </a:xfrm>
          <a:prstGeom prst="rect">
            <a:avLst/>
          </a:prstGeom>
        </p:spPr>
      </p:pic>
      <p:pic>
        <p:nvPicPr>
          <p:cNvPr id="1195" name="Picture 171" descr="Урожай зерна на Ставрополь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8" y="4094142"/>
            <a:ext cx="3304624" cy="23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3737" y="1538891"/>
            <a:ext cx="3936763" cy="4785926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Валовый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зерновых и зернобобовых культур - более</a:t>
            </a:r>
          </a:p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тыс. тонн</a:t>
            </a:r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в сопоставимых ценах </a:t>
            </a:r>
          </a:p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2016 год составил 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117,7 % </a:t>
            </a:r>
          </a:p>
        </p:txBody>
      </p:sp>
    </p:spTree>
    <p:extLst>
      <p:ext uri="{BB962C8B-B14F-4D97-AF65-F5344CB8AC3E}">
        <p14:creationId xmlns:p14="http://schemas.microsoft.com/office/powerpoint/2010/main" val="946113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8376" y="217488"/>
            <a:ext cx="8003232" cy="800099"/>
          </a:xfrm>
        </p:spPr>
        <p:txBody>
          <a:bodyPr/>
          <a:lstStyle/>
          <a:p>
            <a:r>
              <a:rPr lang="ru-RU" sz="4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 </a:t>
            </a:r>
            <a:br>
              <a:rPr lang="ru-RU" sz="4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(без учета личных подсобных хозяйств)</a:t>
            </a:r>
            <a:endParaRPr lang="ru-RU" sz="3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фото коров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1" y="1246122"/>
            <a:ext cx="25812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фото поросе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27138"/>
            <a:ext cx="2736304" cy="184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Картинки по запросу фото овц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артинки по запросу фото овц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Картинки по запросу фото овц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Картинки по запросу фото овц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Картинки по запросу фото овцы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Картинки по запросу фото овцы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8" descr="Картинки по запросу фото овцы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Картинки по запросу фото овцы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Картинки по запросу фото овцы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артинки по запросу фото овц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27139"/>
            <a:ext cx="252028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7975" y="3317783"/>
            <a:ext cx="2605921" cy="31700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крупного рогатого скота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15,5 тыс. голов, в том числе в СХП - 535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голов,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197 коров.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64629" y="3317783"/>
            <a:ext cx="2431507" cy="307776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свиней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7,3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голов,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СХП - 602 головы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42615" y="3317783"/>
            <a:ext cx="2405849" cy="3123932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</a:t>
            </a: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овец</a:t>
            </a: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100,6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СХП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9,8 тыс. голов.</a:t>
            </a: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22373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Grp="1" noChangeArrowheads="1"/>
          </p:cNvSpPr>
          <p:nvPr>
            <p:ph type="title"/>
          </p:nvPr>
        </p:nvSpPr>
        <p:spPr>
          <a:xfrm>
            <a:off x="531509" y="160338"/>
            <a:ext cx="8075240" cy="77809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сельского хозяйства</a:t>
            </a:r>
          </a:p>
        </p:txBody>
      </p:sp>
      <p:pic>
        <p:nvPicPr>
          <p:cNvPr id="13" name="Picture 1" descr="C:\Users\404B\Desktop\grau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373216"/>
            <a:ext cx="906726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8076" y="1882048"/>
            <a:ext cx="86409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возмещение части затрат на уплату процентов по кредитам, полученным КФХ и ЛПХ, составили  </a:t>
            </a:r>
            <a:r>
              <a:rPr lang="ru-RU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1,61 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648" y="2852936"/>
            <a:ext cx="8499816" cy="80021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возмещение части затрат по наращиванию маточного поголовья овей и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 </a:t>
            </a:r>
            <a:r>
              <a:rPr lang="ru-RU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783,24 тыс. руб.</a:t>
            </a:r>
            <a:endParaRPr lang="ru-RU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980728"/>
            <a:ext cx="8566080" cy="80021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alt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оказание несвязанной поддержки в области растениеводства выплачено </a:t>
            </a:r>
            <a:r>
              <a:rPr lang="ru-RU" alt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40,28 млн. </a:t>
            </a:r>
            <a:r>
              <a:rPr lang="ru-RU" altLang="ru-RU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8648" y="3769181"/>
            <a:ext cx="87878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проведение мероприятий по борьбе с иксодовыми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клещам </a:t>
            </a:r>
            <a:r>
              <a:rPr lang="ru-RU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 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2" descr="Картинки по запросу фото овц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r>
              <a:rPr lang="ru-RU" sz="2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создания условий для обеспечения </a:t>
            </a:r>
            <a:r>
              <a:rPr lang="ru-RU" sz="2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услугами </a:t>
            </a:r>
            <a:r>
              <a:rPr lang="ru-RU" sz="2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питания, торговли и бытового </a:t>
            </a:r>
            <a:r>
              <a:rPr lang="ru-RU" sz="2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</a:t>
            </a:r>
            <a:br>
              <a:rPr lang="ru-RU" sz="2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наделена полномочиями:</a:t>
            </a:r>
            <a:endParaRPr lang="ru-RU" sz="25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6491475"/>
              </p:ext>
            </p:extLst>
          </p:nvPr>
        </p:nvGraphicFramePr>
        <p:xfrm>
          <a:off x="611560" y="1628800"/>
          <a:ext cx="828092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5832459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147248" cy="1080120"/>
          </a:xfrm>
        </p:spPr>
        <p:txBody>
          <a:bodyPr/>
          <a:lstStyle/>
          <a:p>
            <a:r>
              <a:rPr lang="ru-RU" sz="3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  </a:t>
            </a:r>
            <a: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</a:t>
            </a:r>
            <a:b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фестиваль-ярмарка </a:t>
            </a:r>
            <a:r>
              <a:rPr lang="ru-RU" sz="3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«Арбузник-2016</a:t>
            </a:r>
            <a:endParaRPr lang="ru-RU" sz="35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www.administraciykmr.ru/ai_fill/Images/1(11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0" y="1412776"/>
            <a:ext cx="4104456" cy="262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administraciykmr.ru/ai_fill/Images/6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81642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3(10).JPG (999×641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98" y="4111965"/>
            <a:ext cx="3834308" cy="262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://mkrf.ru/upload/temp/d31/d31bb23bca6d59e534b55a12b4f14787.jpg?rand=1415063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57344"/>
            <a:ext cx="4014856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22003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231887" cy="1417638"/>
          </a:xfrm>
        </p:spPr>
        <p:txBody>
          <a:bodyPr/>
          <a:lstStyle/>
          <a:p>
            <a: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Галерею </a:t>
            </a:r>
            <a:r>
              <a:rPr lang="ru-RU" sz="3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Почета </a:t>
            </a:r>
            <a: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занесены </a:t>
            </a:r>
            <a:b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3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жителей </a:t>
            </a:r>
            <a:r>
              <a:rPr lang="ru-RU" sz="3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35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SC_0300.jpg (1341×919)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5325234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administraciykmr.ru/ai_fill/Images/DSC_0249.jpg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39653"/>
            <a:ext cx="2880320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cs.rdkkmrsk.ru/DwABAIQAzQGkAc0BSv_D-w8/tcaMz4dhqLY2iWJkAPRZdQ/sv/image/3f/af/a3/321661/78/DSC_0200.jpg?14761752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05064"/>
            <a:ext cx="293268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95999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Подложка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7163"/>
            <a:ext cx="9144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064127" cy="7647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задачи на 2017 год 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87713" y="620688"/>
            <a:ext cx="8921750" cy="500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00" dirty="0">
                <a:solidFill>
                  <a:schemeClr val="tx1"/>
                </a:solidFill>
              </a:rPr>
              <a:t> </a:t>
            </a:r>
            <a:r>
              <a:rPr lang="ru-RU" alt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инвестиционной стратегии района</a:t>
            </a:r>
            <a:r>
              <a:rPr lang="ru-RU" alt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производства сельскохозяйственной </a:t>
            </a:r>
            <a:r>
              <a:rPr lang="ru-RU" alt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r>
              <a:rPr lang="ru-RU" altLang="ru-RU" sz="2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собственных доходов  бюджета;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23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</a:t>
            </a:r>
            <a:r>
              <a:rPr lang="ru-RU" sz="2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эксплуатацию  дошкольного образовательного учреждения в с.  </a:t>
            </a:r>
            <a:r>
              <a:rPr lang="ru-RU" sz="23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Серноводское</a:t>
            </a:r>
            <a:r>
              <a:rPr 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23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и доступности муниципальных услуг и повышения благосостояния и качества жизни жителей района</a:t>
            </a:r>
            <a:r>
              <a:rPr lang="ru-RU" alt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sz="2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ru-RU" altLang="ru-RU" sz="23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емонт </a:t>
            </a:r>
            <a:r>
              <a:rPr lang="ru-RU" sz="2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районной бак</a:t>
            </a:r>
            <a:r>
              <a:rPr 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лаборатории</a:t>
            </a:r>
            <a:r>
              <a:rPr lang="ru-RU" sz="2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здания инфекционного отделения районной больницы;</a:t>
            </a:r>
          </a:p>
          <a:p>
            <a:pPr marL="342900" lvl="0" indent="-342900">
              <a:buFontTx/>
              <a:buChar char="-"/>
            </a:pP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фельдшерских пунктов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Новая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и </a:t>
            </a:r>
            <a:endParaRPr lang="ru-RU" sz="2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Русское;</a:t>
            </a:r>
          </a:p>
          <a:p>
            <a:pPr lvl="0">
              <a:buNone/>
            </a:pPr>
            <a:r>
              <a:rPr 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Ремонт </a:t>
            </a:r>
            <a:r>
              <a:rPr lang="ru-RU" sz="2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районного Дома </a:t>
            </a:r>
            <a:r>
              <a:rPr lang="ru-RU" sz="23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зала </a:t>
            </a:r>
            <a:r>
              <a:rPr lang="ru-RU" sz="2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греко-римской </a:t>
            </a:r>
            <a:r>
              <a:rPr lang="ru-RU" sz="2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борьбы.</a:t>
            </a:r>
            <a:endParaRPr lang="ru-RU" altLang="ru-RU" sz="25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FF"/>
            </a:gs>
            <a:gs pos="50000">
              <a:srgbClr val="FFFFFF"/>
            </a:gs>
            <a:gs pos="100000">
              <a:srgbClr val="FFCCFF"/>
            </a:gs>
          </a:gsLst>
          <a:lin ang="6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9" y="703239"/>
            <a:ext cx="6150275" cy="6165775"/>
          </a:xfrm>
          <a:prstGeom prst="ellips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7950" y="404813"/>
            <a:ext cx="6624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dirty="0" smtClean="0">
                <a:solidFill>
                  <a:schemeClr val="accent2"/>
                </a:solidFill>
              </a:rPr>
              <a:t>                  </a:t>
            </a:r>
            <a:endParaRPr lang="ru-RU" altLang="ru-RU" sz="1700" dirty="0" smtClean="0">
              <a:solidFill>
                <a:srgbClr val="99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51" y="66258"/>
            <a:ext cx="878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По итогам 2015 года в рейтинге комплексной оценки деятельности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органов местного самоуправления Курский район занял 4 место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33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10889237"/>
              </p:ext>
            </p:extLst>
          </p:nvPr>
        </p:nvGraphicFramePr>
        <p:xfrm>
          <a:off x="611560" y="1196752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4624"/>
            <a:ext cx="8136904" cy="936104"/>
          </a:xfrm>
        </p:spPr>
        <p:txBody>
          <a:bodyPr/>
          <a:lstStyle/>
          <a:p>
            <a:r>
              <a:rPr lang="ru-RU" sz="3700" b="1" i="1" dirty="0" smtClean="0">
                <a:solidFill>
                  <a:srgbClr val="3333FF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Вопросы местного значения</a:t>
            </a:r>
            <a:br>
              <a:rPr lang="ru-RU" sz="3700" b="1" i="1" dirty="0" smtClean="0">
                <a:solidFill>
                  <a:srgbClr val="3333FF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sz="3700" b="1" i="1" dirty="0" smtClean="0">
                <a:solidFill>
                  <a:srgbClr val="3333FF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муниципального района</a:t>
            </a:r>
            <a:endParaRPr lang="ru-RU" sz="3700" b="1" i="1" dirty="0">
              <a:solidFill>
                <a:srgbClr val="3333FF"/>
              </a:solidFill>
              <a:latin typeface="Arial Black" panose="020B0A0402010202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AutoShape 4" descr="Картинки по запросу картинка флаг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картинка флаг рф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Картинки по запросу картинка флаг рф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3933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76672"/>
            <a:ext cx="7992888" cy="496855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блок вопросов местного значения: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66FF"/>
                </a:solidFill>
              </a:rPr>
              <a:t>ФИНАНСОВАЯ ПОЛИТИКА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>
                <a:solidFill>
                  <a:srgbClr val="0066FF"/>
                </a:solidFill>
              </a:rPr>
              <a:t/>
            </a:r>
            <a:br>
              <a:rPr lang="ru-RU" b="1" i="1" dirty="0">
                <a:solidFill>
                  <a:srgbClr val="0066FF"/>
                </a:solidFill>
              </a:rPr>
            </a:br>
            <a:endParaRPr lang="ru-RU" dirty="0">
              <a:solidFill>
                <a:srgbClr val="0066FF"/>
              </a:solidFill>
            </a:endParaRPr>
          </a:p>
        </p:txBody>
      </p:sp>
      <p:pic>
        <p:nvPicPr>
          <p:cNvPr id="6" name="Picture 5" descr="Подложка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7163"/>
            <a:ext cx="9144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6049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3690" y="5726410"/>
            <a:ext cx="9181497" cy="936105"/>
          </a:xfrm>
          <a:prstGeom prst="roundRect">
            <a:avLst/>
          </a:prstGeom>
          <a:solidFill>
            <a:srgbClr val="CDFF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Поступило из федерального и краевого бюджетов: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дотации </a:t>
            </a:r>
            <a:r>
              <a:rPr lang="ru-RU" b="1" dirty="0" smtClean="0">
                <a:solidFill>
                  <a:schemeClr val="tx1"/>
                </a:solidFill>
              </a:rPr>
              <a:t>200,89 </a:t>
            </a:r>
            <a:r>
              <a:rPr lang="ru-RU" b="1" dirty="0" err="1" smtClean="0">
                <a:solidFill>
                  <a:schemeClr val="tx1"/>
                </a:solidFill>
              </a:rPr>
              <a:t>млн.руб</a:t>
            </a:r>
            <a:r>
              <a:rPr lang="ru-RU" b="1" dirty="0" smtClean="0">
                <a:solidFill>
                  <a:schemeClr val="tx1"/>
                </a:solidFill>
              </a:rPr>
              <a:t>., субсидии </a:t>
            </a:r>
            <a:r>
              <a:rPr lang="ru-RU" b="1" dirty="0">
                <a:solidFill>
                  <a:schemeClr val="tx1"/>
                </a:solidFill>
              </a:rPr>
              <a:t>– 64,8 </a:t>
            </a:r>
            <a:r>
              <a:rPr lang="ru-RU" b="1" dirty="0" err="1" smtClean="0">
                <a:solidFill>
                  <a:schemeClr val="tx1"/>
                </a:solidFill>
              </a:rPr>
              <a:t>млн.руб</a:t>
            </a:r>
            <a:r>
              <a:rPr lang="ru-RU" dirty="0">
                <a:solidFill>
                  <a:schemeClr val="tx1"/>
                </a:solidFill>
              </a:rPr>
              <a:t>., </a:t>
            </a:r>
            <a:r>
              <a:rPr lang="ru-RU" b="1" dirty="0" smtClean="0">
                <a:solidFill>
                  <a:schemeClr val="tx1"/>
                </a:solidFill>
              </a:rPr>
              <a:t>субвенции </a:t>
            </a:r>
            <a:r>
              <a:rPr lang="ru-RU" b="1" dirty="0">
                <a:solidFill>
                  <a:schemeClr val="tx1"/>
                </a:solidFill>
              </a:rPr>
              <a:t>– 730,6 </a:t>
            </a:r>
            <a:r>
              <a:rPr lang="ru-RU" b="1" dirty="0" err="1" smtClean="0">
                <a:solidFill>
                  <a:schemeClr val="tx1"/>
                </a:solidFill>
              </a:rPr>
              <a:t>млн.руб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1923" name="Picture 2" descr="http://www.pozgalev.ru/storage/c/2015/11/12/1447342173_797387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65" y="1707654"/>
            <a:ext cx="3814412" cy="401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одержимое 2"/>
          <p:cNvSpPr txBox="1">
            <a:spLocks/>
          </p:cNvSpPr>
          <p:nvPr/>
        </p:nvSpPr>
        <p:spPr>
          <a:xfrm>
            <a:off x="179512" y="1"/>
            <a:ext cx="8693026" cy="69269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ru-RU" sz="3000" b="1" kern="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района в 2016 году   </a:t>
            </a:r>
          </a:p>
          <a:p>
            <a:pPr marL="342900" indent="-342900" algn="just" eaLnBrk="0" hangingPunct="0">
              <a:spcBef>
                <a:spcPct val="20000"/>
              </a:spcBef>
              <a:defRPr/>
            </a:pPr>
            <a:r>
              <a:rPr lang="ru-RU" sz="28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defRPr/>
            </a:pPr>
            <a:r>
              <a:rPr lang="ru-RU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endParaRPr lang="ru-RU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79512" y="1124744"/>
            <a:ext cx="2967121" cy="2592288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149045" y="1124744"/>
            <a:ext cx="2887449" cy="2592288"/>
          </a:xfrm>
          <a:prstGeom prst="ellipse">
            <a:avLst/>
          </a:prstGeom>
          <a:solidFill>
            <a:srgbClr val="CDEC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 eaLnBrk="0" hangingPunct="0">
              <a:spcBef>
                <a:spcPct val="20000"/>
              </a:spcBef>
              <a:defRPr/>
            </a:pPr>
            <a:endParaRPr lang="ru-RU" b="1" i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0192" y="1707654"/>
            <a:ext cx="2881305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b="1" i="1" u="sng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i="1" u="sng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endParaRPr lang="ru-RU" b="1" i="1" u="sng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– </a:t>
            </a:r>
            <a:endParaRPr lang="ru-RU" sz="2000" i="1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1217,36 млн</a:t>
            </a:r>
            <a:r>
              <a:rPr lang="ru-RU" sz="20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>
              <a:defRPr/>
            </a:pPr>
            <a:r>
              <a:rPr lang="ru-RU" sz="20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Факт – </a:t>
            </a:r>
            <a:endParaRPr lang="ru-RU" sz="2000" i="1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1202,47 </a:t>
            </a:r>
            <a:r>
              <a:rPr lang="ru-RU" sz="20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ru-RU" sz="2000" i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734" y="1707654"/>
            <a:ext cx="2827522" cy="1619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u="sng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endParaRPr lang="ru-RU" b="1" i="1" u="sng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– </a:t>
            </a:r>
          </a:p>
          <a:p>
            <a:pPr algn="ctr">
              <a:defRPr/>
            </a:pPr>
            <a:r>
              <a:rPr lang="ru-RU" sz="2000" b="1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1178,94 млн. руб.</a:t>
            </a:r>
          </a:p>
          <a:p>
            <a:pPr>
              <a:defRPr/>
            </a:pPr>
            <a:r>
              <a:rPr lang="ru-RU" sz="2000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Факт – </a:t>
            </a:r>
          </a:p>
          <a:p>
            <a:pPr algn="ctr">
              <a:defRPr/>
            </a:pPr>
            <a:r>
              <a:rPr lang="ru-RU" sz="2000" b="1" i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1189,08 млн. руб.</a:t>
            </a:r>
            <a:endParaRPr lang="ru-RU" sz="2000" b="1" i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3059832" y="692696"/>
            <a:ext cx="3089214" cy="103440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Переходящий остаток средств </a:t>
            </a:r>
            <a:r>
              <a:rPr lang="ru-RU" sz="1600" b="1" i="1" dirty="0" smtClean="0">
                <a:solidFill>
                  <a:schemeClr val="tx1"/>
                </a:solidFill>
              </a:rPr>
              <a:t>38,63 млн. руб.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бюдж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125"/>
            <a:ext cx="885698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16632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ru-RU" sz="33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собственных доходов и межбюджетных трансфертов в 2016 году</a:t>
            </a:r>
            <a:endParaRPr lang="ru-RU" sz="33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44" y="1988840"/>
            <a:ext cx="3136573" cy="30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74125"/>
            <a:ext cx="2123728" cy="206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9"/>
          <p:cNvSpPr>
            <a:spLocks noChangeArrowheads="1"/>
          </p:cNvSpPr>
          <p:nvPr/>
        </p:nvSpPr>
        <p:spPr bwMode="auto">
          <a:xfrm>
            <a:off x="179512" y="5049195"/>
            <a:ext cx="3138488" cy="7080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5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Собственные доходы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187,9 млн. руб.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(15,7 %)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19"/>
          <p:cNvSpPr>
            <a:spLocks noChangeArrowheads="1"/>
          </p:cNvSpPr>
          <p:nvPr/>
        </p:nvSpPr>
        <p:spPr bwMode="auto">
          <a:xfrm>
            <a:off x="3415844" y="5040065"/>
            <a:ext cx="3138488" cy="7080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5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1 008 млн. руб.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(84,3 %)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80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7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8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0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13854</TotalTime>
  <Words>2770</Words>
  <Application>Microsoft Office PowerPoint</Application>
  <PresentationFormat>Экран (4:3)</PresentationFormat>
  <Paragraphs>371</Paragraphs>
  <Slides>49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1_HDOfficeLightV0</vt:lpstr>
      <vt:lpstr>2_HDOfficeLightV0</vt:lpstr>
      <vt:lpstr>3_HDOfficeLightV0</vt:lpstr>
      <vt:lpstr>Оформление по умолчанию</vt:lpstr>
      <vt:lpstr>4_HDOfficeLightV0</vt:lpstr>
      <vt:lpstr>5_HDOfficeLightV0</vt:lpstr>
      <vt:lpstr>Презентация PowerPoint</vt:lpstr>
      <vt:lpstr>Курский муниципальный район  Ставропольского края</vt:lpstr>
      <vt:lpstr>18 сентября 2016 года состоялись выборы депутатов</vt:lpstr>
      <vt:lpstr>Презентация PowerPoint</vt:lpstr>
      <vt:lpstr>Презентация PowerPoint</vt:lpstr>
      <vt:lpstr>Вопросы местного значения  муниципального района</vt:lpstr>
      <vt:lpstr>1 блок вопросов местного значения:  ФИНАНСОВАЯ ПОЛИТИКА  </vt:lpstr>
      <vt:lpstr>Презентация PowerPoint</vt:lpstr>
      <vt:lpstr>Соотношение собственных доходов и межбюджетных трансфертов в 2016 году</vt:lpstr>
      <vt:lpstr>Распределение расходов бюджета  Курского района по долям в 2016 году </vt:lpstr>
      <vt:lpstr>2 блок вопросов местного значения: СОДЕРЖАНИЕ  И ОБЕСПЕЧЕНИЕ КОММУНАЛЬНО-БЫТОВОЙ ИНФРАСТРУКТУРЫ </vt:lpstr>
      <vt:lpstr>Дорожная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Услуги связи</vt:lpstr>
      <vt:lpstr>3 блок вопросов местного значения:  ОБЕСПЕЧЕНИЕ БЕЗОПАСНОСТИ НАСЕЛЕНИЯ </vt:lpstr>
      <vt:lpstr>Единая дежурно-диспетчерская служба</vt:lpstr>
      <vt:lpstr>Участие в предупреждении и ликвидации последствий чрезвычайных ситуаций</vt:lpstr>
      <vt:lpstr>Профилактика правонарушений, терроризма и экстремизма. Поддержка казачества. </vt:lpstr>
      <vt:lpstr>4 блок вопросов местного значения:  МУНИЦИПАЛЬНОЕ УПРАВЛЕНИЕ </vt:lpstr>
      <vt:lpstr>Презентация PowerPoint</vt:lpstr>
      <vt:lpstr>Содержание и использование архивного фонда </vt:lpstr>
      <vt:lpstr>Укрепление правовой защиты </vt:lpstr>
      <vt:lpstr>Во исполнение указа Президента РФ «Об основных направлениях совершенствования системы государственного управления»,  в целях борьбы с коррупцией, снижения административных барьеров и повышения доступности государственных и муниципальных услуг установлены следующие направления деятельности: </vt:lpstr>
      <vt:lpstr>5 блок вопросов местного значения:  СОДЕРЖАНИЕ  СОЦИАЛЬНО-КУЛЬТУРНОЙ СФЕРЫ  </vt:lpstr>
      <vt:lpstr>        Демографическая ситуация  по Курскому району за 2016 год      </vt:lpstr>
      <vt:lpstr>Презентация PowerPoint</vt:lpstr>
      <vt:lpstr>Презентация PowerPoint</vt:lpstr>
      <vt:lpstr>Программа «Развитие образования»</vt:lpstr>
      <vt:lpstr>Программа «Развитие образования»</vt:lpstr>
      <vt:lpstr>Программа «Развитие образования»</vt:lpstr>
      <vt:lpstr>Дошкольное образование</vt:lpstr>
      <vt:lpstr>Организация летнего отдыха</vt:lpstr>
      <vt:lpstr>Награды работникам образования</vt:lpstr>
      <vt:lpstr> Молодежная политика.  Центр по работе с молодежью. </vt:lpstr>
      <vt:lpstr>Презентация PowerPoint</vt:lpstr>
      <vt:lpstr>Презентация PowerPoint</vt:lpstr>
      <vt:lpstr> «Сохранение и развитие культуры»</vt:lpstr>
      <vt:lpstr>6 блок вопросов местного значения:  РАЗВИТИЕ ТЕРРИТОРИИ </vt:lpstr>
      <vt:lpstr>Презентация PowerPoint</vt:lpstr>
      <vt:lpstr>Животноводство  (без учета личных подсобных хозяйств)</vt:lpstr>
      <vt:lpstr>Поддержка сельского хозяйства</vt:lpstr>
      <vt:lpstr>В целях создания условий для обеспечения услугами общественного питания, торговли и бытового обслуживания  администрация наделена полномочиями:</vt:lpstr>
      <vt:lpstr>VI  Межрегиональный  фестиваль-ярмарка «Арбузник-2016</vt:lpstr>
      <vt:lpstr>В Галерею Почета в 2016 году занесены  4 организации и 19 жителей района</vt:lpstr>
      <vt:lpstr>Приоритетные задачи на 2017 год </vt:lpstr>
    </vt:vector>
  </TitlesOfParts>
  <Company>NhT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Карпо</dc:creator>
  <cp:lastModifiedBy>User</cp:lastModifiedBy>
  <cp:revision>692</cp:revision>
  <cp:lastPrinted>2017-02-01T12:47:22Z</cp:lastPrinted>
  <dcterms:created xsi:type="dcterms:W3CDTF">2013-04-18T05:53:32Z</dcterms:created>
  <dcterms:modified xsi:type="dcterms:W3CDTF">2017-05-31T09:10:43Z</dcterms:modified>
</cp:coreProperties>
</file>