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A7358D4-810C-47F6-A383-DE9D51A17D19}">
          <p14:sldIdLst>
            <p14:sldId id="256"/>
            <p14:sldId id="257"/>
            <p14:sldId id="258"/>
            <p14:sldId id="259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456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7854696" cy="540060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0"/>
              </a:spcAft>
            </a:pPr>
            <a:r>
              <a:rPr lang="ru-RU" sz="1800" kern="100" dirty="0" smtClean="0">
                <a:latin typeface="Times New Roman" pitchFamily="18" charset="0"/>
                <a:ea typeface="Tahoma"/>
                <a:cs typeface="Times New Roman" pitchFamily="18" charset="0"/>
              </a:rPr>
              <a:t>	Администрация </a:t>
            </a:r>
            <a:r>
              <a:rPr lang="ru-RU" sz="1800" kern="100" dirty="0">
                <a:latin typeface="Times New Roman" pitchFamily="18" charset="0"/>
                <a:ea typeface="Tahoma"/>
                <a:cs typeface="Times New Roman" pitchFamily="18" charset="0"/>
              </a:rPr>
              <a:t>Курского муниципального округа Ставропольского края в рамках реализации плана действий по оптимизации процесса </a:t>
            </a:r>
            <a:r>
              <a:rPr lang="ru-RU" sz="1800" kern="100" dirty="0">
                <a:latin typeface="Times New Roman" pitchFamily="18" charset="0"/>
                <a:ea typeface="SimSun"/>
                <a:cs typeface="Times New Roman" pitchFamily="18" charset="0"/>
              </a:rPr>
              <a:t>«Оптимизация процесса предоставления муниципальной услуги «Выдача градостроительного плана земельного участка» сообщает застройщикам Курского муниципального округа Ставропольского края информацию о возможности подачи заявления через МФЦ и портал единых государственных услуг.</a:t>
            </a:r>
            <a:endParaRPr lang="ru-RU" sz="1800" kern="100" dirty="0">
              <a:latin typeface="Times New Roman" pitchFamily="18" charset="0"/>
              <a:ea typeface="Tahoma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800" kern="100" dirty="0" smtClean="0">
                <a:latin typeface="Times New Roman" pitchFamily="18" charset="0"/>
                <a:ea typeface="SimSun"/>
                <a:cs typeface="Times New Roman" pitchFamily="18" charset="0"/>
              </a:rPr>
              <a:t>	Подачу </a:t>
            </a:r>
            <a:r>
              <a:rPr lang="ru-RU" sz="1800" kern="100" dirty="0">
                <a:latin typeface="Times New Roman" pitchFamily="18" charset="0"/>
                <a:ea typeface="SimSun"/>
                <a:cs typeface="Times New Roman" pitchFamily="18" charset="0"/>
              </a:rPr>
              <a:t>заявления через МФЦ можно осуществить по адресу: Ставропольский край, Курский муниципальный округ, станица Курская, пер Октябрьский, д. 22, и территориальных отделах, расположенных на территории бывших муниципальных образований</a:t>
            </a:r>
            <a:r>
              <a:rPr lang="ru-RU" sz="1800" kern="100" dirty="0" smtClean="0">
                <a:latin typeface="Times New Roman" pitchFamily="18" charset="0"/>
                <a:ea typeface="SimSun"/>
                <a:cs typeface="Times New Roman" pitchFamily="18" charset="0"/>
              </a:rPr>
              <a:t>. </a:t>
            </a:r>
            <a:r>
              <a:rPr lang="ru-RU" sz="1800" kern="100" dirty="0">
                <a:latin typeface="Times New Roman" pitchFamily="18" charset="0"/>
                <a:ea typeface="SimSun"/>
                <a:cs typeface="Times New Roman" pitchFamily="18" charset="0"/>
              </a:rPr>
              <a:t>В целях получения муниципальной услуги «Выдача градостроительного плана земельного участка», необходимо обратиться в МФЦ с необходимым пакетом документов: </a:t>
            </a:r>
            <a:endParaRPr lang="ru-RU" sz="1800" kern="100" dirty="0">
              <a:latin typeface="Times New Roman" pitchFamily="18" charset="0"/>
              <a:ea typeface="Tahoma"/>
              <a:cs typeface="Times New Roman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800" kern="100" dirty="0">
                <a:latin typeface="Times New Roman" pitchFamily="18" charset="0"/>
                <a:ea typeface="Tahoma"/>
                <a:cs typeface="Times New Roman" pitchFamily="18" charset="0"/>
              </a:rPr>
              <a:t>К заявлению прилагаются следующие документы:</a:t>
            </a:r>
          </a:p>
          <a:p>
            <a:pPr marL="450215" algn="just">
              <a:spcAft>
                <a:spcPts val="0"/>
              </a:spcAft>
            </a:pPr>
            <a:r>
              <a:rPr lang="ru-RU" sz="1800" kern="100" dirty="0">
                <a:latin typeface="Times New Roman" pitchFamily="18" charset="0"/>
                <a:ea typeface="Tahoma"/>
                <a:cs typeface="Times New Roman" pitchFamily="18" charset="0"/>
              </a:rPr>
              <a:t>1) один из документов, удостоверяющих личность заявителя:</a:t>
            </a:r>
          </a:p>
          <a:p>
            <a:pPr indent="450215" algn="just">
              <a:spcAft>
                <a:spcPts val="0"/>
              </a:spcAft>
            </a:pPr>
            <a:r>
              <a:rPr lang="ru-RU" sz="1800" kern="100" dirty="0">
                <a:latin typeface="Times New Roman" pitchFamily="18" charset="0"/>
                <a:ea typeface="Tahoma"/>
                <a:cs typeface="Times New Roman" pitchFamily="18" charset="0"/>
              </a:rPr>
              <a:t>паспорт гражданина Российской Федерации (предоставляется гражданами Российской Федерации);</a:t>
            </a:r>
          </a:p>
          <a:p>
            <a:pPr indent="450215" algn="just">
              <a:spcAft>
                <a:spcPts val="0"/>
              </a:spcAft>
            </a:pPr>
            <a:r>
              <a:rPr lang="ru-RU" sz="1800" kern="100" dirty="0">
                <a:latin typeface="Times New Roman" pitchFamily="18" charset="0"/>
                <a:ea typeface="Tahoma"/>
                <a:cs typeface="Times New Roman" pitchFamily="18" charset="0"/>
              </a:rPr>
              <a:t>временное удостоверение личности гражданина Российской Федерации по форме № 2П (предоставляется в случае утраты или переоформления паспорта гражданина Российской Федерации);</a:t>
            </a: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344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16624"/>
          </a:xfrm>
        </p:spPr>
        <p:txBody>
          <a:bodyPr>
            <a:normAutofit fontScale="32500" lnSpcReduction="20000"/>
          </a:bodyPr>
          <a:lstStyle/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4900" kern="100" dirty="0">
                <a:latin typeface="Times New Roman" pitchFamily="18" charset="0"/>
                <a:ea typeface="Tahoma"/>
                <a:cs typeface="Times New Roman" pitchFamily="18" charset="0"/>
              </a:rPr>
              <a:t>удостоверение личности (военный билет) военнослужащего Российской Федерации (может быть представлено для удостоверения личности военнослужащего Российской Федерации); </a:t>
            </a: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4900" kern="100" dirty="0">
                <a:latin typeface="Times New Roman" pitchFamily="18" charset="0"/>
                <a:ea typeface="Tahoma"/>
                <a:cs typeface="Times New Roman" pitchFamily="18" charset="0"/>
              </a:rPr>
              <a:t>паспорт иностранного гражданина либо иной документ, установленный федеральным  зако­ном  или  признаваемый в соответствии с международным 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ru-RU" sz="4900" kern="100" dirty="0">
                <a:latin typeface="Times New Roman" pitchFamily="18" charset="0"/>
                <a:ea typeface="Tahoma"/>
                <a:cs typeface="Times New Roman" pitchFamily="18" charset="0"/>
              </a:rPr>
              <a:t>договором в качестве документа, удостоверяющего личность иностранного гражданина (предоставляется для удостоверения личности иностранного гражданина); </a:t>
            </a:r>
          </a:p>
          <a:p>
            <a:pPr indent="450215" algn="just">
              <a:lnSpc>
                <a:spcPct val="120000"/>
              </a:lnSpc>
              <a:spcAft>
                <a:spcPts val="0"/>
              </a:spcAft>
            </a:pPr>
            <a:r>
              <a:rPr lang="ru-RU" sz="4900" kern="100" dirty="0">
                <a:latin typeface="Times New Roman" pitchFamily="18" charset="0"/>
                <a:ea typeface="Tahoma"/>
                <a:cs typeface="Times New Roman" pitchFamily="18" charset="0"/>
              </a:rPr>
              <a:t>удостоверение беженца (предоставляется для удостоверения личности лиц (не граждан Российской Федерации), признанных беженцами);</a:t>
            </a:r>
          </a:p>
          <a:p>
            <a:pPr indent="449580" algn="just">
              <a:lnSpc>
                <a:spcPct val="120000"/>
              </a:lnSpc>
              <a:spcAft>
                <a:spcPts val="0"/>
              </a:spcAft>
            </a:pPr>
            <a:r>
              <a:rPr lang="ru-RU" sz="4900" kern="100" dirty="0">
                <a:latin typeface="Times New Roman" pitchFamily="18" charset="0"/>
                <a:ea typeface="Tahoma"/>
                <a:cs typeface="Times New Roman" pitchFamily="18" charset="0"/>
              </a:rPr>
              <a:t>свидетельство о рассмотрении ходатайства о признании беженцем на территории   Российской Федерации  по  существу  (предоставляется для </a:t>
            </a:r>
            <a:r>
              <a:rPr lang="ru-RU" sz="4900" kern="100" dirty="0" smtClean="0">
                <a:latin typeface="Times New Roman" pitchFamily="18" charset="0"/>
                <a:ea typeface="Tahoma"/>
                <a:cs typeface="Times New Roman" pitchFamily="18" charset="0"/>
              </a:rPr>
              <a:t>удостоверения </a:t>
            </a:r>
            <a:r>
              <a:rPr lang="ru-RU" sz="4900" kern="100" dirty="0">
                <a:latin typeface="Times New Roman" pitchFamily="18" charset="0"/>
                <a:ea typeface="Tahoma"/>
                <a:cs typeface="Times New Roman" pitchFamily="18" charset="0"/>
              </a:rPr>
              <a:t>личности лиц, ходатайствующих о признании беженцем на территории Российской Федерации); </a:t>
            </a:r>
          </a:p>
          <a:p>
            <a:pPr indent="449580" algn="just">
              <a:lnSpc>
                <a:spcPct val="120000"/>
              </a:lnSpc>
              <a:spcAft>
                <a:spcPts val="0"/>
              </a:spcAft>
            </a:pPr>
            <a:r>
              <a:rPr lang="ru-RU" sz="4900" kern="100" dirty="0">
                <a:latin typeface="Times New Roman" pitchFamily="18" charset="0"/>
                <a:ea typeface="Tahoma"/>
                <a:cs typeface="Times New Roman" pitchFamily="18" charset="0"/>
              </a:rPr>
              <a:t>вид на жительство в Российской Федерации (предоставляется для удостоверения  личности  лиц  без гражданства,  если они постоянно  проживают на территории Российской Федерации);</a:t>
            </a:r>
          </a:p>
          <a:p>
            <a:pPr indent="449580" algn="just">
              <a:lnSpc>
                <a:spcPct val="120000"/>
              </a:lnSpc>
              <a:spcAft>
                <a:spcPts val="0"/>
              </a:spcAft>
            </a:pPr>
            <a:r>
              <a:rPr lang="ru-RU" sz="4900" kern="100" dirty="0">
                <a:latin typeface="Times New Roman" pitchFamily="18" charset="0"/>
                <a:ea typeface="Tahoma"/>
                <a:cs typeface="Times New Roman" pitchFamily="18" charset="0"/>
              </a:rPr>
              <a:t>свидетельство о предоставлении временного убежища на территории Российской Федерации (предоставляется для удостоверения личности лица, получившего временное убежище на территории Российской Федерации);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509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688632"/>
          </a:xfrm>
        </p:spPr>
        <p:txBody>
          <a:bodyPr>
            <a:norm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разрешение на временное проживание (предоставляется для удостоверения личности лиц без гражданства, временно проживающих на территории Российской Федерации и не имеющих документа, удостоверяющего личность);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spc="-100" dirty="0">
                <a:latin typeface="Times New Roman" pitchFamily="18" charset="0"/>
                <a:ea typeface="Tahoma"/>
                <a:cs typeface="Times New Roman" pitchFamily="18" charset="0"/>
              </a:rPr>
              <a:t>2) </a:t>
            </a: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документ, подтверждающий полномочия представителя:</a:t>
            </a:r>
            <a:r>
              <a:rPr lang="ru-RU" sz="1600" b="1" i="1" kern="100" spc="-100" dirty="0">
                <a:latin typeface="Times New Roman" pitchFamily="18" charset="0"/>
                <a:ea typeface="Tahoma"/>
                <a:cs typeface="Times New Roman" pitchFamily="18" charset="0"/>
              </a:rPr>
              <a:t> </a:t>
            </a:r>
            <a:endParaRPr lang="ru-RU" sz="1600" kern="100" dirty="0">
              <a:latin typeface="Times New Roman" pitchFamily="18" charset="0"/>
              <a:ea typeface="Tahoma"/>
              <a:cs typeface="Times New Roman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доверенность (представляется при обращении представителя заявителя);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документ, подтверждающий право лица без доверенности действовать от имени заявителя: решение (приказ) о назначении или об избрании физического лица на должность (предоставляется при обращении лица, обладающего правом действовать от имени заявителя без доверенности);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свидетельство о рождении (предоставляется при обращении родителей несовершеннолетних детей);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акт органа опеки и попечительства о назначении опекуна (предоставляется при обращении опекуна заявителя);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акт органа опеки и попечительства о назначении попечителя (предоставляется при обращении попечителя заявителя).</a:t>
            </a:r>
          </a:p>
          <a:p>
            <a:pPr indent="450215" algn="just">
              <a:spcAft>
                <a:spcPts val="0"/>
              </a:spcAft>
              <a:tabLst>
                <a:tab pos="5081270" algn="l"/>
              </a:tabLs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3) документы, подтверждающие право: 	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документы на земельный участок, право на который не зарегистрировано в Едином государственном реестре недвижимости;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716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904656"/>
          </a:xfrm>
        </p:spPr>
        <p:txBody>
          <a:bodyPr>
            <a:norm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свидетельство о праве собственности на землю (выданное земельным комитетом, исполнительным комитетом Совета народных депутатов МО);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государственный акт о праве пожизненного наследуемого владения земельным участком (праве постоянного (бессрочного) пользования земельным участком) (выданный исполнительным комитетом Совета народных депута­тов);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договор на передачу земельного участка в постоянное (бессрочное) пользование (выданный исполнительным комитетом Совета народных депу­татов);</a:t>
            </a:r>
          </a:p>
          <a:p>
            <a:pPr indent="450215" algn="just">
              <a:spcAft>
                <a:spcPts val="0"/>
              </a:spcAft>
              <a:tabLst>
                <a:tab pos="1642745" algn="l"/>
              </a:tabLs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свидетельство о пожизненном наследуемом владении земельным участком (выданное исполнительным комитетом Совета народных депутатов);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свидетельство а праве бессрочного (постоянного) пользования землей (выданное земельным комитетом, исполнительным органом сельского (по­селкового) Совета народных депутатов);   </a:t>
            </a:r>
          </a:p>
          <a:p>
            <a:pPr indent="450215" algn="just">
              <a:spcAft>
                <a:spcPts val="0"/>
              </a:spcAft>
              <a:tabLst>
                <a:tab pos="2871470" algn="l"/>
              </a:tabLs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договор аренды земельного участка (выданный органом местного </a:t>
            </a:r>
            <a:r>
              <a:rPr lang="ru-RU" sz="1600" kern="100" dirty="0" smtClean="0">
                <a:latin typeface="Times New Roman" pitchFamily="18" charset="0"/>
                <a:ea typeface="Tahoma"/>
                <a:cs typeface="Times New Roman" pitchFamily="18" charset="0"/>
              </a:rPr>
              <a:t>самоуправления </a:t>
            </a: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или заключенный между/гражданами и (или) юридическими лицами);	</a:t>
            </a: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Tahoma"/>
                <a:cs typeface="Times New Roman" pitchFamily="18" charset="0"/>
              </a:rPr>
              <a:t>договор купли-продажи (выданный органом местного самоуправления или заключенный между гражданами и (или) юридическими лицами</a:t>
            </a:r>
            <a:r>
              <a:rPr lang="ru-RU" sz="1600" kern="100" dirty="0" smtClean="0">
                <a:latin typeface="Times New Roman" pitchFamily="18" charset="0"/>
                <a:ea typeface="Tahoma"/>
                <a:cs typeface="Times New Roman" pitchFamily="18" charset="0"/>
              </a:rPr>
              <a:t>);</a:t>
            </a:r>
          </a:p>
          <a:p>
            <a:pPr indent="450215" algn="just">
              <a:lnSpc>
                <a:spcPts val="1645"/>
              </a:lnSpc>
              <a:spcAft>
                <a:spcPts val="0"/>
              </a:spcAft>
            </a:pPr>
            <a:r>
              <a:rPr lang="ru-RU" sz="1600" kern="100" dirty="0">
                <a:latin typeface="Times New Roman"/>
                <a:ea typeface="Tahoma"/>
                <a:cs typeface="Times New Roman"/>
              </a:rPr>
              <a:t>договор дарения (заключенный между гражданами и (или) юридиче­скими лицами), договор о переуступке прав (заключенный между граждана­ми и (или) юридическими лицами);</a:t>
            </a:r>
            <a:endParaRPr lang="ru-RU" sz="1400" kern="100" dirty="0">
              <a:latin typeface="Liberation Serif"/>
              <a:ea typeface="Tahoma"/>
              <a:cs typeface="Mangal"/>
            </a:endParaRPr>
          </a:p>
          <a:p>
            <a:pPr indent="450215" algn="just">
              <a:lnSpc>
                <a:spcPts val="1645"/>
              </a:lnSpc>
              <a:spcAft>
                <a:spcPts val="0"/>
              </a:spcAft>
            </a:pPr>
            <a:r>
              <a:rPr lang="ru-RU" sz="1600" kern="100" dirty="0">
                <a:latin typeface="Times New Roman"/>
                <a:ea typeface="Tahoma"/>
                <a:cs typeface="Times New Roman"/>
              </a:rPr>
              <a:t>решение суда.</a:t>
            </a:r>
            <a:endParaRPr lang="ru-RU" sz="1400" kern="100" dirty="0">
              <a:latin typeface="Liberation Serif"/>
              <a:ea typeface="Tahoma"/>
              <a:cs typeface="Mangal"/>
            </a:endParaRPr>
          </a:p>
          <a:p>
            <a:pPr indent="450215" algn="just">
              <a:spcAft>
                <a:spcPts val="0"/>
              </a:spcAft>
            </a:pPr>
            <a:endParaRPr lang="ru-RU" sz="1600" kern="100" dirty="0">
              <a:latin typeface="Times New Roman" pitchFamily="18" charset="0"/>
              <a:ea typeface="Tahoma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4205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389120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SimSun"/>
                <a:cs typeface="Times New Roman" pitchFamily="18" charset="0"/>
              </a:rPr>
              <a:t>Документы, необходимые для получения муниципальной услуги, предоставляются в оригиналах или в нотариально заверенных копиях, за исключением заявления. После сличения оригинала документа и его копии, к делу приобщается копия документа, а оригинал возвращается заявителю.</a:t>
            </a:r>
            <a:endParaRPr lang="ru-RU" sz="1600" kern="100" dirty="0">
              <a:latin typeface="Times New Roman" pitchFamily="18" charset="0"/>
              <a:ea typeface="Tahoma"/>
              <a:cs typeface="Times New Roman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kern="100" dirty="0">
                <a:latin typeface="Times New Roman" pitchFamily="18" charset="0"/>
                <a:ea typeface="SimSun"/>
                <a:cs typeface="Times New Roman" pitchFamily="18" charset="0"/>
              </a:rPr>
              <a:t>Направить заявление о выдаче градостроительного плана земельного участка можно и с помощью портала государственных услуг, что имеет неоспоримые плюсы и преимущества. Заявление можно подать не выходя из дома, отсутствует необходимость дублирования документации на бумажном носителе, получение результата посредством электронной почты указанной в сформированном заявлении.</a:t>
            </a:r>
            <a:endParaRPr lang="ru-RU" sz="1600" kern="100" dirty="0">
              <a:latin typeface="Times New Roman" pitchFamily="18" charset="0"/>
              <a:ea typeface="Tahoma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152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489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</cp:revision>
  <dcterms:created xsi:type="dcterms:W3CDTF">2022-12-06T05:52:37Z</dcterms:created>
  <dcterms:modified xsi:type="dcterms:W3CDTF">2022-12-06T06:07:37Z</dcterms:modified>
</cp:coreProperties>
</file>