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87" r:id="rId2"/>
  </p:sldMasterIdLst>
  <p:notesMasterIdLst>
    <p:notesMasterId r:id="rId22"/>
  </p:notesMasterIdLst>
  <p:sldIdLst>
    <p:sldId id="272" r:id="rId3"/>
    <p:sldId id="318" r:id="rId4"/>
    <p:sldId id="320" r:id="rId5"/>
    <p:sldId id="322" r:id="rId6"/>
    <p:sldId id="323" r:id="rId7"/>
    <p:sldId id="324" r:id="rId8"/>
    <p:sldId id="325" r:id="rId9"/>
    <p:sldId id="327" r:id="rId10"/>
    <p:sldId id="326" r:id="rId11"/>
    <p:sldId id="274" r:id="rId12"/>
    <p:sldId id="329" r:id="rId13"/>
    <p:sldId id="282" r:id="rId14"/>
    <p:sldId id="267" r:id="rId15"/>
    <p:sldId id="263" r:id="rId16"/>
    <p:sldId id="330" r:id="rId17"/>
    <p:sldId id="331" r:id="rId18"/>
    <p:sldId id="328" r:id="rId19"/>
    <p:sldId id="332" r:id="rId20"/>
    <p:sldId id="31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FFFFCC"/>
    <a:srgbClr val="070BB9"/>
    <a:srgbClr val="FFCCFF"/>
    <a:srgbClr val="66FFFF"/>
    <a:srgbClr val="02BE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dPt>
            <c:idx val="0"/>
            <c:bubble3D val="0"/>
            <c:spPr>
              <a:solidFill>
                <a:srgbClr val="CCFFCC"/>
              </a:solidFill>
            </c:spPr>
          </c:dPt>
          <c:dPt>
            <c:idx val="3"/>
            <c:bubble3D val="0"/>
            <c:spPr>
              <a:solidFill>
                <a:srgbClr val="FFFF99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Лист2!$A$2:$A$7</c:f>
              <c:strCache>
                <c:ptCount val="6"/>
                <c:pt idx="0">
                  <c:v>Бюджетная сфера</c:v>
                </c:pt>
                <c:pt idx="1">
                  <c:v> Сельское хозяйство</c:v>
                </c:pt>
                <c:pt idx="2">
                  <c:v> Промышленность, строительство, транспорт, связь</c:v>
                </c:pt>
                <c:pt idx="3">
                  <c:v> Частный бизнес, в том числе торговля, общественное питание и бытовое обслуживание</c:v>
                </c:pt>
                <c:pt idx="4">
                  <c:v> Специализированные государственные органы охраны и безопасности</c:v>
                </c:pt>
                <c:pt idx="5">
                  <c:v> Прочие виды экономической деятельности</c:v>
                </c:pt>
              </c:strCache>
            </c:strRef>
          </c:cat>
          <c:val>
            <c:numRef>
              <c:f>Лист2!$C$2:$C$7</c:f>
              <c:numCache>
                <c:formatCode>0.0%</c:formatCode>
                <c:ptCount val="6"/>
                <c:pt idx="0">
                  <c:v>0.16379047812404832</c:v>
                </c:pt>
                <c:pt idx="1">
                  <c:v>0.12450512638310832</c:v>
                </c:pt>
                <c:pt idx="2">
                  <c:v>0.20962338848847833</c:v>
                </c:pt>
                <c:pt idx="3">
                  <c:v>0.38473251446553647</c:v>
                </c:pt>
                <c:pt idx="4">
                  <c:v>1.7967719013298144E-2</c:v>
                </c:pt>
                <c:pt idx="5">
                  <c:v>9.9380773525530403E-2</c:v>
                </c:pt>
              </c:numCache>
            </c:numRef>
          </c:val>
        </c:ser>
        <c:ser>
          <c:idx val="0"/>
          <c:order val="0"/>
          <c:cat>
            <c:strRef>
              <c:f>Лист2!$A$2:$A$7</c:f>
              <c:strCache>
                <c:ptCount val="6"/>
                <c:pt idx="0">
                  <c:v>Бюджетная сфера</c:v>
                </c:pt>
                <c:pt idx="1">
                  <c:v> Сельское хозяйство</c:v>
                </c:pt>
                <c:pt idx="2">
                  <c:v> Промышленность, строительство, транспорт, связь</c:v>
                </c:pt>
                <c:pt idx="3">
                  <c:v> Частный бизнес, в том числе торговля, общественное питание и бытовое обслуживание</c:v>
                </c:pt>
                <c:pt idx="4">
                  <c:v> Специализированные государственные органы охраны и безопасности</c:v>
                </c:pt>
                <c:pt idx="5">
                  <c:v> Прочие виды экономической деятельности</c:v>
                </c:pt>
              </c:strCache>
            </c:strRef>
          </c:cat>
          <c:val>
            <c:numRef>
              <c:f>Лист2!$B$2:$B$7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99749778528221"/>
          <c:y val="5.8606554838800994E-3"/>
          <c:w val="0.32840239736755905"/>
          <c:h val="0.97447562856675285"/>
        </c:manualLayout>
      </c:layout>
      <c:overlay val="0"/>
      <c:spPr>
        <a:solidFill>
          <a:sysClr val="window" lastClr="FFFFFF"/>
        </a:solidFill>
        <a:ln w="25400" cap="flat" cmpd="sng" algn="ctr">
          <a:solidFill>
            <a:srgbClr val="758085"/>
          </a:solidFill>
          <a:prstDash val="solid"/>
        </a:ln>
        <a:effectLst/>
      </c:spPr>
      <c:txPr>
        <a:bodyPr/>
        <a:lstStyle/>
        <a:p>
          <a:pPr>
            <a:defRPr sz="1300" kern="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E284F-ED4B-46CC-9CBE-BBD4AD921DBC}" type="doc">
      <dgm:prSet loTypeId="urn:microsoft.com/office/officeart/2005/8/layout/equati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3F675-031A-476B-8F1C-144444AA2AF9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4EE7B-F156-4CF8-B5A1-8A76F054EEC2}" type="parTrans" cxnId="{E2C418D8-9445-4385-B5F6-D633F39C3FE0}">
      <dgm:prSet/>
      <dgm:spPr/>
      <dgm:t>
        <a:bodyPr/>
        <a:lstStyle/>
        <a:p>
          <a:endParaRPr lang="ru-RU"/>
        </a:p>
      </dgm:t>
    </dgm:pt>
    <dgm:pt modelId="{FB034A49-680C-46FF-8CFB-7402796C9AB2}" type="sibTrans" cxnId="{E2C418D8-9445-4385-B5F6-D633F39C3FE0}">
      <dgm:prSet/>
      <dgm:spPr/>
      <dgm:t>
        <a:bodyPr/>
        <a:lstStyle/>
        <a:p>
          <a:endParaRPr lang="ru-RU"/>
        </a:p>
      </dgm:t>
    </dgm:pt>
    <dgm:pt modelId="{D97C9989-18F9-4F0D-BD7F-82369C836CB2}">
      <dgm:prSet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pPr rtl="0"/>
          <a:r>
            <a: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Благосостояние населения </a:t>
          </a: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(защищенность прав, безопасность личности, уровень и качество жизни)</a:t>
          </a:r>
          <a:endParaRPr lang="ru-RU" sz="2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82B7D-CE52-4DF5-832D-4BBDB4D926EF}" type="parTrans" cxnId="{F951D195-60A6-4533-AAA2-89884B9BA9E8}">
      <dgm:prSet/>
      <dgm:spPr/>
      <dgm:t>
        <a:bodyPr/>
        <a:lstStyle/>
        <a:p>
          <a:endParaRPr lang="ru-RU"/>
        </a:p>
      </dgm:t>
    </dgm:pt>
    <dgm:pt modelId="{038CCCF8-F439-43AC-9CD9-CF1D5BFE17A7}" type="sibTrans" cxnId="{F951D195-60A6-4533-AAA2-89884B9BA9E8}">
      <dgm:prSet/>
      <dgm:spPr/>
      <dgm:t>
        <a:bodyPr/>
        <a:lstStyle/>
        <a:p>
          <a:endParaRPr lang="ru-RU"/>
        </a:p>
      </dgm:t>
    </dgm:pt>
    <dgm:pt modelId="{6656F213-C4C8-4254-ABB4-5E3B376DE03B}">
      <dgm:prSet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вопросов местного значения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59541-375D-4A29-840D-E6B3843FEFF0}" type="parTrans" cxnId="{A4B1ED6E-A560-491F-960E-796F660ADF37}">
      <dgm:prSet/>
      <dgm:spPr/>
      <dgm:t>
        <a:bodyPr/>
        <a:lstStyle/>
        <a:p>
          <a:endParaRPr lang="ru-RU"/>
        </a:p>
      </dgm:t>
    </dgm:pt>
    <dgm:pt modelId="{5DDA3BF4-B857-4FD3-9A82-A8D7202A7BA4}" type="sibTrans" cxnId="{A4B1ED6E-A560-491F-960E-796F660ADF37}">
      <dgm:prSet/>
      <dgm:spPr/>
      <dgm:t>
        <a:bodyPr/>
        <a:lstStyle/>
        <a:p>
          <a:endParaRPr lang="ru-RU"/>
        </a:p>
      </dgm:t>
    </dgm:pt>
    <dgm:pt modelId="{1647EA7D-5C11-48ED-AA1E-7212A7CE7642}" type="pres">
      <dgm:prSet presAssocID="{647E284F-ED4B-46CC-9CBE-BBD4AD921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7880D-23F0-421A-8594-A0CBDC4A6F43}" type="pres">
      <dgm:prSet presAssocID="{647E284F-ED4B-46CC-9CBE-BBD4AD921DBC}" presName="vNodes" presStyleCnt="0"/>
      <dgm:spPr/>
    </dgm:pt>
    <dgm:pt modelId="{DC1F777A-9599-4CF3-AB07-A62EF654DA0A}" type="pres">
      <dgm:prSet presAssocID="{8E13F675-031A-476B-8F1C-144444AA2AF9}" presName="node" presStyleLbl="node1" presStyleIdx="0" presStyleCnt="3" custScaleX="71182" custScaleY="68528" custLinFactNeighborX="8094" custLinFactNeighborY="25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9F622-5E8F-40F2-B625-E69326DFFCED}" type="pres">
      <dgm:prSet presAssocID="{FB034A49-680C-46FF-8CFB-7402796C9AB2}" presName="spacerT" presStyleCnt="0"/>
      <dgm:spPr/>
    </dgm:pt>
    <dgm:pt modelId="{CC41A59F-5D85-430C-88B3-AD409E68D171}" type="pres">
      <dgm:prSet presAssocID="{FB034A49-680C-46FF-8CFB-7402796C9AB2}" presName="sibTrans" presStyleLbl="sibTrans2D1" presStyleIdx="0" presStyleCnt="2" custScaleX="43249" custScaleY="43035" custLinFactNeighborX="14342" custLinFactNeighborY="41902"/>
      <dgm:spPr/>
      <dgm:t>
        <a:bodyPr/>
        <a:lstStyle/>
        <a:p>
          <a:endParaRPr lang="ru-RU"/>
        </a:p>
      </dgm:t>
    </dgm:pt>
    <dgm:pt modelId="{612107F9-FAC6-4B30-A554-4C926233A1B5}" type="pres">
      <dgm:prSet presAssocID="{FB034A49-680C-46FF-8CFB-7402796C9AB2}" presName="spacerB" presStyleCnt="0"/>
      <dgm:spPr/>
    </dgm:pt>
    <dgm:pt modelId="{E255D7BB-1031-4143-B580-B0DC80A7995D}" type="pres">
      <dgm:prSet presAssocID="{6656F213-C4C8-4254-ABB4-5E3B376DE03B}" presName="node" presStyleLbl="node1" presStyleIdx="1" presStyleCnt="3" custScaleX="71671" custScaleY="63061" custLinFactNeighborX="12719" custLinFactNeighborY="2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E9435-1BFE-495B-A5CB-E8105ED5C6E4}" type="pres">
      <dgm:prSet presAssocID="{647E284F-ED4B-46CC-9CBE-BBD4AD921DBC}" presName="sibTransLast" presStyleLbl="sibTrans2D1" presStyleIdx="1" presStyleCnt="2" custAng="172326" custLinFactNeighborX="-7231" custLinFactNeighborY="-4378"/>
      <dgm:spPr/>
      <dgm:t>
        <a:bodyPr/>
        <a:lstStyle/>
        <a:p>
          <a:endParaRPr lang="ru-RU"/>
        </a:p>
      </dgm:t>
    </dgm:pt>
    <dgm:pt modelId="{2E43E23A-B681-4695-9BDC-F8BC7498C281}" type="pres">
      <dgm:prSet presAssocID="{647E284F-ED4B-46CC-9CBE-BBD4AD921DB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181FDFE-D428-42C3-AFDE-3035ABDE670A}" type="pres">
      <dgm:prSet presAssocID="{647E284F-ED4B-46CC-9CBE-BBD4AD921DBC}" presName="lastNode" presStyleLbl="node1" presStyleIdx="2" presStyleCnt="3" custScaleX="65169" custScaleY="69876" custLinFactNeighborX="79069" custLinFactNeighborY="-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418D8-9445-4385-B5F6-D633F39C3FE0}" srcId="{647E284F-ED4B-46CC-9CBE-BBD4AD921DBC}" destId="{8E13F675-031A-476B-8F1C-144444AA2AF9}" srcOrd="0" destOrd="0" parTransId="{E994EE7B-F156-4CF8-B5A1-8A76F054EEC2}" sibTransId="{FB034A49-680C-46FF-8CFB-7402796C9AB2}"/>
    <dgm:cxn modelId="{A80834AD-4444-436A-9CDF-48802312B9BB}" type="presOf" srcId="{5DDA3BF4-B857-4FD3-9A82-A8D7202A7BA4}" destId="{2E43E23A-B681-4695-9BDC-F8BC7498C281}" srcOrd="1" destOrd="0" presId="urn:microsoft.com/office/officeart/2005/8/layout/equation2"/>
    <dgm:cxn modelId="{086E1841-2B72-43BE-951A-3A8ED409C698}" type="presOf" srcId="{D97C9989-18F9-4F0D-BD7F-82369C836CB2}" destId="{C181FDFE-D428-42C3-AFDE-3035ABDE670A}" srcOrd="0" destOrd="0" presId="urn:microsoft.com/office/officeart/2005/8/layout/equation2"/>
    <dgm:cxn modelId="{1EAFECEB-142E-4E1C-9A13-E2662447D0C9}" type="presOf" srcId="{FB034A49-680C-46FF-8CFB-7402796C9AB2}" destId="{CC41A59F-5D85-430C-88B3-AD409E68D171}" srcOrd="0" destOrd="0" presId="urn:microsoft.com/office/officeart/2005/8/layout/equation2"/>
    <dgm:cxn modelId="{A4B1ED6E-A560-491F-960E-796F660ADF37}" srcId="{647E284F-ED4B-46CC-9CBE-BBD4AD921DBC}" destId="{6656F213-C4C8-4254-ABB4-5E3B376DE03B}" srcOrd="1" destOrd="0" parTransId="{7D259541-375D-4A29-840D-E6B3843FEFF0}" sibTransId="{5DDA3BF4-B857-4FD3-9A82-A8D7202A7BA4}"/>
    <dgm:cxn modelId="{BF374C1D-F99A-4E86-BAEE-CBEED75118EE}" type="presOf" srcId="{6656F213-C4C8-4254-ABB4-5E3B376DE03B}" destId="{E255D7BB-1031-4143-B580-B0DC80A7995D}" srcOrd="0" destOrd="0" presId="urn:microsoft.com/office/officeart/2005/8/layout/equation2"/>
    <dgm:cxn modelId="{E778A2AF-84A6-4D72-8FC1-14E11981A82C}" type="presOf" srcId="{5DDA3BF4-B857-4FD3-9A82-A8D7202A7BA4}" destId="{493E9435-1BFE-495B-A5CB-E8105ED5C6E4}" srcOrd="0" destOrd="0" presId="urn:microsoft.com/office/officeart/2005/8/layout/equation2"/>
    <dgm:cxn modelId="{85A09C29-5741-429E-8ED7-F9D3FA7CBAF3}" type="presOf" srcId="{8E13F675-031A-476B-8F1C-144444AA2AF9}" destId="{DC1F777A-9599-4CF3-AB07-A62EF654DA0A}" srcOrd="0" destOrd="0" presId="urn:microsoft.com/office/officeart/2005/8/layout/equation2"/>
    <dgm:cxn modelId="{C218844F-26F2-4D77-8A7C-2954F0A71231}" type="presOf" srcId="{647E284F-ED4B-46CC-9CBE-BBD4AD921DBC}" destId="{1647EA7D-5C11-48ED-AA1E-7212A7CE7642}" srcOrd="0" destOrd="0" presId="urn:microsoft.com/office/officeart/2005/8/layout/equation2"/>
    <dgm:cxn modelId="{F951D195-60A6-4533-AAA2-89884B9BA9E8}" srcId="{647E284F-ED4B-46CC-9CBE-BBD4AD921DBC}" destId="{D97C9989-18F9-4F0D-BD7F-82369C836CB2}" srcOrd="2" destOrd="0" parTransId="{6A282B7D-CE52-4DF5-832D-4BBDB4D926EF}" sibTransId="{038CCCF8-F439-43AC-9CD9-CF1D5BFE17A7}"/>
    <dgm:cxn modelId="{641B8FD2-EBE0-4BBC-92F6-705216BC89A4}" type="presParOf" srcId="{1647EA7D-5C11-48ED-AA1E-7212A7CE7642}" destId="{4CF7880D-23F0-421A-8594-A0CBDC4A6F43}" srcOrd="0" destOrd="0" presId="urn:microsoft.com/office/officeart/2005/8/layout/equation2"/>
    <dgm:cxn modelId="{AAF85A9B-A9C7-4FBE-B4CA-4A49A3677D48}" type="presParOf" srcId="{4CF7880D-23F0-421A-8594-A0CBDC4A6F43}" destId="{DC1F777A-9599-4CF3-AB07-A62EF654DA0A}" srcOrd="0" destOrd="0" presId="urn:microsoft.com/office/officeart/2005/8/layout/equation2"/>
    <dgm:cxn modelId="{B7BB467A-8879-48C8-9CDF-29AE6A1A3F70}" type="presParOf" srcId="{4CF7880D-23F0-421A-8594-A0CBDC4A6F43}" destId="{59C9F622-5E8F-40F2-B625-E69326DFFCED}" srcOrd="1" destOrd="0" presId="urn:microsoft.com/office/officeart/2005/8/layout/equation2"/>
    <dgm:cxn modelId="{F96E5791-40CD-4B9B-A425-1A7964DFF9F4}" type="presParOf" srcId="{4CF7880D-23F0-421A-8594-A0CBDC4A6F43}" destId="{CC41A59F-5D85-430C-88B3-AD409E68D171}" srcOrd="2" destOrd="0" presId="urn:microsoft.com/office/officeart/2005/8/layout/equation2"/>
    <dgm:cxn modelId="{BD7B2C42-C616-4444-88BC-B2B10FC8B37A}" type="presParOf" srcId="{4CF7880D-23F0-421A-8594-A0CBDC4A6F43}" destId="{612107F9-FAC6-4B30-A554-4C926233A1B5}" srcOrd="3" destOrd="0" presId="urn:microsoft.com/office/officeart/2005/8/layout/equation2"/>
    <dgm:cxn modelId="{325518FB-8313-428C-8D52-8B4D6200DDDF}" type="presParOf" srcId="{4CF7880D-23F0-421A-8594-A0CBDC4A6F43}" destId="{E255D7BB-1031-4143-B580-B0DC80A7995D}" srcOrd="4" destOrd="0" presId="urn:microsoft.com/office/officeart/2005/8/layout/equation2"/>
    <dgm:cxn modelId="{A070E534-B21D-4629-ADA2-94C156CC39F1}" type="presParOf" srcId="{1647EA7D-5C11-48ED-AA1E-7212A7CE7642}" destId="{493E9435-1BFE-495B-A5CB-E8105ED5C6E4}" srcOrd="1" destOrd="0" presId="urn:microsoft.com/office/officeart/2005/8/layout/equation2"/>
    <dgm:cxn modelId="{DCEA7D63-3884-4B1C-B804-1F1F753B6089}" type="presParOf" srcId="{493E9435-1BFE-495B-A5CB-E8105ED5C6E4}" destId="{2E43E23A-B681-4695-9BDC-F8BC7498C281}" srcOrd="0" destOrd="0" presId="urn:microsoft.com/office/officeart/2005/8/layout/equation2"/>
    <dgm:cxn modelId="{E18F8C07-DB06-4E2E-8136-CF5BE7CE221A}" type="presParOf" srcId="{1647EA7D-5C11-48ED-AA1E-7212A7CE7642}" destId="{C181FDFE-D428-42C3-AFDE-3035ABDE670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7784D-74E6-4FB8-BE5F-40A05F7E545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570F3-691B-4A7F-9F7A-5D64D8998381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агропромышленного комплекса  Курского района на основе его модернизации и создания новых отраслей производства.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EDE04-72DB-40E5-90E1-53D9C5E59461}" type="parTrans" cxnId="{6932F7E9-5E33-482D-8873-FDCB7379183A}">
      <dgm:prSet/>
      <dgm:spPr/>
      <dgm:t>
        <a:bodyPr/>
        <a:lstStyle/>
        <a:p>
          <a:endParaRPr lang="ru-RU"/>
        </a:p>
      </dgm:t>
    </dgm:pt>
    <dgm:pt modelId="{495914C2-A941-4FA9-8FFF-8C0511D58ACF}" type="sibTrans" cxnId="{6932F7E9-5E33-482D-8873-FDCB7379183A}">
      <dgm:prSet/>
      <dgm:spPr/>
      <dgm:t>
        <a:bodyPr/>
        <a:lstStyle/>
        <a:p>
          <a:endParaRPr lang="ru-RU"/>
        </a:p>
      </dgm:t>
    </dgm:pt>
    <dgm:pt modelId="{0F493F51-EA88-4005-A209-142F3269CB99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Развитие промышленного сектора экономики района за счет ускоренного развития промышленных отраслей, с целью рационального размещения производительных сил и оптимального использования территориальных, сырьевых, энергетических, трудовых и финансовых ресурсов.</a:t>
          </a:r>
          <a:endParaRPr lang="ru-RU" sz="20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2D2F2-79FB-4619-986A-5EBDD5908B16}" type="parTrans" cxnId="{4320E868-08B7-41F9-9A4B-A37A07C3673B}">
      <dgm:prSet/>
      <dgm:spPr/>
      <dgm:t>
        <a:bodyPr/>
        <a:lstStyle/>
        <a:p>
          <a:endParaRPr lang="ru-RU"/>
        </a:p>
      </dgm:t>
    </dgm:pt>
    <dgm:pt modelId="{C9DA8440-FAA2-4913-84A0-C8D67D9E8775}" type="sibTrans" cxnId="{4320E868-08B7-41F9-9A4B-A37A07C3673B}">
      <dgm:prSet/>
      <dgm:spPr/>
      <dgm:t>
        <a:bodyPr/>
        <a:lstStyle/>
        <a:p>
          <a:endParaRPr lang="ru-RU"/>
        </a:p>
      </dgm:t>
    </dgm:pt>
    <dgm:pt modelId="{F8672DB6-3A77-423B-8AA0-756197639CE1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Развитие индустрии отдыха, оздоровления и туризма: создание на территории района новой конкурентоспособной отрасли экономики, обеспечивающей дополнительные доходы бюджету, занятость населения и предоставляющей широкие возможности для организованного отдыха жителей района.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4FE59-F1FB-4186-AD88-B1D5FDCAD967}" type="parTrans" cxnId="{E40916B4-0A0A-4318-99C3-B156980EDF73}">
      <dgm:prSet/>
      <dgm:spPr/>
      <dgm:t>
        <a:bodyPr/>
        <a:lstStyle/>
        <a:p>
          <a:endParaRPr lang="ru-RU"/>
        </a:p>
      </dgm:t>
    </dgm:pt>
    <dgm:pt modelId="{02531882-EDB8-43E0-84C0-F53CC3A842F4}" type="sibTrans" cxnId="{E40916B4-0A0A-4318-99C3-B156980EDF73}">
      <dgm:prSet/>
      <dgm:spPr/>
      <dgm:t>
        <a:bodyPr/>
        <a:lstStyle/>
        <a:p>
          <a:endParaRPr lang="ru-RU"/>
        </a:p>
      </dgm:t>
    </dgm:pt>
    <dgm:pt modelId="{CDDF7273-6A92-41EE-B8F4-585A260C3E15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Обеспечение бюджетной самодостаточности района: превращение бюджета района в надежный самодостаточный инструмент реализации потребностей населения в получении медицинских, образовательных, культурно-досуговых, социальных услуг.</a:t>
          </a:r>
          <a:endParaRPr lang="ru-RU" sz="20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43B3B-C3D3-4CE6-909F-4E28B45024BB}" type="parTrans" cxnId="{F33555CD-7E10-4F5F-9471-5C5136D07DC6}">
      <dgm:prSet/>
      <dgm:spPr/>
      <dgm:t>
        <a:bodyPr/>
        <a:lstStyle/>
        <a:p>
          <a:endParaRPr lang="ru-RU"/>
        </a:p>
      </dgm:t>
    </dgm:pt>
    <dgm:pt modelId="{6455717C-0FC8-4CA0-8F61-BBB340B031E5}" type="sibTrans" cxnId="{F33555CD-7E10-4F5F-9471-5C5136D07DC6}">
      <dgm:prSet/>
      <dgm:spPr/>
      <dgm:t>
        <a:bodyPr/>
        <a:lstStyle/>
        <a:p>
          <a:endParaRPr lang="ru-RU"/>
        </a:p>
      </dgm:t>
    </dgm:pt>
    <dgm:pt modelId="{AE277BEF-0C75-4459-93FC-9C2524D06762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Создание благоприятной среды жизнедеятельности, комфортной среды проживания населения, обеспечивающей достойный образ жизни и активное долголетие.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46B5E-8289-4497-89CD-B265A352D6F0}" type="parTrans" cxnId="{F4DDF4EB-5738-4D96-BF84-74725CE31277}">
      <dgm:prSet/>
      <dgm:spPr/>
      <dgm:t>
        <a:bodyPr/>
        <a:lstStyle/>
        <a:p>
          <a:endParaRPr lang="ru-RU"/>
        </a:p>
      </dgm:t>
    </dgm:pt>
    <dgm:pt modelId="{2C67A68F-5A04-4CAB-BD3F-035879E9B3F5}" type="sibTrans" cxnId="{F4DDF4EB-5738-4D96-BF84-74725CE31277}">
      <dgm:prSet/>
      <dgm:spPr/>
      <dgm:t>
        <a:bodyPr/>
        <a:lstStyle/>
        <a:p>
          <a:endParaRPr lang="ru-RU"/>
        </a:p>
      </dgm:t>
    </dgm:pt>
    <dgm:pt modelId="{2FC191A7-6C17-4834-BFF9-4F725FDB7E38}" type="pres">
      <dgm:prSet presAssocID="{94D7784D-74E6-4FB8-BE5F-40A05F7E545C}" presName="linear" presStyleCnt="0">
        <dgm:presLayoutVars>
          <dgm:animLvl val="lvl"/>
          <dgm:resizeHandles val="exact"/>
        </dgm:presLayoutVars>
      </dgm:prSet>
      <dgm:spPr/>
    </dgm:pt>
    <dgm:pt modelId="{FB64E641-06F3-48C9-86DF-A7DD4C131463}" type="pres">
      <dgm:prSet presAssocID="{B27570F3-691B-4A7F-9F7A-5D64D8998381}" presName="parentText" presStyleLbl="node1" presStyleIdx="0" presStyleCnt="5" custScaleY="62338" custLinFactY="-33262" custLinFactNeighborX="-1124" custLinFactNeighborY="-100000">
        <dgm:presLayoutVars>
          <dgm:chMax val="0"/>
          <dgm:bulletEnabled val="1"/>
        </dgm:presLayoutVars>
      </dgm:prSet>
      <dgm:spPr/>
    </dgm:pt>
    <dgm:pt modelId="{2D523096-2CAF-4609-A8EC-6F8E5BCB4860}" type="pres">
      <dgm:prSet presAssocID="{495914C2-A941-4FA9-8FFF-8C0511D58ACF}" presName="spacer" presStyleCnt="0"/>
      <dgm:spPr/>
    </dgm:pt>
    <dgm:pt modelId="{235574EC-52AD-4E8D-BAAA-CF805B80685A}" type="pres">
      <dgm:prSet presAssocID="{0F493F51-EA88-4005-A209-142F3269CB99}" presName="parentText" presStyleLbl="node1" presStyleIdx="1" presStyleCnt="5" custLinFactY="-28222" custLinFactNeighborX="79" custLinFactNeighborY="-100000">
        <dgm:presLayoutVars>
          <dgm:chMax val="0"/>
          <dgm:bulletEnabled val="1"/>
        </dgm:presLayoutVars>
      </dgm:prSet>
      <dgm:spPr/>
    </dgm:pt>
    <dgm:pt modelId="{3083A2ED-54A6-487B-9F97-D379443DC780}" type="pres">
      <dgm:prSet presAssocID="{C9DA8440-FAA2-4913-84A0-C8D67D9E8775}" presName="spacer" presStyleCnt="0"/>
      <dgm:spPr/>
    </dgm:pt>
    <dgm:pt modelId="{FA20E25C-048A-4F4D-8DF9-D69BCF94969A}" type="pres">
      <dgm:prSet presAssocID="{F8672DB6-3A77-423B-8AA0-756197639CE1}" presName="parentText" presStyleLbl="node1" presStyleIdx="2" presStyleCnt="5" custLinFactY="-20338" custLinFactNeighborX="1203" custLinFactNeighborY="-100000">
        <dgm:presLayoutVars>
          <dgm:chMax val="0"/>
          <dgm:bulletEnabled val="1"/>
        </dgm:presLayoutVars>
      </dgm:prSet>
      <dgm:spPr/>
    </dgm:pt>
    <dgm:pt modelId="{CB626748-480D-46A1-8F2C-4FC7B8985AB8}" type="pres">
      <dgm:prSet presAssocID="{02531882-EDB8-43E0-84C0-F53CC3A842F4}" presName="spacer" presStyleCnt="0"/>
      <dgm:spPr/>
    </dgm:pt>
    <dgm:pt modelId="{133A09BD-E481-469F-8A10-A680B0C37BCD}" type="pres">
      <dgm:prSet presAssocID="{CDDF7273-6A92-41EE-B8F4-585A260C3E15}" presName="parentText" presStyleLbl="node1" presStyleIdx="3" presStyleCnt="5" custLinFactY="-12455" custLinFactNeighborX="1055" custLinFactNeighborY="-100000">
        <dgm:presLayoutVars>
          <dgm:chMax val="0"/>
          <dgm:bulletEnabled val="1"/>
        </dgm:presLayoutVars>
      </dgm:prSet>
      <dgm:spPr/>
    </dgm:pt>
    <dgm:pt modelId="{11D891BD-4A3C-4B24-AFFC-97F98A09EDA7}" type="pres">
      <dgm:prSet presAssocID="{6455717C-0FC8-4CA0-8F61-BBB340B031E5}" presName="spacer" presStyleCnt="0"/>
      <dgm:spPr/>
    </dgm:pt>
    <dgm:pt modelId="{5623C8ED-C79C-4507-8493-65E25C44A4D5}" type="pres">
      <dgm:prSet presAssocID="{AE277BEF-0C75-4459-93FC-9C2524D06762}" presName="parentText" presStyleLbl="node1" presStyleIdx="4" presStyleCnt="5" custScaleY="60961" custLinFactY="-10309" custLinFactNeighborX="1203" custLinFactNeighborY="-100000">
        <dgm:presLayoutVars>
          <dgm:chMax val="0"/>
          <dgm:bulletEnabled val="1"/>
        </dgm:presLayoutVars>
      </dgm:prSet>
      <dgm:spPr/>
    </dgm:pt>
  </dgm:ptLst>
  <dgm:cxnLst>
    <dgm:cxn modelId="{E7D1076C-1537-4F77-B1E8-56727CF38916}" type="presOf" srcId="{AE277BEF-0C75-4459-93FC-9C2524D06762}" destId="{5623C8ED-C79C-4507-8493-65E25C44A4D5}" srcOrd="0" destOrd="0" presId="urn:microsoft.com/office/officeart/2005/8/layout/vList2"/>
    <dgm:cxn modelId="{55F5BECC-2EF9-4E51-AD57-1E8324DE672F}" type="presOf" srcId="{CDDF7273-6A92-41EE-B8F4-585A260C3E15}" destId="{133A09BD-E481-469F-8A10-A680B0C37BCD}" srcOrd="0" destOrd="0" presId="urn:microsoft.com/office/officeart/2005/8/layout/vList2"/>
    <dgm:cxn modelId="{641CB07F-DCEA-4E4D-9E30-22C5DE381C2F}" type="presOf" srcId="{94D7784D-74E6-4FB8-BE5F-40A05F7E545C}" destId="{2FC191A7-6C17-4834-BFF9-4F725FDB7E38}" srcOrd="0" destOrd="0" presId="urn:microsoft.com/office/officeart/2005/8/layout/vList2"/>
    <dgm:cxn modelId="{6F309E2E-B419-4092-9EE1-854AED0A4798}" type="presOf" srcId="{F8672DB6-3A77-423B-8AA0-756197639CE1}" destId="{FA20E25C-048A-4F4D-8DF9-D69BCF94969A}" srcOrd="0" destOrd="0" presId="urn:microsoft.com/office/officeart/2005/8/layout/vList2"/>
    <dgm:cxn modelId="{4320E868-08B7-41F9-9A4B-A37A07C3673B}" srcId="{94D7784D-74E6-4FB8-BE5F-40A05F7E545C}" destId="{0F493F51-EA88-4005-A209-142F3269CB99}" srcOrd="1" destOrd="0" parTransId="{B3B2D2F2-79FB-4619-986A-5EBDD5908B16}" sibTransId="{C9DA8440-FAA2-4913-84A0-C8D67D9E8775}"/>
    <dgm:cxn modelId="{E40916B4-0A0A-4318-99C3-B156980EDF73}" srcId="{94D7784D-74E6-4FB8-BE5F-40A05F7E545C}" destId="{F8672DB6-3A77-423B-8AA0-756197639CE1}" srcOrd="2" destOrd="0" parTransId="{7D94FE59-F1FB-4186-AD88-B1D5FDCAD967}" sibTransId="{02531882-EDB8-43E0-84C0-F53CC3A842F4}"/>
    <dgm:cxn modelId="{5C645291-AC0B-4E7A-B943-A566876507DA}" type="presOf" srcId="{0F493F51-EA88-4005-A209-142F3269CB99}" destId="{235574EC-52AD-4E8D-BAAA-CF805B80685A}" srcOrd="0" destOrd="0" presId="urn:microsoft.com/office/officeart/2005/8/layout/vList2"/>
    <dgm:cxn modelId="{F33555CD-7E10-4F5F-9471-5C5136D07DC6}" srcId="{94D7784D-74E6-4FB8-BE5F-40A05F7E545C}" destId="{CDDF7273-6A92-41EE-B8F4-585A260C3E15}" srcOrd="3" destOrd="0" parTransId="{E6C43B3B-C3D3-4CE6-909F-4E28B45024BB}" sibTransId="{6455717C-0FC8-4CA0-8F61-BBB340B031E5}"/>
    <dgm:cxn modelId="{F61CD66F-117D-4006-AB80-3802E3D205BC}" type="presOf" srcId="{B27570F3-691B-4A7F-9F7A-5D64D8998381}" destId="{FB64E641-06F3-48C9-86DF-A7DD4C131463}" srcOrd="0" destOrd="0" presId="urn:microsoft.com/office/officeart/2005/8/layout/vList2"/>
    <dgm:cxn modelId="{F4DDF4EB-5738-4D96-BF84-74725CE31277}" srcId="{94D7784D-74E6-4FB8-BE5F-40A05F7E545C}" destId="{AE277BEF-0C75-4459-93FC-9C2524D06762}" srcOrd="4" destOrd="0" parTransId="{3BA46B5E-8289-4497-89CD-B265A352D6F0}" sibTransId="{2C67A68F-5A04-4CAB-BD3F-035879E9B3F5}"/>
    <dgm:cxn modelId="{6932F7E9-5E33-482D-8873-FDCB7379183A}" srcId="{94D7784D-74E6-4FB8-BE5F-40A05F7E545C}" destId="{B27570F3-691B-4A7F-9F7A-5D64D8998381}" srcOrd="0" destOrd="0" parTransId="{5C9EDE04-72DB-40E5-90E1-53D9C5E59461}" sibTransId="{495914C2-A941-4FA9-8FFF-8C0511D58ACF}"/>
    <dgm:cxn modelId="{39467624-A1B7-4B43-8B99-381CA85C29D9}" type="presParOf" srcId="{2FC191A7-6C17-4834-BFF9-4F725FDB7E38}" destId="{FB64E641-06F3-48C9-86DF-A7DD4C131463}" srcOrd="0" destOrd="0" presId="urn:microsoft.com/office/officeart/2005/8/layout/vList2"/>
    <dgm:cxn modelId="{97A52FA0-43AE-479D-BB15-EB4775BB72A8}" type="presParOf" srcId="{2FC191A7-6C17-4834-BFF9-4F725FDB7E38}" destId="{2D523096-2CAF-4609-A8EC-6F8E5BCB4860}" srcOrd="1" destOrd="0" presId="urn:microsoft.com/office/officeart/2005/8/layout/vList2"/>
    <dgm:cxn modelId="{4262D890-409C-439D-9551-B7B2C66241D4}" type="presParOf" srcId="{2FC191A7-6C17-4834-BFF9-4F725FDB7E38}" destId="{235574EC-52AD-4E8D-BAAA-CF805B80685A}" srcOrd="2" destOrd="0" presId="urn:microsoft.com/office/officeart/2005/8/layout/vList2"/>
    <dgm:cxn modelId="{B1613DC4-9AC8-41DB-A89F-FEFDB6995B8F}" type="presParOf" srcId="{2FC191A7-6C17-4834-BFF9-4F725FDB7E38}" destId="{3083A2ED-54A6-487B-9F97-D379443DC780}" srcOrd="3" destOrd="0" presId="urn:microsoft.com/office/officeart/2005/8/layout/vList2"/>
    <dgm:cxn modelId="{FE37AD82-69F5-4D4A-90EF-5E24058ACD66}" type="presParOf" srcId="{2FC191A7-6C17-4834-BFF9-4F725FDB7E38}" destId="{FA20E25C-048A-4F4D-8DF9-D69BCF94969A}" srcOrd="4" destOrd="0" presId="urn:microsoft.com/office/officeart/2005/8/layout/vList2"/>
    <dgm:cxn modelId="{2346D8C9-15CA-4DB6-8B86-AB77EF92D1D9}" type="presParOf" srcId="{2FC191A7-6C17-4834-BFF9-4F725FDB7E38}" destId="{CB626748-480D-46A1-8F2C-4FC7B8985AB8}" srcOrd="5" destOrd="0" presId="urn:microsoft.com/office/officeart/2005/8/layout/vList2"/>
    <dgm:cxn modelId="{449C52A1-352F-4EE0-B4A6-BC9431EE1782}" type="presParOf" srcId="{2FC191A7-6C17-4834-BFF9-4F725FDB7E38}" destId="{133A09BD-E481-469F-8A10-A680B0C37BCD}" srcOrd="6" destOrd="0" presId="urn:microsoft.com/office/officeart/2005/8/layout/vList2"/>
    <dgm:cxn modelId="{35871909-47C8-40CA-9AE3-969857D3E944}" type="presParOf" srcId="{2FC191A7-6C17-4834-BFF9-4F725FDB7E38}" destId="{11D891BD-4A3C-4B24-AFFC-97F98A09EDA7}" srcOrd="7" destOrd="0" presId="urn:microsoft.com/office/officeart/2005/8/layout/vList2"/>
    <dgm:cxn modelId="{4D80FEA9-3CCD-41A5-8102-8858A02926B4}" type="presParOf" srcId="{2FC191A7-6C17-4834-BFF9-4F725FDB7E38}" destId="{5623C8ED-C79C-4507-8493-65E25C44A4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F777A-9599-4CF3-AB07-A62EF654DA0A}">
      <dsp:nvSpPr>
        <dsp:cNvPr id="0" name=""/>
        <dsp:cNvSpPr/>
      </dsp:nvSpPr>
      <dsp:spPr>
        <a:xfrm>
          <a:off x="287657" y="153905"/>
          <a:ext cx="2423782" cy="233341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612" y="495625"/>
        <a:ext cx="1713872" cy="1649972"/>
      </dsp:txXfrm>
    </dsp:sp>
    <dsp:sp modelId="{CC41A59F-5D85-430C-88B3-AD409E68D171}">
      <dsp:nvSpPr>
        <dsp:cNvPr id="0" name=""/>
        <dsp:cNvSpPr/>
      </dsp:nvSpPr>
      <dsp:spPr>
        <a:xfrm>
          <a:off x="1080119" y="2808312"/>
          <a:ext cx="854137" cy="8499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193335" y="3133318"/>
        <a:ext cx="627705" cy="199898"/>
      </dsp:txXfrm>
    </dsp:sp>
    <dsp:sp modelId="{E255D7BB-1031-4143-B580-B0DC80A7995D}">
      <dsp:nvSpPr>
        <dsp:cNvPr id="0" name=""/>
        <dsp:cNvSpPr/>
      </dsp:nvSpPr>
      <dsp:spPr>
        <a:xfrm>
          <a:off x="436815" y="3883233"/>
          <a:ext cx="2440433" cy="214725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вопросов местного значения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4208" y="4197692"/>
        <a:ext cx="1725647" cy="1518340"/>
      </dsp:txXfrm>
    </dsp:sp>
    <dsp:sp modelId="{493E9435-1BFE-495B-A5CB-E8105ED5C6E4}">
      <dsp:nvSpPr>
        <dsp:cNvPr id="0" name=""/>
        <dsp:cNvSpPr/>
      </dsp:nvSpPr>
      <dsp:spPr>
        <a:xfrm rot="21492533">
          <a:off x="3218544" y="2229734"/>
          <a:ext cx="861484" cy="1266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3218607" y="2487109"/>
        <a:ext cx="603039" cy="760006"/>
      </dsp:txXfrm>
    </dsp:sp>
    <dsp:sp modelId="{C181FDFE-D428-42C3-AFDE-3035ABDE670A}">
      <dsp:nvSpPr>
        <dsp:cNvPr id="0" name=""/>
        <dsp:cNvSpPr/>
      </dsp:nvSpPr>
      <dsp:spPr>
        <a:xfrm>
          <a:off x="4490917" y="294643"/>
          <a:ext cx="4438074" cy="475862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Благосостояние населения </a:t>
          </a:r>
          <a:r>
            <a:rPr lang="ru-RU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(защищенность прав, безопасность личности, уровень и качество жизни)</a:t>
          </a:r>
          <a:endParaRPr lang="ru-RU" sz="2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858" y="991527"/>
        <a:ext cx="3138192" cy="3364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4E641-06F3-48C9-86DF-A7DD4C131463}">
      <dsp:nvSpPr>
        <dsp:cNvPr id="0" name=""/>
        <dsp:cNvSpPr/>
      </dsp:nvSpPr>
      <dsp:spPr>
        <a:xfrm>
          <a:off x="0" y="60958"/>
          <a:ext cx="8936090" cy="782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агропромышленного комплекса  Курского района на основе его модернизации и создания новых отраслей производства.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85" y="99143"/>
        <a:ext cx="8859720" cy="705862"/>
      </dsp:txXfrm>
    </dsp:sp>
    <dsp:sp modelId="{235574EC-52AD-4E8D-BAAA-CF805B80685A}">
      <dsp:nvSpPr>
        <dsp:cNvPr id="0" name=""/>
        <dsp:cNvSpPr/>
      </dsp:nvSpPr>
      <dsp:spPr>
        <a:xfrm>
          <a:off x="0" y="920834"/>
          <a:ext cx="8936090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Развитие промышленного сектора экономики района за счет ускоренного развития промышленных отраслей, с целью рационального размещения производительных сил и оптимального использования территориальных, сырьевых, энергетических, трудовых и финансовых ресурсов.</a:t>
          </a:r>
          <a:endParaRPr lang="ru-RU" sz="20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982090"/>
        <a:ext cx="8813578" cy="1132313"/>
      </dsp:txXfrm>
    </dsp:sp>
    <dsp:sp modelId="{FA20E25C-048A-4F4D-8DF9-D69BCF94969A}">
      <dsp:nvSpPr>
        <dsp:cNvPr id="0" name=""/>
        <dsp:cNvSpPr/>
      </dsp:nvSpPr>
      <dsp:spPr>
        <a:xfrm>
          <a:off x="0" y="2288989"/>
          <a:ext cx="8936090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Развитие индустрии отдыха, оздоровления и туризма: создание на территории района новой конкурентоспособной отрасли экономики, обеспечивающей дополнительные доходы бюджету, занятость населения и предоставляющей широкие возможности для организованного отдыха жителей района.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2350245"/>
        <a:ext cx="8813578" cy="1132313"/>
      </dsp:txXfrm>
    </dsp:sp>
    <dsp:sp modelId="{133A09BD-E481-469F-8A10-A680B0C37BCD}">
      <dsp:nvSpPr>
        <dsp:cNvPr id="0" name=""/>
        <dsp:cNvSpPr/>
      </dsp:nvSpPr>
      <dsp:spPr>
        <a:xfrm>
          <a:off x="0" y="3657132"/>
          <a:ext cx="8936090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Обеспечение бюджетной самодостаточности района: превращение бюджета района в надежный самодостаточный инструмент реализации потребностей населения в получении медицинских, образовательных, культурно-досуговых, социальных услуг.</a:t>
          </a:r>
          <a:endParaRPr lang="ru-RU" sz="20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3718388"/>
        <a:ext cx="8813578" cy="1132313"/>
      </dsp:txXfrm>
    </dsp:sp>
    <dsp:sp modelId="{5623C8ED-C79C-4507-8493-65E25C44A4D5}">
      <dsp:nvSpPr>
        <dsp:cNvPr id="0" name=""/>
        <dsp:cNvSpPr/>
      </dsp:nvSpPr>
      <dsp:spPr>
        <a:xfrm>
          <a:off x="0" y="4953286"/>
          <a:ext cx="8936090" cy="7649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Создание благоприятной среды жизнедеятельности, комфортной среды проживания населения, обеспечивающей достойный образ жизни и активное долголетие.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42" y="4990628"/>
        <a:ext cx="8861406" cy="690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7FD96-8D34-4AFB-A1A0-717DBAECC610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9C3F-7D79-45FC-94E1-CAC8CB656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7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D426A78-1411-4D9D-B07A-D15B8DBFC6B2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82647" y="8686460"/>
            <a:ext cx="2973913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10013" cy="2932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22145" y="3714623"/>
            <a:ext cx="4977163" cy="35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D426A78-1411-4D9D-B07A-D15B8DBFC6B2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2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82647" y="8686460"/>
            <a:ext cx="2973913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10013" cy="2932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22145" y="3714623"/>
            <a:ext cx="4977163" cy="35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D426A78-1411-4D9D-B07A-D15B8DBFC6B2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82647" y="8686460"/>
            <a:ext cx="2973913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10013" cy="2932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22145" y="3714623"/>
            <a:ext cx="4977163" cy="35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7240E-9DFD-4CED-8A1F-A229223103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95A6-90BC-4FF1-9BC2-6054755D33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1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3BC1-92E1-49C4-8511-3F3AB00A0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4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C88A-C991-488B-AB8C-22EC98DEC6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8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0525" y="63754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3AF7-7F38-4844-A35F-777F5FB6AD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5" descr="22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22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57300" y="104775"/>
            <a:ext cx="7429500" cy="485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3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54A2BE-5DFF-4C0D-B952-89CE5DD7D0A0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1914B7-7406-4FC4-AAA6-07AE5FE9D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8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5D830B-EB43-4063-A306-E445E140D1D7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F3D34B-C7A9-4E77-9C20-5FEA8B378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5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B20566-6D52-4518-9A43-6E0ED12561E8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BFD18-BC53-4FAC-A0EC-DB7BAEDEB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2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17CEE0-47AE-4BF3-A266-86B61D73DC58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0CFF25-416A-43DC-A26A-FBEC3C36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8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14F69-FABC-47A8-A5A6-B0EC3AAC7E38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84385-9552-4417-A43E-066886EDC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57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5EDD4B-03F3-4452-A8A7-9FD7A6517FF4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F0C764-D8C2-4506-8D8D-B6EC44596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27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131E90-CCBA-443D-8DE4-53172EA2FAF9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626879-1388-405B-92B5-1F626BB5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0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EA94-A04E-45D5-A9E5-29CDF6F5E6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2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1F08D7-DFC2-45A1-9448-2D2A8328EA0C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1F8D29-7461-4090-B8C6-9DCC4551C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2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BAEB55-F75F-44E2-9662-944781DB57FF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4B394E-6D2C-4DBD-866A-44C08A8BE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949432-14D1-4B48-B732-809BC8DEE297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9E204C-22B5-406C-9331-03D9036EB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99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6EFA47-CD50-4D88-99D4-5883DF48E86C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34D72E-B3F8-463F-B7D1-B6F865F26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21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EB0911-0E90-45AD-AD1B-785432F0FF43}" type="datetime1">
              <a:rPr lang="ru-RU" smtClean="0"/>
              <a:pPr>
                <a:defRPr/>
              </a:pPr>
              <a:t>23.05.2017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9EBBB1-E8EB-4A79-AF5E-09202FC7B1E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224F-E3C0-4482-B905-8340188FE7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6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FC76-909B-4D43-BEA5-BB7C2701F6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AFCD-2E35-486F-A041-572655B4C5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5315-8792-454F-8CD1-53577F9C77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1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FE52-7DF8-494F-91A1-5D8063C750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0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1E3F-040F-43E8-880E-236DD7125E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3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9EEB-661C-4A0F-9346-E39BCD931A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90F86-C368-4B26-B62E-D58D25CB96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7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AA174-2890-4874-8426-C2B011EA4E45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2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135AD-9B58-4A3A-99BB-102A495368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jpeg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5" Type="http://schemas.openxmlformats.org/officeDocument/2006/relationships/chart" Target="../charts/chart1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77120" y="1281735"/>
            <a:ext cx="4524480" cy="3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5"/>
          <a:stretch>
            <a:fillRect/>
          </a:stretch>
        </p:blipFill>
        <p:spPr bwMode="auto">
          <a:xfrm>
            <a:off x="192069" y="9033"/>
            <a:ext cx="1250725" cy="118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92069" y="1869317"/>
            <a:ext cx="8853119" cy="37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2452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/>
            <a:r>
              <a:rPr lang="ru-RU" altLang="ru-RU" sz="3500" b="1" dirty="0" smtClean="0">
                <a:solidFill>
                  <a:srgbClr val="333399"/>
                </a:solidFill>
              </a:rPr>
              <a:t>В</a:t>
            </a:r>
            <a:r>
              <a:rPr lang="ru-RU" altLang="ru-RU" sz="3500" b="1" dirty="0" smtClean="0">
                <a:solidFill>
                  <a:srgbClr val="333399"/>
                </a:solidFill>
              </a:rPr>
              <a:t>ыполнение мероприятий</a:t>
            </a:r>
          </a:p>
          <a:p>
            <a:pPr algn="ctr" eaLnBrk="1"/>
            <a:r>
              <a:rPr lang="ru-RU" altLang="ru-RU" sz="3500" b="1" dirty="0" smtClean="0">
                <a:solidFill>
                  <a:srgbClr val="333399"/>
                </a:solidFill>
              </a:rPr>
              <a:t>Стратегии социально-экономического</a:t>
            </a:r>
          </a:p>
          <a:p>
            <a:pPr algn="ctr" eaLnBrk="1"/>
            <a:r>
              <a:rPr lang="ru-RU" altLang="ru-RU" sz="3500" b="1" dirty="0" smtClean="0">
                <a:solidFill>
                  <a:srgbClr val="333399"/>
                </a:solidFill>
              </a:rPr>
              <a:t>развития </a:t>
            </a:r>
            <a:endParaRPr lang="ru-RU" altLang="ru-RU" sz="3500" b="1" dirty="0" smtClean="0">
              <a:solidFill>
                <a:srgbClr val="333399"/>
              </a:solidFill>
            </a:endParaRPr>
          </a:p>
          <a:p>
            <a:pPr algn="ctr" eaLnBrk="1"/>
            <a:r>
              <a:rPr lang="ru-RU" altLang="ru-RU" sz="3500" b="1" dirty="0" smtClean="0">
                <a:solidFill>
                  <a:srgbClr val="333399"/>
                </a:solidFill>
              </a:rPr>
              <a:t>Курского </a:t>
            </a:r>
            <a:r>
              <a:rPr lang="ru-RU" altLang="ru-RU" sz="3500" b="1" dirty="0">
                <a:solidFill>
                  <a:srgbClr val="333399"/>
                </a:solidFill>
              </a:rPr>
              <a:t>муниципального района Ставропольского края</a:t>
            </a:r>
          </a:p>
          <a:p>
            <a:pPr algn="ctr" eaLnBrk="1"/>
            <a:r>
              <a:rPr lang="ru-RU" altLang="ru-RU" sz="3500" b="1" dirty="0" smtClean="0">
                <a:solidFill>
                  <a:srgbClr val="333399"/>
                </a:solidFill>
              </a:rPr>
              <a:t>в 2016 году</a:t>
            </a:r>
          </a:p>
          <a:p>
            <a:pPr algn="ctr" eaLnBrk="1"/>
            <a:endParaRPr lang="ru-RU" altLang="ru-RU" sz="2900" b="1" dirty="0">
              <a:solidFill>
                <a:srgbClr val="333399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123728" y="332656"/>
            <a:ext cx="626469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80986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/>
            <a:r>
              <a:rPr lang="ru-RU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endParaRPr lang="ru-RU" altLang="ru-RU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alt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Ставропольского края</a:t>
            </a:r>
          </a:p>
          <a:p>
            <a:pPr algn="ctr" eaLnBrk="1"/>
            <a:r>
              <a:rPr lang="ru-RU" altLang="ru-RU" sz="4500" b="1" i="1" dirty="0" smtClean="0">
                <a:solidFill>
                  <a:srgbClr val="333399"/>
                </a:solidFill>
              </a:rPr>
              <a:t> </a:t>
            </a:r>
            <a:endParaRPr lang="ru-RU" altLang="ru-RU" sz="4500" b="1" i="1" dirty="0">
              <a:solidFill>
                <a:srgbClr val="333399"/>
              </a:solidFill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665507" y="5130359"/>
            <a:ext cx="7472160" cy="100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3555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912813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r>
              <a:rPr lang="ru-RU" altLang="ru-RU" sz="1500" i="1" dirty="0">
                <a:solidFill>
                  <a:schemeClr val="tx1"/>
                </a:solidFill>
              </a:rPr>
              <a:t>Докладчик:</a:t>
            </a:r>
          </a:p>
          <a:p>
            <a:pPr lvl="2" eaLnBrk="1"/>
            <a:r>
              <a:rPr lang="ru-RU" altLang="ru-RU" sz="1500" b="1" i="1" dirty="0" smtClean="0">
                <a:solidFill>
                  <a:schemeClr val="tx1"/>
                </a:solidFill>
              </a:rPr>
              <a:t>Емельянова Елена Андриановна</a:t>
            </a:r>
            <a:r>
              <a:rPr lang="ru-RU" altLang="ru-RU" sz="1500" i="1" dirty="0" smtClean="0">
                <a:solidFill>
                  <a:schemeClr val="tx1"/>
                </a:solidFill>
              </a:rPr>
              <a:t> </a:t>
            </a:r>
            <a:r>
              <a:rPr lang="ru-RU" altLang="ru-RU" sz="1500" i="1" dirty="0">
                <a:solidFill>
                  <a:schemeClr val="tx1"/>
                </a:solidFill>
              </a:rPr>
              <a:t>— </a:t>
            </a:r>
            <a:r>
              <a:rPr lang="ru-RU" altLang="ru-RU" sz="1500" i="1" dirty="0" smtClean="0">
                <a:solidFill>
                  <a:schemeClr val="tx1"/>
                </a:solidFill>
              </a:rPr>
              <a:t> начальника </a:t>
            </a:r>
            <a:r>
              <a:rPr lang="ru-RU" altLang="ru-RU" sz="1500" i="1" dirty="0">
                <a:solidFill>
                  <a:schemeClr val="tx1"/>
                </a:solidFill>
              </a:rPr>
              <a:t>отдела экономического и социального развития администрации Курского муниципального района Ставропольского края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979360" y="6253181"/>
            <a:ext cx="3680872" cy="4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/>
            <a:r>
              <a:rPr lang="ru-RU" altLang="ru-RU" dirty="0">
                <a:solidFill>
                  <a:srgbClr val="333399"/>
                </a:solidFill>
              </a:rPr>
              <a:t>ст. Курская, </a:t>
            </a:r>
            <a:r>
              <a:rPr lang="ru-RU" altLang="ru-RU" dirty="0" smtClean="0">
                <a:solidFill>
                  <a:srgbClr val="333399"/>
                </a:solidFill>
              </a:rPr>
              <a:t>23 мая </a:t>
            </a:r>
            <a:r>
              <a:rPr lang="ru-RU" altLang="ru-RU" dirty="0" smtClean="0">
                <a:solidFill>
                  <a:srgbClr val="333399"/>
                </a:solidFill>
              </a:rPr>
              <a:t>2017 </a:t>
            </a:r>
            <a:r>
              <a:rPr lang="ru-RU" altLang="ru-RU" dirty="0">
                <a:solidFill>
                  <a:srgbClr val="333399"/>
                </a:solidFill>
              </a:rPr>
              <a:t>года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8913C-38AB-4E10-BD43-7BD7666AF57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700" y="33265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Курского муниципального района Ставропольского края на 2016 год</a:t>
            </a:r>
            <a:endParaRPr lang="ru-RU" sz="2000" dirty="0">
              <a:solidFill>
                <a:prstClr val="black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23528" y="1493168"/>
            <a:ext cx="2401708" cy="86409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Налоговые доходы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122,58 млн. руб.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28448" y="2719112"/>
            <a:ext cx="2401707" cy="92591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Неналоговые доходы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65,31 млн. руб. 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3528" y="4013064"/>
            <a:ext cx="2401708" cy="107212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Безвозмездные поступления (трансферты)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1 001,18 млн. руб.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563888" y="1402640"/>
            <a:ext cx="1584176" cy="1234271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Доходы в расчете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на 1 чел.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22 225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563888" y="4013063"/>
            <a:ext cx="1584176" cy="1207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Расходы в расчете на 1 чел.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22 890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554080" y="5503694"/>
            <a:ext cx="1738000" cy="1237674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Численность населения  района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53,5 тыс. человек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5236" y="1275625"/>
            <a:ext cx="457200" cy="42164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entury Schoolbook" pitchFamily="18" charset="0"/>
                <a:cs typeface="Times New Roman" pitchFamily="18" charset="0"/>
              </a:rPr>
              <a:t>Доходы бюджета   </a:t>
            </a:r>
            <a:r>
              <a:rPr lang="ru-RU" sz="1600" b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1189,1 млн. руб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48672" y="1287246"/>
            <a:ext cx="457200" cy="42164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entury Schoolbook" pitchFamily="18" charset="0"/>
                <a:cs typeface="Times New Roman" pitchFamily="18" charset="0"/>
              </a:rPr>
              <a:t>Расходов бюджета </a:t>
            </a:r>
            <a:r>
              <a:rPr lang="ru-RU" sz="1600" b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1 202,5 млн. руб</a:t>
            </a:r>
            <a:r>
              <a:rPr lang="ru-RU" sz="1600" b="1" dirty="0" smtClean="0">
                <a:solidFill>
                  <a:prstClr val="white"/>
                </a:solidFill>
                <a:latin typeface="Century Schoolbook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prstClr val="white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10800000" flipV="1">
            <a:off x="5905872" y="2042516"/>
            <a:ext cx="2965517" cy="67659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Культура и кинематография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49,5 млн. </a:t>
            </a:r>
            <a:r>
              <a:rPr lang="ru-RU" sz="1500" b="1" dirty="0">
                <a:solidFill>
                  <a:schemeClr val="tx1"/>
                </a:solidFill>
              </a:rPr>
              <a:t>руб.</a:t>
            </a:r>
          </a:p>
        </p:txBody>
      </p:sp>
      <p:sp>
        <p:nvSpPr>
          <p:cNvPr id="16" name="Пятиугольник 15"/>
          <p:cNvSpPr/>
          <p:nvPr/>
        </p:nvSpPr>
        <p:spPr>
          <a:xfrm rot="10800000" flipV="1">
            <a:off x="5907852" y="2849700"/>
            <a:ext cx="2934943" cy="66473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316,3 млн. </a:t>
            </a:r>
            <a:r>
              <a:rPr lang="ru-RU" sz="1500" b="1" dirty="0">
                <a:solidFill>
                  <a:schemeClr val="tx1"/>
                </a:solidFill>
              </a:rPr>
              <a:t>руб.</a:t>
            </a:r>
          </a:p>
        </p:txBody>
      </p:sp>
      <p:sp>
        <p:nvSpPr>
          <p:cNvPr id="17" name="Пятиугольник 16"/>
          <p:cNvSpPr/>
          <p:nvPr/>
        </p:nvSpPr>
        <p:spPr>
          <a:xfrm rot="10800000" flipV="1">
            <a:off x="5936446" y="3599156"/>
            <a:ext cx="2979745" cy="61759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Сельское хозяйство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50,8 млн. руб.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 flipV="1">
            <a:off x="5914433" y="4302492"/>
            <a:ext cx="2986607" cy="576064"/>
          </a:xfrm>
          <a:prstGeom prst="homePlat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Прочие программные расходы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89,2 млн. руб.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10800000" flipV="1">
            <a:off x="5926958" y="1278406"/>
            <a:ext cx="2965521" cy="648073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644,6 млн. руб.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ами влево/вправо 12"/>
          <p:cNvSpPr/>
          <p:nvPr/>
        </p:nvSpPr>
        <p:spPr>
          <a:xfrm>
            <a:off x="3203848" y="2996948"/>
            <a:ext cx="2244824" cy="7738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3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БЮДЖЕТ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 rot="10800000" flipV="1">
            <a:off x="5923002" y="4939582"/>
            <a:ext cx="2969469" cy="64965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Прочие непрограммные  расходы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52,1 млн. руб.</a:t>
            </a:r>
            <a:endParaRPr lang="ru-RU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6074986" y="3000374"/>
            <a:ext cx="1585258" cy="1475839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14625" y="906821"/>
            <a:ext cx="1821656" cy="1760179"/>
          </a:xfrm>
          <a:prstGeom prst="ellipse">
            <a:avLst/>
          </a:prstGeom>
          <a:solidFill>
            <a:schemeClr val="bg1"/>
          </a:solidFill>
          <a:ln w="28575" cmpd="sng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43438" y="1268760"/>
            <a:ext cx="1643062" cy="1645880"/>
          </a:xfrm>
          <a:prstGeom prst="ellipse">
            <a:avLst/>
          </a:prstGeom>
          <a:solidFill>
            <a:schemeClr val="bg1"/>
          </a:solidFill>
          <a:ln w="28575" cmpd="sng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28662" y="3000372"/>
            <a:ext cx="2286016" cy="2000264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2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143250"/>
            <a:ext cx="9731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821657" y="2821781"/>
            <a:ext cx="285750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42844" y="714356"/>
            <a:ext cx="2343128" cy="2200284"/>
          </a:xfrm>
          <a:prstGeom prst="ellipse">
            <a:avLst/>
          </a:prstGeom>
          <a:solidFill>
            <a:schemeClr val="bg1"/>
          </a:solidFill>
          <a:ln w="28575" cmpd="sng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2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286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TextBox 11"/>
          <p:cNvSpPr txBox="1">
            <a:spLocks noChangeArrowheads="1"/>
          </p:cNvSpPr>
          <p:nvPr/>
        </p:nvSpPr>
        <p:spPr bwMode="auto">
          <a:xfrm>
            <a:off x="357188" y="1928813"/>
            <a:ext cx="19288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Развитие системы образования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 56 %</a:t>
            </a:r>
          </a:p>
        </p:txBody>
      </p:sp>
      <p:pic>
        <p:nvPicPr>
          <p:cNvPr id="1128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70" y="3212307"/>
            <a:ext cx="571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TextBox 17"/>
          <p:cNvSpPr txBox="1">
            <a:spLocks noChangeArrowheads="1"/>
          </p:cNvSpPr>
          <p:nvPr/>
        </p:nvSpPr>
        <p:spPr bwMode="auto">
          <a:xfrm>
            <a:off x="7512986" y="3225691"/>
            <a:ext cx="1714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Сбалансированность бюджетной системы</a:t>
            </a:r>
          </a:p>
        </p:txBody>
      </p:sp>
      <p:pic>
        <p:nvPicPr>
          <p:cNvPr id="1129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4" y="1410811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1" name="TextBox 21"/>
          <p:cNvSpPr txBox="1">
            <a:spLocks noChangeArrowheads="1"/>
          </p:cNvSpPr>
          <p:nvPr/>
        </p:nvSpPr>
        <p:spPr bwMode="auto">
          <a:xfrm>
            <a:off x="4679156" y="1951831"/>
            <a:ext cx="1500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Развитие культуры и искусства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 4,3 %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2909366" y="1814498"/>
            <a:ext cx="1428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Социальная политика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 27,5 %</a:t>
            </a:r>
          </a:p>
        </p:txBody>
      </p:sp>
      <p:sp>
        <p:nvSpPr>
          <p:cNvPr id="26" name="Овал 25"/>
          <p:cNvSpPr/>
          <p:nvPr/>
        </p:nvSpPr>
        <p:spPr>
          <a:xfrm>
            <a:off x="6509132" y="1340768"/>
            <a:ext cx="1652276" cy="1638969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300" name="TextBox 30"/>
          <p:cNvSpPr txBox="1">
            <a:spLocks noChangeArrowheads="1"/>
          </p:cNvSpPr>
          <p:nvPr/>
        </p:nvSpPr>
        <p:spPr bwMode="auto">
          <a:xfrm>
            <a:off x="6728051" y="3954466"/>
            <a:ext cx="64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4,9 %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9552" y="142875"/>
            <a:ext cx="8390137" cy="7143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программно-целевого финансирования расходов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КМР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вопросов местного значения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</a:t>
            </a:r>
          </a:p>
        </p:txBody>
      </p:sp>
      <p:pic>
        <p:nvPicPr>
          <p:cNvPr id="1130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01" y="3468103"/>
            <a:ext cx="6619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4" name="TextBox 34"/>
          <p:cNvSpPr txBox="1">
            <a:spLocks noChangeArrowheads="1"/>
          </p:cNvSpPr>
          <p:nvPr/>
        </p:nvSpPr>
        <p:spPr bwMode="auto">
          <a:xfrm>
            <a:off x="7660243" y="3639492"/>
            <a:ext cx="1357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</a:rPr>
              <a:t>Управление имуществом</a:t>
            </a:r>
          </a:p>
        </p:txBody>
      </p:sp>
      <p:sp>
        <p:nvSpPr>
          <p:cNvPr id="40" name="Овал 39"/>
          <p:cNvSpPr/>
          <p:nvPr/>
        </p:nvSpPr>
        <p:spPr>
          <a:xfrm>
            <a:off x="6143621" y="4554256"/>
            <a:ext cx="1000132" cy="1000132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872424" y="5245348"/>
            <a:ext cx="1131624" cy="1048626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31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78" y="4675495"/>
            <a:ext cx="6429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8" name="TextBox 42"/>
          <p:cNvSpPr txBox="1">
            <a:spLocks noChangeArrowheads="1"/>
          </p:cNvSpPr>
          <p:nvPr/>
        </p:nvSpPr>
        <p:spPr bwMode="auto">
          <a:xfrm>
            <a:off x="6493934" y="5150622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1,1 %</a:t>
            </a:r>
          </a:p>
        </p:txBody>
      </p:sp>
      <p:sp>
        <p:nvSpPr>
          <p:cNvPr id="11319" name="TextBox 43"/>
          <p:cNvSpPr txBox="1">
            <a:spLocks noChangeArrowheads="1"/>
          </p:cNvSpPr>
          <p:nvPr/>
        </p:nvSpPr>
        <p:spPr bwMode="auto">
          <a:xfrm>
            <a:off x="7255525" y="4889807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</a:rPr>
              <a:t>Развитие физической культуры и спорта</a:t>
            </a:r>
          </a:p>
        </p:txBody>
      </p:sp>
      <p:sp>
        <p:nvSpPr>
          <p:cNvPr id="48" name="Овал 47"/>
          <p:cNvSpPr/>
          <p:nvPr/>
        </p:nvSpPr>
        <p:spPr>
          <a:xfrm>
            <a:off x="1714493" y="5576103"/>
            <a:ext cx="1000132" cy="928694"/>
          </a:xfrm>
          <a:prstGeom prst="ellipse">
            <a:avLst/>
          </a:prstGeom>
          <a:solidFill>
            <a:schemeClr val="bg1"/>
          </a:solidFill>
          <a:ln w="28575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327" name="TextBox 49"/>
          <p:cNvSpPr txBox="1">
            <a:spLocks noChangeArrowheads="1"/>
          </p:cNvSpPr>
          <p:nvPr/>
        </p:nvSpPr>
        <p:spPr bwMode="auto">
          <a:xfrm>
            <a:off x="1887883" y="6123633"/>
            <a:ext cx="642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</a:rPr>
              <a:t>1</a:t>
            </a:r>
            <a:r>
              <a:rPr lang="ru-RU" altLang="ru-RU" sz="1200" dirty="0" smtClean="0">
                <a:solidFill>
                  <a:prstClr val="black"/>
                </a:solidFill>
              </a:rPr>
              <a:t> %</a:t>
            </a:r>
          </a:p>
        </p:txBody>
      </p:sp>
      <p:sp>
        <p:nvSpPr>
          <p:cNvPr id="11328" name="TextBox 50"/>
          <p:cNvSpPr txBox="1">
            <a:spLocks noChangeArrowheads="1"/>
          </p:cNvSpPr>
          <p:nvPr/>
        </p:nvSpPr>
        <p:spPr bwMode="auto">
          <a:xfrm>
            <a:off x="6588224" y="2120705"/>
            <a:ext cx="149343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Развитие сельского хозяйства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4,4 %</a:t>
            </a:r>
          </a:p>
        </p:txBody>
      </p:sp>
      <p:pic>
        <p:nvPicPr>
          <p:cNvPr id="1133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72" y="5394326"/>
            <a:ext cx="7540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7" name="TextBox 55"/>
          <p:cNvSpPr txBox="1">
            <a:spLocks noChangeArrowheads="1"/>
          </p:cNvSpPr>
          <p:nvPr/>
        </p:nvSpPr>
        <p:spPr bwMode="auto">
          <a:xfrm>
            <a:off x="5107781" y="5612245"/>
            <a:ext cx="178593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solidFill>
                  <a:prstClr val="black"/>
                </a:solidFill>
              </a:rPr>
              <a:t>Снижение административных барьеров, развитие предпринимательства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2714625" y="2667000"/>
            <a:ext cx="561231" cy="4762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48" idx="0"/>
          </p:cNvCxnSpPr>
          <p:nvPr/>
        </p:nvCxnSpPr>
        <p:spPr>
          <a:xfrm>
            <a:off x="2204146" y="5054324"/>
            <a:ext cx="10413" cy="5217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3071813" y="2714624"/>
            <a:ext cx="1821656" cy="785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3214678" y="2667000"/>
            <a:ext cx="3429009" cy="12033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3214688" y="3870326"/>
            <a:ext cx="2857510" cy="1301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214678" y="4166116"/>
            <a:ext cx="2964665" cy="6201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107531" y="4429125"/>
            <a:ext cx="1032421" cy="8162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Картинки по запросу картинка соц.поддерж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55" y="1006370"/>
            <a:ext cx="936774" cy="8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иконка сельское хозяйств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6" y="1442885"/>
            <a:ext cx="730806" cy="6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49"/>
          <p:cNvSpPr txBox="1">
            <a:spLocks noChangeArrowheads="1"/>
          </p:cNvSpPr>
          <p:nvPr/>
        </p:nvSpPr>
        <p:spPr bwMode="auto">
          <a:xfrm>
            <a:off x="4116767" y="5971498"/>
            <a:ext cx="642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</a:rPr>
              <a:t>0,8 %</a:t>
            </a:r>
          </a:p>
        </p:txBody>
      </p:sp>
      <p:sp>
        <p:nvSpPr>
          <p:cNvPr id="85" name="TextBox 49"/>
          <p:cNvSpPr txBox="1">
            <a:spLocks noChangeArrowheads="1"/>
          </p:cNvSpPr>
          <p:nvPr/>
        </p:nvSpPr>
        <p:spPr bwMode="auto">
          <a:xfrm>
            <a:off x="1821653" y="5661968"/>
            <a:ext cx="785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</a:rPr>
              <a:t>Прочие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8206229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7"/>
          <p:cNvSpPr>
            <a:spLocks noChangeArrowheads="1"/>
          </p:cNvSpPr>
          <p:nvPr/>
        </p:nvSpPr>
        <p:spPr bwMode="black">
          <a:xfrm>
            <a:off x="4130074" y="6232742"/>
            <a:ext cx="478897" cy="47323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black">
          <a:xfrm>
            <a:off x="2598680" y="5960334"/>
            <a:ext cx="567735" cy="48522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">
          <a:xfrm>
            <a:off x="4072508" y="5679617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black">
          <a:xfrm>
            <a:off x="3370145" y="613502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">
          <a:xfrm>
            <a:off x="3995936" y="4632498"/>
            <a:ext cx="305172" cy="35658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black">
          <a:xfrm>
            <a:off x="5735172" y="4702650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black">
          <a:xfrm>
            <a:off x="1950003" y="589241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black">
          <a:xfrm>
            <a:off x="5190993" y="4655528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black">
          <a:xfrm>
            <a:off x="4453250" y="5362859"/>
            <a:ext cx="311441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black">
          <a:xfrm>
            <a:off x="4846220" y="6211097"/>
            <a:ext cx="318914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">
          <a:xfrm>
            <a:off x="8736344" y="3057713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black">
          <a:xfrm>
            <a:off x="138701" y="6211097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">
          <a:xfrm>
            <a:off x="8505684" y="5854636"/>
            <a:ext cx="461320" cy="489104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">
          <a:xfrm>
            <a:off x="3003758" y="5228753"/>
            <a:ext cx="344106" cy="3604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82D38-0230-473D-9690-DC093519E2DD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150" y="0"/>
            <a:ext cx="88096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</a:t>
            </a: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азвитие образования</a:t>
            </a:r>
            <a:r>
              <a:rPr kumimoji="0" lang="ru-RU" alt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528" y="2012647"/>
            <a:ext cx="5605301" cy="120032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дошкольное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охвачены дошкольным образованием 2315 детей,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46,7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численности детей в возрасте от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8520" y="499859"/>
            <a:ext cx="7219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выделено по программе  </a:t>
            </a:r>
            <a:r>
              <a:rPr lang="ru-RU" alt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599,8 млн. </a:t>
            </a:r>
            <a:r>
              <a:rPr lang="ru-RU" altLang="ru-RU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altLang="ru-RU" sz="2000" b="1" dirty="0">
              <a:solidFill>
                <a:srgbClr val="D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 descr="C:\Users\User\Desktop\ГОДОВОЙ отчет главы района\IMG_052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8" y="4613556"/>
            <a:ext cx="2825936" cy="18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Rar$DIa0.557\МДОУ №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16" y="4671977"/>
            <a:ext cx="2743846" cy="182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Rar$DIa0.376\МДОУ №1 2корпу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12" y="4702650"/>
            <a:ext cx="2769875" cy="18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679" y="3368239"/>
            <a:ext cx="2770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1 сентября 2016 года </a:t>
            </a:r>
            <a:r>
              <a:rPr lang="ru-RU" b="1" i="1" dirty="0" smtClean="0">
                <a:solidFill>
                  <a:srgbClr val="7030A0"/>
                </a:solidFill>
              </a:rPr>
              <a:t>открылся детский сад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 </a:t>
            </a:r>
            <a:r>
              <a:rPr lang="ru-RU" b="1" i="1" dirty="0">
                <a:solidFill>
                  <a:srgbClr val="7030A0"/>
                </a:solidFill>
              </a:rPr>
              <a:t>160 мест в с. </a:t>
            </a:r>
            <a:r>
              <a:rPr lang="ru-RU" b="1" i="1" dirty="0" err="1">
                <a:solidFill>
                  <a:srgbClr val="7030A0"/>
                </a:solidFill>
              </a:rPr>
              <a:t>Эдиссия</a:t>
            </a:r>
            <a:r>
              <a:rPr lang="ru-RU" b="1" i="1" dirty="0">
                <a:solidFill>
                  <a:srgbClr val="7030A0"/>
                </a:solidFill>
              </a:rPr>
              <a:t> «</a:t>
            </a:r>
            <a:r>
              <a:rPr lang="ru-RU" b="1" i="1" dirty="0" err="1">
                <a:solidFill>
                  <a:srgbClr val="7030A0"/>
                </a:solidFill>
              </a:rPr>
              <a:t>Семицветики</a:t>
            </a:r>
            <a:r>
              <a:rPr lang="ru-RU" b="1" i="1" dirty="0">
                <a:solidFill>
                  <a:srgbClr val="7030A0"/>
                </a:solidFill>
              </a:rPr>
              <a:t>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5462" y="3212976"/>
            <a:ext cx="303261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начало 2017 г. </a:t>
            </a:r>
          </a:p>
          <a:p>
            <a:pPr algn="ctr"/>
            <a:r>
              <a:rPr lang="ru-RU" dirty="0" smtClean="0"/>
              <a:t>очередь </a:t>
            </a:r>
            <a:r>
              <a:rPr lang="ru-RU" dirty="0"/>
              <a:t>в дошкольные учреждения </a:t>
            </a:r>
            <a:r>
              <a:rPr lang="ru-RU" dirty="0" smtClean="0"/>
              <a:t>- 856 </a:t>
            </a:r>
            <a:r>
              <a:rPr lang="ru-RU" dirty="0" smtClean="0"/>
              <a:t>детей, 9,1 %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численности детей в возрасте от 1 до 6 лет.</a:t>
            </a:r>
            <a:endParaRPr lang="ru-RU" sz="1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4102" y="961524"/>
            <a:ext cx="6013970" cy="9233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Курском районе 24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</a:p>
          <a:p>
            <a:pPr algn="ctr"/>
            <a:r>
              <a:rPr lang="ru-RU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2016-2017 году по очной форме обучаются 6 137 учащихся, в том числе на дому 109 человек.</a:t>
            </a:r>
            <a:endParaRPr lang="ru-RU" b="1" dirty="0">
              <a:solidFill>
                <a:srgbClr val="07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2" descr="PA1302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5396"/>
            <a:ext cx="2580168" cy="170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здание большой школы МОУ СОШ №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2"/>
          <a:stretch>
            <a:fillRect/>
          </a:stretch>
        </p:blipFill>
        <p:spPr bwMode="auto">
          <a:xfrm>
            <a:off x="6180431" y="2820370"/>
            <a:ext cx="2822406" cy="164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tolia_9228752_Subscription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r="1794" b="22948"/>
          <a:stretch>
            <a:fillRect/>
          </a:stretch>
        </p:blipFill>
        <p:spPr bwMode="auto">
          <a:xfrm>
            <a:off x="2721766" y="2060848"/>
            <a:ext cx="3117092" cy="173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8913C-38AB-4E10-BD43-7BD7666AF57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23529" y="0"/>
            <a:ext cx="8820472" cy="7651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3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3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культуры</a:t>
            </a:r>
            <a:r>
              <a:rPr lang="ru-RU" altLang="ru-RU" sz="33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73155" y="620688"/>
            <a:ext cx="878497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23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</a:t>
            </a:r>
            <a:r>
              <a:rPr lang="ru-RU" altLang="ru-RU" sz="23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по программе </a:t>
            </a:r>
            <a:r>
              <a:rPr lang="ru-RU" altLang="ru-RU" sz="2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49,5</a:t>
            </a:r>
            <a:r>
              <a:rPr lang="ru-RU" altLang="ru-RU" sz="2300" b="1" dirty="0" smtClean="0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из них:</a:t>
            </a:r>
            <a:r>
              <a:rPr lang="ru-RU" altLang="ru-RU" sz="2300" b="1" dirty="0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7579" y="1124744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библиотек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18,3 </a:t>
            </a:r>
            <a:r>
              <a:rPr lang="ru-RU" alt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7579" y="2060848"/>
            <a:ext cx="2821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</a:p>
          <a:p>
            <a:pPr lvl="0" algn="ctr"/>
            <a:r>
              <a:rPr lang="ru-RU" altLang="ru-RU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комплектование книжных фондов </a:t>
            </a:r>
          </a:p>
          <a:p>
            <a:pPr lvl="0" algn="ctr"/>
            <a:r>
              <a:rPr lang="ru-RU" alt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464 тыс. </a:t>
            </a:r>
            <a:r>
              <a:rPr lang="ru-RU" alt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  <p:pic>
        <p:nvPicPr>
          <p:cNvPr id="4100" name="Picture 4" descr="http://cs.rdkkmrsk.ru/-/itYjcA47r-8EA8Sv-AjZOg/sv/image/44/18/b0/321661/2/image%20%286%29.jpg?14761754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9" y="5003804"/>
            <a:ext cx="3914131" cy="16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051" y="4077072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населения учреждениями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altLang="ru-RU" sz="2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2022" y="1008655"/>
            <a:ext cx="2983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населения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библиотеками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alt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2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1806"/>
            <a:ext cx="2142075" cy="17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74988" y="3815762"/>
            <a:ext cx="4499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Снижается доля учреждений культуры, требующих капитального ремонта, в 2014 г. -50 %, по итогам 2016 г – 35 %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2" name="Picture 2" descr="http://kultura-kursk.muzkult.ru/img/upload/3613/image_image_2042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78" y="4729474"/>
            <a:ext cx="2862719" cy="19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56176" y="1124744"/>
            <a:ext cx="26225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В районе 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 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2016 год было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проведено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4742 мероприятия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(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на 9 % выше целевого показателя), которые посетили суммировано более 230 тыс. зрителей.</a:t>
            </a:r>
            <a:endParaRPr lang="ru-RU" sz="1100" b="1" i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7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tapoc.trbo.yandex.net/tapoc_secure_proxy/9a62e3b27b4a1ff3c0678d327c1fd7ac?url=http%3A%2F%2Fgus-gorod.social33.ru%2Fimages%2Fimg%2Fsasta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66" y="1345517"/>
            <a:ext cx="5935857" cy="548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8913C-38AB-4E10-BD43-7BD7666AF57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9637" y="0"/>
            <a:ext cx="8676456" cy="778148"/>
          </a:xfrm>
          <a:noFill/>
          <a:ln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ГРАЖДАН»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25" y="1181492"/>
            <a:ext cx="2448272" cy="1723549"/>
          </a:xfrm>
          <a:prstGeom prst="rect">
            <a:avLst/>
          </a:prstGeom>
          <a:solidFill>
            <a:srgbClr val="CCFF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sz="1000" dirty="0">
              <a:solidFill>
                <a:srgbClr val="293C8F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субсидий и соц. поддержки на оплату жилого помещения и коммунальных услуг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52,2 млн. руб.</a:t>
            </a:r>
            <a:endParaRPr lang="ru-RU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33" y="3259509"/>
            <a:ext cx="2304256" cy="830997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поддержка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ветеранов труда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54,2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4298855"/>
            <a:ext cx="2304256" cy="1200329"/>
          </a:xfrm>
          <a:prstGeom prst="rect">
            <a:avLst/>
          </a:prstGeom>
          <a:solidFill>
            <a:srgbClr val="CCFF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ежемесячного пособия на ребёнка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44,6 млн. руб.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3609" y="5727499"/>
            <a:ext cx="2304256" cy="1107996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1000" dirty="0">
              <a:solidFill>
                <a:srgbClr val="293C8F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по закону 81-ФЗ – пособия не подлежащим соц. страхованию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62,4 млн. руб. </a:t>
            </a:r>
            <a:endParaRPr lang="ru-RU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320" y="4422883"/>
            <a:ext cx="2448272" cy="1046440"/>
          </a:xfrm>
          <a:prstGeom prst="rect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Соц. поддержка реабилитированных лиц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млн. руб.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7486" y="1359987"/>
            <a:ext cx="2304256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1000" dirty="0">
              <a:solidFill>
                <a:srgbClr val="293C8F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соц. поддержки многодетным семьям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19,8 млн. руб.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6303" y="2803768"/>
            <a:ext cx="2304256" cy="1292662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ежемесячного пособия на 3 ребёнка до трёх лет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 млн. руб.</a:t>
            </a:r>
            <a:endParaRPr lang="ru-RU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4175" y="5620165"/>
            <a:ext cx="2304256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1000" dirty="0">
              <a:solidFill>
                <a:srgbClr val="293C8F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Прочие соц. выплаты и пособия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 млн. руб.</a:t>
            </a:r>
          </a:p>
          <a:p>
            <a:pPr algn="ctr">
              <a:defRPr/>
            </a:pP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966048"/>
            <a:ext cx="3096344" cy="830997"/>
          </a:xfrm>
          <a:prstGeom prst="rect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средства из краевого и федерального бюджетов,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 302,4 млн. руб.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90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1"/>
            <a:ext cx="8280920" cy="92404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</a:t>
            </a:r>
            <a: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и спорт</a:t>
            </a:r>
            <a: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5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107504" y="2924944"/>
            <a:ext cx="384016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3333FF"/>
                </a:solidFill>
                <a:latin typeface="Verdana" pitchFamily="34" charset="0"/>
              </a:rPr>
              <a:t>Молодежь </a:t>
            </a:r>
            <a:r>
              <a:rPr lang="ru-RU" altLang="ru-RU" sz="1600" b="1" i="1" dirty="0" smtClean="0">
                <a:solidFill>
                  <a:srgbClr val="3333FF"/>
                </a:solidFill>
                <a:latin typeface="Verdana" pitchFamily="34" charset="0"/>
              </a:rPr>
              <a:t>района (14-30 лет) – 13,6 тыс. </a:t>
            </a:r>
            <a:r>
              <a:rPr lang="ru-RU" altLang="ru-RU" sz="1600" b="1" i="1" dirty="0" smtClean="0">
                <a:solidFill>
                  <a:srgbClr val="3333FF"/>
                </a:solidFill>
                <a:latin typeface="Verdana" pitchFamily="34" charset="0"/>
              </a:rPr>
              <a:t>человек.</a:t>
            </a:r>
            <a:endParaRPr lang="ru-RU" altLang="ru-RU" sz="1600" b="1" i="1" dirty="0">
              <a:solidFill>
                <a:srgbClr val="3333FF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Проведено </a:t>
            </a:r>
            <a:r>
              <a:rPr lang="ru-RU" altLang="ru-RU" sz="1600" b="1" dirty="0" smtClean="0">
                <a:solidFill>
                  <a:srgbClr val="CC0000"/>
                </a:solidFill>
                <a:latin typeface="Verdana" pitchFamily="34" charset="0"/>
              </a:rPr>
              <a:t>78</a:t>
            </a: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altLang="ru-RU" sz="1600" b="1" dirty="0" smtClean="0">
                <a:solidFill>
                  <a:srgbClr val="CC0000"/>
                </a:solidFill>
                <a:latin typeface="Verdana" pitchFamily="34" charset="0"/>
              </a:rPr>
              <a:t>мероприятий.</a:t>
            </a:r>
            <a:endParaRPr lang="ru-RU" altLang="ru-RU" sz="1600" b="1" dirty="0">
              <a:solidFill>
                <a:srgbClr val="CC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Доля </a:t>
            </a: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молодых граждан, принявших участие в мероприятиях  </a:t>
            </a:r>
            <a:r>
              <a:rPr lang="ru-RU" altLang="ru-RU" sz="1600" b="1" dirty="0" smtClean="0">
                <a:solidFill>
                  <a:srgbClr val="CC0000"/>
                </a:solidFill>
                <a:latin typeface="Verdana" pitchFamily="34" charset="0"/>
              </a:rPr>
              <a:t>62 % от всей молодёжи района.</a:t>
            </a:r>
            <a:endParaRPr lang="ru-RU" altLang="ru-RU" sz="1600" b="1" dirty="0">
              <a:solidFill>
                <a:srgbClr val="CC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Волонтерских </a:t>
            </a:r>
            <a:r>
              <a:rPr lang="ru-RU" altLang="ru-RU" sz="1600" dirty="0">
                <a:solidFill>
                  <a:prstClr val="black"/>
                </a:solidFill>
                <a:latin typeface="Verdana" pitchFamily="34" charset="0"/>
              </a:rPr>
              <a:t>отрядов – </a:t>
            </a:r>
            <a:r>
              <a:rPr lang="ru-RU" altLang="ru-RU" sz="1600" b="1" dirty="0" smtClean="0">
                <a:solidFill>
                  <a:srgbClr val="CC0000"/>
                </a:solidFill>
                <a:latin typeface="Verdana" pitchFamily="34" charset="0"/>
              </a:rPr>
              <a:t>25,</a:t>
            </a:r>
            <a:endParaRPr lang="ru-RU" altLang="ru-RU" sz="1600" b="1" dirty="0">
              <a:solidFill>
                <a:srgbClr val="CC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численность </a:t>
            </a:r>
            <a:r>
              <a:rPr lang="ru-RU" altLang="ru-RU" sz="1600" dirty="0">
                <a:solidFill>
                  <a:prstClr val="black"/>
                </a:solidFill>
                <a:latin typeface="Verdana" pitchFamily="34" charset="0"/>
              </a:rPr>
              <a:t>волонтеров – </a:t>
            </a:r>
            <a:r>
              <a:rPr lang="ru-RU" altLang="ru-RU" sz="1600" b="1" dirty="0" smtClean="0">
                <a:solidFill>
                  <a:srgbClr val="CC0000"/>
                </a:solidFill>
                <a:latin typeface="Verdana" pitchFamily="34" charset="0"/>
              </a:rPr>
              <a:t>724</a:t>
            </a: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altLang="ru-RU" sz="1600" b="1" dirty="0" smtClean="0">
                <a:solidFill>
                  <a:srgbClr val="CC0000"/>
                </a:solidFill>
                <a:latin typeface="Verdana" pitchFamily="34" charset="0"/>
              </a:rPr>
              <a:t>человека.</a:t>
            </a:r>
            <a:endParaRPr lang="ru-RU" altLang="ru-RU" sz="1600" b="1" dirty="0">
              <a:solidFill>
                <a:srgbClr val="CC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Военно-патриотических </a:t>
            </a:r>
            <a:r>
              <a:rPr lang="ru-RU" altLang="ru-RU" sz="1600" dirty="0">
                <a:solidFill>
                  <a:prstClr val="black"/>
                </a:solidFill>
                <a:latin typeface="Verdana" pitchFamily="34" charset="0"/>
              </a:rPr>
              <a:t>клубов – </a:t>
            </a:r>
            <a:r>
              <a:rPr lang="ru-RU" altLang="ru-RU" sz="1600" b="1" dirty="0" smtClean="0">
                <a:solidFill>
                  <a:srgbClr val="CC0000"/>
                </a:solidFill>
                <a:latin typeface="Verdana" pitchFamily="34" charset="0"/>
              </a:rPr>
              <a:t>27,</a:t>
            </a:r>
            <a:endParaRPr lang="ru-RU" altLang="ru-RU" sz="1600" b="1" dirty="0">
              <a:solidFill>
                <a:srgbClr val="CC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число </a:t>
            </a:r>
            <a:r>
              <a:rPr lang="ru-RU" altLang="ru-RU" sz="1600" dirty="0">
                <a:solidFill>
                  <a:prstClr val="black"/>
                </a:solidFill>
                <a:latin typeface="Verdana" pitchFamily="34" charset="0"/>
              </a:rPr>
              <a:t>участников – </a:t>
            </a:r>
            <a:r>
              <a:rPr lang="ru-RU" altLang="ru-RU" sz="1600" b="1" dirty="0" smtClean="0">
                <a:solidFill>
                  <a:srgbClr val="CC0000"/>
                </a:solidFill>
                <a:latin typeface="Verdana" pitchFamily="34" charset="0"/>
              </a:rPr>
              <a:t>1090</a:t>
            </a:r>
            <a:r>
              <a:rPr lang="ru-RU" altLang="ru-RU" sz="16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altLang="ru-RU" sz="1600" b="1" dirty="0" smtClean="0">
                <a:solidFill>
                  <a:srgbClr val="CC0000"/>
                </a:solidFill>
                <a:latin typeface="Verdana" pitchFamily="34" charset="0"/>
              </a:rPr>
              <a:t>человека.</a:t>
            </a:r>
            <a:endParaRPr lang="ru-RU" altLang="ru-RU" sz="16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620688"/>
            <a:ext cx="356793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 descr="DSC073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r="15340"/>
          <a:stretch>
            <a:fillRect/>
          </a:stretch>
        </p:blipFill>
        <p:spPr bwMode="auto">
          <a:xfrm>
            <a:off x="6765771" y="5088307"/>
            <a:ext cx="2257088" cy="15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SCN3127.JPG (1600×1200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6" y="5157192"/>
            <a:ext cx="2549872" cy="155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283968" y="476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жителей района, занимающихся спортом –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14 тысяч человек, </a:t>
            </a:r>
            <a:r>
              <a:rPr lang="ru-RU" altLang="ru-RU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26,1 </a:t>
            </a:r>
            <a:r>
              <a:rPr lang="ru-RU" altLang="ru-RU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всего населения.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и принято участие в 100 спортивных мероприятиях.</a:t>
            </a:r>
          </a:p>
          <a:p>
            <a:pPr algn="ctr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систематически занимающихся физической культурой и спортом 78,2 %</a:t>
            </a:r>
            <a:endParaRPr lang="ru-RU" altLang="ru-RU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www.administraciykmr.ru/ai_fill/Images/Zx7hkpjBg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19" y="3284984"/>
            <a:ext cx="2287440" cy="16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dministraciykmr.ru/ai_fill/Images/1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95359"/>
            <a:ext cx="2430016" cy="16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05775" y="6449923"/>
            <a:ext cx="1162050" cy="365125"/>
          </a:xfrm>
        </p:spPr>
        <p:txBody>
          <a:bodyPr/>
          <a:lstStyle/>
          <a:p>
            <a:pPr>
              <a:defRPr/>
            </a:pPr>
            <a:fld id="{A4F93FAE-B6F1-4E7C-97CD-2535FC00D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1" name="Picture 4" descr="Картинки по запросу дети на картин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827088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Картинки по запросу молодежь на картин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769938"/>
            <a:ext cx="2736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Картинки по запросу пенсионеры на картинк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1663"/>
            <a:ext cx="3035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539552" y="-300145"/>
            <a:ext cx="784887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3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 итогам 2016 года в Курском районе </a:t>
            </a:r>
            <a:endParaRPr lang="ru-RU" altLang="ru-RU" sz="23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altLang="ru-RU" sz="2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проживает </a:t>
            </a:r>
            <a:r>
              <a:rPr lang="ru-RU" altLang="ru-RU" sz="2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54 </a:t>
            </a:r>
            <a:r>
              <a:rPr lang="ru-RU" altLang="ru-RU" sz="2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тыс. чел.</a:t>
            </a:r>
            <a:endParaRPr lang="ru-RU" altLang="ru-RU" sz="2300" b="1" dirty="0" smtClean="0">
              <a:solidFill>
                <a:srgbClr val="C00000"/>
              </a:solidFill>
            </a:endParaRPr>
          </a:p>
        </p:txBody>
      </p:sp>
      <p:sp>
        <p:nvSpPr>
          <p:cNvPr id="22535" name="Прямоугольник 4"/>
          <p:cNvSpPr>
            <a:spLocks noChangeArrowheads="1"/>
          </p:cNvSpPr>
          <p:nvPr/>
        </p:nvSpPr>
        <p:spPr bwMode="auto">
          <a:xfrm>
            <a:off x="236538" y="2360613"/>
            <a:ext cx="3167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Детское население (0-13 лет)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11,2 тыс.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человек (21 %)</a:t>
            </a:r>
            <a:endParaRPr lang="ru-RU" altLang="ru-RU" sz="1800" b="1" dirty="0" smtClean="0">
              <a:solidFill>
                <a:prstClr val="black"/>
              </a:solidFill>
            </a:endParaRPr>
          </a:p>
        </p:txBody>
      </p:sp>
      <p:sp>
        <p:nvSpPr>
          <p:cNvPr id="22536" name="Прямоугольник 5"/>
          <p:cNvSpPr>
            <a:spLocks noChangeArrowheads="1"/>
          </p:cNvSpPr>
          <p:nvPr/>
        </p:nvSpPr>
        <p:spPr bwMode="auto">
          <a:xfrm>
            <a:off x="3276600" y="2360613"/>
            <a:ext cx="309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Подростки (14-17 лет) 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2, 6 тыс.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человек (5 %)</a:t>
            </a:r>
            <a:endParaRPr lang="ru-RU" altLang="ru-RU" sz="1800" b="1" dirty="0" smtClean="0">
              <a:solidFill>
                <a:prstClr val="black"/>
              </a:solidFill>
            </a:endParaRPr>
          </a:p>
        </p:txBody>
      </p:sp>
      <p:sp>
        <p:nvSpPr>
          <p:cNvPr id="22537" name="Прямоугольник 6"/>
          <p:cNvSpPr>
            <a:spLocks noChangeArrowheads="1"/>
          </p:cNvSpPr>
          <p:nvPr/>
        </p:nvSpPr>
        <p:spPr bwMode="auto">
          <a:xfrm>
            <a:off x="3131840" y="6211669"/>
            <a:ext cx="4680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Старше 70 лет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3,5 тыс.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человек (6,5%).</a:t>
            </a:r>
            <a:endParaRPr lang="ru-RU" altLang="ru-RU" sz="16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538" name="Picture 2" descr="people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719138"/>
            <a:ext cx="26368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Прямоугольник 12"/>
          <p:cNvSpPr>
            <a:spLocks noChangeArrowheads="1"/>
          </p:cNvSpPr>
          <p:nvPr/>
        </p:nvSpPr>
        <p:spPr bwMode="auto">
          <a:xfrm>
            <a:off x="395288" y="4938713"/>
            <a:ext cx="444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Основное трудоспособное население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(25-59 лет) –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27,4 тыс.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человек (50 %)</a:t>
            </a:r>
            <a:endParaRPr lang="ru-RU" altLang="ru-RU" sz="1800" b="1" dirty="0" smtClean="0">
              <a:solidFill>
                <a:prstClr val="black"/>
              </a:solidFill>
            </a:endParaRPr>
          </a:p>
        </p:txBody>
      </p:sp>
      <p:sp>
        <p:nvSpPr>
          <p:cNvPr id="22540" name="Прямоугольник 13"/>
          <p:cNvSpPr>
            <a:spLocks noChangeArrowheads="1"/>
          </p:cNvSpPr>
          <p:nvPr/>
        </p:nvSpPr>
        <p:spPr bwMode="auto">
          <a:xfrm>
            <a:off x="6300788" y="2347913"/>
            <a:ext cx="280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Молодежь (18-24 лет) 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4,8 тыс.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человек (9 %)</a:t>
            </a:r>
            <a:endParaRPr lang="ru-RU" altLang="ru-RU" sz="1800" dirty="0" smtClean="0">
              <a:solidFill>
                <a:prstClr val="black"/>
              </a:solidFill>
            </a:endParaRPr>
          </a:p>
        </p:txBody>
      </p:sp>
      <p:pic>
        <p:nvPicPr>
          <p:cNvPr id="22541" name="Picture 4" descr="Картинки по запросу картинка трудоспособное насел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213100"/>
            <a:ext cx="502761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Прямоугольник 7"/>
          <p:cNvSpPr>
            <a:spLocks noChangeArrowheads="1"/>
          </p:cNvSpPr>
          <p:nvPr/>
        </p:nvSpPr>
        <p:spPr bwMode="auto">
          <a:xfrm>
            <a:off x="3227388" y="5623623"/>
            <a:ext cx="4908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Старше трудоспособного возраста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(от 60 до 70 лет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4,5 тыс. чел.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(8,5 %).</a:t>
            </a:r>
            <a:endParaRPr lang="ru-RU" altLang="ru-RU" sz="16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34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FF"/>
            </a:gs>
            <a:gs pos="50000">
              <a:srgbClr val="FFFFFF"/>
            </a:gs>
            <a:gs pos="100000">
              <a:srgbClr val="FFCCFF"/>
            </a:gs>
          </a:gsLst>
          <a:lin ang="6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uzzle_20pieces_20resiz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9" y="160339"/>
            <a:ext cx="1711302" cy="168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44463"/>
            <a:ext cx="7886700" cy="83162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CC47-800A-41CA-AAB3-2B6F77C0571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9" name="AutoShape 12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14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874" y="404664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 fontAlgn="base">
              <a:spcBef>
                <a:spcPct val="0"/>
              </a:spcBef>
            </a:pPr>
            <a:r>
              <a:rPr lang="ru-RU" sz="2000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На 01.01.2017 в </a:t>
            </a:r>
            <a:r>
              <a:rPr lang="ru-RU" sz="2000" b="1" kern="50" dirty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К</a:t>
            </a:r>
            <a:r>
              <a:rPr lang="ru-RU" sz="2000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урском районе  численность работников предприятий и организаций (без субъектов малого и среднего бизнеса составляет </a:t>
            </a:r>
            <a:r>
              <a:rPr lang="ru-RU" sz="2000" b="1" kern="50" dirty="0" smtClean="0">
                <a:solidFill>
                  <a:srgbClr val="C00000"/>
                </a:solidFill>
                <a:latin typeface="Times New Roman"/>
                <a:ea typeface="Calibri"/>
                <a:cs typeface="Arial" charset="0"/>
              </a:rPr>
              <a:t>6088 человек.</a:t>
            </a:r>
          </a:p>
          <a:p>
            <a:pPr indent="180340" algn="ctr" fontAlgn="base">
              <a:spcBef>
                <a:spcPct val="0"/>
              </a:spcBef>
            </a:pPr>
            <a:r>
              <a:rPr lang="ru-RU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В малом и среднем бизнесе: </a:t>
            </a:r>
          </a:p>
          <a:p>
            <a:pPr indent="180340" algn="ctr" fontAlgn="base">
              <a:spcBef>
                <a:spcPct val="0"/>
              </a:spcBef>
            </a:pPr>
            <a:r>
              <a:rPr lang="ru-RU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752  </a:t>
            </a:r>
            <a:r>
              <a:rPr lang="ru-RU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индивидуальных предпринимателя</a:t>
            </a:r>
            <a:r>
              <a:rPr lang="ru-RU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, 342 КФХ, </a:t>
            </a:r>
            <a:endParaRPr lang="ru-RU" b="1" kern="50" dirty="0" smtClean="0">
              <a:solidFill>
                <a:srgbClr val="7030A0"/>
              </a:solidFill>
              <a:latin typeface="Times New Roman"/>
              <a:ea typeface="Calibri"/>
              <a:cs typeface="Arial" charset="0"/>
            </a:endParaRPr>
          </a:p>
          <a:p>
            <a:pPr indent="180340" algn="ctr" fontAlgn="base">
              <a:spcBef>
                <a:spcPct val="0"/>
              </a:spcBef>
            </a:pPr>
            <a:r>
              <a:rPr lang="ru-RU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 </a:t>
            </a:r>
            <a:r>
              <a:rPr lang="ru-RU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17 </a:t>
            </a:r>
            <a:r>
              <a:rPr lang="ru-RU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малых предприятий в </a:t>
            </a:r>
            <a:r>
              <a:rPr lang="ru-RU" b="1" kern="50" dirty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сфере торговли и оказания услуг </a:t>
            </a:r>
            <a:r>
              <a:rPr lang="ru-RU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населению</a:t>
            </a:r>
            <a:r>
              <a:rPr lang="ru-RU" b="1" kern="50" dirty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 </a:t>
            </a:r>
            <a:r>
              <a:rPr lang="ru-RU" b="1" kern="50" dirty="0" smtClean="0">
                <a:solidFill>
                  <a:srgbClr val="7030A0"/>
                </a:solidFill>
                <a:latin typeface="Times New Roman"/>
                <a:ea typeface="Calibri"/>
                <a:cs typeface="Arial" charset="0"/>
              </a:rPr>
              <a:t>и 43 предприятия в других сферах экономики.</a:t>
            </a:r>
            <a:endParaRPr lang="ru-RU" sz="1600" b="1" kern="50" dirty="0">
              <a:solidFill>
                <a:srgbClr val="7030A0"/>
              </a:solidFill>
              <a:latin typeface="Times New Roman"/>
              <a:ea typeface="Calibri"/>
              <a:cs typeface="Arial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435836"/>
              </p:ext>
            </p:extLst>
          </p:nvPr>
        </p:nvGraphicFramePr>
        <p:xfrm>
          <a:off x="2771800" y="2436396"/>
          <a:ext cx="6304415" cy="45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1929" y="2636912"/>
            <a:ext cx="26398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spcBef>
                <a:spcPct val="0"/>
              </a:spcBef>
            </a:pPr>
            <a:r>
              <a:rPr lang="ru-RU" sz="1500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На 01.01.2017  </a:t>
            </a:r>
            <a:r>
              <a:rPr lang="ru-RU" sz="1500" kern="50" dirty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средняя заработная плата </a:t>
            </a:r>
            <a:r>
              <a:rPr lang="ru-RU" sz="1500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в районе составила  </a:t>
            </a:r>
            <a:r>
              <a:rPr lang="ru-RU" sz="1500" b="1" kern="50" dirty="0">
                <a:solidFill>
                  <a:srgbClr val="C00000"/>
                </a:solidFill>
                <a:latin typeface="Times New Roman"/>
                <a:ea typeface="Calibri"/>
                <a:cs typeface="Arial" charset="0"/>
              </a:rPr>
              <a:t>21 770 </a:t>
            </a:r>
            <a:r>
              <a:rPr lang="ru-RU" sz="1500" b="1" kern="50" dirty="0" smtClean="0">
                <a:solidFill>
                  <a:srgbClr val="C00000"/>
                </a:solidFill>
                <a:latin typeface="Times New Roman"/>
                <a:ea typeface="Calibri"/>
                <a:cs typeface="Arial" charset="0"/>
              </a:rPr>
              <a:t>рублей.</a:t>
            </a:r>
          </a:p>
          <a:p>
            <a:pPr indent="449580" algn="just" fontAlgn="base">
              <a:spcBef>
                <a:spcPct val="0"/>
              </a:spcBef>
            </a:pPr>
            <a:r>
              <a:rPr lang="ru-RU" sz="1500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Уровень реальных доходов с учетом инфляции </a:t>
            </a:r>
            <a:r>
              <a:rPr lang="ru-RU" sz="1500" kern="50" dirty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– </a:t>
            </a:r>
            <a:r>
              <a:rPr lang="ru-RU" sz="1500" b="1" kern="50" dirty="0">
                <a:solidFill>
                  <a:srgbClr val="C00000"/>
                </a:solidFill>
                <a:latin typeface="Times New Roman"/>
                <a:ea typeface="Calibri"/>
                <a:cs typeface="Arial" charset="0"/>
              </a:rPr>
              <a:t>98 % к уровню </a:t>
            </a:r>
            <a:r>
              <a:rPr lang="ru-RU" sz="1500" b="1" kern="50" dirty="0" smtClean="0">
                <a:solidFill>
                  <a:srgbClr val="C00000"/>
                </a:solidFill>
                <a:latin typeface="Times New Roman"/>
                <a:ea typeface="Calibri"/>
                <a:cs typeface="Arial" charset="0"/>
              </a:rPr>
              <a:t>2015 г.</a:t>
            </a:r>
          </a:p>
          <a:p>
            <a:pPr indent="449580" fontAlgn="base">
              <a:spcBef>
                <a:spcPct val="0"/>
              </a:spcBef>
            </a:pPr>
            <a:r>
              <a:rPr lang="ru-RU" sz="1500" b="1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Средняя заработная плата в 2016 году составила:</a:t>
            </a:r>
          </a:p>
          <a:p>
            <a:pPr indent="449580" algn="just" fontAlgn="base">
              <a:spcBef>
                <a:spcPct val="0"/>
              </a:spcBef>
            </a:pPr>
            <a:r>
              <a:rPr lang="ru-RU" sz="1500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в сфере образования 20,9 тыс. рублей (педагоги 27 тыс. руб.);</a:t>
            </a:r>
          </a:p>
          <a:p>
            <a:pPr indent="449580" algn="just" fontAlgn="base">
              <a:spcBef>
                <a:spcPct val="0"/>
              </a:spcBef>
            </a:pPr>
            <a:r>
              <a:rPr lang="ru-RU" sz="1500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В сфере культуры 17 тыс. руб.;</a:t>
            </a:r>
          </a:p>
          <a:p>
            <a:pPr indent="449580" algn="just" fontAlgn="base">
              <a:spcBef>
                <a:spcPct val="0"/>
              </a:spcBef>
            </a:pPr>
            <a:r>
              <a:rPr lang="ru-RU" sz="1500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В сфере </a:t>
            </a:r>
            <a:r>
              <a:rPr lang="ru-RU" sz="1500" kern="50" dirty="0" err="1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физ.культуры</a:t>
            </a:r>
            <a:r>
              <a:rPr lang="ru-RU" sz="1500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 и спорта 19,7 тыс. руб.</a:t>
            </a:r>
            <a:endParaRPr lang="ru-RU" sz="1500" kern="50" dirty="0">
              <a:solidFill>
                <a:prstClr val="black"/>
              </a:solidFill>
              <a:latin typeface="Times New Roman"/>
              <a:ea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064127" cy="76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на 2017 год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23528" y="908720"/>
            <a:ext cx="8921750" cy="600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инвестиционной стратегии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выполнение плана освоения инвестиций;</a:t>
            </a:r>
            <a:endParaRPr lang="ru-RU" altLang="ru-RU" sz="2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производства сельскохозяйственной </a:t>
            </a:r>
            <a:r>
              <a:rPr lang="ru-RU" altLang="ru-RU" sz="2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продукции, развитие перерабатывающей промышленности;</a:t>
            </a:r>
            <a:endParaRPr lang="ru-RU" altLang="ru-RU" sz="23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роста собственных доходов 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повышение собираемости налоговых и неналоговых поступлений;</a:t>
            </a:r>
            <a:endParaRPr lang="ru-RU" altLang="ru-RU" sz="2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3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</a:t>
            </a:r>
            <a:r>
              <a:rPr lang="ru-RU" sz="2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эксплуатацию  дошкольного образовательного учреждения в с.  </a:t>
            </a:r>
            <a:r>
              <a:rPr lang="ru-RU" sz="2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Серноводское</a:t>
            </a:r>
            <a:r>
              <a:rPr lang="ru-RU" sz="2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3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доступности муниципальных услуг и </a:t>
            </a:r>
            <a:r>
              <a:rPr 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жителей </a:t>
            </a:r>
            <a:r>
              <a:rPr 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расширение возможностей многофункционального центра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altLang="ru-RU" sz="23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sz="2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помещений и реконструкция фельдшерских пунктов (согласно плана);</a:t>
            </a:r>
            <a:endParaRPr lang="ru-RU" sz="23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эксплуатацию 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 греко-римской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борьбы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ст. </a:t>
            </a:r>
            <a:r>
              <a:rPr 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Курской;</a:t>
            </a:r>
            <a:endParaRPr lang="ru-RU" sz="2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2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</a:t>
            </a:r>
            <a:r>
              <a:rPr lang="ru-RU" sz="2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районного Дома </a:t>
            </a:r>
            <a:r>
              <a:rPr lang="ru-RU" sz="2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altLang="ru-RU" sz="25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5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55315-8792-454F-8CD1-53577F9C77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16832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ts val="1610"/>
              </a:lnSpc>
            </a:pPr>
            <a:endParaRPr lang="ru-RU" sz="5000" b="1" kern="50" dirty="0" smtClean="0">
              <a:solidFill>
                <a:srgbClr val="070BB9"/>
              </a:solidFill>
              <a:latin typeface="Times New Roman"/>
              <a:ea typeface="Andale Sans UI"/>
              <a:cs typeface="Times New Roman"/>
            </a:endParaRPr>
          </a:p>
          <a:p>
            <a:pPr indent="228600" algn="ctr">
              <a:lnSpc>
                <a:spcPts val="1610"/>
              </a:lnSpc>
            </a:pPr>
            <a:endParaRPr lang="ru-RU" sz="5000" b="1" kern="50" dirty="0" smtClean="0">
              <a:solidFill>
                <a:srgbClr val="070BB9"/>
              </a:solidFill>
              <a:latin typeface="Times New Roman"/>
              <a:ea typeface="Andale Sans UI"/>
              <a:cs typeface="Times New Roman"/>
            </a:endParaRPr>
          </a:p>
          <a:p>
            <a:pPr indent="228600" algn="ctr">
              <a:lnSpc>
                <a:spcPts val="1610"/>
              </a:lnSpc>
            </a:pPr>
            <a:endParaRPr lang="ru-RU" sz="5000" b="1" kern="50" dirty="0">
              <a:solidFill>
                <a:srgbClr val="070BB9"/>
              </a:solidFill>
              <a:latin typeface="Times New Roman"/>
              <a:ea typeface="Andale Sans UI"/>
              <a:cs typeface="Times New Roman"/>
            </a:endParaRPr>
          </a:p>
          <a:p>
            <a:pPr indent="228600" algn="ctr">
              <a:lnSpc>
                <a:spcPts val="1610"/>
              </a:lnSpc>
            </a:pPr>
            <a:endParaRPr lang="ru-RU" sz="5000" b="1" kern="50" dirty="0" smtClean="0">
              <a:solidFill>
                <a:srgbClr val="070BB9"/>
              </a:solidFill>
              <a:latin typeface="Times New Roman"/>
              <a:ea typeface="Andale Sans UI"/>
              <a:cs typeface="Times New Roman"/>
            </a:endParaRPr>
          </a:p>
          <a:p>
            <a:pPr indent="228600" algn="ctr">
              <a:lnSpc>
                <a:spcPts val="1610"/>
              </a:lnSpc>
            </a:pPr>
            <a:endParaRPr lang="ru-RU" sz="6000" b="1" kern="50" dirty="0">
              <a:solidFill>
                <a:srgbClr val="070BB9"/>
              </a:solidFill>
              <a:latin typeface="Times New Roman"/>
              <a:ea typeface="Andale Sans UI"/>
              <a:cs typeface="Times New Roman"/>
            </a:endParaRPr>
          </a:p>
          <a:p>
            <a:pPr indent="228600" algn="ctr">
              <a:lnSpc>
                <a:spcPts val="1610"/>
              </a:lnSpc>
            </a:pPr>
            <a:r>
              <a:rPr lang="ru-RU" sz="5000" b="1" kern="50" dirty="0" smtClean="0">
                <a:solidFill>
                  <a:srgbClr val="070BB9"/>
                </a:solidFill>
                <a:latin typeface="Times New Roman"/>
                <a:ea typeface="Andale Sans UI"/>
                <a:cs typeface="Times New Roman"/>
              </a:rPr>
              <a:t>Спасибо за внимание!</a:t>
            </a:r>
            <a:endParaRPr lang="ru-RU" sz="5000" b="1" kern="50" dirty="0">
              <a:solidFill>
                <a:srgbClr val="070BB9"/>
              </a:solidFill>
              <a:latin typeface="Times New Roman"/>
              <a:ea typeface="Andale Sans UI"/>
            </a:endParaRPr>
          </a:p>
        </p:txBody>
      </p:sp>
    </p:spTree>
    <p:extLst>
      <p:ext uri="{BB962C8B-B14F-4D97-AF65-F5344CB8AC3E}">
        <p14:creationId xmlns:p14="http://schemas.microsoft.com/office/powerpoint/2010/main" val="147933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77120" y="1281735"/>
            <a:ext cx="4524480" cy="3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92068" y="2132856"/>
            <a:ext cx="8853119" cy="53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2452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just"/>
            <a:r>
              <a:rPr lang="ru-RU" altLang="ru-RU" sz="2000" b="1" dirty="0" smtClean="0">
                <a:solidFill>
                  <a:srgbClr val="070BB9"/>
                </a:solidFill>
              </a:rPr>
              <a:t>		</a:t>
            </a:r>
            <a:r>
              <a:rPr lang="ru-RU" altLang="ru-RU" sz="20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 развития  Курского муниципального района Ставропольского края до 2020 года и на период до 2025 </a:t>
            </a:r>
            <a:r>
              <a:rPr lang="ru-RU" sz="20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утверждена решением Совета </a:t>
            </a:r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 муниципального  </a:t>
            </a:r>
            <a:r>
              <a:rPr lang="ru-RU" sz="20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Ставропольского края от 25 апреля 2013 года  № 49 и основана на принципиальных положениях:</a:t>
            </a:r>
          </a:p>
          <a:p>
            <a:r>
              <a:rPr lang="ru-RU" sz="2000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социальная </a:t>
            </a:r>
            <a:r>
              <a:rPr lang="ru-RU" sz="2000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ориентация, полагающая главной целью Стратегии повышение уровня и качества жизни </a:t>
            </a:r>
            <a:r>
              <a:rPr lang="ru-RU" sz="2000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  <a:endParaRPr lang="ru-RU" sz="2000" dirty="0">
              <a:solidFill>
                <a:srgbClr val="07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устойчивое </a:t>
            </a:r>
            <a:r>
              <a:rPr lang="ru-RU" sz="2000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Курского муниципального района, создание динамично развивающейся, конкурентоспособной и сбалансированной экономики, обеспечивающей занятость населения; </a:t>
            </a:r>
          </a:p>
          <a:p>
            <a:r>
              <a:rPr lang="ru-RU" sz="2000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взаимное </a:t>
            </a:r>
            <a:r>
              <a:rPr lang="ru-RU" sz="2000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обеспечивающее сочетание региональных, межрегиональных и общероссийских интересов при решении стратегических проблем экономического, социального и территориального развития. </a:t>
            </a:r>
          </a:p>
          <a:p>
            <a:pPr algn="just"/>
            <a:endParaRPr lang="ru-RU" sz="2000" b="1" dirty="0">
              <a:solidFill>
                <a:srgbClr val="07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/>
            <a:endParaRPr lang="ru-RU" sz="2000" dirty="0">
              <a:solidFill>
                <a:srgbClr val="070BB9"/>
              </a:solidFill>
            </a:endParaRPr>
          </a:p>
          <a:p>
            <a:pPr algn="just" eaLnBrk="1"/>
            <a:endParaRPr lang="ru-RU" altLang="ru-RU" sz="2000" b="1" dirty="0">
              <a:solidFill>
                <a:srgbClr val="070BB9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192069" y="332656"/>
            <a:ext cx="885311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80986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/>
            <a:r>
              <a:rPr lang="ru-RU" sz="2200" b="1" dirty="0" smtClean="0">
                <a:solidFill>
                  <a:srgbClr val="FF0000"/>
                </a:solidFill>
              </a:rPr>
              <a:t>Стратегия развития региона</a:t>
            </a:r>
            <a:r>
              <a:rPr lang="ru-RU" sz="2200" dirty="0">
                <a:solidFill>
                  <a:srgbClr val="FF0000"/>
                </a:solidFill>
              </a:rPr>
              <a:t> </a:t>
            </a:r>
            <a:r>
              <a:rPr lang="ru-RU" sz="2200" dirty="0" smtClean="0">
                <a:solidFill>
                  <a:srgbClr val="FF0000"/>
                </a:solidFill>
              </a:rPr>
              <a:t>- </a:t>
            </a:r>
            <a:r>
              <a:rPr lang="ru-RU" sz="2200" dirty="0">
                <a:solidFill>
                  <a:srgbClr val="FF0000"/>
                </a:solidFill>
              </a:rPr>
              <a:t>это система мероприятий, направленных на реализацию долгосрочных задач социально-экономического развития государства с учетом рационального вклада </a:t>
            </a:r>
            <a:r>
              <a:rPr lang="ru-RU" sz="2200" dirty="0" smtClean="0">
                <a:solidFill>
                  <a:srgbClr val="FF0000"/>
                </a:solidFill>
              </a:rPr>
              <a:t>региона </a:t>
            </a:r>
            <a:r>
              <a:rPr lang="ru-RU" sz="2200" dirty="0">
                <a:solidFill>
                  <a:srgbClr val="FF0000"/>
                </a:solidFill>
              </a:rPr>
              <a:t>в решение этих задач, определяемого реальными предпосылками и ограничениями их развития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endParaRPr lang="ru-RU" alt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665507" y="5130359"/>
            <a:ext cx="7472160" cy="100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3555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912813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endParaRPr lang="ru-RU" altLang="ru-RU" sz="1500" i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8913C-38AB-4E10-BD43-7BD7666AF57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701110"/>
              </p:ext>
            </p:extLst>
          </p:nvPr>
        </p:nvGraphicFramePr>
        <p:xfrm>
          <a:off x="107504" y="620688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846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77120" y="1281735"/>
            <a:ext cx="4524480" cy="3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9974246"/>
              </p:ext>
            </p:extLst>
          </p:nvPr>
        </p:nvGraphicFramePr>
        <p:xfrm>
          <a:off x="207910" y="908720"/>
          <a:ext cx="8936090" cy="635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95536" y="14082"/>
            <a:ext cx="772291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80986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/>
            <a:r>
              <a:rPr lang="ru-RU" altLang="ru-RU" sz="2500" b="1" i="1" dirty="0" smtClean="0">
                <a:solidFill>
                  <a:srgbClr val="FF0000"/>
                </a:solidFill>
              </a:rPr>
              <a:t>Стратегические цели развития </a:t>
            </a:r>
          </a:p>
          <a:p>
            <a:pPr algn="ctr" eaLnBrk="1"/>
            <a:r>
              <a:rPr lang="ru-RU" altLang="ru-RU" sz="2500" b="1" i="1" dirty="0" smtClean="0">
                <a:solidFill>
                  <a:srgbClr val="FF0000"/>
                </a:solidFill>
              </a:rPr>
              <a:t>Курского муниципального района:</a:t>
            </a:r>
            <a:endParaRPr lang="ru-RU" altLang="ru-RU" sz="25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8913C-38AB-4E10-BD43-7BD7666AF57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kur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6"/>
          <a:stretch>
            <a:fillRect/>
          </a:stretch>
        </p:blipFill>
        <p:spPr bwMode="auto">
          <a:xfrm>
            <a:off x="4370009" y="220931"/>
            <a:ext cx="4752528" cy="35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20931"/>
            <a:ext cx="7772400" cy="504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агропромышленного комплекса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CE3A16A-FA89-4933-BE38-CACD69A7C218}" type="slidenum">
              <a:rPr lang="ru-RU" altLang="ru-RU" smtClean="0">
                <a:solidFill>
                  <a:srgbClr val="1C1C1C"/>
                </a:solidFill>
              </a:rPr>
              <a:pPr eaLnBrk="1" hangingPunct="1"/>
              <a:t>5</a:t>
            </a:fld>
            <a:endParaRPr lang="ru-RU" altLang="ru-RU" smtClean="0">
              <a:solidFill>
                <a:srgbClr val="1C1C1C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56081"/>
              </p:ext>
            </p:extLst>
          </p:nvPr>
        </p:nvGraphicFramePr>
        <p:xfrm>
          <a:off x="166004" y="1196752"/>
          <a:ext cx="4679950" cy="2128876"/>
        </p:xfrm>
        <a:graphic>
          <a:graphicData uri="http://schemas.openxmlformats.org/drawingml/2006/table">
            <a:tbl>
              <a:tblPr firstRow="1"/>
              <a:tblGrid>
                <a:gridCol w="2893828"/>
                <a:gridCol w="1786122"/>
              </a:tblGrid>
              <a:tr h="567335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latin typeface="Monotype Corsiva" pitchFamily="66" charset="0"/>
                        </a:rPr>
                        <a:t>Общая площадь  района, тыс.га </a:t>
                      </a: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latin typeface="Monotype Corsiva" pitchFamily="66" charset="0"/>
                        </a:rPr>
                        <a:t>369,4</a:t>
                      </a: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403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latin typeface="Monotype Corsiva" pitchFamily="66" charset="0"/>
                        </a:rPr>
                        <a:t>из них сельхозугодий</a:t>
                      </a: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latin typeface="Monotype Corsiva" pitchFamily="66" charset="0"/>
                        </a:rPr>
                        <a:t>314,07</a:t>
                      </a: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403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latin typeface="Monotype Corsiva" pitchFamily="66" charset="0"/>
                        </a:rPr>
                        <a:t>в том числе: </a:t>
                      </a: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Monotype Corsiva" pitchFamily="66" charset="0"/>
                        </a:rPr>
                        <a:t>пашня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Monotype Corsiva" pitchFamily="66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latin typeface="Monotype Corsiva" pitchFamily="66" charset="0"/>
                        </a:rPr>
                        <a:t>169,4</a:t>
                      </a: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39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Monotype Corsiva" pitchFamily="66" charset="0"/>
                        </a:rPr>
                        <a:t>  пастбища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Monotype Corsiva" pitchFamily="66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latin typeface="Monotype Corsiva" pitchFamily="66" charset="0"/>
                        </a:rPr>
                        <a:t>144,67</a:t>
                      </a: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510283"/>
              </p:ext>
            </p:extLst>
          </p:nvPr>
        </p:nvGraphicFramePr>
        <p:xfrm>
          <a:off x="395536" y="3733669"/>
          <a:ext cx="8424863" cy="2575447"/>
        </p:xfrm>
        <a:graphic>
          <a:graphicData uri="http://schemas.openxmlformats.org/drawingml/2006/table">
            <a:tbl>
              <a:tblPr firstRow="1" bandRow="1"/>
              <a:tblGrid>
                <a:gridCol w="720080"/>
                <a:gridCol w="1080120"/>
                <a:gridCol w="1152128"/>
                <a:gridCol w="1440160"/>
                <a:gridCol w="1295772"/>
                <a:gridCol w="1368463"/>
                <a:gridCol w="1368140"/>
              </a:tblGrid>
              <a:tr h="539187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rtl="0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Произведено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сельхозпроизводителями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2016 году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/>
                    </a:solidFill>
                  </a:tcPr>
                </a:tc>
              </a:tr>
              <a:tr h="1411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Зерновых, тыс. тонн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Овощей, тыс. тонн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Подсолнечника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тыс. тонн 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тыс.тонн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Закладка винограда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Плодово-ягодной продукции,  тонн 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</a:tr>
              <a:tr h="312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20000"/>
                      </a:srgbClr>
                    </a:solidFill>
                  </a:tcPr>
                </a:tc>
              </a:tr>
              <a:tr h="312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13,87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8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4A8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30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84927" y="902935"/>
            <a:ext cx="1114011" cy="5234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CC47-800A-41CA-AAB3-2B6F77C0571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132" name="Picture 12" descr="Картинки по запросу ЗАО сола эдисс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21" y="779527"/>
            <a:ext cx="1058461" cy="7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Картинки по запросу колхоз кановск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42" y="809468"/>
            <a:ext cx="1344101" cy="9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5" y="4635001"/>
            <a:ext cx="2516935" cy="16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6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28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AutoShape 30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5635156" y="4226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32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34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AutoShape 36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38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40" descr="Картинки по запросу мука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9" y="2815191"/>
            <a:ext cx="2551128" cy="16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9" y="902935"/>
            <a:ext cx="648072" cy="78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6661" y="1733962"/>
            <a:ext cx="366442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50" dirty="0">
                <a:solidFill>
                  <a:srgbClr val="3333FF"/>
                </a:solidFill>
                <a:latin typeface="Times New Roman"/>
                <a:ea typeface="Calibri"/>
              </a:rPr>
              <a:t>6 постоянно действующих цехов по производству хлеба и хлебобулочных изделий,  </a:t>
            </a:r>
            <a:endParaRPr lang="ru-RU" b="1" kern="50" dirty="0" smtClean="0">
              <a:solidFill>
                <a:srgbClr val="3333FF"/>
              </a:solidFill>
              <a:latin typeface="Times New Roman"/>
              <a:ea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50" dirty="0" smtClean="0">
                <a:solidFill>
                  <a:srgbClr val="3333FF"/>
                </a:solidFill>
                <a:latin typeface="Times New Roman"/>
                <a:ea typeface="Calibri"/>
              </a:rPr>
              <a:t>4 </a:t>
            </a:r>
            <a:r>
              <a:rPr lang="ru-RU" b="1" kern="50" dirty="0">
                <a:solidFill>
                  <a:srgbClr val="3333FF"/>
                </a:solidFill>
                <a:latin typeface="Times New Roman"/>
                <a:ea typeface="Calibri"/>
              </a:rPr>
              <a:t>мельницы </a:t>
            </a:r>
            <a:endParaRPr lang="ru-RU" b="1" kern="50" dirty="0" smtClean="0">
              <a:solidFill>
                <a:srgbClr val="3333FF"/>
              </a:solidFill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061" y="1753945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50" dirty="0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Колхоз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50" dirty="0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 «</a:t>
            </a:r>
            <a:r>
              <a:rPr lang="ru-RU" sz="1100" kern="50" dirty="0" err="1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Ростовановский</a:t>
            </a:r>
            <a:r>
              <a:rPr lang="ru-RU" sz="1100" kern="50" dirty="0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»</a:t>
            </a:r>
            <a:endParaRPr lang="ru-RU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3673" y="970342"/>
            <a:ext cx="9165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50" dirty="0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ООО «</a:t>
            </a:r>
            <a:r>
              <a:rPr lang="ru-RU" sz="1100" kern="50" dirty="0" err="1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Арагви</a:t>
            </a:r>
            <a:r>
              <a:rPr lang="ru-RU" sz="1100" kern="50" dirty="0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»</a:t>
            </a:r>
            <a:endParaRPr lang="ru-RU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94" y="1787505"/>
            <a:ext cx="1094394" cy="560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19394" y="1899543"/>
            <a:ext cx="1038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50" dirty="0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СХПК колхоз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50" dirty="0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им. Кирова</a:t>
            </a:r>
            <a:endParaRPr lang="ru-RU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18811" y="940826"/>
            <a:ext cx="1080120" cy="59122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50" dirty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колхоз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50" dirty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им. </a:t>
            </a:r>
            <a:r>
              <a:rPr lang="ru-RU" sz="1100" kern="50" dirty="0" smtClean="0">
                <a:solidFill>
                  <a:srgbClr val="000000"/>
                </a:solidFill>
                <a:latin typeface="Times New Roman"/>
                <a:ea typeface="Calibri"/>
                <a:cs typeface="Arial" charset="0"/>
              </a:rPr>
              <a:t>Ленина</a:t>
            </a:r>
            <a:endParaRPr lang="ru-RU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974" y="32761"/>
            <a:ext cx="656595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производства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4927" y="3155824"/>
            <a:ext cx="2399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В 2016 г.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Произведено муки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8000 </a:t>
            </a:r>
            <a:r>
              <a:rPr lang="ru-RU" altLang="ru-RU" b="1" i="1" dirty="0" err="1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тн</a:t>
            </a:r>
            <a:r>
              <a:rPr lang="ru-RU" altLang="ru-RU" b="1" i="1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.</a:t>
            </a:r>
            <a:endParaRPr lang="ru-RU" altLang="ru-RU" b="1" i="1" dirty="0">
              <a:solidFill>
                <a:srgbClr val="C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4927" y="4976119"/>
            <a:ext cx="2301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В 2016 г.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Произведено хлеба</a:t>
            </a:r>
            <a:endParaRPr lang="ru-RU" altLang="ru-RU" b="1" i="1" dirty="0">
              <a:solidFill>
                <a:srgbClr val="C00000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1255 </a:t>
            </a:r>
            <a:r>
              <a:rPr lang="ru-RU" altLang="ru-RU" b="1" i="1" dirty="0" err="1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тн</a:t>
            </a:r>
            <a:r>
              <a:rPr lang="ru-RU" altLang="ru-RU" b="1" i="1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.</a:t>
            </a:r>
            <a:endParaRPr lang="ru-RU" altLang="ru-RU" b="1" i="1" dirty="0">
              <a:solidFill>
                <a:srgbClr val="C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35" name="Picture 6" descr="Картинки по запросу русское село консервы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15" y="2996952"/>
            <a:ext cx="2396212" cy="17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Картинки по запросу русское село консервы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14" y="4782221"/>
            <a:ext cx="2396212" cy="15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Картинки по запросу русское село консервы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35" y="2216435"/>
            <a:ext cx="2107040" cy="11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88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1" y="511196"/>
            <a:ext cx="2160365" cy="155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26" y="128608"/>
            <a:ext cx="7793037" cy="765175"/>
          </a:xfrm>
          <a:noFill/>
        </p:spPr>
        <p:txBody>
          <a:bodyPr anchor="t"/>
          <a:lstStyle/>
          <a:p>
            <a:pPr algn="ctr">
              <a:defRPr/>
            </a:pPr>
            <a:r>
              <a:rPr lang="ru-RU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приобретено с/х </a:t>
            </a:r>
            <a:r>
              <a:rPr lang="ru-RU" alt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5C2251E-EE13-4EC9-BBD6-3D0AD65D5B65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43008"/>
              </p:ext>
            </p:extLst>
          </p:nvPr>
        </p:nvGraphicFramePr>
        <p:xfrm>
          <a:off x="395536" y="4725144"/>
          <a:ext cx="518477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856"/>
                <a:gridCol w="1869919"/>
              </a:tblGrid>
              <a:tr h="3709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Освоено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3" marB="45733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 млн. руб.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3" marB="45733">
                    <a:solidFill>
                      <a:srgbClr val="CCFFFF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1" i="1" dirty="0" smtClean="0"/>
                        <a:t>Обеспечено жильем</a:t>
                      </a:r>
                      <a:endParaRPr lang="ru-RU" sz="1800" b="1" i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/>
                        <a:t>6 семей</a:t>
                      </a:r>
                      <a:endParaRPr lang="ru-RU" sz="1800" b="1" i="1" dirty="0"/>
                    </a:p>
                  </a:txBody>
                  <a:tcPr marL="91444" marR="91444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1" i="1" dirty="0" smtClean="0"/>
                        <a:t>Приобретено, построено</a:t>
                      </a:r>
                      <a:endParaRPr lang="ru-RU" sz="1800" b="1" i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/>
                        <a:t>666,3 кв. м</a:t>
                      </a:r>
                      <a:endParaRPr lang="ru-RU" sz="1800" b="1" i="1" dirty="0"/>
                    </a:p>
                  </a:txBody>
                  <a:tcPr marL="91444" marR="91444" marT="45733" marB="45733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10755"/>
              </p:ext>
            </p:extLst>
          </p:nvPr>
        </p:nvGraphicFramePr>
        <p:xfrm>
          <a:off x="251520" y="3573016"/>
          <a:ext cx="8568952" cy="39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03530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Реализация ФЦП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«Устойчивое развитие сельских территорий»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93" marB="45793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9497" name="Picture 3" descr="C:\Users\СВЕТИК\AppData\Local\Temp\Rar$DI03.654\Мурадов Арту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6463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4433" y="908720"/>
            <a:ext cx="4572000" cy="19759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b="1" kern="0" dirty="0">
                <a:solidFill>
                  <a:srgbClr val="000000"/>
                </a:solidFill>
              </a:rPr>
              <a:t>-зерноуборочных комбайнов – 24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b="1" kern="0" dirty="0">
                <a:solidFill>
                  <a:srgbClr val="000000"/>
                </a:solidFill>
              </a:rPr>
              <a:t>-тракторов  всего – 45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b="1" kern="0" dirty="0">
                <a:solidFill>
                  <a:srgbClr val="000000"/>
                </a:solidFill>
              </a:rPr>
              <a:t>- автомобилей – 19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b="1" kern="0" dirty="0">
                <a:solidFill>
                  <a:srgbClr val="000000"/>
                </a:solidFill>
              </a:rPr>
              <a:t>- почвообрабатывающих орудий - 22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kern="0" dirty="0">
                <a:solidFill>
                  <a:srgbClr val="000000"/>
                </a:solidFill>
              </a:rPr>
              <a:t>- </a:t>
            </a:r>
            <a:r>
              <a:rPr lang="ru-RU" altLang="ru-RU" b="1" kern="0" dirty="0">
                <a:solidFill>
                  <a:srgbClr val="000000"/>
                </a:solidFill>
              </a:rPr>
              <a:t>сеялок    -   8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85" y="685835"/>
            <a:ext cx="2538415" cy="151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15" y="2062164"/>
            <a:ext cx="2394399" cy="1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CF0C1-8E47-4793-900F-8B1903403BC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" y="4034525"/>
            <a:ext cx="2937049" cy="22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ртинки по запросу источник рус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34" y="1452757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992" y="172283"/>
            <a:ext cx="907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kern="50" dirty="0" smtClean="0">
                <a:solidFill>
                  <a:srgbClr val="C00000"/>
                </a:solidFill>
                <a:latin typeface="Times New Roman"/>
                <a:ea typeface="Calibri"/>
                <a:cs typeface="Arial" charset="0"/>
              </a:rPr>
              <a:t>Курский район </a:t>
            </a:r>
            <a:r>
              <a:rPr lang="ru-RU" sz="3000" b="1" kern="50" dirty="0">
                <a:solidFill>
                  <a:srgbClr val="C00000"/>
                </a:solidFill>
                <a:latin typeface="Times New Roman"/>
                <a:ea typeface="Calibri"/>
                <a:cs typeface="Arial" charset="0"/>
              </a:rPr>
              <a:t>располагает сырьевыми ресурсами</a:t>
            </a:r>
            <a:endParaRPr lang="ru-RU" sz="3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59" name="Picture 11" descr="Картинки по запросу источник минеральная во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31954"/>
            <a:ext cx="2016438" cy="15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975" y="716073"/>
            <a:ext cx="2087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Запасами целебной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 </a:t>
            </a:r>
            <a:r>
              <a:rPr lang="ru-RU" kern="50" dirty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минеральной воды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15" y="3131685"/>
            <a:ext cx="26819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Запасами песка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 </a:t>
            </a:r>
            <a:r>
              <a:rPr lang="ru-RU" kern="50" dirty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для </a:t>
            </a:r>
            <a:r>
              <a:rPr lang="ru-RU" kern="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строительных </a:t>
            </a:r>
            <a:r>
              <a:rPr lang="ru-RU" kern="5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м</a:t>
            </a:r>
            <a:r>
              <a:rPr lang="ru-RU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1" name="Picture 13" descr="Картинки по запросу месторождение суглинк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45" y="4581129"/>
            <a:ext cx="249050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56817" y="3566062"/>
            <a:ext cx="2828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Месторождения </a:t>
            </a:r>
            <a:r>
              <a:rPr lang="ru-RU" kern="50" dirty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кирпичных суглинков составляют 1029,4 тыс. м</a:t>
            </a:r>
            <a:r>
              <a:rPr lang="ru-RU" kern="50" baseline="30000" dirty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3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3585" y="806426"/>
            <a:ext cx="347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5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Лечебно-оздоровительный комплекс </a:t>
            </a:r>
            <a:r>
              <a:rPr lang="ru-RU" kern="50" dirty="0" smtClean="0">
                <a:solidFill>
                  <a:prstClr val="black"/>
                </a:solidFill>
                <a:latin typeface="Times New Roman"/>
                <a:cs typeface="Arial" charset="0"/>
              </a:rPr>
              <a:t>«Источник «Русский»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5" descr="https://docviewer.yandex.ru/htmlimage?id=3tqxp-jk3j659k8m8q98x2bq943kcxmsxu0iqfmxr07mpge0iv0mbti6wqned4blldynbj3z8wfqu42widt8x3i3t26w4xy01fhr1221n&amp;name=image-ROHCruMiBvMi1YmDt9.jpg&amp;uid=1969107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9" y="1988840"/>
            <a:ext cx="2304600" cy="14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8" descr="https://docviewer.yandex.ru/htmlimage?id=3tqxp-jk3j659k8m8q98x2bq943kcxmsxu0iqfmxr07mpge0iv0mbti6wqned4blldynbj3z8wfqu42widt8x3i3t26w4xy01fhr1221n&amp;name=image-j5JCwmw31YLtMHESzz.jpg&amp;uid=1969107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9" y="3601361"/>
            <a:ext cx="2304600" cy="132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1" descr="https://docviewer.yandex.ru/htmlimage?id=3tqxp-jk3j659k8m8q98x2bq943kcxmsxu0iqfmxr07mpge0iv0mbti6wqned4blldynbj3z8wfqu42widt8x3i3t26w4xy01fhr1221n&amp;name=image-AtJrEXSCJrSAzr3J4Y.jpg&amp;uid=1969107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9" y="5129157"/>
            <a:ext cx="2332885" cy="134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14484" y="716073"/>
            <a:ext cx="2419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50" dirty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3 водохранилища: </a:t>
            </a:r>
            <a:r>
              <a:rPr lang="ru-RU" kern="50" dirty="0" err="1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Ростовановское</a:t>
            </a:r>
            <a:r>
              <a:rPr lang="ru-RU" kern="50" dirty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 – 429 га, Курское – 508 га, Полтавское – 18 га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6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454" y="77093"/>
            <a:ext cx="3639196" cy="687611"/>
          </a:xfrm>
        </p:spPr>
        <p:txBody>
          <a:bodyPr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CC47-800A-41CA-AAB3-2B6F77C0571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4" name="Picture 2" descr="Плодохранилищ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50" y="4973408"/>
            <a:ext cx="2664296" cy="16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20379"/>
            <a:ext cx="2592288" cy="15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яблоневый са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05164"/>
            <a:ext cx="29443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СВЕТИК\AppData\Local\Temp\WLMDSS.tmp\WLMF65F.tmp\фруктовый сад    и    фруктохранилище    2 стенд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3" y="764704"/>
            <a:ext cx="8569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13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1350</Words>
  <Application>Microsoft Office PowerPoint</Application>
  <PresentationFormat>Экран (4:3)</PresentationFormat>
  <Paragraphs>267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 Office</vt:lpstr>
      <vt:lpstr>2_HDOfficeLightV0</vt:lpstr>
      <vt:lpstr>Презентация PowerPoint</vt:lpstr>
      <vt:lpstr>Презентация PowerPoint</vt:lpstr>
      <vt:lpstr>Стратегия развития</vt:lpstr>
      <vt:lpstr>Презентация PowerPoint</vt:lpstr>
      <vt:lpstr>Развитие агропромышленного комплекса</vt:lpstr>
      <vt:lpstr>Презентация PowerPoint</vt:lpstr>
      <vt:lpstr>В 2016 году приобретено с/х техники</vt:lpstr>
      <vt:lpstr>Презентация PowerPoint</vt:lpstr>
      <vt:lpstr>Инвестиции</vt:lpstr>
      <vt:lpstr>Презентация PowerPoint</vt:lpstr>
      <vt:lpstr>Презентация PowerPoint</vt:lpstr>
      <vt:lpstr>Презентация PowerPoint</vt:lpstr>
      <vt:lpstr>«Сохранение и развитие культуры»</vt:lpstr>
      <vt:lpstr>Программа «СОЦИАЛЬНАЯ ПОДДЕРЖКА ГРАЖДАН»</vt:lpstr>
      <vt:lpstr> Молодежная политика и спорт  </vt:lpstr>
      <vt:lpstr>Презентация PowerPoint</vt:lpstr>
      <vt:lpstr>Рынок труда</vt:lpstr>
      <vt:lpstr>Приоритетные задачи на 2017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162</cp:revision>
  <cp:lastPrinted>2017-05-23T06:44:42Z</cp:lastPrinted>
  <dcterms:created xsi:type="dcterms:W3CDTF">2017-02-06T05:27:53Z</dcterms:created>
  <dcterms:modified xsi:type="dcterms:W3CDTF">2017-05-23T06:44:53Z</dcterms:modified>
</cp:coreProperties>
</file>