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8" r:id="rId4"/>
    <p:sldId id="259" r:id="rId5"/>
    <p:sldId id="260" r:id="rId6"/>
    <p:sldId id="279" r:id="rId7"/>
    <p:sldId id="262" r:id="rId8"/>
    <p:sldId id="263" r:id="rId9"/>
    <p:sldId id="264" r:id="rId10"/>
    <p:sldId id="265" r:id="rId11"/>
    <p:sldId id="271" r:id="rId12"/>
    <p:sldId id="272" r:id="rId13"/>
    <p:sldId id="273" r:id="rId14"/>
    <p:sldId id="276" r:id="rId15"/>
    <p:sldId id="274" r:id="rId16"/>
    <p:sldId id="280" r:id="rId17"/>
    <p:sldId id="275" r:id="rId18"/>
    <p:sldId id="266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2029" autoAdjust="0"/>
  </p:normalViewPr>
  <p:slideViewPr>
    <p:cSldViewPr>
      <p:cViewPr>
        <p:scale>
          <a:sx n="70" d="100"/>
          <a:sy n="70" d="100"/>
        </p:scale>
        <p:origin x="-1158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&#1057;&#1059;&#1060;&#1044;\Desktop\32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&#1057;&#1059;&#1060;&#1044;\Desktop\32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31718263342082498"/>
          <c:y val="8.5264890259571069E-2"/>
          <c:w val="0.3673280839895065"/>
          <c:h val="0.76743199328632261"/>
        </c:manualLayout>
      </c:layout>
      <c:doughnutChart>
        <c:varyColors val="1"/>
        <c:ser>
          <c:idx val="0"/>
          <c:order val="0"/>
          <c:spPr>
            <a:ln w="19050"/>
          </c:spPr>
          <c:dPt>
            <c:idx val="0"/>
            <c:spPr>
              <a:solidFill>
                <a:srgbClr val="00B0F0"/>
              </a:solidFill>
              <a:ln w="19050"/>
            </c:spPr>
          </c:dPt>
          <c:dPt>
            <c:idx val="1"/>
            <c:spPr>
              <a:solidFill>
                <a:srgbClr val="92D050"/>
              </a:solidFill>
              <a:ln w="19050"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15,8%</a:t>
                    </a:r>
                    <a:endParaRPr lang="ru-RU" dirty="0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84,2%</a:t>
                    </a:r>
                    <a:endParaRPr lang="ru-RU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Percent val="1"/>
          </c:dLbls>
          <c:cat>
            <c:numRef>
              <c:f>Лист1!$B$1:$B$2</c:f>
              <c:numCache>
                <c:formatCode>General</c:formatCode>
                <c:ptCount val="2"/>
                <c:pt idx="0">
                  <c:v>187897.71000000011</c:v>
                </c:pt>
                <c:pt idx="1">
                  <c:v>1001180.61</c:v>
                </c:pt>
              </c:numCache>
            </c:numRef>
          </c:cat>
          <c:val>
            <c:numRef>
              <c:f>Лист1!$C$1:$C$2</c:f>
              <c:numCache>
                <c:formatCode>0.00%</c:formatCode>
                <c:ptCount val="2"/>
                <c:pt idx="0">
                  <c:v>0.15800000000000092</c:v>
                </c:pt>
                <c:pt idx="1">
                  <c:v>0.84200000000000064</c:v>
                </c:pt>
              </c:numCache>
            </c:numRef>
          </c:val>
        </c:ser>
        <c:dLbls>
          <c:showPercent val="1"/>
        </c:dLbls>
        <c:firstSliceAng val="0"/>
        <c:holeSize val="60"/>
      </c:doughnutChart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4101618547681682"/>
          <c:y val="2.8252405949256338E-2"/>
          <c:w val="0.73661023622048105"/>
          <c:h val="0.79822506561679785"/>
        </c:manualLayout>
      </c:layout>
      <c:bar3DChart>
        <c:barDir val="col"/>
        <c:grouping val="clustered"/>
        <c:ser>
          <c:idx val="0"/>
          <c:order val="0"/>
          <c:dPt>
            <c:idx val="1"/>
            <c:spPr>
              <a:solidFill>
                <a:schemeClr val="accent2"/>
              </a:solidFill>
            </c:spPr>
          </c:dPt>
          <c:dLbls>
            <c:delete val="1"/>
          </c:dLbls>
          <c:cat>
            <c:strRef>
              <c:f>Лист1!$A$5:$A$6</c:f>
              <c:strCache>
                <c:ptCount val="2"/>
                <c:pt idx="0">
                  <c:v>Плановое назначение</c:v>
                </c:pt>
                <c:pt idx="1">
                  <c:v>Исполнение</c:v>
                </c:pt>
              </c:strCache>
            </c:strRef>
          </c:cat>
          <c:val>
            <c:numRef>
              <c:f>Лист1!$A$2:$B$2</c:f>
              <c:numCache>
                <c:formatCode>General</c:formatCode>
                <c:ptCount val="2"/>
                <c:pt idx="0">
                  <c:v>52157.04</c:v>
                </c:pt>
                <c:pt idx="1">
                  <c:v>52041.13</c:v>
                </c:pt>
              </c:numCache>
            </c:numRef>
          </c:val>
        </c:ser>
        <c:dLbls>
          <c:showVal val="1"/>
        </c:dLbls>
        <c:shape val="box"/>
        <c:axId val="99856384"/>
        <c:axId val="99857920"/>
        <c:axId val="0"/>
      </c:bar3DChart>
      <c:catAx>
        <c:axId val="99856384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9857920"/>
        <c:crosses val="autoZero"/>
        <c:auto val="1"/>
        <c:lblAlgn val="ctr"/>
        <c:lblOffset val="100"/>
      </c:catAx>
      <c:valAx>
        <c:axId val="99857920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99856384"/>
        <c:crosses val="autoZero"/>
        <c:crossBetween val="between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areaChart>
        <c:grouping val="standard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  <c:dLbls>
            <c:dLbl>
              <c:idx val="0"/>
              <c:delete val="1"/>
            </c:dLbl>
            <c:dLbl>
              <c:idx val="1"/>
              <c:layout>
                <c:manualLayout>
                  <c:x val="-3.2870406824147005E-2"/>
                  <c:y val="-0.35555279905080633"/>
                </c:manualLayout>
              </c:layout>
              <c:tx>
                <c:rich>
                  <a:bodyPr/>
                  <a:lstStyle/>
                  <a:p>
                    <a:pPr>
                      <a:defRPr sz="2800"/>
                    </a:pPr>
                    <a:r>
                      <a:rPr lang="en-US" sz="2800" dirty="0" smtClean="0"/>
                      <a:t>239</a:t>
                    </a:r>
                    <a:r>
                      <a:rPr lang="ru-RU" sz="2800" dirty="0" smtClean="0"/>
                      <a:t> </a:t>
                    </a:r>
                    <a:r>
                      <a:rPr lang="en-US" sz="2800" dirty="0" smtClean="0"/>
                      <a:t>858,28</a:t>
                    </a:r>
                    <a:endParaRPr lang="en-US" sz="2800" dirty="0"/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9.7222222222222224E-3"/>
                  <c:y val="-0.44573598676877713"/>
                </c:manualLayout>
              </c:layout>
              <c:tx>
                <c:rich>
                  <a:bodyPr/>
                  <a:lstStyle/>
                  <a:p>
                    <a:pPr>
                      <a:defRPr sz="2800"/>
                    </a:pPr>
                    <a:r>
                      <a:rPr lang="en-US" sz="2800" dirty="0" smtClean="0"/>
                      <a:t>364</a:t>
                    </a:r>
                    <a:r>
                      <a:rPr lang="ru-RU" sz="2800" dirty="0" smtClean="0"/>
                      <a:t> </a:t>
                    </a:r>
                    <a:r>
                      <a:rPr lang="en-US" sz="2800" dirty="0" smtClean="0"/>
                      <a:t>436,09</a:t>
                    </a:r>
                    <a:endParaRPr lang="en-US" sz="2800" dirty="0"/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1.064818460192476E-2"/>
                  <c:y val="-0.43207762557077628"/>
                </c:manualLayout>
              </c:layout>
              <c:tx>
                <c:rich>
                  <a:bodyPr/>
                  <a:lstStyle/>
                  <a:p>
                    <a:pPr>
                      <a:defRPr sz="2800"/>
                    </a:pPr>
                    <a:r>
                      <a:rPr lang="ru-RU" sz="2800" dirty="0" smtClean="0"/>
                      <a:t> </a:t>
                    </a:r>
                    <a:r>
                      <a:rPr lang="en-US" sz="2800" dirty="0" smtClean="0"/>
                      <a:t>244</a:t>
                    </a:r>
                    <a:r>
                      <a:rPr lang="ru-RU" sz="2800" dirty="0" smtClean="0"/>
                      <a:t> </a:t>
                    </a:r>
                    <a:r>
                      <a:rPr lang="en-US" sz="2800" dirty="0" smtClean="0"/>
                      <a:t>189,92</a:t>
                    </a:r>
                    <a:endParaRPr lang="en-US" sz="2800" dirty="0"/>
                  </a:p>
                </c:rich>
              </c:tx>
              <c:spPr/>
              <c:showVal val="1"/>
            </c:dLbl>
            <c:dLbl>
              <c:idx val="4"/>
              <c:layout>
                <c:manualLayout>
                  <c:x val="-3.189949693788266E-2"/>
                  <c:y val="-0.44300399093949011"/>
                </c:manualLayout>
              </c:layout>
              <c:tx>
                <c:rich>
                  <a:bodyPr/>
                  <a:lstStyle/>
                  <a:p>
                    <a:pPr>
                      <a:defRPr sz="2800"/>
                    </a:pPr>
                    <a:r>
                      <a:rPr lang="en-US" sz="2800" dirty="0" smtClean="0"/>
                      <a:t>353</a:t>
                    </a:r>
                    <a:r>
                      <a:rPr lang="ru-RU" sz="2800" dirty="0" smtClean="0"/>
                      <a:t> </a:t>
                    </a:r>
                    <a:r>
                      <a:rPr lang="en-US" sz="2800" dirty="0" smtClean="0"/>
                      <a:t>984,94</a:t>
                    </a:r>
                    <a:endParaRPr lang="en-US" sz="2800"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Лист1!$A$1:$A$5</c:f>
              <c:strCache>
                <c:ptCount val="5"/>
                <c:pt idx="1">
                  <c:v>I кв</c:v>
                </c:pt>
                <c:pt idx="2">
                  <c:v>II кв</c:v>
                </c:pt>
                <c:pt idx="3">
                  <c:v>III кв</c:v>
                </c:pt>
                <c:pt idx="4">
                  <c:v>IV кв</c:v>
                </c:pt>
              </c:strCache>
            </c:strRef>
          </c:cat>
          <c:val>
            <c:numRef>
              <c:f>Лист1!$B$1:$B$5</c:f>
              <c:numCache>
                <c:formatCode>General</c:formatCode>
                <c:ptCount val="5"/>
                <c:pt idx="0">
                  <c:v>0</c:v>
                </c:pt>
                <c:pt idx="1">
                  <c:v>239858.28</c:v>
                </c:pt>
                <c:pt idx="2">
                  <c:v>364436.09</c:v>
                </c:pt>
                <c:pt idx="3">
                  <c:v>244189.91999999998</c:v>
                </c:pt>
                <c:pt idx="4">
                  <c:v>353984.94</c:v>
                </c:pt>
              </c:numCache>
            </c:numRef>
          </c:val>
        </c:ser>
        <c:dLbls>
          <c:showVal val="1"/>
        </c:dLbls>
        <c:axId val="99904896"/>
        <c:axId val="99927168"/>
      </c:areaChart>
      <c:catAx>
        <c:axId val="99904896"/>
        <c:scaling>
          <c:orientation val="minMax"/>
        </c:scaling>
        <c:axPos val="b"/>
        <c:tickLblPos val="nextTo"/>
        <c:crossAx val="99927168"/>
        <c:crosses val="autoZero"/>
        <c:auto val="1"/>
        <c:lblAlgn val="ctr"/>
        <c:lblOffset val="100"/>
      </c:catAx>
      <c:valAx>
        <c:axId val="99927168"/>
        <c:scaling>
          <c:orientation val="minMax"/>
        </c:scaling>
        <c:axPos val="l"/>
        <c:majorGridlines/>
        <c:numFmt formatCode="General" sourceLinked="1"/>
        <c:tickLblPos val="nextTo"/>
        <c:crossAx val="99904896"/>
        <c:crosses val="autoZero"/>
        <c:crossBetween val="midCat"/>
      </c:valAx>
    </c:plotArea>
    <c:plotVisOnly val="1"/>
  </c:chart>
  <c:txPr>
    <a:bodyPr/>
    <a:lstStyle/>
    <a:p>
      <a:pPr>
        <a:defRPr baseline="0">
          <a:latin typeface="Times New Roman" pitchFamily="18" charset="0"/>
        </a:defRPr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1944444444444442E-2"/>
          <c:y val="2.9669499076050948E-3"/>
          <c:w val="0.69018974190726146"/>
          <c:h val="0.95916746302587197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7.0833442694663115E-2"/>
                  <c:y val="-2.2581471102829268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5277777777777779E-2"/>
                  <c:y val="-6.7744413308487794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5.5555555555555539E-2"/>
                  <c:y val="-7.8008718355228379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5.1388888888888887E-2"/>
                  <c:y val="2.052861009348114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7.2222222222222354E-2"/>
                  <c:y val="5.1321525233702869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6666666666666701E-2"/>
                  <c:y val="8.8273023401968936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5277777777777781E-2"/>
                  <c:y val="-6.7744574951087114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4.3055664916885401E-2"/>
                  <c:y val="-5.9532969271095339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1111111111111115E-2"/>
                  <c:y val="-5.5427247252399101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Лист2!$A$1:$A$9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физкультура и спорт</c:v>
                </c:pt>
                <c:pt idx="8">
                  <c:v>межбюджетные трансферты</c:v>
                </c:pt>
              </c:strCache>
            </c:strRef>
          </c:cat>
          <c:val>
            <c:numRef>
              <c:f>Лист2!$B$1:$B$9</c:f>
              <c:numCache>
                <c:formatCode>General</c:formatCode>
                <c:ptCount val="9"/>
                <c:pt idx="0">
                  <c:v>73556.100000000006</c:v>
                </c:pt>
                <c:pt idx="1">
                  <c:v>3631.15</c:v>
                </c:pt>
                <c:pt idx="2">
                  <c:v>56138.44</c:v>
                </c:pt>
                <c:pt idx="3">
                  <c:v>934.16</c:v>
                </c:pt>
                <c:pt idx="4">
                  <c:v>652608.25</c:v>
                </c:pt>
                <c:pt idx="5">
                  <c:v>36798.86</c:v>
                </c:pt>
                <c:pt idx="6">
                  <c:v>328835.84999999986</c:v>
                </c:pt>
                <c:pt idx="7">
                  <c:v>6525.42</c:v>
                </c:pt>
                <c:pt idx="8">
                  <c:v>43441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72426738845144356"/>
          <c:y val="0"/>
          <c:w val="0.27434372265966761"/>
          <c:h val="0.9990813851089646"/>
        </c:manualLayout>
      </c:layout>
      <c:txPr>
        <a:bodyPr/>
        <a:lstStyle/>
        <a:p>
          <a:pPr rtl="0">
            <a:defRPr sz="1600"/>
          </a:pPr>
          <a:endParaRPr lang="ru-RU"/>
        </a:p>
      </c:txPr>
    </c:legend>
    <c:plotVisOnly val="1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66981135170603678"/>
          <c:h val="1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4583333333333376"/>
                  <c:y val="-0.16327485962988766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524368,</a:t>
                    </a:r>
                    <a:r>
                      <a:rPr lang="ru-RU" sz="1800" b="1" dirty="0" smtClean="0"/>
                      <a:t>79</a:t>
                    </a:r>
                    <a:endParaRPr lang="en-US" sz="1800" b="1" dirty="0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134023,19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3.7500000000000006E-2"/>
                  <c:y val="8.4388185654008432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5277777777777781E-2"/>
                  <c:y val="2.5316455696202528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-0.1392405063291139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1.6666666666666663E-2"/>
                  <c:y val="-5.9071729957805921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4.5833333333333365E-2"/>
                  <c:y val="-3.4446825475929449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6.5277777777777782E-2"/>
                  <c:y val="-2.5662314362603411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800" b="1" baseline="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Лист1!$A$1:$A$8</c:f>
              <c:strCache>
                <c:ptCount val="8"/>
                <c:pt idx="0">
                  <c:v>Расходы по заработной плате и начисления на нее</c:v>
                </c:pt>
                <c:pt idx="1">
                  <c:v>Оплата работ, услуг (услуги связи, коммунальные услуги, услуги по содержанию имущества</c:v>
                </c:pt>
                <c:pt idx="2">
                  <c:v>Безвозмездные перечисления (в т.ч. господдержка сельского хозяйства)</c:v>
                </c:pt>
                <c:pt idx="3">
                  <c:v>Межбюджетные трансферты (дотации поселениям)</c:v>
                </c:pt>
                <c:pt idx="4">
                  <c:v>Социальное обеспечение</c:v>
                </c:pt>
                <c:pt idx="5">
                  <c:v>Прочие расходы (налоги)</c:v>
                </c:pt>
                <c:pt idx="6">
                  <c:v>Увеличение стоимости основных средств</c:v>
                </c:pt>
                <c:pt idx="7">
                  <c:v>Продукты питания, горюче-смазочные материалы</c:v>
                </c:pt>
              </c:strCache>
            </c:strRef>
          </c:cat>
          <c:val>
            <c:numRef>
              <c:f>Лист1!$B$1:$B$8</c:f>
              <c:numCache>
                <c:formatCode>General</c:formatCode>
                <c:ptCount val="8"/>
                <c:pt idx="0">
                  <c:v>524368.93999999936</c:v>
                </c:pt>
                <c:pt idx="1">
                  <c:v>134023.19</c:v>
                </c:pt>
                <c:pt idx="2">
                  <c:v>60306.97</c:v>
                </c:pt>
                <c:pt idx="3">
                  <c:v>43441</c:v>
                </c:pt>
                <c:pt idx="4">
                  <c:v>313351.99000000022</c:v>
                </c:pt>
                <c:pt idx="5">
                  <c:v>9254.61</c:v>
                </c:pt>
                <c:pt idx="6">
                  <c:v>65465.98</c:v>
                </c:pt>
                <c:pt idx="7">
                  <c:v>52257.2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egendEntry>
        <c:idx val="1"/>
        <c:txPr>
          <a:bodyPr/>
          <a:lstStyle/>
          <a:p>
            <a:pPr rtl="0">
              <a:defRPr sz="1400" baseline="0"/>
            </a:pPr>
            <a:endParaRPr lang="ru-RU"/>
          </a:p>
        </c:txPr>
      </c:legendEntry>
      <c:layout>
        <c:manualLayout>
          <c:xMode val="edge"/>
          <c:yMode val="edge"/>
          <c:x val="0.65680905511811061"/>
          <c:y val="6.0467125153659102E-4"/>
          <c:w val="0.33485761154855648"/>
          <c:h val="0.99879065749692764"/>
        </c:manualLayout>
      </c:layout>
      <c:txPr>
        <a:bodyPr/>
        <a:lstStyle/>
        <a:p>
          <a:pPr rtl="0">
            <a:defRPr sz="1480" baseline="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dPt>
          <c:cat>
            <c:numRef>
              <c:f>[Книга1]Лист1!$A$1:$A$2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[Книга1]Лист1!$B$1:$B$2</c:f>
              <c:numCache>
                <c:formatCode>General</c:formatCode>
                <c:ptCount val="2"/>
                <c:pt idx="0">
                  <c:v>1214856.04</c:v>
                </c:pt>
                <c:pt idx="1">
                  <c:v>1189078.32</c:v>
                </c:pt>
              </c:numCache>
            </c:numRef>
          </c:val>
        </c:ser>
        <c:shape val="box"/>
        <c:axId val="99430400"/>
        <c:axId val="99431936"/>
        <c:axId val="0"/>
      </c:bar3DChart>
      <c:catAx>
        <c:axId val="994304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9431936"/>
        <c:crosses val="autoZero"/>
        <c:auto val="1"/>
        <c:lblAlgn val="ctr"/>
        <c:lblOffset val="100"/>
      </c:catAx>
      <c:valAx>
        <c:axId val="99431936"/>
        <c:scaling>
          <c:orientation val="minMax"/>
          <c:min val="0"/>
        </c:scaling>
        <c:delete val="1"/>
        <c:axPos val="l"/>
        <c:numFmt formatCode="General" sourceLinked="1"/>
        <c:tickLblPos val="none"/>
        <c:crossAx val="99430400"/>
        <c:crosses val="autoZero"/>
        <c:crossBetween val="between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dPt>
          <c:cat>
            <c:numRef>
              <c:f>Лист1!$A$1:$A$2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172037.33</c:v>
                </c:pt>
                <c:pt idx="1">
                  <c:v>187897.71000000011</c:v>
                </c:pt>
              </c:numCache>
            </c:numRef>
          </c:val>
        </c:ser>
        <c:shape val="box"/>
        <c:axId val="99494528"/>
        <c:axId val="99545472"/>
        <c:axId val="0"/>
      </c:bar3DChart>
      <c:catAx>
        <c:axId val="994945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9545472"/>
        <c:crosses val="autoZero"/>
        <c:auto val="1"/>
        <c:lblAlgn val="ctr"/>
        <c:lblOffset val="100"/>
      </c:catAx>
      <c:valAx>
        <c:axId val="99545472"/>
        <c:scaling>
          <c:orientation val="minMax"/>
          <c:min val="0"/>
        </c:scaling>
        <c:delete val="1"/>
        <c:axPos val="l"/>
        <c:numFmt formatCode="General" sourceLinked="1"/>
        <c:tickLblPos val="none"/>
        <c:crossAx val="9949452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31698020559930018"/>
          <c:y val="6.6339165937591135E-2"/>
          <c:w val="0.68216808836395448"/>
          <c:h val="0.77625342665500163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4.8611111111111112E-2"/>
                  <c:y val="-0.32154476523767878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.14305555555555555"/>
                  <c:y val="2.9358559346748317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7.9166666666666635E-2"/>
                  <c:y val="4.4941236512102661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2.7777777777777913E-3"/>
                  <c:y val="4.2682926829268469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0833333333333398E-2"/>
                  <c:y val="1.4227642276422758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8.6111220472440964E-2"/>
                  <c:y val="-1.4905220180810735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0.05"/>
                  <c:y val="4.8864829396325464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6.805555555555555E-2"/>
                  <c:y val="-6.8785360163312909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4.1666666666666675E-3"/>
                  <c:y val="-9.096660834062413E-2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1.9444444444444445E-2"/>
                  <c:y val="-3.8482356372120156E-2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8.3333333333333343E-2"/>
                  <c:y val="-4.3676582093904917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Лист1!$A$1:$A$11</c:f>
              <c:strCache>
                <c:ptCount val="11"/>
                <c:pt idx="0">
                  <c:v>Налог на доходы физических лиц</c:v>
                </c:pt>
                <c:pt idx="1">
                  <c:v>Доходы от уплаты акцизов</c:v>
                </c:pt>
                <c:pt idx="2">
                  <c:v>Единый налог на вмененный доход</c:v>
                </c:pt>
                <c:pt idx="3">
                  <c:v>Единый сельскохозяйственный налог</c:v>
                </c:pt>
                <c:pt idx="4">
                  <c:v>Государственная пошлина</c:v>
                </c:pt>
                <c:pt idx="5">
                  <c:v>Доходы, полученные от использования имущества, находящегося в государственной собственности</c:v>
                </c:pt>
                <c:pt idx="6">
                  <c:v>Доходы от перечисления части прибыли, остающейся после уплаты налогов муниципальными унитарными предприятиями</c:v>
                </c:pt>
                <c:pt idx="7">
                  <c:v>Плата за негативное воздействие на окружающую среду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Штрафы, санкции, возмещене ущерба</c:v>
                </c:pt>
              </c:strCache>
            </c:strRef>
          </c:cat>
          <c:val>
            <c:numRef>
              <c:f>Лист1!$B$1:$B$11</c:f>
              <c:numCache>
                <c:formatCode>General</c:formatCode>
                <c:ptCount val="11"/>
                <c:pt idx="0">
                  <c:v>100835.34</c:v>
                </c:pt>
                <c:pt idx="1">
                  <c:v>5613.74</c:v>
                </c:pt>
                <c:pt idx="2">
                  <c:v>6925.1900000000014</c:v>
                </c:pt>
                <c:pt idx="3">
                  <c:v>5744.52</c:v>
                </c:pt>
                <c:pt idx="4">
                  <c:v>3469.9300000000012</c:v>
                </c:pt>
                <c:pt idx="5">
                  <c:v>24367.19</c:v>
                </c:pt>
                <c:pt idx="6">
                  <c:v>199.26</c:v>
                </c:pt>
                <c:pt idx="7">
                  <c:v>575.41999999999996</c:v>
                </c:pt>
                <c:pt idx="8">
                  <c:v>27055.609999999946</c:v>
                </c:pt>
                <c:pt idx="9">
                  <c:v>10271.94</c:v>
                </c:pt>
                <c:pt idx="10">
                  <c:v>2760.32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"/>
          <c:y val="0.72290419947506568"/>
          <c:w val="0.88248261154855645"/>
          <c:h val="0.27691046952464288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1.215277777777778E-2"/>
                  <c:y val="0.32070707070707088"/>
                </c:manualLayout>
              </c:layout>
              <c:tx>
                <c:rich>
                  <a:bodyPr/>
                  <a:lstStyle/>
                  <a:p>
                    <a:r>
                      <a:rPr lang="en-US" sz="4000" b="1" smtClean="0"/>
                      <a:t>90</a:t>
                    </a:r>
                    <a:r>
                      <a:rPr lang="ru-RU" sz="4000" b="1" smtClean="0"/>
                      <a:t> </a:t>
                    </a:r>
                    <a:r>
                      <a:rPr lang="en-US" sz="4000" b="1" smtClean="0"/>
                      <a:t>553,98</a:t>
                    </a:r>
                    <a:endParaRPr lang="en-US" sz="4000" b="1"/>
                  </a:p>
                </c:rich>
              </c:tx>
              <c:showVal val="1"/>
            </c:dLbl>
            <c:dLbl>
              <c:idx val="1"/>
              <c:layout>
                <c:manualLayout>
                  <c:x val="1.3888888888888911E-2"/>
                  <c:y val="0.28030303030303028"/>
                </c:manualLayout>
              </c:layout>
              <c:tx>
                <c:rich>
                  <a:bodyPr/>
                  <a:lstStyle/>
                  <a:p>
                    <a:r>
                      <a:rPr lang="en-US" sz="4000" b="1" smtClean="0"/>
                      <a:t>100</a:t>
                    </a:r>
                    <a:r>
                      <a:rPr lang="ru-RU" sz="4000" b="1" smtClean="0"/>
                      <a:t> </a:t>
                    </a:r>
                    <a:r>
                      <a:rPr lang="en-US" sz="4000" b="1" smtClean="0"/>
                      <a:t>835,34</a:t>
                    </a:r>
                    <a:endParaRPr lang="en-US" sz="4000" b="1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4000" b="1"/>
                </a:pPr>
                <a:endParaRPr lang="ru-RU"/>
              </a:p>
            </c:txPr>
            <c:showVal val="1"/>
          </c:dLbls>
          <c:cat>
            <c:numRef>
              <c:f>Лист1!$A$1:$A$2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90553.98</c:v>
                </c:pt>
                <c:pt idx="1">
                  <c:v>100835.34</c:v>
                </c:pt>
              </c:numCache>
            </c:numRef>
          </c:val>
        </c:ser>
        <c:dLbls>
          <c:showVal val="1"/>
        </c:dLbls>
        <c:shape val="cylinder"/>
        <c:axId val="99547392"/>
        <c:axId val="99713408"/>
        <c:axId val="0"/>
      </c:bar3DChart>
      <c:catAx>
        <c:axId val="995473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99713408"/>
        <c:crosses val="autoZero"/>
        <c:auto val="1"/>
        <c:lblAlgn val="ctr"/>
        <c:lblOffset val="100"/>
      </c:catAx>
      <c:valAx>
        <c:axId val="99713408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99547392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1.2411347517730497E-2"/>
                  <c:y val="0.2631578947368423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156,41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3049645390070948E-2"/>
                  <c:y val="0.280701754385964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367,19</a:t>
                    </a:r>
                    <a:endParaRPr lang="en-US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4000" b="1"/>
                </a:pPr>
                <a:endParaRPr lang="ru-RU"/>
              </a:p>
            </c:txPr>
            <c:showVal val="1"/>
          </c:dLbls>
          <c:cat>
            <c:numRef>
              <c:f>Лист1!$A$1:$A$2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27156.41</c:v>
                </c:pt>
                <c:pt idx="1">
                  <c:v>24367.19</c:v>
                </c:pt>
              </c:numCache>
            </c:numRef>
          </c:val>
        </c:ser>
        <c:dLbls>
          <c:showVal val="1"/>
        </c:dLbls>
        <c:shape val="cylinder"/>
        <c:axId val="99352960"/>
        <c:axId val="99354496"/>
        <c:axId val="0"/>
      </c:bar3DChart>
      <c:catAx>
        <c:axId val="993529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99354496"/>
        <c:crosses val="autoZero"/>
        <c:auto val="1"/>
        <c:lblAlgn val="ctr"/>
        <c:lblOffset val="100"/>
      </c:catAx>
      <c:valAx>
        <c:axId val="99354496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99352960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1.9298245614035113E-2"/>
                  <c:y val="0.2994791666666670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160,76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2807017543859717E-2"/>
                  <c:y val="0.2994791666666670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055,61</a:t>
                    </a:r>
                    <a:endParaRPr lang="en-US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4000" b="1"/>
                </a:pPr>
                <a:endParaRPr lang="ru-RU"/>
              </a:p>
            </c:txPr>
            <c:showVal val="1"/>
          </c:dLbls>
          <c:cat>
            <c:numRef>
              <c:f>Лист1!$A$1:$A$2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27160.760000000009</c:v>
                </c:pt>
                <c:pt idx="1">
                  <c:v>27055.609999999979</c:v>
                </c:pt>
              </c:numCache>
            </c:numRef>
          </c:val>
        </c:ser>
        <c:dLbls>
          <c:showVal val="1"/>
        </c:dLbls>
        <c:shape val="cylinder"/>
        <c:axId val="99399552"/>
        <c:axId val="99401088"/>
        <c:axId val="0"/>
      </c:bar3DChart>
      <c:catAx>
        <c:axId val="993995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99401088"/>
        <c:crosses val="autoZero"/>
        <c:auto val="1"/>
        <c:lblAlgn val="ctr"/>
        <c:lblOffset val="100"/>
      </c:catAx>
      <c:valAx>
        <c:axId val="99401088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99399552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Лист1!$E$1</c:f>
              <c:strCache>
                <c:ptCount val="1"/>
                <c:pt idx="0">
                  <c:v>Назначено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1.1437908496731999E-2"/>
                  <c:y val="0.30416666666666714"/>
                </c:manualLayout>
              </c:layout>
              <c:tx>
                <c:rich>
                  <a:bodyPr/>
                  <a:lstStyle/>
                  <a:p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1</a:t>
                    </a: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266</a:t>
                    </a: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828,3</a:t>
                    </a:r>
                    <a:r>
                      <a:rPr lang="ru-RU" sz="4200" dirty="0" smtClean="0"/>
                      <a:t>0</a:t>
                    </a:r>
                    <a:endParaRPr lang="en-US" sz="4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2679738562091578E-3"/>
                  <c:y val="0.27083333333333326"/>
                </c:manualLayout>
              </c:layout>
              <c:tx>
                <c:rich>
                  <a:bodyPr/>
                  <a:lstStyle/>
                  <a:p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1</a:t>
                    </a: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217</a:t>
                    </a: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355,36</a:t>
                    </a:r>
                    <a:endParaRPr lang="en-US" sz="4200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4200" b="1"/>
                </a:pPr>
                <a:endParaRPr lang="ru-RU"/>
              </a:p>
            </c:txPr>
            <c:showVal val="1"/>
          </c:dLbls>
          <c:cat>
            <c:numRef>
              <c:f>Лист1!$A$1:$A$2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Лист1!$B$7:$C$7</c:f>
              <c:numCache>
                <c:formatCode>General</c:formatCode>
                <c:ptCount val="2"/>
                <c:pt idx="0">
                  <c:v>1266828.3</c:v>
                </c:pt>
                <c:pt idx="1">
                  <c:v>1217355.3600000001</c:v>
                </c:pt>
              </c:numCache>
            </c:numRef>
          </c:val>
        </c:ser>
        <c:ser>
          <c:idx val="1"/>
          <c:order val="1"/>
          <c:tx>
            <c:strRef>
              <c:f>Лист1!$E$2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7973856209150325E-2"/>
                  <c:y val="0.25833333333333325"/>
                </c:manualLayout>
              </c:layout>
              <c:tx>
                <c:rich>
                  <a:bodyPr rot="-5400000" vert="horz"/>
                  <a:lstStyle/>
                  <a:p>
                    <a:pPr>
                      <a:defRPr sz="4200" b="1"/>
                    </a:pP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1</a:t>
                    </a: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228</a:t>
                    </a: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754,65</a:t>
                    </a:r>
                    <a:endParaRPr lang="en-US" sz="4200" dirty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1.1437908496732043E-2"/>
                  <c:y val="0.26875000000000004"/>
                </c:manualLayout>
              </c:layout>
              <c:tx>
                <c:rich>
                  <a:bodyPr rot="-5400000" vert="horz"/>
                  <a:lstStyle/>
                  <a:p>
                    <a:pPr>
                      <a:defRPr sz="4200" b="1"/>
                    </a:pP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1</a:t>
                    </a: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202</a:t>
                    </a:r>
                    <a:r>
                      <a:rPr lang="ru-RU" sz="4200" dirty="0" smtClean="0"/>
                      <a:t> </a:t>
                    </a:r>
                    <a:r>
                      <a:rPr lang="en-US" sz="4200" dirty="0" smtClean="0"/>
                      <a:t>469,23</a:t>
                    </a:r>
                    <a:endParaRPr lang="en-US" sz="4200" dirty="0"/>
                  </a:p>
                </c:rich>
              </c:tx>
              <c:spPr/>
              <c:showVal val="1"/>
            </c:dLbl>
            <c:txPr>
              <a:bodyPr rot="-5400000" vert="horz"/>
              <a:lstStyle/>
              <a:p>
                <a:pPr>
                  <a:defRPr sz="4400" b="1"/>
                </a:pPr>
                <a:endParaRPr lang="ru-RU"/>
              </a:p>
            </c:txPr>
            <c:showVal val="1"/>
          </c:dLbls>
          <c:cat>
            <c:numRef>
              <c:f>Лист1!$A$1:$A$2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Лист1!$B$8:$C$8</c:f>
              <c:numCache>
                <c:formatCode>General</c:formatCode>
                <c:ptCount val="2"/>
                <c:pt idx="0">
                  <c:v>1228754.6500000008</c:v>
                </c:pt>
                <c:pt idx="1">
                  <c:v>1202469.23</c:v>
                </c:pt>
              </c:numCache>
            </c:numRef>
          </c:val>
        </c:ser>
        <c:dLbls>
          <c:showVal val="1"/>
        </c:dLbls>
        <c:shape val="cylinder"/>
        <c:axId val="99784192"/>
        <c:axId val="99785728"/>
        <c:axId val="0"/>
      </c:bar3DChart>
      <c:catAx>
        <c:axId val="997841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99785728"/>
        <c:crosses val="autoZero"/>
        <c:auto val="1"/>
        <c:lblAlgn val="ctr"/>
        <c:lblOffset val="100"/>
      </c:catAx>
      <c:valAx>
        <c:axId val="99785728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99784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302824532254574"/>
          <c:y val="0.33557611548556437"/>
          <c:w val="0.19600573825330658"/>
          <c:h val="0.28718110236220518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4101618547681674"/>
          <c:y val="2.8252405949256338E-2"/>
          <c:w val="0.73661023622048061"/>
          <c:h val="0.79822506561679785"/>
        </c:manualLayout>
      </c:layout>
      <c:bar3DChart>
        <c:barDir val="col"/>
        <c:grouping val="clustered"/>
        <c:ser>
          <c:idx val="0"/>
          <c:order val="0"/>
          <c:dPt>
            <c:idx val="1"/>
            <c:spPr>
              <a:solidFill>
                <a:schemeClr val="accent2"/>
              </a:solidFill>
            </c:spPr>
          </c:dPt>
          <c:dLbls>
            <c:delete val="1"/>
          </c:dLbls>
          <c:cat>
            <c:strRef>
              <c:f>Лист1!$A$5:$A$6</c:f>
              <c:strCache>
                <c:ptCount val="2"/>
                <c:pt idx="0">
                  <c:v>Плановое назначение</c:v>
                </c:pt>
                <c:pt idx="1">
                  <c:v>Исполнение</c:v>
                </c:pt>
              </c:strCache>
            </c:strRef>
          </c:cat>
          <c:val>
            <c:numRef>
              <c:f>Лист1!$A$1:$B$1</c:f>
              <c:numCache>
                <c:formatCode>General</c:formatCode>
                <c:ptCount val="2"/>
                <c:pt idx="0">
                  <c:v>1165198.33</c:v>
                </c:pt>
                <c:pt idx="1">
                  <c:v>1150428.1000000001</c:v>
                </c:pt>
              </c:numCache>
            </c:numRef>
          </c:val>
        </c:ser>
        <c:dLbls>
          <c:showVal val="1"/>
        </c:dLbls>
        <c:shape val="box"/>
        <c:axId val="99827072"/>
        <c:axId val="99832960"/>
        <c:axId val="0"/>
      </c:bar3DChart>
      <c:catAx>
        <c:axId val="9982707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9832960"/>
        <c:crosses val="autoZero"/>
        <c:auto val="1"/>
        <c:lblAlgn val="ctr"/>
        <c:lblOffset val="100"/>
      </c:catAx>
      <c:valAx>
        <c:axId val="99832960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99827072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0.01667</cdr:x>
      <cdr:y>0.47008</cdr:y>
    </cdr:from>
    <cdr:to>
      <cdr:x>0.03911</cdr:x>
      <cdr:y>0.52231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52400" y="2057400"/>
          <a:ext cx="205226" cy="228600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>
          <a:solidFill>
            <a:srgbClr val="92D050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0.95</cdr:x>
      <cdr:y>0.48749</cdr:y>
    </cdr:from>
    <cdr:to>
      <cdr:x>0.97352</cdr:x>
      <cdr:y>0.53972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8686800" y="2133600"/>
          <a:ext cx="215043" cy="22860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 w="25400" cap="rnd" cmpd="sng" algn="ctr">
          <a:solidFill>
            <a:srgbClr val="00B0F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imes New Roman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imes New Roman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imes New Roman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imes New Roman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imes New Roman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imes New Roman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imes New Roman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imes New Roman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0.03333</cdr:x>
      <cdr:y>0.3482</cdr:y>
    </cdr:from>
    <cdr:to>
      <cdr:x>0.30833</cdr:x>
      <cdr:y>0.66159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" y="1524000"/>
          <a:ext cx="2514600" cy="1371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2800" dirty="0" smtClean="0"/>
            <a:t>Безвозмездные поступления</a:t>
          </a:r>
        </a:p>
        <a:p xmlns:a="http://schemas.openxmlformats.org/drawingml/2006/main">
          <a:pPr algn="ctr"/>
          <a:r>
            <a:rPr lang="ru-RU" sz="2800" dirty="0" smtClean="0"/>
            <a:t>1 001 180,61</a:t>
          </a:r>
        </a:p>
      </cdr:txBody>
    </cdr:sp>
  </cdr:relSizeAnchor>
  <cdr:relSizeAnchor xmlns:cdr="http://schemas.openxmlformats.org/drawingml/2006/chartDrawing">
    <cdr:from>
      <cdr:x>0.71667</cdr:x>
      <cdr:y>0.31338</cdr:y>
    </cdr:from>
    <cdr:to>
      <cdr:x>0.98333</cdr:x>
      <cdr:y>0.71382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553200" y="1371600"/>
          <a:ext cx="2438400" cy="1752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2800" dirty="0" smtClean="0"/>
            <a:t>Налоговые и неналоговые доходы</a:t>
          </a:r>
        </a:p>
        <a:p xmlns:a="http://schemas.openxmlformats.org/drawingml/2006/main">
          <a:r>
            <a:rPr lang="ru-RU" sz="2800" dirty="0" smtClean="0"/>
            <a:t>187 897,71</a:t>
          </a:r>
          <a:endParaRPr lang="ru-RU" sz="2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0.61538</cdr:x>
      <cdr:y>0.21739</cdr:y>
    </cdr:from>
    <cdr:to>
      <cdr:x>0.69231</cdr:x>
      <cdr:y>0.78261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67200" y="762000"/>
          <a:ext cx="533400" cy="1981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pPr algn="ctr"/>
          <a:r>
            <a:rPr lang="ru-RU" sz="2800" b="1" dirty="0" smtClean="0"/>
            <a:t>1 189 078,32</a:t>
          </a:r>
          <a:endParaRPr lang="ru-RU" sz="28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0.45833</cdr:x>
      <cdr:y>0.75556</cdr:y>
    </cdr:from>
    <cdr:to>
      <cdr:x>0.54166</cdr:x>
      <cdr:y>0.80941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4191000" y="5181600"/>
          <a:ext cx="76197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3,7%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0.33333</cdr:x>
      <cdr:y>0.7</cdr:y>
    </cdr:from>
    <cdr:to>
      <cdr:x>0.41666</cdr:x>
      <cdr:y>0.75385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3048000" y="4800600"/>
          <a:ext cx="76197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3,1%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0.125</cdr:x>
      <cdr:y>0.51111</cdr:y>
    </cdr:from>
    <cdr:to>
      <cdr:x>0.225</cdr:x>
      <cdr:y>0.56497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1143000" y="3505200"/>
          <a:ext cx="914400" cy="3693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12,9%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0.175</cdr:x>
      <cdr:y>0.37778</cdr:y>
    </cdr:from>
    <cdr:to>
      <cdr:x>0.25833</cdr:x>
      <cdr:y>0.43163</cdr:y>
    </cdr:to>
    <cdr:sp macro="" textlink="">
      <cdr:nvSpPr>
        <cdr:cNvPr id="5" name="TextBox 5"/>
        <cdr:cNvSpPr txBox="1"/>
      </cdr:nvSpPr>
      <cdr:spPr>
        <a:xfrm xmlns:a="http://schemas.openxmlformats.org/drawingml/2006/main">
          <a:off x="1600200" y="2590800"/>
          <a:ext cx="761970" cy="3693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0,1%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0.15833</cdr:x>
      <cdr:y>0.25556</cdr:y>
    </cdr:from>
    <cdr:to>
      <cdr:x>0.24166</cdr:x>
      <cdr:y>0.30941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47800" y="1752600"/>
          <a:ext cx="76197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0,3%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0.30833</cdr:x>
      <cdr:y>0.14444</cdr:y>
    </cdr:from>
    <cdr:to>
      <cdr:x>0.40833</cdr:x>
      <cdr:y>0.1983</cdr:y>
    </cdr:to>
    <cdr:sp macro="" textlink="">
      <cdr:nvSpPr>
        <cdr:cNvPr id="7" name="TextBox 5"/>
        <cdr:cNvSpPr txBox="1"/>
      </cdr:nvSpPr>
      <cdr:spPr>
        <a:xfrm xmlns:a="http://schemas.openxmlformats.org/drawingml/2006/main">
          <a:off x="2819400" y="990600"/>
          <a:ext cx="9144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14,4%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0.45833</cdr:x>
      <cdr:y>0.12222</cdr:y>
    </cdr:from>
    <cdr:to>
      <cdr:x>0.54166</cdr:x>
      <cdr:y>0.17608</cdr:y>
    </cdr:to>
    <cdr:sp macro="" textlink="">
      <cdr:nvSpPr>
        <cdr:cNvPr id="8" name="TextBox 5"/>
        <cdr:cNvSpPr txBox="1"/>
      </cdr:nvSpPr>
      <cdr:spPr>
        <a:xfrm xmlns:a="http://schemas.openxmlformats.org/drawingml/2006/main">
          <a:off x="4191000" y="838200"/>
          <a:ext cx="76197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5,5%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0.7</cdr:x>
      <cdr:y>0.11111</cdr:y>
    </cdr:from>
    <cdr:to>
      <cdr:x>0.78333</cdr:x>
      <cdr:y>0.16497</cdr:y>
    </cdr:to>
    <cdr:sp macro="" textlink="">
      <cdr:nvSpPr>
        <cdr:cNvPr id="9" name="TextBox 5"/>
        <cdr:cNvSpPr txBox="1"/>
      </cdr:nvSpPr>
      <cdr:spPr>
        <a:xfrm xmlns:a="http://schemas.openxmlformats.org/drawingml/2006/main">
          <a:off x="6400800" y="762000"/>
          <a:ext cx="76197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1,5%</a:t>
          </a:r>
          <a:endParaRPr lang="ru-RU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</cdr:x>
      <cdr:y>0.15385</cdr:y>
    </cdr:from>
    <cdr:to>
      <cdr:x>0.38333</cdr:x>
      <cdr:y>0.76923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43200" y="762000"/>
          <a:ext cx="762000" cy="304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pPr algn="ctr"/>
          <a:r>
            <a:rPr lang="ru-RU" sz="3600" b="1" dirty="0" smtClean="0"/>
            <a:t>1 165 </a:t>
          </a:r>
          <a:r>
            <a:rPr lang="ru-RU" sz="4000" b="1" dirty="0" smtClean="0"/>
            <a:t>198,33</a:t>
          </a:r>
          <a:endParaRPr lang="ru-RU" sz="4000" b="1" dirty="0"/>
        </a:p>
      </cdr:txBody>
    </cdr:sp>
  </cdr:relSizeAnchor>
  <cdr:relSizeAnchor xmlns:cdr="http://schemas.openxmlformats.org/drawingml/2006/chartDrawing">
    <cdr:from>
      <cdr:x>0.59167</cdr:x>
      <cdr:y>0.18462</cdr:y>
    </cdr:from>
    <cdr:to>
      <cdr:x>0.68333</cdr:x>
      <cdr:y>0.76923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410200" y="914400"/>
          <a:ext cx="838200" cy="289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4000" b="1" dirty="0" smtClean="0"/>
            <a:t>1 150 428,1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0.29167</cdr:x>
      <cdr:y>0.25</cdr:y>
    </cdr:from>
    <cdr:to>
      <cdr:x>0.38334</cdr:x>
      <cdr:y>0.71053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7000" y="1447800"/>
          <a:ext cx="838230" cy="2667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pPr algn="ctr"/>
          <a:r>
            <a:rPr lang="ru-RU" sz="4000" b="1" dirty="0" smtClean="0"/>
            <a:t>52 157,04</a:t>
          </a:r>
          <a:endParaRPr lang="ru-RU" sz="4000" b="1" dirty="0"/>
        </a:p>
      </cdr:txBody>
    </cdr:sp>
  </cdr:relSizeAnchor>
  <cdr:relSizeAnchor xmlns:cdr="http://schemas.openxmlformats.org/drawingml/2006/chartDrawing">
    <cdr:from>
      <cdr:x>0.6</cdr:x>
      <cdr:y>0.23684</cdr:y>
    </cdr:from>
    <cdr:to>
      <cdr:x>0.69166</cdr:x>
      <cdr:y>0.67106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486400" y="1371600"/>
          <a:ext cx="838170" cy="2514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4000" b="1" dirty="0" smtClean="0"/>
            <a:t>52 041,13</a:t>
          </a:r>
          <a:endParaRPr lang="ru-RU" sz="40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0.29167</cdr:x>
      <cdr:y>0.39726</cdr:y>
    </cdr:from>
    <cdr:to>
      <cdr:x>0.525</cdr:x>
      <cdr:y>0.93151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667000" y="2209800"/>
          <a:ext cx="2133600" cy="29718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solidFill>
            <a:schemeClr val="accent2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0.29167</cdr:x>
      <cdr:y>0.09589</cdr:y>
    </cdr:from>
    <cdr:to>
      <cdr:x>0.525</cdr:x>
      <cdr:y>0.39726</cdr:y>
    </cdr:to>
    <cdr:sp macro="" textlink="">
      <cdr:nvSpPr>
        <cdr:cNvPr id="3" name="Равнобедренный треугольник 2"/>
        <cdr:cNvSpPr/>
      </cdr:nvSpPr>
      <cdr:spPr>
        <a:xfrm xmlns:a="http://schemas.openxmlformats.org/drawingml/2006/main">
          <a:off x="2667000" y="533400"/>
          <a:ext cx="2133600" cy="1676400"/>
        </a:xfrm>
        <a:prstGeom xmlns:a="http://schemas.openxmlformats.org/drawingml/2006/main" prst="triangle">
          <a:avLst>
            <a:gd name="adj" fmla="val 100000"/>
          </a:avLst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solidFill>
            <a:schemeClr val="accent2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0.525</cdr:x>
      <cdr:y>0.38356</cdr:y>
    </cdr:from>
    <cdr:to>
      <cdr:x>0.74167</cdr:x>
      <cdr:y>0.93151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800600" y="2133591"/>
          <a:ext cx="1981230" cy="304800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  <a:ln xmlns:a="http://schemas.openxmlformats.org/drawingml/2006/main">
          <a:solidFill>
            <a:schemeClr val="accent4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0.525</cdr:x>
      <cdr:y>0.09589</cdr:y>
    </cdr:from>
    <cdr:to>
      <cdr:x>0.74167</cdr:x>
      <cdr:y>0.38356</cdr:y>
    </cdr:to>
    <cdr:sp macro="" textlink="">
      <cdr:nvSpPr>
        <cdr:cNvPr id="5" name="Равнобедренный треугольник 4"/>
        <cdr:cNvSpPr/>
      </cdr:nvSpPr>
      <cdr:spPr>
        <a:xfrm xmlns:a="http://schemas.openxmlformats.org/drawingml/2006/main">
          <a:off x="4800600" y="533400"/>
          <a:ext cx="1981200" cy="1600200"/>
        </a:xfrm>
        <a:prstGeom xmlns:a="http://schemas.openxmlformats.org/drawingml/2006/main" prst="triangle">
          <a:avLst>
            <a:gd name="adj" fmla="val 0"/>
          </a:avLst>
        </a:prstGeom>
        <a:solidFill xmlns:a="http://schemas.openxmlformats.org/drawingml/2006/main">
          <a:schemeClr val="accent4">
            <a:lumMod val="60000"/>
            <a:lumOff val="40000"/>
          </a:schemeClr>
        </a:solidFill>
        <a:ln xmlns:a="http://schemas.openxmlformats.org/drawingml/2006/main">
          <a:solidFill>
            <a:schemeClr val="accent4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0.54167</cdr:x>
      <cdr:y>0.80822</cdr:y>
    </cdr:from>
    <cdr:to>
      <cdr:x>0.71667</cdr:x>
      <cdr:y>0.89041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953000" y="4495800"/>
          <a:ext cx="1600200" cy="4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rnd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3600" dirty="0" smtClean="0">
              <a:solidFill>
                <a:sysClr val="windowText" lastClr="000000"/>
              </a:solidFill>
            </a:rPr>
            <a:t>20,31%</a:t>
          </a:r>
          <a:endParaRPr lang="ru-RU" sz="36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0.775</cdr:x>
      <cdr:y>0.80822</cdr:y>
    </cdr:from>
    <cdr:to>
      <cdr:x>0.95</cdr:x>
      <cdr:y>0.89041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7086600" y="4495805"/>
          <a:ext cx="1600200" cy="4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rnd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Times New Roman"/>
            </a:defRPr>
          </a:lvl1pPr>
          <a:lvl2pPr marL="457200" indent="0">
            <a:defRPr sz="1100">
              <a:solidFill>
                <a:sysClr val="window" lastClr="FFFFFF"/>
              </a:solidFill>
              <a:latin typeface="Times New Roman"/>
            </a:defRPr>
          </a:lvl2pPr>
          <a:lvl3pPr marL="914400" indent="0">
            <a:defRPr sz="1100">
              <a:solidFill>
                <a:sysClr val="window" lastClr="FFFFFF"/>
              </a:solidFill>
              <a:latin typeface="Times New Roman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Times New Roman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Times New Roman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Times New Roman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Times New Roman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Times New Roman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3600" dirty="0" smtClean="0">
              <a:solidFill>
                <a:sysClr val="windowText" lastClr="000000"/>
              </a:solidFill>
            </a:rPr>
            <a:t>29,43%</a:t>
          </a:r>
          <a:endParaRPr lang="ru-RU" sz="36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</cdr:x>
      <cdr:y>0.00231</cdr:y>
    </cdr:from>
    <cdr:to>
      <cdr:x>0.58334</cdr:x>
      <cdr:y>0.06698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4571999" y="14288"/>
          <a:ext cx="762060" cy="4000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0,3%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0.625</cdr:x>
      <cdr:y>0.00231</cdr:y>
    </cdr:from>
    <cdr:to>
      <cdr:x>0.70834</cdr:x>
      <cdr:y>0.06698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5714999" y="14288"/>
          <a:ext cx="762060" cy="4000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4,7%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0.65833</cdr:x>
      <cdr:y>0.12548</cdr:y>
    </cdr:from>
    <cdr:to>
      <cdr:x>0.74167</cdr:x>
      <cdr:y>0.19016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6019799" y="776288"/>
          <a:ext cx="762000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0,1%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0.16667</cdr:x>
      <cdr:y>0.00231</cdr:y>
    </cdr:from>
    <cdr:to>
      <cdr:x>0.25001</cdr:x>
      <cdr:y>0.06698</cdr:y>
    </cdr:to>
    <cdr:sp macro="" textlink="">
      <cdr:nvSpPr>
        <cdr:cNvPr id="5" name="TextBox 5"/>
        <cdr:cNvSpPr txBox="1"/>
      </cdr:nvSpPr>
      <cdr:spPr>
        <a:xfrm xmlns:a="http://schemas.openxmlformats.org/drawingml/2006/main">
          <a:off x="1523999" y="14288"/>
          <a:ext cx="762061" cy="4000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0,5%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0.28333</cdr:x>
      <cdr:y>0.00231</cdr:y>
    </cdr:from>
    <cdr:to>
      <cdr:x>0.36666</cdr:x>
      <cdr:y>0.06698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590799" y="14288"/>
          <a:ext cx="761970" cy="4000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3,6%</a:t>
          </a:r>
          <a:endParaRPr lang="ru-RU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050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Отчет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об исполнении бюджета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Курского муниципального района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Ставропольского края за 2016 год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5791200"/>
            <a:ext cx="88392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Докладчик: Мишина Елена Владимировна – начальник Финансового управления администрации Курского муниципального района Ставропольского края</a:t>
            </a:r>
          </a:p>
        </p:txBody>
      </p:sp>
      <p:pic>
        <p:nvPicPr>
          <p:cNvPr id="1028" name="Picture 4" descr="C:\Users\СУФД\Desktop\2453456\Coat_of_Arms_of_Kurskiy_ray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52400"/>
            <a:ext cx="212627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" y="152400"/>
            <a:ext cx="8839200" cy="13716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ysClr val="windowText" lastClr="000000"/>
                </a:solidFill>
              </a:rPr>
              <a:t>Мероприятия</a:t>
            </a:r>
          </a:p>
          <a:p>
            <a:pPr algn="ctr"/>
            <a:r>
              <a:rPr lang="ru-RU" sz="2000" dirty="0" smtClean="0">
                <a:solidFill>
                  <a:sysClr val="windowText" lastClr="000000"/>
                </a:solidFill>
              </a:rPr>
              <a:t>направленные на увеличение налогового потенциала, своевременного поступления в бюджет НДФЛ, недопущение образования текущей задолженности и погашения имеющейся</a:t>
            </a:r>
          </a:p>
          <a:p>
            <a:pPr algn="ctr"/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676400"/>
            <a:ext cx="3124200" cy="1447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ysClr val="windowText" lastClr="000000"/>
                </a:solidFill>
              </a:rPr>
              <a:t>Ежедневный, </a:t>
            </a:r>
            <a:r>
              <a:rPr lang="ru-RU" sz="2000" dirty="0" err="1" smtClean="0">
                <a:solidFill>
                  <a:sysClr val="windowText" lastClr="000000"/>
                </a:solidFill>
              </a:rPr>
              <a:t>ежедекад-ный</a:t>
            </a:r>
            <a:r>
              <a:rPr lang="ru-RU" sz="2000" dirty="0" smtClean="0">
                <a:solidFill>
                  <a:sysClr val="windowText" lastClr="000000"/>
                </a:solidFill>
              </a:rPr>
              <a:t>, ежемесячный анализ исполнения доходной части бюджета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38400" y="3200400"/>
            <a:ext cx="43434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ysClr val="windowText" lastClr="000000"/>
                </a:solidFill>
              </a:rPr>
              <a:t>Подготовка материала для проведения комиссий социально-экономического развития района и по мобилизации налоговых и неналоговых доходов</a:t>
            </a:r>
            <a:endParaRPr lang="ru-RU" sz="2000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7400" y="1676400"/>
            <a:ext cx="3124200" cy="1447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ysClr val="windowText" lastClr="000000"/>
                </a:solidFill>
              </a:rPr>
              <a:t>Участие в работе комиссии Межрайонной ИФНС России №1 по легализации налоговой базы</a:t>
            </a:r>
            <a:endParaRPr lang="ru-RU" sz="2000" dirty="0">
              <a:solidFill>
                <a:sysClr val="windowText" lastClr="000000"/>
              </a:solidFill>
            </a:endParaRPr>
          </a:p>
        </p:txBody>
      </p:sp>
      <p:pic>
        <p:nvPicPr>
          <p:cNvPr id="1026" name="Picture 2" descr="C:\Users\СУФД\Desktop\2453456\TSelevaya-auditor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4953000"/>
            <a:ext cx="1803105" cy="1397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438400" y="518160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РЕЗУЛЬТАТ: дополнительно погашено за отчетный период НДФЛ – 8 240 тыс.руб., в бюджет Курского муниципального района от перечисленной задолженности поступило 2 966,4 тыс.руб. (по нормативу – 36%)</a:t>
            </a:r>
            <a:endParaRPr lang="ru-RU" sz="2000" dirty="0"/>
          </a:p>
        </p:txBody>
      </p:sp>
      <p:cxnSp>
        <p:nvCxnSpPr>
          <p:cNvPr id="12" name="Прямая соединительная линия 11"/>
          <p:cNvCxnSpPr>
            <a:stCxn id="3" idx="2"/>
            <a:endCxn id="4" idx="3"/>
          </p:cNvCxnSpPr>
          <p:nvPr/>
        </p:nvCxnSpPr>
        <p:spPr>
          <a:xfrm rot="5400000">
            <a:off x="3486150" y="1314450"/>
            <a:ext cx="87630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3" idx="2"/>
            <a:endCxn id="7" idx="1"/>
          </p:cNvCxnSpPr>
          <p:nvPr/>
        </p:nvCxnSpPr>
        <p:spPr>
          <a:xfrm rot="16200000" flipH="1">
            <a:off x="4781550" y="1314450"/>
            <a:ext cx="87630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3" idx="2"/>
          </p:cNvCxnSpPr>
          <p:nvPr/>
        </p:nvCxnSpPr>
        <p:spPr>
          <a:xfrm rot="5400000">
            <a:off x="3733800" y="2362200"/>
            <a:ext cx="1676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Исполнение расходной части бюджета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7696200" y="1143000"/>
            <a:ext cx="838200" cy="38100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629400" y="49530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- 26 285,42</a:t>
            </a:r>
          </a:p>
          <a:p>
            <a:pPr algn="ctr"/>
            <a:r>
              <a:rPr lang="ru-RU" sz="4000" b="1" dirty="0" smtClean="0"/>
              <a:t>-2,14%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924800" y="609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762000"/>
          <a:ext cx="83058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28600" y="228600"/>
            <a:ext cx="2590800" cy="1752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Выплата заработной платы работникам бюджетной сферы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400800" y="228600"/>
            <a:ext cx="2590800" cy="1752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Социальные выплаты населению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04800" y="2286000"/>
            <a:ext cx="2590800" cy="1752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Коммунальные услуги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248400" y="2286000"/>
            <a:ext cx="2286000" cy="1752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Медикаменты, перевязочные средства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00400" y="2819400"/>
            <a:ext cx="2667000" cy="1752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Продукты питания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5257800"/>
            <a:ext cx="5410200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ysClr val="windowText" lastClr="000000"/>
                </a:solidFill>
              </a:rPr>
              <a:t>1 024 768,39 = 85,22%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15000" y="5257800"/>
            <a:ext cx="3276600" cy="609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177 700,84 = 14,78%</a:t>
            </a:r>
          </a:p>
        </p:txBody>
      </p:sp>
      <p:sp>
        <p:nvSpPr>
          <p:cNvPr id="10" name="Левая фигурная скобка 9"/>
          <p:cNvSpPr/>
          <p:nvPr/>
        </p:nvSpPr>
        <p:spPr>
          <a:xfrm rot="16200000">
            <a:off x="4381500" y="1790700"/>
            <a:ext cx="533400" cy="8686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971800" y="62116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1 202 469,23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76600" y="304800"/>
            <a:ext cx="2514600" cy="1600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Приоритетные статьи расходов бюджета</a:t>
            </a:r>
          </a:p>
          <a:p>
            <a:pPr algn="ctr"/>
            <a:endParaRPr lang="ru-RU" sz="2400" dirty="0"/>
          </a:p>
        </p:txBody>
      </p:sp>
      <p:cxnSp>
        <p:nvCxnSpPr>
          <p:cNvPr id="18" name="Прямая соединительная линия 17"/>
          <p:cNvCxnSpPr>
            <a:stCxn id="3" idx="6"/>
            <a:endCxn id="14" idx="1"/>
          </p:cNvCxnSpPr>
          <p:nvPr/>
        </p:nvCxnSpPr>
        <p:spPr>
          <a:xfrm>
            <a:off x="2819400" y="11049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4" idx="3"/>
            <a:endCxn id="4" idx="2"/>
          </p:cNvCxnSpPr>
          <p:nvPr/>
        </p:nvCxnSpPr>
        <p:spPr>
          <a:xfrm>
            <a:off x="5791200" y="1104900"/>
            <a:ext cx="609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4" idx="2"/>
            <a:endCxn id="7" idx="0"/>
          </p:cNvCxnSpPr>
          <p:nvPr/>
        </p:nvCxnSpPr>
        <p:spPr>
          <a:xfrm rot="5400000">
            <a:off x="4076700" y="2362200"/>
            <a:ext cx="91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6" idx="1"/>
          </p:cNvCxnSpPr>
          <p:nvPr/>
        </p:nvCxnSpPr>
        <p:spPr>
          <a:xfrm>
            <a:off x="5791200" y="1905000"/>
            <a:ext cx="791977" cy="6376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5" idx="7"/>
          </p:cNvCxnSpPr>
          <p:nvPr/>
        </p:nvCxnSpPr>
        <p:spPr>
          <a:xfrm rot="10800000" flipV="1">
            <a:off x="2516186" y="1905000"/>
            <a:ext cx="760414" cy="6376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0" y="4648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Доля финансирования отраслей социально-культурной сферы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696200" y="6248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На 2016 год бюджет Курского муниципального района Ставропольского края по расходам сформирован </a:t>
            </a:r>
          </a:p>
          <a:p>
            <a:pPr algn="ctr"/>
            <a:r>
              <a:rPr lang="ru-RU" sz="2400" dirty="0" smtClean="0"/>
              <a:t>по 12 муниципальным программам</a:t>
            </a:r>
            <a:endParaRPr lang="ru-RU" sz="24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9050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295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Исполнение программной части бюджета = 98,7%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1400" y="838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066800"/>
          <a:ext cx="9144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Исполнение </a:t>
            </a:r>
            <a:r>
              <a:rPr lang="ru-RU" sz="2800" dirty="0" err="1" smtClean="0"/>
              <a:t>непрограммной</a:t>
            </a:r>
            <a:r>
              <a:rPr lang="ru-RU" sz="2800" dirty="0" smtClean="0"/>
              <a:t> части бюджета</a:t>
            </a:r>
          </a:p>
          <a:p>
            <a:pPr algn="ctr"/>
            <a:r>
              <a:rPr lang="ru-RU" sz="2800" dirty="0" smtClean="0"/>
              <a:t> = 115,91 = 99,8%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457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Кассовое исполнение в 2016 году</a:t>
            </a: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0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Равнобедренный треугольник 15"/>
          <p:cNvSpPr/>
          <p:nvPr/>
        </p:nvSpPr>
        <p:spPr>
          <a:xfrm>
            <a:off x="609600" y="3505200"/>
            <a:ext cx="2057400" cy="2971800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066800" y="5791200"/>
            <a:ext cx="1600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ysClr val="windowText" lastClr="000000"/>
                </a:solidFill>
              </a:rPr>
              <a:t>19,95%</a:t>
            </a:r>
            <a:endParaRPr lang="ru-RU" sz="3600" dirty="0">
              <a:solidFill>
                <a:sysClr val="windowText" lastClr="0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971800" y="5791200"/>
            <a:ext cx="1600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ysClr val="windowText" lastClr="000000"/>
                </a:solidFill>
              </a:rPr>
              <a:t>30,31%</a:t>
            </a:r>
            <a:endParaRPr lang="ru-RU" sz="3600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533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Исполнение расходной части бюджета в разрезе отраслей</a:t>
            </a:r>
            <a:endParaRPr lang="ru-RU" sz="24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671512"/>
          <a:ext cx="9144000" cy="6186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6248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54864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54,3%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8382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6,1%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181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3,1%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4478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27,3%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Структура расходов бюджета Курского муниципального района в разрезе экономических статей расходов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343400" y="2819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43,61%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41148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11,15%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1600200" y="4191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5,01%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762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3,61%</a:t>
            </a:r>
          </a:p>
        </p:txBody>
      </p:sp>
      <p:sp>
        <p:nvSpPr>
          <p:cNvPr id="8" name="TextBox 3"/>
          <p:cNvSpPr txBox="1"/>
          <p:nvPr/>
        </p:nvSpPr>
        <p:spPr>
          <a:xfrm>
            <a:off x="685800" y="29718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26,06%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685800" y="1828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0,77%</a:t>
            </a:r>
          </a:p>
        </p:txBody>
      </p:sp>
      <p:sp>
        <p:nvSpPr>
          <p:cNvPr id="11" name="TextBox 3"/>
          <p:cNvSpPr txBox="1"/>
          <p:nvPr/>
        </p:nvSpPr>
        <p:spPr>
          <a:xfrm>
            <a:off x="1752600" y="21336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5,44%</a:t>
            </a:r>
          </a:p>
        </p:txBody>
      </p:sp>
      <p:sp>
        <p:nvSpPr>
          <p:cNvPr id="12" name="TextBox 3"/>
          <p:cNvSpPr txBox="1"/>
          <p:nvPr/>
        </p:nvSpPr>
        <p:spPr>
          <a:xfrm>
            <a:off x="2438400" y="2057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4,35%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324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6361814242089610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19200"/>
            <a:ext cx="7924800" cy="223859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43000" y="4876800"/>
            <a:ext cx="5410200" cy="60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ysClr val="windowText" lastClr="000000"/>
                </a:solidFill>
              </a:rPr>
              <a:t>53 836,15 = 87,42%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53200" y="4876800"/>
            <a:ext cx="1295400" cy="6096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4229100" y="2400300"/>
            <a:ext cx="533400" cy="6705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286000" y="60198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Норматив = 61 583,97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34290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Постановлением правительства Ставропольского края от 18 декабря 2015 года № 542-п для муниципальных образований района утверждены нормативы формирования расходов на содержание органов местного самоуправления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524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Кредиторской задолженности по социальным выплатам по состоянию на 01.01.2017 г. – нет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924800" y="533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76400"/>
            <a:ext cx="9144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50" dirty="0" smtClean="0">
                <a:ln w="127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Благодарю</a:t>
            </a:r>
          </a:p>
          <a:p>
            <a:pPr algn="ctr"/>
            <a:r>
              <a:rPr lang="ru-RU" sz="8000" b="1" cap="none" spc="50" dirty="0" smtClean="0">
                <a:ln w="127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за внимание!</a:t>
            </a:r>
            <a:endParaRPr lang="ru-RU" sz="8000" b="1" cap="none" spc="50" dirty="0">
              <a:ln w="127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УФД\Desktop\2453456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3582186" cy="1524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943600" y="4343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1 217 355,36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59436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38 419,51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0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Уточненные плановые назначения бюджета Курского муниципального района Ставропольского края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2057400"/>
            <a:ext cx="2470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ДОХОДЫ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2672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1 178 935,85</a:t>
            </a:r>
          </a:p>
        </p:txBody>
      </p:sp>
      <p:pic>
        <p:nvPicPr>
          <p:cNvPr id="2054" name="Picture 6" descr="C:\Users\СУФД\Desktop\2453456\reklama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667000"/>
            <a:ext cx="2514600" cy="16764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096000" y="20574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РАСХОДЫ</a:t>
            </a:r>
            <a:endParaRPr lang="ru-RU" sz="4000" b="1" dirty="0">
              <a:solidFill>
                <a:srgbClr val="7030A0"/>
              </a:solidFill>
            </a:endParaRPr>
          </a:p>
        </p:txBody>
      </p:sp>
      <p:pic>
        <p:nvPicPr>
          <p:cNvPr id="2055" name="Picture 7" descr="C:\Users\СУФД\Desktop\2453456\58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191000"/>
            <a:ext cx="2352675" cy="1766499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3200400" y="35052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ДЕФИЦИТ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96200" y="1752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СУФД\Desktop\2453456\3ad043c2d4b63251828efee0064263b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286000"/>
            <a:ext cx="2743200" cy="3073401"/>
          </a:xfrm>
          <a:prstGeom prst="rect">
            <a:avLst/>
          </a:prstGeom>
          <a:noFill/>
        </p:spPr>
      </p:pic>
      <p:pic>
        <p:nvPicPr>
          <p:cNvPr id="3074" name="Picture 2" descr="C:\Users\СУФД\Desktop\2453456\PLAN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600450" cy="36004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71800" y="838200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ДОХОДЫ = 1 178 935,85</a:t>
            </a:r>
          </a:p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РАСХОДЫ = 1 217 355,36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953000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ДОХОДЫ = 1 189 078,32=100,86%</a:t>
            </a:r>
          </a:p>
          <a:p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РАСХОДЫ = 1 202 469,23=98,78%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038600" y="2514600"/>
            <a:ext cx="990600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772400" y="152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52400"/>
            <a:ext cx="2448701" cy="2233613"/>
          </a:xfrm>
          <a:prstGeom prst="rect">
            <a:avLst/>
          </a:prstGeom>
          <a:noFill/>
        </p:spPr>
      </p:pic>
      <p:graphicFrame>
        <p:nvGraphicFramePr>
          <p:cNvPr id="4" name="Диаграмма 3"/>
          <p:cNvGraphicFramePr/>
          <p:nvPr/>
        </p:nvGraphicFramePr>
        <p:xfrm>
          <a:off x="0" y="1828800"/>
          <a:ext cx="9144000" cy="4376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1400" y="35814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1 189 078,32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286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Структура доходов Курского района Ставропольского края</a:t>
            </a:r>
            <a:endParaRPr lang="ru-RU" sz="3600" b="1" dirty="0"/>
          </a:p>
        </p:txBody>
      </p:sp>
      <p:sp>
        <p:nvSpPr>
          <p:cNvPr id="8" name="Стрелка вниз 7"/>
          <p:cNvSpPr/>
          <p:nvPr/>
        </p:nvSpPr>
        <p:spPr>
          <a:xfrm rot="10800000">
            <a:off x="1219200" y="5334000"/>
            <a:ext cx="685800" cy="11430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828800" y="56388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Удельный вес собственных доходов по сравнению с 2015 годом увеличился на 1,6%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1447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228600"/>
          <a:ext cx="6934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0" y="12954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-25 777,72 = - 2,12%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953000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</a:rPr>
              <a:t>+15 860,38 = + 9,22%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6200" y="533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Общий объем поступивших доходов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762000"/>
            <a:ext cx="615553" cy="2362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800" b="1" dirty="0" smtClean="0"/>
              <a:t>1 214 856,04</a:t>
            </a:r>
            <a:endParaRPr lang="ru-RU" sz="2800" b="1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2743200" y="3505200"/>
          <a:ext cx="5791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1000" y="35814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Объем собственных доходов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14800" y="4114800"/>
            <a:ext cx="615553" cy="21336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800" b="1" dirty="0" smtClean="0"/>
              <a:t>172 037,33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3886200"/>
            <a:ext cx="615553" cy="2362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800" b="1" dirty="0" smtClean="0"/>
              <a:t>187 897,71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Исполнение в разрезе доходных источников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24800" y="304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924800" y="1143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53,6%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525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3%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4419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1,9%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Налог на доходы физических лиц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791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104,8% от плановых назначений</a:t>
            </a:r>
          </a:p>
          <a:p>
            <a:pPr algn="ctr"/>
            <a:r>
              <a:rPr lang="ru-RU" sz="2400" dirty="0" smtClean="0"/>
              <a:t>Удельный вес в общем объеме собственных доходов – 53,6%</a:t>
            </a:r>
          </a:p>
        </p:txBody>
      </p:sp>
      <p:sp>
        <p:nvSpPr>
          <p:cNvPr id="5" name="Стрелка вниз 4"/>
          <p:cNvSpPr/>
          <p:nvPr/>
        </p:nvSpPr>
        <p:spPr>
          <a:xfrm rot="10800000">
            <a:off x="7620000" y="1828800"/>
            <a:ext cx="838200" cy="34290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010400" y="914400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+ 10 281,36</a:t>
            </a:r>
          </a:p>
          <a:p>
            <a:pPr algn="ctr"/>
            <a:r>
              <a:rPr lang="ru-RU" sz="2800" b="1" dirty="0" smtClean="0"/>
              <a:t>+10,2%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0" y="533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762000"/>
          <a:ext cx="7315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2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Доходы, полученные от использования имущества, находящегося в муниципальной собственности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486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131,63% от плановых назначений</a:t>
            </a:r>
          </a:p>
          <a:p>
            <a:pPr algn="ctr"/>
            <a:r>
              <a:rPr lang="ru-RU" sz="2400" dirty="0" smtClean="0"/>
              <a:t>Удельный вес в общем объеме собственных доходов – 12,9%</a:t>
            </a:r>
            <a:endParaRPr lang="ru-RU" sz="24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7467600" y="1219200"/>
            <a:ext cx="838200" cy="31242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010400" y="4419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- 2 789,22</a:t>
            </a:r>
          </a:p>
          <a:p>
            <a:pPr algn="ctr"/>
            <a:r>
              <a:rPr lang="ru-RU" sz="2800" b="1" dirty="0" smtClean="0"/>
              <a:t>-10,3%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24800" y="838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143000"/>
          <a:ext cx="7162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Доходы от оказания платных услуг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562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101,02% от плановых назначений</a:t>
            </a:r>
          </a:p>
          <a:p>
            <a:pPr algn="ctr"/>
            <a:r>
              <a:rPr lang="ru-RU" sz="2400" dirty="0" smtClean="0"/>
              <a:t>Удельный вес в общем объеме собственных доходов – 14,4%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7467600" y="838200"/>
            <a:ext cx="838200" cy="31242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934200" y="4038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- 105,15</a:t>
            </a:r>
          </a:p>
          <a:p>
            <a:pPr algn="ctr"/>
            <a:r>
              <a:rPr lang="ru-RU" sz="2800" b="1" dirty="0" smtClean="0"/>
              <a:t>-0,4%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72400" y="457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685800"/>
          <a:ext cx="7239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677</Words>
  <Application>Microsoft Office PowerPoint</Application>
  <PresentationFormat>Экран (4:3)</PresentationFormat>
  <Paragraphs>176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User</cp:lastModifiedBy>
  <cp:revision>242</cp:revision>
  <dcterms:created xsi:type="dcterms:W3CDTF">2017-05-04T05:33:51Z</dcterms:created>
  <dcterms:modified xsi:type="dcterms:W3CDTF">2017-05-23T05:49:29Z</dcterms:modified>
</cp:coreProperties>
</file>