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7" r:id="rId2"/>
    <p:sldId id="258" r:id="rId3"/>
    <p:sldId id="259" r:id="rId4"/>
    <p:sldId id="282" r:id="rId5"/>
    <p:sldId id="260" r:id="rId6"/>
    <p:sldId id="279" r:id="rId7"/>
    <p:sldId id="281" r:id="rId8"/>
    <p:sldId id="284" r:id="rId9"/>
    <p:sldId id="285" r:id="rId10"/>
    <p:sldId id="287" r:id="rId11"/>
    <p:sldId id="286" r:id="rId12"/>
    <p:sldId id="288" r:id="rId13"/>
    <p:sldId id="289" r:id="rId14"/>
    <p:sldId id="290" r:id="rId15"/>
    <p:sldId id="280" r:id="rId16"/>
    <p:sldId id="274" r:id="rId17"/>
    <p:sldId id="27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2029" autoAdjust="0"/>
  </p:normalViewPr>
  <p:slideViewPr>
    <p:cSldViewPr>
      <p:cViewPr>
        <p:scale>
          <a:sx n="70" d="100"/>
          <a:sy n="70" d="100"/>
        </p:scale>
        <p:origin x="-1164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7;&#1059;&#1060;&#1044;\Desktop\12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&#1057;&#1059;&#1060;&#1044;\Desktop\12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8511904761904771"/>
          <c:y val="0"/>
          <c:w val="0.61547619047619062"/>
          <c:h val="1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3200"/>
                </a:pPr>
                <a:endParaRPr lang="ru-RU"/>
              </a:p>
            </c:txPr>
            <c:showVal val="1"/>
            <c:showLeaderLines val="1"/>
          </c:dLbls>
          <c:val>
            <c:numRef>
              <c:f>Лист1!$A$1:$A$2</c:f>
              <c:numCache>
                <c:formatCode>0.0%</c:formatCode>
                <c:ptCount val="2"/>
                <c:pt idx="0">
                  <c:v>0.16100000000000045</c:v>
                </c:pt>
                <c:pt idx="1">
                  <c:v>0.83900000000000063</c:v>
                </c:pt>
              </c:numCache>
            </c:numRef>
          </c:val>
        </c:ser>
        <c:firstSliceAng val="0"/>
        <c:holeSize val="50"/>
      </c:doughnutChart>
      <c:spPr>
        <a:noFill/>
        <a:ln w="25400">
          <a:noFill/>
        </a:ln>
      </c:spPr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5000000000000001E-2"/>
          <c:y val="6.4351851851851924E-2"/>
          <c:w val="0.6163503937007877"/>
          <c:h val="0.93564814814814978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44429899387577"/>
                  <c:y val="-8.90781568970545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552,26</a:t>
                    </a:r>
                    <a:endParaRPr lang="ru-RU" dirty="0" smtClean="0"/>
                  </a:p>
                  <a:p>
                    <a:r>
                      <a:rPr lang="ru-RU" dirty="0" smtClean="0"/>
                      <a:t>55,2%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4254986876640452"/>
                  <c:y val="5.095348498104413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290,3</a:t>
                    </a:r>
                    <a:endParaRPr lang="ru-RU" smtClean="0"/>
                  </a:p>
                  <a:p>
                    <a:r>
                      <a:rPr lang="ru-RU" smtClean="0"/>
                      <a:t>2,2%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0529527559055116E-2"/>
                  <c:y val="5.742271799358420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506,2</a:t>
                    </a:r>
                    <a:endParaRPr lang="ru-RU" dirty="0" smtClean="0"/>
                  </a:p>
                  <a:p>
                    <a:r>
                      <a:rPr lang="ru-RU" dirty="0" smtClean="0"/>
                      <a:t>4,4%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4.1666666666666664E-2"/>
                  <c:y val="0.17557174103237094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448,41</a:t>
                    </a:r>
                    <a:endParaRPr lang="ru-RU" smtClean="0"/>
                  </a:p>
                  <a:p>
                    <a:r>
                      <a:rPr lang="ru-RU" smtClean="0"/>
                      <a:t>4,3%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1.0416666666666667E-3"/>
                  <c:y val="6.076917468649750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109,01</a:t>
                    </a:r>
                    <a:endParaRPr lang="ru-RU" smtClean="0"/>
                  </a:p>
                  <a:p>
                    <a:r>
                      <a:rPr lang="ru-RU" smtClean="0"/>
                      <a:t>1,6%</a:t>
                    </a:r>
                  </a:p>
                </c:rich>
              </c:tx>
              <c:showVal val="1"/>
            </c:dLbl>
            <c:dLbl>
              <c:idx val="5"/>
              <c:layout>
                <c:manualLayout>
                  <c:x val="9.0625000000000441E-2"/>
                  <c:y val="-9.15761154855643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533,47</a:t>
                    </a:r>
                    <a:endParaRPr lang="ru-RU" dirty="0" smtClean="0"/>
                  </a:p>
                  <a:p>
                    <a:r>
                      <a:rPr lang="ru-RU" dirty="0" smtClean="0"/>
                      <a:t>12,1%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542,88</a:t>
                    </a:r>
                    <a:endParaRPr lang="ru-RU" dirty="0" smtClean="0"/>
                  </a:p>
                  <a:p>
                    <a:r>
                      <a:rPr lang="ru-RU" dirty="0" smtClean="0"/>
                      <a:t>0,3%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463,03</a:t>
                    </a:r>
                    <a:endParaRPr lang="ru-RU" smtClean="0"/>
                  </a:p>
                  <a:p>
                    <a:r>
                      <a:rPr lang="ru-RU" smtClean="0"/>
                      <a:t>0,2%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0.11747911198600176"/>
                  <c:y val="6.2747156605424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926,34</a:t>
                    </a:r>
                    <a:endParaRPr lang="ru-RU" dirty="0" smtClean="0"/>
                  </a:p>
                  <a:p>
                    <a:r>
                      <a:rPr lang="ru-RU" dirty="0" smtClean="0"/>
                      <a:t>17,4%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1.119887357830272E-2"/>
                  <c:y val="-3.961358996792067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706,48</a:t>
                    </a:r>
                    <a:endParaRPr lang="ru-RU" smtClean="0"/>
                  </a:p>
                  <a:p>
                    <a:r>
                      <a:rPr lang="ru-RU" smtClean="0"/>
                      <a:t>0,4%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>
                <c:manualLayout>
                  <c:x val="9.6851159230096268E-2"/>
                  <c:y val="-4.007655293088372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424,48</a:t>
                    </a:r>
                    <a:endParaRPr lang="ru-RU" smtClean="0"/>
                  </a:p>
                  <a:p>
                    <a:r>
                      <a:rPr lang="ru-RU" smtClean="0"/>
                      <a:t>1,8%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Лист1!$A$1:$A$11</c:f>
              <c:strCache>
                <c:ptCount val="11"/>
                <c:pt idx="0">
                  <c:v>Налог на доходы физических лиц</c:v>
                </c:pt>
                <c:pt idx="1">
                  <c:v>Доходы от уплаты акцизов</c:v>
                </c:pt>
                <c:pt idx="2">
                  <c:v>Единый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муниципальной собственности</c:v>
                </c:pt>
                <c:pt idx="6">
                  <c:v>Доходы от перечисления части прибыли, остающейся после уплаты налогов муниципальными унитарными предприятиями</c:v>
                </c:pt>
                <c:pt idx="7">
                  <c:v>Плата за негативное воздействие на окружающую среду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Штрафы</c:v>
                </c:pt>
              </c:strCache>
            </c:strRef>
          </c:cat>
          <c:val>
            <c:numRef>
              <c:f>Лист1!$C$1:$C$11</c:f>
              <c:numCache>
                <c:formatCode>General</c:formatCode>
                <c:ptCount val="11"/>
                <c:pt idx="0">
                  <c:v>107552.26</c:v>
                </c:pt>
                <c:pt idx="1">
                  <c:v>4290.3</c:v>
                </c:pt>
                <c:pt idx="2">
                  <c:v>8506.2000000000007</c:v>
                </c:pt>
                <c:pt idx="3">
                  <c:v>8448.41</c:v>
                </c:pt>
                <c:pt idx="4">
                  <c:v>3109.01</c:v>
                </c:pt>
                <c:pt idx="5">
                  <c:v>23533.47</c:v>
                </c:pt>
                <c:pt idx="6">
                  <c:v>542.88</c:v>
                </c:pt>
                <c:pt idx="7">
                  <c:v>463.03</c:v>
                </c:pt>
                <c:pt idx="8">
                  <c:v>33926.340000000011</c:v>
                </c:pt>
                <c:pt idx="9">
                  <c:v>706.48</c:v>
                </c:pt>
                <c:pt idx="10">
                  <c:v>3424.48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165004374453382"/>
          <c:y val="0.10007626130067079"/>
          <c:w val="0.36696106736658007"/>
          <c:h val="0.89984747739866011"/>
        </c:manualLayout>
      </c:layout>
      <c:txPr>
        <a:bodyPr/>
        <a:lstStyle/>
        <a:p>
          <a:pPr rtl="0">
            <a:defRPr sz="12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7451399825021871"/>
          <c:y val="5.4447966731431409E-2"/>
          <c:w val="0.59874311023622051"/>
          <c:h val="0.93310614582267992"/>
        </c:manualLayout>
      </c:layout>
      <c:radarChart>
        <c:radarStyle val="filled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Лист1!$A$1:$A$3</c:f>
              <c:strCache>
                <c:ptCount val="3"/>
                <c:pt idx="0">
                  <c:v>Налог на доходы физических лиц</c:v>
                </c:pt>
                <c:pt idx="1">
                  <c:v>Доходы, полученные от использования имущества, находящегося в муниципальной собственности</c:v>
                </c:pt>
                <c:pt idx="2">
                  <c:v>Доходы от оказания платных услуг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107552.26</c:v>
                </c:pt>
                <c:pt idx="1">
                  <c:v>23533.47</c:v>
                </c:pt>
                <c:pt idx="2">
                  <c:v>33926.340000000011</c:v>
                </c:pt>
              </c:numCache>
            </c:numRef>
          </c:val>
        </c:ser>
        <c:axId val="84695680"/>
        <c:axId val="84709760"/>
      </c:radarChart>
      <c:catAx>
        <c:axId val="84695680"/>
        <c:scaling>
          <c:orientation val="minMax"/>
        </c:scaling>
        <c:delete val="1"/>
        <c:axPos val="b"/>
        <c:majorGridlines/>
        <c:tickLblPos val="nextTo"/>
        <c:crossAx val="84709760"/>
        <c:crosses val="autoZero"/>
        <c:auto val="1"/>
        <c:lblAlgn val="ctr"/>
        <c:lblOffset val="100"/>
      </c:catAx>
      <c:valAx>
        <c:axId val="84709760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84695680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Лист1!$A$6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4.6925566343042069E-2"/>
                  <c:y val="-6.493506493506505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199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833,59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4.6925566343042069E-2"/>
                  <c:y val="3.968208127175091E-1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202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469,23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cat>
          <c:val>
            <c:numRef>
              <c:f>Лист1!$B$7:$B$8</c:f>
              <c:numCache>
                <c:formatCode>General</c:formatCode>
                <c:ptCount val="2"/>
                <c:pt idx="0">
                  <c:v>1199833.5900000001</c:v>
                </c:pt>
                <c:pt idx="1">
                  <c:v>1202469.23</c:v>
                </c:pt>
              </c:numCache>
            </c:numRef>
          </c:val>
        </c:ser>
        <c:ser>
          <c:idx val="1"/>
          <c:order val="1"/>
          <c:tx>
            <c:strRef>
              <c:f>Лист1!$A$1</c:f>
              <c:strCache>
                <c:ptCount val="1"/>
                <c:pt idx="0">
                  <c:v>Назначено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4.0453074433656984E-2"/>
                  <c:y val="-1.29870129870129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219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650,33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0453074433656984E-2"/>
                  <c:y val="-1.731601731601732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217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355,36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1219650.33</c:v>
                </c:pt>
                <c:pt idx="1">
                  <c:v>1217355.3600000001</c:v>
                </c:pt>
              </c:numCache>
            </c:numRef>
          </c:val>
        </c:ser>
        <c:shape val="cylinder"/>
        <c:axId val="83911040"/>
        <c:axId val="83912576"/>
        <c:axId val="0"/>
      </c:bar3DChart>
      <c:catAx>
        <c:axId val="8391104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83912576"/>
        <c:crosses val="autoZero"/>
        <c:auto val="1"/>
        <c:lblAlgn val="ctr"/>
        <c:lblOffset val="100"/>
      </c:catAx>
      <c:valAx>
        <c:axId val="83912576"/>
        <c:scaling>
          <c:orientation val="minMax"/>
          <c:max val="1500000"/>
          <c:min val="0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83911040"/>
        <c:crosses val="autoZero"/>
        <c:crossBetween val="between"/>
        <c:majorUnit val="300000"/>
        <c:minorUnit val="100000"/>
      </c:valAx>
    </c:plotArea>
    <c:legend>
      <c:legendPos val="r"/>
      <c:layout>
        <c:manualLayout>
          <c:xMode val="edge"/>
          <c:yMode val="edge"/>
          <c:x val="0.7946607038197897"/>
          <c:y val="0.32475287180011653"/>
          <c:w val="0.19523825905257011"/>
          <c:h val="0.21196611787163014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3612849956255471"/>
          <c:y val="3.6661067366579224E-2"/>
          <c:w val="0.64748884514435701"/>
          <c:h val="0.84998880139982558"/>
        </c:manualLayout>
      </c:layout>
      <c:bar3DChart>
        <c:barDir val="col"/>
        <c:grouping val="standard"/>
        <c:ser>
          <c:idx val="0"/>
          <c:order val="0"/>
          <c:tx>
            <c:strRef>
              <c:f>Лист1!$A$14</c:f>
              <c:strCache>
                <c:ptCount val="1"/>
                <c:pt idx="0">
                  <c:v>Непрограммная часть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685,5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1.9444444444444445E-2"/>
                  <c:y val="8.1480540211328141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483,59</a:t>
                    </a:r>
                    <a:r>
                      <a:rPr lang="ru-RU" dirty="0" smtClean="0"/>
                      <a:t> = 99,7%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Лист1!$B$14:$B$15</c:f>
              <c:strCache>
                <c:ptCount val="2"/>
                <c:pt idx="0">
                  <c:v>Назначено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Лист1!$C$14:$C$15</c:f>
              <c:numCache>
                <c:formatCode>General</c:formatCode>
                <c:ptCount val="2"/>
                <c:pt idx="0">
                  <c:v>59685.5</c:v>
                </c:pt>
                <c:pt idx="1">
                  <c:v>59483.59</c:v>
                </c:pt>
              </c:numCache>
            </c:numRef>
          </c:val>
        </c:ser>
        <c:ser>
          <c:idx val="1"/>
          <c:order val="1"/>
          <c:tx>
            <c:strRef>
              <c:f>Лист1!$A$10</c:f>
              <c:strCache>
                <c:ptCount val="1"/>
                <c:pt idx="0">
                  <c:v>Программная часть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159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964,83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140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350</a:t>
                    </a:r>
                    <a:r>
                      <a:rPr lang="ru-RU" dirty="0" smtClean="0"/>
                      <a:t> = 98,3%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Лист1!$B$14:$B$15</c:f>
              <c:strCache>
                <c:ptCount val="2"/>
                <c:pt idx="0">
                  <c:v>Назначено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Лист1!$C$10:$C$11</c:f>
              <c:numCache>
                <c:formatCode>General</c:formatCode>
                <c:ptCount val="2"/>
                <c:pt idx="0">
                  <c:v>1159964.83</c:v>
                </c:pt>
                <c:pt idx="1">
                  <c:v>1140350</c:v>
                </c:pt>
              </c:numCache>
            </c:numRef>
          </c:val>
        </c:ser>
        <c:shape val="cone"/>
        <c:axId val="84733312"/>
        <c:axId val="85951616"/>
        <c:axId val="82732800"/>
      </c:bar3DChart>
      <c:catAx>
        <c:axId val="8473331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5951616"/>
        <c:crosses val="autoZero"/>
        <c:auto val="1"/>
        <c:lblAlgn val="ctr"/>
        <c:lblOffset val="100"/>
      </c:catAx>
      <c:valAx>
        <c:axId val="859516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4733312"/>
        <c:crosses val="autoZero"/>
        <c:crossBetween val="between"/>
      </c:valAx>
      <c:serAx>
        <c:axId val="82732800"/>
        <c:scaling>
          <c:orientation val="minMax"/>
        </c:scaling>
        <c:delete val="1"/>
        <c:axPos val="b"/>
        <c:tickLblPos val="nextTo"/>
        <c:crossAx val="85951616"/>
        <c:crosses val="autoZero"/>
      </c:serAx>
    </c:plotArea>
    <c:legend>
      <c:legendPos val="r"/>
      <c:layout>
        <c:manualLayout>
          <c:xMode val="edge"/>
          <c:yMode val="edge"/>
          <c:x val="0.78207294400699867"/>
          <c:y val="0.22674628171478578"/>
          <c:w val="0.21792705599300091"/>
          <c:h val="0.42650743657042872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7.7152392987913808E-4"/>
          <c:w val="0.74478433945756783"/>
          <c:h val="0.97376559411555064"/>
        </c:manualLayout>
      </c:layout>
      <c:pie3D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869,01</a:t>
                    </a:r>
                    <a:endParaRPr lang="ru-RU" smtClean="0"/>
                  </a:p>
                  <a:p>
                    <a:r>
                      <a:rPr lang="ru-RU" smtClean="0"/>
                      <a:t>7,7%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170,45</a:t>
                    </a:r>
                    <a:endParaRPr lang="ru-RU" smtClean="0"/>
                  </a:p>
                  <a:p>
                    <a:r>
                      <a:rPr lang="ru-RU" smtClean="0"/>
                      <a:t>0,3%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baseline="0" smtClean="0"/>
                      <a:t> </a:t>
                    </a:r>
                    <a:r>
                      <a:rPr lang="en-US" smtClean="0"/>
                      <a:t>744,09</a:t>
                    </a:r>
                    <a:endParaRPr lang="ru-RU" baseline="0" smtClean="0"/>
                  </a:p>
                  <a:p>
                    <a:r>
                      <a:rPr lang="ru-RU" baseline="0" smtClean="0"/>
                      <a:t>1,4%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0.11969335083114616"/>
                  <c:y val="5.759550889472152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936,8</a:t>
                    </a:r>
                    <a:endParaRPr lang="ru-RU" smtClean="0"/>
                  </a:p>
                  <a:p>
                    <a:r>
                      <a:rPr lang="ru-RU" smtClean="0"/>
                      <a:t>0,1%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639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127,72</a:t>
                    </a:r>
                    <a:endParaRPr lang="ru-RU" smtClean="0"/>
                  </a:p>
                  <a:p>
                    <a:r>
                      <a:rPr lang="ru-RU" smtClean="0"/>
                      <a:t>53,3%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923,74</a:t>
                    </a:r>
                    <a:endParaRPr lang="ru-RU" dirty="0" smtClean="0"/>
                  </a:p>
                  <a:p>
                    <a:r>
                      <a:rPr lang="ru-RU" dirty="0" smtClean="0"/>
                      <a:t>4,2%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327 </a:t>
                    </a:r>
                    <a:r>
                      <a:rPr lang="en-US" smtClean="0"/>
                      <a:t>911,64</a:t>
                    </a:r>
                    <a:endParaRPr lang="ru-RU" smtClean="0"/>
                  </a:p>
                  <a:p>
                    <a:r>
                      <a:rPr lang="ru-RU" smtClean="0"/>
                      <a:t>27,3%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836,47</a:t>
                    </a:r>
                    <a:endParaRPr lang="ru-RU" smtClean="0"/>
                  </a:p>
                  <a:p>
                    <a:r>
                      <a:rPr lang="ru-RU" smtClean="0"/>
                      <a:t>0,4%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313,67</a:t>
                    </a:r>
                    <a:endParaRPr lang="ru-RU" smtClean="0"/>
                  </a:p>
                  <a:p>
                    <a:r>
                      <a:rPr lang="ru-RU" smtClean="0"/>
                      <a:t>5,4%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Лист1!$A$1:$A$9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кинематоргафия</c:v>
                </c:pt>
                <c:pt idx="6">
                  <c:v>Социальная политика</c:v>
                </c:pt>
                <c:pt idx="7">
                  <c:v>Физкультура и спорт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Лист1!$B$1:$B$9</c:f>
              <c:numCache>
                <c:formatCode>General</c:formatCode>
                <c:ptCount val="9"/>
                <c:pt idx="0">
                  <c:v>91869.01</c:v>
                </c:pt>
                <c:pt idx="1">
                  <c:v>3170.4500000000012</c:v>
                </c:pt>
                <c:pt idx="2">
                  <c:v>16744.09</c:v>
                </c:pt>
                <c:pt idx="3">
                  <c:v>936.8</c:v>
                </c:pt>
                <c:pt idx="4">
                  <c:v>639127.72</c:v>
                </c:pt>
                <c:pt idx="5">
                  <c:v>50923.74</c:v>
                </c:pt>
                <c:pt idx="6" formatCode="#,##0.00">
                  <c:v>327911.63999999996</c:v>
                </c:pt>
                <c:pt idx="7">
                  <c:v>4836.4699999999993</c:v>
                </c:pt>
                <c:pt idx="8">
                  <c:v>64313.67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919794400699902"/>
          <c:y val="0"/>
          <c:w val="0.24246872265966754"/>
          <c:h val="0.99933654126567351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ndard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cat>
            <c:strRef>
              <c:f>'кассовое исполнение'!$A$1:$A$5</c:f>
              <c:strCache>
                <c:ptCount val="5"/>
                <c:pt idx="1">
                  <c:v>I кв</c:v>
                </c:pt>
                <c:pt idx="2">
                  <c:v>II кв</c:v>
                </c:pt>
                <c:pt idx="3">
                  <c:v>III кв</c:v>
                </c:pt>
                <c:pt idx="4">
                  <c:v>IV кв</c:v>
                </c:pt>
              </c:strCache>
            </c:strRef>
          </c:cat>
          <c:val>
            <c:numRef>
              <c:f>'кассовое исполнение'!$B$1:$B$5</c:f>
              <c:numCache>
                <c:formatCode>0.00</c:formatCode>
                <c:ptCount val="5"/>
                <c:pt idx="0" formatCode="General">
                  <c:v>0</c:v>
                </c:pt>
                <c:pt idx="1">
                  <c:v>267825.34000000003</c:v>
                </c:pt>
                <c:pt idx="2">
                  <c:v>352386.33</c:v>
                </c:pt>
                <c:pt idx="3">
                  <c:v>255001.60000000001</c:v>
                </c:pt>
                <c:pt idx="4">
                  <c:v>324620.32</c:v>
                </c:pt>
              </c:numCache>
            </c:numRef>
          </c:val>
        </c:ser>
        <c:axId val="84787584"/>
        <c:axId val="84789120"/>
      </c:areaChart>
      <c:catAx>
        <c:axId val="84787584"/>
        <c:scaling>
          <c:orientation val="minMax"/>
        </c:scaling>
        <c:axPos val="b"/>
        <c:tickLblPos val="nextTo"/>
        <c:crossAx val="84789120"/>
        <c:crosses val="autoZero"/>
        <c:auto val="1"/>
        <c:lblAlgn val="ctr"/>
        <c:lblOffset val="100"/>
      </c:catAx>
      <c:valAx>
        <c:axId val="84789120"/>
        <c:scaling>
          <c:orientation val="minMax"/>
        </c:scaling>
        <c:axPos val="l"/>
        <c:majorGridlines/>
        <c:numFmt formatCode="General" sourceLinked="1"/>
        <c:tickLblPos val="nextTo"/>
        <c:crossAx val="84787584"/>
        <c:crosses val="autoZero"/>
        <c:crossBetween val="midCat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65833333333333455"/>
          <c:h val="1"/>
        </c:manualLayout>
      </c:layout>
      <c:pie3D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537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861,06</a:t>
                    </a:r>
                    <a:endParaRPr lang="ru-RU" smtClean="0"/>
                  </a:p>
                  <a:p>
                    <a:r>
                      <a:rPr lang="ru-RU" smtClean="0"/>
                      <a:t>44,8%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782,09</a:t>
                    </a:r>
                    <a:endParaRPr lang="ru-RU" smtClean="0"/>
                  </a:p>
                  <a:p>
                    <a:r>
                      <a:rPr lang="ru-RU" smtClean="0"/>
                      <a:t>13,2%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629,22</a:t>
                    </a:r>
                    <a:endParaRPr lang="ru-RU" smtClean="0"/>
                  </a:p>
                  <a:p>
                    <a:r>
                      <a:rPr lang="ru-RU" smtClean="0"/>
                      <a:t>1,6%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313,67</a:t>
                    </a:r>
                    <a:endParaRPr lang="ru-RU" smtClean="0"/>
                  </a:p>
                  <a:p>
                    <a:r>
                      <a:rPr lang="ru-RU" smtClean="0"/>
                      <a:t>5,4%</a:t>
                    </a:r>
                  </a:p>
                  <a:p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312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435,76</a:t>
                    </a:r>
                    <a:endParaRPr lang="ru-RU" smtClean="0"/>
                  </a:p>
                  <a:p>
                    <a:r>
                      <a:rPr lang="ru-RU" smtClean="0"/>
                      <a:t>26,0%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006,41</a:t>
                    </a:r>
                    <a:endParaRPr lang="ru-RU" smtClean="0"/>
                  </a:p>
                  <a:p>
                    <a:r>
                      <a:rPr lang="ru-RU" smtClean="0"/>
                      <a:t>1,1%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139,94</a:t>
                    </a:r>
                    <a:endParaRPr lang="ru-RU" smtClean="0"/>
                  </a:p>
                  <a:p>
                    <a:r>
                      <a:rPr lang="ru-RU" smtClean="0"/>
                      <a:t>2,6%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63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665,44</a:t>
                    </a:r>
                    <a:endParaRPr lang="ru-RU" smtClean="0"/>
                  </a:p>
                  <a:p>
                    <a:r>
                      <a:rPr lang="ru-RU" smtClean="0"/>
                      <a:t>5,3%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Лист1!$A$1:$A$8</c:f>
              <c:strCache>
                <c:ptCount val="8"/>
                <c:pt idx="0">
                  <c:v>Расходы по заработной платете и начисления на нее</c:v>
                </c:pt>
                <c:pt idx="1">
                  <c:v>Оплата работ, услуг</c:v>
                </c:pt>
                <c:pt idx="2">
                  <c:v>Безвозмездные перечисления</c:v>
                </c:pt>
                <c:pt idx="3">
                  <c:v>Межбюджетные трансферты</c:v>
                </c:pt>
                <c:pt idx="4">
                  <c:v>Социальное обеспечение</c:v>
                </c:pt>
                <c:pt idx="5">
                  <c:v>Прочие расходы</c:v>
                </c:pt>
                <c:pt idx="6">
                  <c:v>Увеличение стоимости основных средств</c:v>
                </c:pt>
                <c:pt idx="7">
                  <c:v>Продукты питания, горюче-смазочные материалы</c:v>
                </c:pt>
              </c:strCache>
            </c:strRef>
          </c:cat>
          <c:val>
            <c:numRef>
              <c:f>Лист1!$B$1:$B$8</c:f>
              <c:numCache>
                <c:formatCode>General</c:formatCode>
                <c:ptCount val="8"/>
                <c:pt idx="0">
                  <c:v>537861.06000000041</c:v>
                </c:pt>
                <c:pt idx="1">
                  <c:v>158782.09</c:v>
                </c:pt>
                <c:pt idx="2">
                  <c:v>18629.22</c:v>
                </c:pt>
                <c:pt idx="3">
                  <c:v>64313.67</c:v>
                </c:pt>
                <c:pt idx="4">
                  <c:v>312435.76</c:v>
                </c:pt>
                <c:pt idx="5">
                  <c:v>13006.41</c:v>
                </c:pt>
                <c:pt idx="6">
                  <c:v>31139.940000000021</c:v>
                </c:pt>
                <c:pt idx="7">
                  <c:v>63665.440000000002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948961067366763"/>
          <c:y val="2.9487054858886035E-4"/>
          <c:w val="0.34051038932633432"/>
          <c:h val="0.99941025890282098"/>
        </c:manualLayout>
      </c:layout>
      <c:txPr>
        <a:bodyPr/>
        <a:lstStyle/>
        <a:p>
          <a:pPr rtl="0">
            <a:defRPr sz="1800"/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42473-457F-4589-8238-DEFE5E62994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4DF130-B879-43FB-B485-2072E069D86E}">
      <dgm:prSet phldrT="[Текст]"/>
      <dgm:spPr/>
      <dgm:t>
        <a:bodyPr/>
        <a:lstStyle/>
        <a:p>
          <a:r>
            <a:rPr lang="ru-RU" dirty="0" smtClean="0"/>
            <a:t>2016</a:t>
          </a:r>
          <a:endParaRPr lang="ru-RU" dirty="0"/>
        </a:p>
      </dgm:t>
    </dgm:pt>
    <dgm:pt modelId="{E9D5A6CA-C0CD-4D53-AFD8-A8D62682D76D}" type="parTrans" cxnId="{D0FF330C-12EC-45C8-A1CF-C9E51FE1E3CE}">
      <dgm:prSet/>
      <dgm:spPr/>
      <dgm:t>
        <a:bodyPr/>
        <a:lstStyle/>
        <a:p>
          <a:endParaRPr lang="ru-RU"/>
        </a:p>
      </dgm:t>
    </dgm:pt>
    <dgm:pt modelId="{10CED272-A41F-40C8-B24D-2B2A82AA260D}" type="sibTrans" cxnId="{D0FF330C-12EC-45C8-A1CF-C9E51FE1E3CE}">
      <dgm:prSet/>
      <dgm:spPr/>
      <dgm:t>
        <a:bodyPr/>
        <a:lstStyle/>
        <a:p>
          <a:endParaRPr lang="ru-RU"/>
        </a:p>
      </dgm:t>
    </dgm:pt>
    <dgm:pt modelId="{7FB33428-83D0-4D6D-8CC0-7A0CBA7EFD34}">
      <dgm:prSet phldrT="[Текст]"/>
      <dgm:spPr/>
      <dgm:t>
        <a:bodyPr/>
        <a:lstStyle/>
        <a:p>
          <a:r>
            <a:rPr lang="ru-RU" dirty="0" smtClean="0"/>
            <a:t>1 189 078,32</a:t>
          </a:r>
          <a:endParaRPr lang="ru-RU" dirty="0"/>
        </a:p>
      </dgm:t>
    </dgm:pt>
    <dgm:pt modelId="{839D7688-1470-4EE1-81BB-B75C3A144FDF}" type="parTrans" cxnId="{9B6A7F84-FA01-4891-BAE1-878BCD6338D9}">
      <dgm:prSet/>
      <dgm:spPr/>
      <dgm:t>
        <a:bodyPr/>
        <a:lstStyle/>
        <a:p>
          <a:endParaRPr lang="ru-RU"/>
        </a:p>
      </dgm:t>
    </dgm:pt>
    <dgm:pt modelId="{5F852973-19AB-4820-B55E-8ADE15BFA564}" type="sibTrans" cxnId="{9B6A7F84-FA01-4891-BAE1-878BCD6338D9}">
      <dgm:prSet/>
      <dgm:spPr/>
      <dgm:t>
        <a:bodyPr/>
        <a:lstStyle/>
        <a:p>
          <a:endParaRPr lang="ru-RU"/>
        </a:p>
      </dgm:t>
    </dgm:pt>
    <dgm:pt modelId="{8553C4BF-B3FD-4A2D-87E2-DB56467D826C}">
      <dgm:prSet phldrT="[Текст]"/>
      <dgm:spPr/>
      <dgm:t>
        <a:bodyPr/>
        <a:lstStyle/>
        <a:p>
          <a:r>
            <a:rPr lang="ru-RU" dirty="0" smtClean="0"/>
            <a:t>Рост</a:t>
          </a:r>
          <a:endParaRPr lang="ru-RU" dirty="0"/>
        </a:p>
      </dgm:t>
    </dgm:pt>
    <dgm:pt modelId="{F6D58820-CD3B-4CEA-92F1-3DD172155B9D}" type="parTrans" cxnId="{4E95574F-26B7-4180-B359-B0D6194EF120}">
      <dgm:prSet/>
      <dgm:spPr/>
      <dgm:t>
        <a:bodyPr/>
        <a:lstStyle/>
        <a:p>
          <a:endParaRPr lang="ru-RU"/>
        </a:p>
      </dgm:t>
    </dgm:pt>
    <dgm:pt modelId="{95F3E8C4-E261-4481-AD0B-3B5EEA9E5FF5}" type="sibTrans" cxnId="{4E95574F-26B7-4180-B359-B0D6194EF120}">
      <dgm:prSet/>
      <dgm:spPr/>
      <dgm:t>
        <a:bodyPr/>
        <a:lstStyle/>
        <a:p>
          <a:endParaRPr lang="ru-RU"/>
        </a:p>
      </dgm:t>
    </dgm:pt>
    <dgm:pt modelId="{3A065F04-F106-4850-9501-A683DFD19E6E}">
      <dgm:prSet phldrT="[Текст]"/>
      <dgm:spPr/>
      <dgm:t>
        <a:bodyPr/>
        <a:lstStyle/>
        <a:p>
          <a:r>
            <a:rPr lang="ru-RU" dirty="0" smtClean="0"/>
            <a:t>+19 109,48</a:t>
          </a:r>
          <a:endParaRPr lang="ru-RU" dirty="0"/>
        </a:p>
      </dgm:t>
    </dgm:pt>
    <dgm:pt modelId="{AFA03E78-1EF1-4B1F-8876-7960C70E9725}" type="parTrans" cxnId="{284F564B-7A39-410E-BCD2-B0563BE832D9}">
      <dgm:prSet/>
      <dgm:spPr/>
      <dgm:t>
        <a:bodyPr/>
        <a:lstStyle/>
        <a:p>
          <a:endParaRPr lang="ru-RU"/>
        </a:p>
      </dgm:t>
    </dgm:pt>
    <dgm:pt modelId="{C337B557-7C9B-4FA1-9858-80BAABECB2D6}" type="sibTrans" cxnId="{284F564B-7A39-410E-BCD2-B0563BE832D9}">
      <dgm:prSet/>
      <dgm:spPr/>
      <dgm:t>
        <a:bodyPr/>
        <a:lstStyle/>
        <a:p>
          <a:endParaRPr lang="ru-RU"/>
        </a:p>
      </dgm:t>
    </dgm:pt>
    <dgm:pt modelId="{541B7A2E-5AF9-4BAE-8D85-5F5B8B0FE54A}">
      <dgm:prSet phldrT="[Текст]"/>
      <dgm:spPr/>
      <dgm:t>
        <a:bodyPr/>
        <a:lstStyle/>
        <a:p>
          <a:r>
            <a:rPr lang="ru-RU" dirty="0" smtClean="0"/>
            <a:t>+1,6%</a:t>
          </a:r>
          <a:endParaRPr lang="ru-RU" dirty="0"/>
        </a:p>
      </dgm:t>
    </dgm:pt>
    <dgm:pt modelId="{84F2F8ED-0A1D-4365-9AD8-B83A431A1D9B}" type="parTrans" cxnId="{DD7544B0-362B-42DD-ABDD-DC5507895EBE}">
      <dgm:prSet/>
      <dgm:spPr/>
      <dgm:t>
        <a:bodyPr/>
        <a:lstStyle/>
        <a:p>
          <a:endParaRPr lang="ru-RU"/>
        </a:p>
      </dgm:t>
    </dgm:pt>
    <dgm:pt modelId="{3418E205-0EDF-4810-8130-79B76A91C7F7}" type="sibTrans" cxnId="{DD7544B0-362B-42DD-ABDD-DC5507895EBE}">
      <dgm:prSet/>
      <dgm:spPr/>
      <dgm:t>
        <a:bodyPr/>
        <a:lstStyle/>
        <a:p>
          <a:endParaRPr lang="ru-RU"/>
        </a:p>
      </dgm:t>
    </dgm:pt>
    <dgm:pt modelId="{8ED0FC07-C356-4EF1-9F75-66058550A615}">
      <dgm:prSet phldrT="[Текст]"/>
      <dgm:spPr/>
      <dgm:t>
        <a:bodyPr/>
        <a:lstStyle/>
        <a:p>
          <a:r>
            <a:rPr lang="ru-RU" dirty="0" smtClean="0"/>
            <a:t>2017</a:t>
          </a:r>
          <a:endParaRPr lang="ru-RU" dirty="0"/>
        </a:p>
      </dgm:t>
    </dgm:pt>
    <dgm:pt modelId="{0D9441FF-F303-4560-884B-CDCB653FAB05}" type="parTrans" cxnId="{EFE0C640-5603-4DE5-B077-7F8F50065253}">
      <dgm:prSet/>
      <dgm:spPr/>
      <dgm:t>
        <a:bodyPr/>
        <a:lstStyle/>
        <a:p>
          <a:endParaRPr lang="ru-RU"/>
        </a:p>
      </dgm:t>
    </dgm:pt>
    <dgm:pt modelId="{88D459E7-8B4F-462F-BCDB-6B1CA096C746}" type="sibTrans" cxnId="{EFE0C640-5603-4DE5-B077-7F8F50065253}">
      <dgm:prSet/>
      <dgm:spPr/>
      <dgm:t>
        <a:bodyPr/>
        <a:lstStyle/>
        <a:p>
          <a:endParaRPr lang="ru-RU"/>
        </a:p>
      </dgm:t>
    </dgm:pt>
    <dgm:pt modelId="{8CE2B8BF-F63E-4892-A834-01B430050068}">
      <dgm:prSet phldrT="[Текст]"/>
      <dgm:spPr/>
      <dgm:t>
        <a:bodyPr/>
        <a:lstStyle/>
        <a:p>
          <a:r>
            <a:rPr lang="ru-RU" dirty="0" smtClean="0"/>
            <a:t>1 208 187,80</a:t>
          </a:r>
          <a:endParaRPr lang="ru-RU" dirty="0"/>
        </a:p>
      </dgm:t>
    </dgm:pt>
    <dgm:pt modelId="{5CCA387E-99CD-4DB5-9D6C-3C08B3CC49F9}" type="parTrans" cxnId="{1047645C-6404-43C6-982D-2B971EF50227}">
      <dgm:prSet/>
      <dgm:spPr/>
      <dgm:t>
        <a:bodyPr/>
        <a:lstStyle/>
        <a:p>
          <a:endParaRPr lang="ru-RU"/>
        </a:p>
      </dgm:t>
    </dgm:pt>
    <dgm:pt modelId="{4CC35933-70E0-44B7-AC3B-66DB33DFC014}" type="sibTrans" cxnId="{1047645C-6404-43C6-982D-2B971EF50227}">
      <dgm:prSet/>
      <dgm:spPr/>
      <dgm:t>
        <a:bodyPr/>
        <a:lstStyle/>
        <a:p>
          <a:endParaRPr lang="ru-RU"/>
        </a:p>
      </dgm:t>
    </dgm:pt>
    <dgm:pt modelId="{B93DA92A-4251-462A-BAD6-920F5C9D6BB2}" type="pres">
      <dgm:prSet presAssocID="{35342473-457F-4589-8238-DEFE5E6299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9831C9-D640-4D3B-A968-727B07582D5B}" type="pres">
      <dgm:prSet presAssocID="{5E4DF130-B879-43FB-B485-2072E069D86E}" presName="composite" presStyleCnt="0"/>
      <dgm:spPr/>
    </dgm:pt>
    <dgm:pt modelId="{351D06B5-4A59-4CD6-830F-8FB6BCB6A4E1}" type="pres">
      <dgm:prSet presAssocID="{5E4DF130-B879-43FB-B485-2072E069D86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C3404-07CD-44D4-9F9B-7F1061ED9CE6}" type="pres">
      <dgm:prSet presAssocID="{5E4DF130-B879-43FB-B485-2072E069D86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66752-8634-4650-A9C8-69D3A37CA375}" type="pres">
      <dgm:prSet presAssocID="{10CED272-A41F-40C8-B24D-2B2A82AA260D}" presName="sp" presStyleCnt="0"/>
      <dgm:spPr/>
    </dgm:pt>
    <dgm:pt modelId="{E744EB96-DEF5-4F2A-8283-12DBAE920B24}" type="pres">
      <dgm:prSet presAssocID="{8553C4BF-B3FD-4A2D-87E2-DB56467D826C}" presName="composite" presStyleCnt="0"/>
      <dgm:spPr/>
    </dgm:pt>
    <dgm:pt modelId="{44252A41-0E0E-43C7-9EBA-3BE059FA583A}" type="pres">
      <dgm:prSet presAssocID="{8553C4BF-B3FD-4A2D-87E2-DB56467D826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30E59-2EC4-421D-8276-6A8E67318C2E}" type="pres">
      <dgm:prSet presAssocID="{8553C4BF-B3FD-4A2D-87E2-DB56467D826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5787B-71AA-414E-83E2-362C9A96F5C5}" type="pres">
      <dgm:prSet presAssocID="{95F3E8C4-E261-4481-AD0B-3B5EEA9E5FF5}" presName="sp" presStyleCnt="0"/>
      <dgm:spPr/>
    </dgm:pt>
    <dgm:pt modelId="{4820851C-87FC-44D6-B10A-7AF7654FCC08}" type="pres">
      <dgm:prSet presAssocID="{8ED0FC07-C356-4EF1-9F75-66058550A615}" presName="composite" presStyleCnt="0"/>
      <dgm:spPr/>
    </dgm:pt>
    <dgm:pt modelId="{6506A5FC-BB32-4A16-A9A7-7E0E5C5C276E}" type="pres">
      <dgm:prSet presAssocID="{8ED0FC07-C356-4EF1-9F75-66058550A61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4BCE9-08F7-4536-9CAA-832C5265CC0E}" type="pres">
      <dgm:prSet presAssocID="{8ED0FC07-C356-4EF1-9F75-66058550A61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95574F-26B7-4180-B359-B0D6194EF120}" srcId="{35342473-457F-4589-8238-DEFE5E629947}" destId="{8553C4BF-B3FD-4A2D-87E2-DB56467D826C}" srcOrd="1" destOrd="0" parTransId="{F6D58820-CD3B-4CEA-92F1-3DD172155B9D}" sibTransId="{95F3E8C4-E261-4481-AD0B-3B5EEA9E5FF5}"/>
    <dgm:cxn modelId="{1047645C-6404-43C6-982D-2B971EF50227}" srcId="{8ED0FC07-C356-4EF1-9F75-66058550A615}" destId="{8CE2B8BF-F63E-4892-A834-01B430050068}" srcOrd="0" destOrd="0" parTransId="{5CCA387E-99CD-4DB5-9D6C-3C08B3CC49F9}" sibTransId="{4CC35933-70E0-44B7-AC3B-66DB33DFC014}"/>
    <dgm:cxn modelId="{284F564B-7A39-410E-BCD2-B0563BE832D9}" srcId="{8553C4BF-B3FD-4A2D-87E2-DB56467D826C}" destId="{3A065F04-F106-4850-9501-A683DFD19E6E}" srcOrd="0" destOrd="0" parTransId="{AFA03E78-1EF1-4B1F-8876-7960C70E9725}" sibTransId="{C337B557-7C9B-4FA1-9858-80BAABECB2D6}"/>
    <dgm:cxn modelId="{512A41D7-8D1A-4980-B74B-AC264AFF4ABF}" type="presOf" srcId="{8ED0FC07-C356-4EF1-9F75-66058550A615}" destId="{6506A5FC-BB32-4A16-A9A7-7E0E5C5C276E}" srcOrd="0" destOrd="0" presId="urn:microsoft.com/office/officeart/2005/8/layout/chevron2"/>
    <dgm:cxn modelId="{BDF67B12-F40C-4EEA-8964-D7331DCDB750}" type="presOf" srcId="{8553C4BF-B3FD-4A2D-87E2-DB56467D826C}" destId="{44252A41-0E0E-43C7-9EBA-3BE059FA583A}" srcOrd="0" destOrd="0" presId="urn:microsoft.com/office/officeart/2005/8/layout/chevron2"/>
    <dgm:cxn modelId="{9B6A7F84-FA01-4891-BAE1-878BCD6338D9}" srcId="{5E4DF130-B879-43FB-B485-2072E069D86E}" destId="{7FB33428-83D0-4D6D-8CC0-7A0CBA7EFD34}" srcOrd="0" destOrd="0" parTransId="{839D7688-1470-4EE1-81BB-B75C3A144FDF}" sibTransId="{5F852973-19AB-4820-B55E-8ADE15BFA564}"/>
    <dgm:cxn modelId="{E2830377-C0B9-4437-A72E-5D1E0BB98BA0}" type="presOf" srcId="{541B7A2E-5AF9-4BAE-8D85-5F5B8B0FE54A}" destId="{91430E59-2EC4-421D-8276-6A8E67318C2E}" srcOrd="0" destOrd="1" presId="urn:microsoft.com/office/officeart/2005/8/layout/chevron2"/>
    <dgm:cxn modelId="{E607153A-3F2E-4920-86AE-CA73C74486B8}" type="presOf" srcId="{8CE2B8BF-F63E-4892-A834-01B430050068}" destId="{3FF4BCE9-08F7-4536-9CAA-832C5265CC0E}" srcOrd="0" destOrd="0" presId="urn:microsoft.com/office/officeart/2005/8/layout/chevron2"/>
    <dgm:cxn modelId="{3A405458-8908-499B-988D-9B78D9032271}" type="presOf" srcId="{5E4DF130-B879-43FB-B485-2072E069D86E}" destId="{351D06B5-4A59-4CD6-830F-8FB6BCB6A4E1}" srcOrd="0" destOrd="0" presId="urn:microsoft.com/office/officeart/2005/8/layout/chevron2"/>
    <dgm:cxn modelId="{2F4B19F6-B193-422F-8731-BF1650216F47}" type="presOf" srcId="{7FB33428-83D0-4D6D-8CC0-7A0CBA7EFD34}" destId="{31FC3404-07CD-44D4-9F9B-7F1061ED9CE6}" srcOrd="0" destOrd="0" presId="urn:microsoft.com/office/officeart/2005/8/layout/chevron2"/>
    <dgm:cxn modelId="{C6FB27B6-DCA9-4AE5-B711-7733BADB75FA}" type="presOf" srcId="{35342473-457F-4589-8238-DEFE5E629947}" destId="{B93DA92A-4251-462A-BAD6-920F5C9D6BB2}" srcOrd="0" destOrd="0" presId="urn:microsoft.com/office/officeart/2005/8/layout/chevron2"/>
    <dgm:cxn modelId="{EFE0C640-5603-4DE5-B077-7F8F50065253}" srcId="{35342473-457F-4589-8238-DEFE5E629947}" destId="{8ED0FC07-C356-4EF1-9F75-66058550A615}" srcOrd="2" destOrd="0" parTransId="{0D9441FF-F303-4560-884B-CDCB653FAB05}" sibTransId="{88D459E7-8B4F-462F-BCDB-6B1CA096C746}"/>
    <dgm:cxn modelId="{0E7AC6AB-8DD4-4D21-8634-DFBE2DC075C5}" type="presOf" srcId="{3A065F04-F106-4850-9501-A683DFD19E6E}" destId="{91430E59-2EC4-421D-8276-6A8E67318C2E}" srcOrd="0" destOrd="0" presId="urn:microsoft.com/office/officeart/2005/8/layout/chevron2"/>
    <dgm:cxn modelId="{DD7544B0-362B-42DD-ABDD-DC5507895EBE}" srcId="{8553C4BF-B3FD-4A2D-87E2-DB56467D826C}" destId="{541B7A2E-5AF9-4BAE-8D85-5F5B8B0FE54A}" srcOrd="1" destOrd="0" parTransId="{84F2F8ED-0A1D-4365-9AD8-B83A431A1D9B}" sibTransId="{3418E205-0EDF-4810-8130-79B76A91C7F7}"/>
    <dgm:cxn modelId="{D0FF330C-12EC-45C8-A1CF-C9E51FE1E3CE}" srcId="{35342473-457F-4589-8238-DEFE5E629947}" destId="{5E4DF130-B879-43FB-B485-2072E069D86E}" srcOrd="0" destOrd="0" parTransId="{E9D5A6CA-C0CD-4D53-AFD8-A8D62682D76D}" sibTransId="{10CED272-A41F-40C8-B24D-2B2A82AA260D}"/>
    <dgm:cxn modelId="{19D9F61D-A423-4560-B48E-104C1AF5DA93}" type="presParOf" srcId="{B93DA92A-4251-462A-BAD6-920F5C9D6BB2}" destId="{829831C9-D640-4D3B-A968-727B07582D5B}" srcOrd="0" destOrd="0" presId="urn:microsoft.com/office/officeart/2005/8/layout/chevron2"/>
    <dgm:cxn modelId="{E6F251A9-2E09-4B10-99DA-5C38A2643576}" type="presParOf" srcId="{829831C9-D640-4D3B-A968-727B07582D5B}" destId="{351D06B5-4A59-4CD6-830F-8FB6BCB6A4E1}" srcOrd="0" destOrd="0" presId="urn:microsoft.com/office/officeart/2005/8/layout/chevron2"/>
    <dgm:cxn modelId="{F13A8778-B4D0-4D79-9748-8FF459F20D69}" type="presParOf" srcId="{829831C9-D640-4D3B-A968-727B07582D5B}" destId="{31FC3404-07CD-44D4-9F9B-7F1061ED9CE6}" srcOrd="1" destOrd="0" presId="urn:microsoft.com/office/officeart/2005/8/layout/chevron2"/>
    <dgm:cxn modelId="{8FAB28B4-50DA-45AA-B9D6-89827F3615E1}" type="presParOf" srcId="{B93DA92A-4251-462A-BAD6-920F5C9D6BB2}" destId="{F4B66752-8634-4650-A9C8-69D3A37CA375}" srcOrd="1" destOrd="0" presId="urn:microsoft.com/office/officeart/2005/8/layout/chevron2"/>
    <dgm:cxn modelId="{E284438E-C81C-41E8-98F4-ED4CF5001CB5}" type="presParOf" srcId="{B93DA92A-4251-462A-BAD6-920F5C9D6BB2}" destId="{E744EB96-DEF5-4F2A-8283-12DBAE920B24}" srcOrd="2" destOrd="0" presId="urn:microsoft.com/office/officeart/2005/8/layout/chevron2"/>
    <dgm:cxn modelId="{2B4A0332-97D4-45B5-B2B0-AF6E39489E6D}" type="presParOf" srcId="{E744EB96-DEF5-4F2A-8283-12DBAE920B24}" destId="{44252A41-0E0E-43C7-9EBA-3BE059FA583A}" srcOrd="0" destOrd="0" presId="urn:microsoft.com/office/officeart/2005/8/layout/chevron2"/>
    <dgm:cxn modelId="{075ECD96-3FD7-479E-83A5-88DC4F1585AA}" type="presParOf" srcId="{E744EB96-DEF5-4F2A-8283-12DBAE920B24}" destId="{91430E59-2EC4-421D-8276-6A8E67318C2E}" srcOrd="1" destOrd="0" presId="urn:microsoft.com/office/officeart/2005/8/layout/chevron2"/>
    <dgm:cxn modelId="{7C969E6D-BED3-4553-B60B-55A9B799C9FC}" type="presParOf" srcId="{B93DA92A-4251-462A-BAD6-920F5C9D6BB2}" destId="{4B85787B-71AA-414E-83E2-362C9A96F5C5}" srcOrd="3" destOrd="0" presId="urn:microsoft.com/office/officeart/2005/8/layout/chevron2"/>
    <dgm:cxn modelId="{8E4B6AB7-38B6-465C-803D-AAE562285330}" type="presParOf" srcId="{B93DA92A-4251-462A-BAD6-920F5C9D6BB2}" destId="{4820851C-87FC-44D6-B10A-7AF7654FCC08}" srcOrd="4" destOrd="0" presId="urn:microsoft.com/office/officeart/2005/8/layout/chevron2"/>
    <dgm:cxn modelId="{3992842F-98E3-4B27-8328-4FFC88752B0F}" type="presParOf" srcId="{4820851C-87FC-44D6-B10A-7AF7654FCC08}" destId="{6506A5FC-BB32-4A16-A9A7-7E0E5C5C276E}" srcOrd="0" destOrd="0" presId="urn:microsoft.com/office/officeart/2005/8/layout/chevron2"/>
    <dgm:cxn modelId="{97ED1D6A-8D14-4917-989D-954696053A53}" type="presParOf" srcId="{4820851C-87FC-44D6-B10A-7AF7654FCC08}" destId="{3FF4BCE9-08F7-4536-9CAA-832C5265CC0E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342473-457F-4589-8238-DEFE5E62994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4DF130-B879-43FB-B485-2072E069D86E}">
      <dgm:prSet phldrT="[Текст]"/>
      <dgm:spPr/>
      <dgm:t>
        <a:bodyPr/>
        <a:lstStyle/>
        <a:p>
          <a:r>
            <a:rPr lang="ru-RU" dirty="0" smtClean="0"/>
            <a:t>2016</a:t>
          </a:r>
          <a:endParaRPr lang="ru-RU" dirty="0"/>
        </a:p>
      </dgm:t>
    </dgm:pt>
    <dgm:pt modelId="{E9D5A6CA-C0CD-4D53-AFD8-A8D62682D76D}" type="parTrans" cxnId="{D0FF330C-12EC-45C8-A1CF-C9E51FE1E3CE}">
      <dgm:prSet/>
      <dgm:spPr/>
      <dgm:t>
        <a:bodyPr/>
        <a:lstStyle/>
        <a:p>
          <a:endParaRPr lang="ru-RU"/>
        </a:p>
      </dgm:t>
    </dgm:pt>
    <dgm:pt modelId="{10CED272-A41F-40C8-B24D-2B2A82AA260D}" type="sibTrans" cxnId="{D0FF330C-12EC-45C8-A1CF-C9E51FE1E3CE}">
      <dgm:prSet/>
      <dgm:spPr/>
      <dgm:t>
        <a:bodyPr/>
        <a:lstStyle/>
        <a:p>
          <a:endParaRPr lang="ru-RU"/>
        </a:p>
      </dgm:t>
    </dgm:pt>
    <dgm:pt modelId="{7FB33428-83D0-4D6D-8CC0-7A0CBA7EFD34}">
      <dgm:prSet phldrT="[Текст]"/>
      <dgm:spPr/>
      <dgm:t>
        <a:bodyPr/>
        <a:lstStyle/>
        <a:p>
          <a:r>
            <a:rPr lang="ru-RU" smtClean="0"/>
            <a:t>187 897,71</a:t>
          </a:r>
          <a:endParaRPr lang="ru-RU" dirty="0"/>
        </a:p>
      </dgm:t>
    </dgm:pt>
    <dgm:pt modelId="{839D7688-1470-4EE1-81BB-B75C3A144FDF}" type="parTrans" cxnId="{9B6A7F84-FA01-4891-BAE1-878BCD6338D9}">
      <dgm:prSet/>
      <dgm:spPr/>
      <dgm:t>
        <a:bodyPr/>
        <a:lstStyle/>
        <a:p>
          <a:endParaRPr lang="ru-RU"/>
        </a:p>
      </dgm:t>
    </dgm:pt>
    <dgm:pt modelId="{5F852973-19AB-4820-B55E-8ADE15BFA564}" type="sibTrans" cxnId="{9B6A7F84-FA01-4891-BAE1-878BCD6338D9}">
      <dgm:prSet/>
      <dgm:spPr/>
      <dgm:t>
        <a:bodyPr/>
        <a:lstStyle/>
        <a:p>
          <a:endParaRPr lang="ru-RU"/>
        </a:p>
      </dgm:t>
    </dgm:pt>
    <dgm:pt modelId="{8553C4BF-B3FD-4A2D-87E2-DB56467D826C}">
      <dgm:prSet phldrT="[Текст]"/>
      <dgm:spPr/>
      <dgm:t>
        <a:bodyPr/>
        <a:lstStyle/>
        <a:p>
          <a:r>
            <a:rPr lang="ru-RU" dirty="0" smtClean="0"/>
            <a:t>Рост</a:t>
          </a:r>
          <a:endParaRPr lang="ru-RU" dirty="0"/>
        </a:p>
      </dgm:t>
    </dgm:pt>
    <dgm:pt modelId="{F6D58820-CD3B-4CEA-92F1-3DD172155B9D}" type="parTrans" cxnId="{4E95574F-26B7-4180-B359-B0D6194EF120}">
      <dgm:prSet/>
      <dgm:spPr/>
      <dgm:t>
        <a:bodyPr/>
        <a:lstStyle/>
        <a:p>
          <a:endParaRPr lang="ru-RU"/>
        </a:p>
      </dgm:t>
    </dgm:pt>
    <dgm:pt modelId="{95F3E8C4-E261-4481-AD0B-3B5EEA9E5FF5}" type="sibTrans" cxnId="{4E95574F-26B7-4180-B359-B0D6194EF120}">
      <dgm:prSet/>
      <dgm:spPr/>
      <dgm:t>
        <a:bodyPr/>
        <a:lstStyle/>
        <a:p>
          <a:endParaRPr lang="ru-RU"/>
        </a:p>
      </dgm:t>
    </dgm:pt>
    <dgm:pt modelId="{3A065F04-F106-4850-9501-A683DFD19E6E}">
      <dgm:prSet phldrT="[Текст]"/>
      <dgm:spPr/>
      <dgm:t>
        <a:bodyPr/>
        <a:lstStyle/>
        <a:p>
          <a:r>
            <a:rPr lang="ru-RU" dirty="0" smtClean="0"/>
            <a:t>+7 045,79</a:t>
          </a:r>
          <a:endParaRPr lang="ru-RU" dirty="0"/>
        </a:p>
      </dgm:t>
    </dgm:pt>
    <dgm:pt modelId="{AFA03E78-1EF1-4B1F-8876-7960C70E9725}" type="parTrans" cxnId="{284F564B-7A39-410E-BCD2-B0563BE832D9}">
      <dgm:prSet/>
      <dgm:spPr/>
      <dgm:t>
        <a:bodyPr/>
        <a:lstStyle/>
        <a:p>
          <a:endParaRPr lang="ru-RU"/>
        </a:p>
      </dgm:t>
    </dgm:pt>
    <dgm:pt modelId="{C337B557-7C9B-4FA1-9858-80BAABECB2D6}" type="sibTrans" cxnId="{284F564B-7A39-410E-BCD2-B0563BE832D9}">
      <dgm:prSet/>
      <dgm:spPr/>
      <dgm:t>
        <a:bodyPr/>
        <a:lstStyle/>
        <a:p>
          <a:endParaRPr lang="ru-RU"/>
        </a:p>
      </dgm:t>
    </dgm:pt>
    <dgm:pt modelId="{541B7A2E-5AF9-4BAE-8D85-5F5B8B0FE54A}">
      <dgm:prSet phldrT="[Текст]"/>
      <dgm:spPr/>
      <dgm:t>
        <a:bodyPr/>
        <a:lstStyle/>
        <a:p>
          <a:r>
            <a:rPr lang="ru-RU" dirty="0" smtClean="0"/>
            <a:t>+3,8%</a:t>
          </a:r>
          <a:endParaRPr lang="ru-RU" dirty="0"/>
        </a:p>
      </dgm:t>
    </dgm:pt>
    <dgm:pt modelId="{84F2F8ED-0A1D-4365-9AD8-B83A431A1D9B}" type="parTrans" cxnId="{DD7544B0-362B-42DD-ABDD-DC5507895EBE}">
      <dgm:prSet/>
      <dgm:spPr/>
      <dgm:t>
        <a:bodyPr/>
        <a:lstStyle/>
        <a:p>
          <a:endParaRPr lang="ru-RU"/>
        </a:p>
      </dgm:t>
    </dgm:pt>
    <dgm:pt modelId="{3418E205-0EDF-4810-8130-79B76A91C7F7}" type="sibTrans" cxnId="{DD7544B0-362B-42DD-ABDD-DC5507895EBE}">
      <dgm:prSet/>
      <dgm:spPr/>
      <dgm:t>
        <a:bodyPr/>
        <a:lstStyle/>
        <a:p>
          <a:endParaRPr lang="ru-RU"/>
        </a:p>
      </dgm:t>
    </dgm:pt>
    <dgm:pt modelId="{8ED0FC07-C356-4EF1-9F75-66058550A615}">
      <dgm:prSet phldrT="[Текст]"/>
      <dgm:spPr/>
      <dgm:t>
        <a:bodyPr/>
        <a:lstStyle/>
        <a:p>
          <a:r>
            <a:rPr lang="ru-RU" dirty="0" smtClean="0"/>
            <a:t>2017</a:t>
          </a:r>
          <a:endParaRPr lang="ru-RU" dirty="0"/>
        </a:p>
      </dgm:t>
    </dgm:pt>
    <dgm:pt modelId="{0D9441FF-F303-4560-884B-CDCB653FAB05}" type="parTrans" cxnId="{EFE0C640-5603-4DE5-B077-7F8F50065253}">
      <dgm:prSet/>
      <dgm:spPr/>
      <dgm:t>
        <a:bodyPr/>
        <a:lstStyle/>
        <a:p>
          <a:endParaRPr lang="ru-RU"/>
        </a:p>
      </dgm:t>
    </dgm:pt>
    <dgm:pt modelId="{88D459E7-8B4F-462F-BCDB-6B1CA096C746}" type="sibTrans" cxnId="{EFE0C640-5603-4DE5-B077-7F8F50065253}">
      <dgm:prSet/>
      <dgm:spPr/>
      <dgm:t>
        <a:bodyPr/>
        <a:lstStyle/>
        <a:p>
          <a:endParaRPr lang="ru-RU"/>
        </a:p>
      </dgm:t>
    </dgm:pt>
    <dgm:pt modelId="{8CE2B8BF-F63E-4892-A834-01B430050068}">
      <dgm:prSet phldrT="[Текст]"/>
      <dgm:spPr/>
      <dgm:t>
        <a:bodyPr/>
        <a:lstStyle/>
        <a:p>
          <a:r>
            <a:rPr lang="ru-RU" dirty="0" smtClean="0"/>
            <a:t>194 943,50 </a:t>
          </a:r>
          <a:endParaRPr lang="ru-RU" dirty="0"/>
        </a:p>
      </dgm:t>
    </dgm:pt>
    <dgm:pt modelId="{5CCA387E-99CD-4DB5-9D6C-3C08B3CC49F9}" type="parTrans" cxnId="{1047645C-6404-43C6-982D-2B971EF50227}">
      <dgm:prSet/>
      <dgm:spPr/>
      <dgm:t>
        <a:bodyPr/>
        <a:lstStyle/>
        <a:p>
          <a:endParaRPr lang="ru-RU"/>
        </a:p>
      </dgm:t>
    </dgm:pt>
    <dgm:pt modelId="{4CC35933-70E0-44B7-AC3B-66DB33DFC014}" type="sibTrans" cxnId="{1047645C-6404-43C6-982D-2B971EF50227}">
      <dgm:prSet/>
      <dgm:spPr/>
      <dgm:t>
        <a:bodyPr/>
        <a:lstStyle/>
        <a:p>
          <a:endParaRPr lang="ru-RU"/>
        </a:p>
      </dgm:t>
    </dgm:pt>
    <dgm:pt modelId="{B93DA92A-4251-462A-BAD6-920F5C9D6BB2}" type="pres">
      <dgm:prSet presAssocID="{35342473-457F-4589-8238-DEFE5E6299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9831C9-D640-4D3B-A968-727B07582D5B}" type="pres">
      <dgm:prSet presAssocID="{5E4DF130-B879-43FB-B485-2072E069D86E}" presName="composite" presStyleCnt="0"/>
      <dgm:spPr/>
    </dgm:pt>
    <dgm:pt modelId="{351D06B5-4A59-4CD6-830F-8FB6BCB6A4E1}" type="pres">
      <dgm:prSet presAssocID="{5E4DF130-B879-43FB-B485-2072E069D86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C3404-07CD-44D4-9F9B-7F1061ED9CE6}" type="pres">
      <dgm:prSet presAssocID="{5E4DF130-B879-43FB-B485-2072E069D86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66752-8634-4650-A9C8-69D3A37CA375}" type="pres">
      <dgm:prSet presAssocID="{10CED272-A41F-40C8-B24D-2B2A82AA260D}" presName="sp" presStyleCnt="0"/>
      <dgm:spPr/>
    </dgm:pt>
    <dgm:pt modelId="{E744EB96-DEF5-4F2A-8283-12DBAE920B24}" type="pres">
      <dgm:prSet presAssocID="{8553C4BF-B3FD-4A2D-87E2-DB56467D826C}" presName="composite" presStyleCnt="0"/>
      <dgm:spPr/>
    </dgm:pt>
    <dgm:pt modelId="{44252A41-0E0E-43C7-9EBA-3BE059FA583A}" type="pres">
      <dgm:prSet presAssocID="{8553C4BF-B3FD-4A2D-87E2-DB56467D826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30E59-2EC4-421D-8276-6A8E67318C2E}" type="pres">
      <dgm:prSet presAssocID="{8553C4BF-B3FD-4A2D-87E2-DB56467D826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5787B-71AA-414E-83E2-362C9A96F5C5}" type="pres">
      <dgm:prSet presAssocID="{95F3E8C4-E261-4481-AD0B-3B5EEA9E5FF5}" presName="sp" presStyleCnt="0"/>
      <dgm:spPr/>
    </dgm:pt>
    <dgm:pt modelId="{4820851C-87FC-44D6-B10A-7AF7654FCC08}" type="pres">
      <dgm:prSet presAssocID="{8ED0FC07-C356-4EF1-9F75-66058550A615}" presName="composite" presStyleCnt="0"/>
      <dgm:spPr/>
    </dgm:pt>
    <dgm:pt modelId="{6506A5FC-BB32-4A16-A9A7-7E0E5C5C276E}" type="pres">
      <dgm:prSet presAssocID="{8ED0FC07-C356-4EF1-9F75-66058550A61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4BCE9-08F7-4536-9CAA-832C5265CC0E}" type="pres">
      <dgm:prSet presAssocID="{8ED0FC07-C356-4EF1-9F75-66058550A61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95574F-26B7-4180-B359-B0D6194EF120}" srcId="{35342473-457F-4589-8238-DEFE5E629947}" destId="{8553C4BF-B3FD-4A2D-87E2-DB56467D826C}" srcOrd="1" destOrd="0" parTransId="{F6D58820-CD3B-4CEA-92F1-3DD172155B9D}" sibTransId="{95F3E8C4-E261-4481-AD0B-3B5EEA9E5FF5}"/>
    <dgm:cxn modelId="{FB55C9EB-DE0D-4C41-BB78-1D4BDD821231}" type="presOf" srcId="{7FB33428-83D0-4D6D-8CC0-7A0CBA7EFD34}" destId="{31FC3404-07CD-44D4-9F9B-7F1061ED9CE6}" srcOrd="0" destOrd="0" presId="urn:microsoft.com/office/officeart/2005/8/layout/chevron2"/>
    <dgm:cxn modelId="{1047645C-6404-43C6-982D-2B971EF50227}" srcId="{8ED0FC07-C356-4EF1-9F75-66058550A615}" destId="{8CE2B8BF-F63E-4892-A834-01B430050068}" srcOrd="0" destOrd="0" parTransId="{5CCA387E-99CD-4DB5-9D6C-3C08B3CC49F9}" sibTransId="{4CC35933-70E0-44B7-AC3B-66DB33DFC014}"/>
    <dgm:cxn modelId="{284F564B-7A39-410E-BCD2-B0563BE832D9}" srcId="{8553C4BF-B3FD-4A2D-87E2-DB56467D826C}" destId="{3A065F04-F106-4850-9501-A683DFD19E6E}" srcOrd="0" destOrd="0" parTransId="{AFA03E78-1EF1-4B1F-8876-7960C70E9725}" sibTransId="{C337B557-7C9B-4FA1-9858-80BAABECB2D6}"/>
    <dgm:cxn modelId="{F397E08D-7B5A-41E0-B22E-F9A052860C49}" type="presOf" srcId="{8CE2B8BF-F63E-4892-A834-01B430050068}" destId="{3FF4BCE9-08F7-4536-9CAA-832C5265CC0E}" srcOrd="0" destOrd="0" presId="urn:microsoft.com/office/officeart/2005/8/layout/chevron2"/>
    <dgm:cxn modelId="{9B6A7F84-FA01-4891-BAE1-878BCD6338D9}" srcId="{5E4DF130-B879-43FB-B485-2072E069D86E}" destId="{7FB33428-83D0-4D6D-8CC0-7A0CBA7EFD34}" srcOrd="0" destOrd="0" parTransId="{839D7688-1470-4EE1-81BB-B75C3A144FDF}" sibTransId="{5F852973-19AB-4820-B55E-8ADE15BFA564}"/>
    <dgm:cxn modelId="{7E691554-12FC-47C2-86C6-C286963ACC9D}" type="presOf" srcId="{35342473-457F-4589-8238-DEFE5E629947}" destId="{B93DA92A-4251-462A-BAD6-920F5C9D6BB2}" srcOrd="0" destOrd="0" presId="urn:microsoft.com/office/officeart/2005/8/layout/chevron2"/>
    <dgm:cxn modelId="{EFE0C640-5603-4DE5-B077-7F8F50065253}" srcId="{35342473-457F-4589-8238-DEFE5E629947}" destId="{8ED0FC07-C356-4EF1-9F75-66058550A615}" srcOrd="2" destOrd="0" parTransId="{0D9441FF-F303-4560-884B-CDCB653FAB05}" sibTransId="{88D459E7-8B4F-462F-BCDB-6B1CA096C746}"/>
    <dgm:cxn modelId="{DD7544B0-362B-42DD-ABDD-DC5507895EBE}" srcId="{8553C4BF-B3FD-4A2D-87E2-DB56467D826C}" destId="{541B7A2E-5AF9-4BAE-8D85-5F5B8B0FE54A}" srcOrd="1" destOrd="0" parTransId="{84F2F8ED-0A1D-4365-9AD8-B83A431A1D9B}" sibTransId="{3418E205-0EDF-4810-8130-79B76A91C7F7}"/>
    <dgm:cxn modelId="{868DCBF5-64FA-47C8-AD1E-AE06C2D5F227}" type="presOf" srcId="{8ED0FC07-C356-4EF1-9F75-66058550A615}" destId="{6506A5FC-BB32-4A16-A9A7-7E0E5C5C276E}" srcOrd="0" destOrd="0" presId="urn:microsoft.com/office/officeart/2005/8/layout/chevron2"/>
    <dgm:cxn modelId="{1ACC002B-2742-4C84-9B1C-FE99F1CB6035}" type="presOf" srcId="{8553C4BF-B3FD-4A2D-87E2-DB56467D826C}" destId="{44252A41-0E0E-43C7-9EBA-3BE059FA583A}" srcOrd="0" destOrd="0" presId="urn:microsoft.com/office/officeart/2005/8/layout/chevron2"/>
    <dgm:cxn modelId="{D0FF330C-12EC-45C8-A1CF-C9E51FE1E3CE}" srcId="{35342473-457F-4589-8238-DEFE5E629947}" destId="{5E4DF130-B879-43FB-B485-2072E069D86E}" srcOrd="0" destOrd="0" parTransId="{E9D5A6CA-C0CD-4D53-AFD8-A8D62682D76D}" sibTransId="{10CED272-A41F-40C8-B24D-2B2A82AA260D}"/>
    <dgm:cxn modelId="{66EF6AD8-EEC3-4FD6-8DFB-3FCE37B48C46}" type="presOf" srcId="{5E4DF130-B879-43FB-B485-2072E069D86E}" destId="{351D06B5-4A59-4CD6-830F-8FB6BCB6A4E1}" srcOrd="0" destOrd="0" presId="urn:microsoft.com/office/officeart/2005/8/layout/chevron2"/>
    <dgm:cxn modelId="{B4EAF3E7-712D-4AE3-92C4-647B727F34E1}" type="presOf" srcId="{3A065F04-F106-4850-9501-A683DFD19E6E}" destId="{91430E59-2EC4-421D-8276-6A8E67318C2E}" srcOrd="0" destOrd="0" presId="urn:microsoft.com/office/officeart/2005/8/layout/chevron2"/>
    <dgm:cxn modelId="{DBA7C622-49C2-4639-B1A3-FE22BCEA6640}" type="presOf" srcId="{541B7A2E-5AF9-4BAE-8D85-5F5B8B0FE54A}" destId="{91430E59-2EC4-421D-8276-6A8E67318C2E}" srcOrd="0" destOrd="1" presId="urn:microsoft.com/office/officeart/2005/8/layout/chevron2"/>
    <dgm:cxn modelId="{96CBFEF8-340F-4AF1-9AB1-5FAC26127123}" type="presParOf" srcId="{B93DA92A-4251-462A-BAD6-920F5C9D6BB2}" destId="{829831C9-D640-4D3B-A968-727B07582D5B}" srcOrd="0" destOrd="0" presId="urn:microsoft.com/office/officeart/2005/8/layout/chevron2"/>
    <dgm:cxn modelId="{EE417B01-B6E6-4BB2-94AB-8A9BCFE15EEF}" type="presParOf" srcId="{829831C9-D640-4D3B-A968-727B07582D5B}" destId="{351D06B5-4A59-4CD6-830F-8FB6BCB6A4E1}" srcOrd="0" destOrd="0" presId="urn:microsoft.com/office/officeart/2005/8/layout/chevron2"/>
    <dgm:cxn modelId="{E7821A31-1A35-41E3-8C9D-A011E73DD33B}" type="presParOf" srcId="{829831C9-D640-4D3B-A968-727B07582D5B}" destId="{31FC3404-07CD-44D4-9F9B-7F1061ED9CE6}" srcOrd="1" destOrd="0" presId="urn:microsoft.com/office/officeart/2005/8/layout/chevron2"/>
    <dgm:cxn modelId="{1C3708BB-2BE8-4153-A16E-E4885B61C26E}" type="presParOf" srcId="{B93DA92A-4251-462A-BAD6-920F5C9D6BB2}" destId="{F4B66752-8634-4650-A9C8-69D3A37CA375}" srcOrd="1" destOrd="0" presId="urn:microsoft.com/office/officeart/2005/8/layout/chevron2"/>
    <dgm:cxn modelId="{60955596-9271-4F4E-BA77-2D2BCE79DBF0}" type="presParOf" srcId="{B93DA92A-4251-462A-BAD6-920F5C9D6BB2}" destId="{E744EB96-DEF5-4F2A-8283-12DBAE920B24}" srcOrd="2" destOrd="0" presId="urn:microsoft.com/office/officeart/2005/8/layout/chevron2"/>
    <dgm:cxn modelId="{AC8B3AE3-826F-4A4C-87B6-39F826139C67}" type="presParOf" srcId="{E744EB96-DEF5-4F2A-8283-12DBAE920B24}" destId="{44252A41-0E0E-43C7-9EBA-3BE059FA583A}" srcOrd="0" destOrd="0" presId="urn:microsoft.com/office/officeart/2005/8/layout/chevron2"/>
    <dgm:cxn modelId="{F8450B0D-492A-4E45-99F7-021F6EF3654A}" type="presParOf" srcId="{E744EB96-DEF5-4F2A-8283-12DBAE920B24}" destId="{91430E59-2EC4-421D-8276-6A8E67318C2E}" srcOrd="1" destOrd="0" presId="urn:microsoft.com/office/officeart/2005/8/layout/chevron2"/>
    <dgm:cxn modelId="{37E11367-1551-4963-AF82-C724A8BE8F73}" type="presParOf" srcId="{B93DA92A-4251-462A-BAD6-920F5C9D6BB2}" destId="{4B85787B-71AA-414E-83E2-362C9A96F5C5}" srcOrd="3" destOrd="0" presId="urn:microsoft.com/office/officeart/2005/8/layout/chevron2"/>
    <dgm:cxn modelId="{B6791172-E73B-423B-8F37-AB5752674F4C}" type="presParOf" srcId="{B93DA92A-4251-462A-BAD6-920F5C9D6BB2}" destId="{4820851C-87FC-44D6-B10A-7AF7654FCC08}" srcOrd="4" destOrd="0" presId="urn:microsoft.com/office/officeart/2005/8/layout/chevron2"/>
    <dgm:cxn modelId="{5ED8EDAC-2CB1-4D32-BF49-94BFD3E89BA3}" type="presParOf" srcId="{4820851C-87FC-44D6-B10A-7AF7654FCC08}" destId="{6506A5FC-BB32-4A16-A9A7-7E0E5C5C276E}" srcOrd="0" destOrd="0" presId="urn:microsoft.com/office/officeart/2005/8/layout/chevron2"/>
    <dgm:cxn modelId="{38722124-55EA-4A7F-B42A-DAF5B109FECF}" type="presParOf" srcId="{4820851C-87FC-44D6-B10A-7AF7654FCC08}" destId="{3FF4BCE9-08F7-4536-9CAA-832C5265CC0E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4BDB21-B96A-45F1-A945-EDDE7179E49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9E8E56-1EB9-4148-9310-6C2481A58FFE}">
      <dgm:prSet phldrT="[Текст]" custT="1"/>
      <dgm:spPr/>
      <dgm:t>
        <a:bodyPr/>
        <a:lstStyle/>
        <a:p>
          <a:r>
            <a:rPr lang="ru-RU" sz="2000" dirty="0" smtClean="0"/>
            <a:t>Рост по отношению к соответствующему показателю 2016 года = 6 716,92 или 6,7%</a:t>
          </a:r>
          <a:endParaRPr lang="ru-RU" sz="2000" dirty="0"/>
        </a:p>
      </dgm:t>
    </dgm:pt>
    <dgm:pt modelId="{1F49BAA3-46A0-4CD9-82AB-0EA2E060B54C}" type="parTrans" cxnId="{00D0FF01-17FB-4F39-84CC-2108AF4F7816}">
      <dgm:prSet/>
      <dgm:spPr/>
      <dgm:t>
        <a:bodyPr/>
        <a:lstStyle/>
        <a:p>
          <a:endParaRPr lang="ru-RU"/>
        </a:p>
      </dgm:t>
    </dgm:pt>
    <dgm:pt modelId="{B5204F0B-35FF-419F-BD0E-4088D6A65BE9}" type="sibTrans" cxnId="{00D0FF01-17FB-4F39-84CC-2108AF4F7816}">
      <dgm:prSet/>
      <dgm:spPr/>
      <dgm:t>
        <a:bodyPr/>
        <a:lstStyle/>
        <a:p>
          <a:endParaRPr lang="ru-RU"/>
        </a:p>
      </dgm:t>
    </dgm:pt>
    <dgm:pt modelId="{97DF7105-D57E-4AAE-B7DF-A57B92A369D8}">
      <dgm:prSet phldrT="[Текст]" custT="1"/>
      <dgm:spPr/>
      <dgm:t>
        <a:bodyPr/>
        <a:lstStyle/>
        <a:p>
          <a:r>
            <a:rPr lang="ru-RU" sz="2000" dirty="0" smtClean="0"/>
            <a:t>Рост по отношению к соответствующему показателю 2016 года = 6 870,70 или 25,4%</a:t>
          </a:r>
          <a:endParaRPr lang="ru-RU" sz="2000" dirty="0"/>
        </a:p>
      </dgm:t>
    </dgm:pt>
    <dgm:pt modelId="{1ED4BF3E-F984-470C-B690-E3E03A79A4A0}" type="parTrans" cxnId="{BB8F1765-516A-4206-ACA2-D4A9DCF693F7}">
      <dgm:prSet/>
      <dgm:spPr/>
      <dgm:t>
        <a:bodyPr/>
        <a:lstStyle/>
        <a:p>
          <a:endParaRPr lang="ru-RU"/>
        </a:p>
      </dgm:t>
    </dgm:pt>
    <dgm:pt modelId="{96480076-F3BF-48F2-AB08-69809F97456F}" type="sibTrans" cxnId="{BB8F1765-516A-4206-ACA2-D4A9DCF693F7}">
      <dgm:prSet/>
      <dgm:spPr/>
      <dgm:t>
        <a:bodyPr/>
        <a:lstStyle/>
        <a:p>
          <a:endParaRPr lang="ru-RU"/>
        </a:p>
      </dgm:t>
    </dgm:pt>
    <dgm:pt modelId="{B8BC7457-C972-4114-8685-793DD194F8AD}">
      <dgm:prSet phldrT="[Текст]"/>
      <dgm:spPr/>
      <dgm:t>
        <a:bodyPr/>
        <a:lstStyle/>
        <a:p>
          <a:r>
            <a:rPr lang="ru-RU" dirty="0" smtClean="0"/>
            <a:t>Доходы, полученные от использования имущества, находящегося в муниципальной собственности</a:t>
          </a:r>
          <a:endParaRPr lang="ru-RU" dirty="0"/>
        </a:p>
      </dgm:t>
    </dgm:pt>
    <dgm:pt modelId="{54714C59-C7A0-42A8-A05B-1F59E0FB524E}" type="parTrans" cxnId="{60136CB7-6C16-4219-BD61-818973B704F1}">
      <dgm:prSet/>
      <dgm:spPr/>
      <dgm:t>
        <a:bodyPr/>
        <a:lstStyle/>
        <a:p>
          <a:endParaRPr lang="ru-RU"/>
        </a:p>
      </dgm:t>
    </dgm:pt>
    <dgm:pt modelId="{F87CFD64-07F6-441E-A43D-3BA59B124885}" type="sibTrans" cxnId="{60136CB7-6C16-4219-BD61-818973B704F1}">
      <dgm:prSet/>
      <dgm:spPr/>
      <dgm:t>
        <a:bodyPr/>
        <a:lstStyle/>
        <a:p>
          <a:endParaRPr lang="ru-RU"/>
        </a:p>
      </dgm:t>
    </dgm:pt>
    <dgm:pt modelId="{FF68BA24-11C7-47AE-8554-7FBE4E5CE52E}">
      <dgm:prSet phldrT="[Текст]"/>
      <dgm:spPr/>
      <dgm:t>
        <a:bodyPr/>
        <a:lstStyle/>
        <a:p>
          <a:r>
            <a:rPr lang="ru-RU" dirty="0" smtClean="0"/>
            <a:t>Уменьшение по отношению к соответствующему показателю 2016 года = 1 032,98 в связи с расторжением части договоров аренды и продажей земельных участков в собственность</a:t>
          </a:r>
          <a:endParaRPr lang="ru-RU" dirty="0"/>
        </a:p>
      </dgm:t>
    </dgm:pt>
    <dgm:pt modelId="{E1A56E8F-2CB2-46F1-8599-7BA33FBCF3CC}" type="parTrans" cxnId="{C087FD08-D655-471D-993C-A361FCB9607C}">
      <dgm:prSet/>
      <dgm:spPr/>
      <dgm:t>
        <a:bodyPr/>
        <a:lstStyle/>
        <a:p>
          <a:endParaRPr lang="ru-RU"/>
        </a:p>
      </dgm:t>
    </dgm:pt>
    <dgm:pt modelId="{775EDDAB-3AE3-4A83-B7A2-0E81210DFB52}" type="sibTrans" cxnId="{C087FD08-D655-471D-993C-A361FCB9607C}">
      <dgm:prSet/>
      <dgm:spPr/>
      <dgm:t>
        <a:bodyPr/>
        <a:lstStyle/>
        <a:p>
          <a:endParaRPr lang="ru-RU"/>
        </a:p>
      </dgm:t>
    </dgm:pt>
    <dgm:pt modelId="{9AA03EF9-24DC-4926-AF6E-79C1732EAA2A}">
      <dgm:prSet phldrT="[Текст]" custT="1"/>
      <dgm:spPr/>
      <dgm:t>
        <a:bodyPr/>
        <a:lstStyle/>
        <a:p>
          <a:r>
            <a:rPr lang="ru-RU" sz="2800" dirty="0" smtClean="0"/>
            <a:t>Налог на доходы физических лиц</a:t>
          </a:r>
          <a:endParaRPr lang="ru-RU" sz="2800" dirty="0"/>
        </a:p>
      </dgm:t>
    </dgm:pt>
    <dgm:pt modelId="{2362629A-64AB-4C02-8E46-D82616FF280A}" type="sibTrans" cxnId="{42E6D3CD-9166-481B-B1FC-F4F9C27077E8}">
      <dgm:prSet/>
      <dgm:spPr/>
      <dgm:t>
        <a:bodyPr/>
        <a:lstStyle/>
        <a:p>
          <a:endParaRPr lang="ru-RU"/>
        </a:p>
      </dgm:t>
    </dgm:pt>
    <dgm:pt modelId="{E4EBB741-7D7B-4FD6-A7C4-A6340D43425A}" type="parTrans" cxnId="{42E6D3CD-9166-481B-B1FC-F4F9C27077E8}">
      <dgm:prSet/>
      <dgm:spPr/>
      <dgm:t>
        <a:bodyPr/>
        <a:lstStyle/>
        <a:p>
          <a:endParaRPr lang="ru-RU"/>
        </a:p>
      </dgm:t>
    </dgm:pt>
    <dgm:pt modelId="{8E5B06CE-794C-4D7C-BCAB-86D34FBEA5B2}">
      <dgm:prSet phldrT="[Текст]" custT="1"/>
      <dgm:spPr/>
      <dgm:t>
        <a:bodyPr/>
        <a:lstStyle/>
        <a:p>
          <a:r>
            <a:rPr lang="ru-RU" sz="2800" dirty="0" smtClean="0"/>
            <a:t>Доходы от оказания платных услуг</a:t>
          </a:r>
          <a:endParaRPr lang="ru-RU" sz="2800" dirty="0"/>
        </a:p>
      </dgm:t>
    </dgm:pt>
    <dgm:pt modelId="{B0F3E96E-E48E-4237-B70B-068182AB54C9}" type="sibTrans" cxnId="{04051CC8-1256-4515-B597-0AFA7BFC61D1}">
      <dgm:prSet/>
      <dgm:spPr/>
      <dgm:t>
        <a:bodyPr/>
        <a:lstStyle/>
        <a:p>
          <a:endParaRPr lang="ru-RU"/>
        </a:p>
      </dgm:t>
    </dgm:pt>
    <dgm:pt modelId="{B392EE73-877B-4B53-B2BA-A852FF6880EF}" type="parTrans" cxnId="{04051CC8-1256-4515-B597-0AFA7BFC61D1}">
      <dgm:prSet/>
      <dgm:spPr/>
      <dgm:t>
        <a:bodyPr/>
        <a:lstStyle/>
        <a:p>
          <a:endParaRPr lang="ru-RU"/>
        </a:p>
      </dgm:t>
    </dgm:pt>
    <dgm:pt modelId="{9315D6AF-D069-41C3-A421-FCDFE6C3910E}" type="pres">
      <dgm:prSet presAssocID="{654BDB21-B96A-45F1-A945-EDDE7179E49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9E47FE-55A5-4BFE-8FFA-81B527DC640A}" type="pres">
      <dgm:prSet presAssocID="{9AA03EF9-24DC-4926-AF6E-79C1732EAA2A}" presName="circle1" presStyleLbl="node1" presStyleIdx="0" presStyleCnt="3" custScaleY="80556"/>
      <dgm:spPr>
        <a:solidFill>
          <a:schemeClr val="accent2"/>
        </a:solidFill>
      </dgm:spPr>
    </dgm:pt>
    <dgm:pt modelId="{81AB0960-DB68-4858-81A8-498A128C0110}" type="pres">
      <dgm:prSet presAssocID="{9AA03EF9-24DC-4926-AF6E-79C1732EAA2A}" presName="space" presStyleCnt="0"/>
      <dgm:spPr/>
    </dgm:pt>
    <dgm:pt modelId="{25BEACCB-53AC-4278-9813-C184C739F27F}" type="pres">
      <dgm:prSet presAssocID="{9AA03EF9-24DC-4926-AF6E-79C1732EAA2A}" presName="rect1" presStyleLbl="alignAcc1" presStyleIdx="0" presStyleCnt="3" custScaleY="80556"/>
      <dgm:spPr/>
      <dgm:t>
        <a:bodyPr/>
        <a:lstStyle/>
        <a:p>
          <a:endParaRPr lang="ru-RU"/>
        </a:p>
      </dgm:t>
    </dgm:pt>
    <dgm:pt modelId="{9B4D7408-04B0-407E-A2F0-6A9FFE66F13F}" type="pres">
      <dgm:prSet presAssocID="{8E5B06CE-794C-4D7C-BCAB-86D34FBEA5B2}" presName="vertSpace2" presStyleLbl="node1" presStyleIdx="0" presStyleCnt="3"/>
      <dgm:spPr/>
    </dgm:pt>
    <dgm:pt modelId="{8C9B31B1-7E58-4A54-8C66-20B0974D1501}" type="pres">
      <dgm:prSet presAssocID="{8E5B06CE-794C-4D7C-BCAB-86D34FBEA5B2}" presName="circle2" presStyleLbl="node1" presStyleIdx="1" presStyleCnt="3" custScaleY="85470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CA772FAC-B3A0-421D-8CC5-5B3C65908A42}" type="pres">
      <dgm:prSet presAssocID="{8E5B06CE-794C-4D7C-BCAB-86D34FBEA5B2}" presName="rect2" presStyleLbl="alignAcc1" presStyleIdx="1" presStyleCnt="3" custScaleY="85470"/>
      <dgm:spPr/>
      <dgm:t>
        <a:bodyPr/>
        <a:lstStyle/>
        <a:p>
          <a:endParaRPr lang="ru-RU"/>
        </a:p>
      </dgm:t>
    </dgm:pt>
    <dgm:pt modelId="{D38F8B94-FF44-431C-A834-E301EFEBB426}" type="pres">
      <dgm:prSet presAssocID="{B8BC7457-C972-4114-8685-793DD194F8AD}" presName="vertSpace3" presStyleLbl="node1" presStyleIdx="1" presStyleCnt="3"/>
      <dgm:spPr/>
    </dgm:pt>
    <dgm:pt modelId="{A0305E34-3030-4CE8-B7D6-5DE947F220DD}" type="pres">
      <dgm:prSet presAssocID="{B8BC7457-C972-4114-8685-793DD194F8AD}" presName="circle3" presStyleLbl="node1" presStyleIdx="2" presStyleCnt="3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53BA3EC5-B958-4CCD-B843-0418D8D21CA0}" type="pres">
      <dgm:prSet presAssocID="{B8BC7457-C972-4114-8685-793DD194F8AD}" presName="rect3" presStyleLbl="alignAcc1" presStyleIdx="2" presStyleCnt="3"/>
      <dgm:spPr/>
      <dgm:t>
        <a:bodyPr/>
        <a:lstStyle/>
        <a:p>
          <a:endParaRPr lang="ru-RU"/>
        </a:p>
      </dgm:t>
    </dgm:pt>
    <dgm:pt modelId="{2F0B849A-37B3-41AF-8936-ADB9C71B3A66}" type="pres">
      <dgm:prSet presAssocID="{9AA03EF9-24DC-4926-AF6E-79C1732EAA2A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3392A-008C-4FC6-B69B-F99CCFC24FF3}" type="pres">
      <dgm:prSet presAssocID="{9AA03EF9-24DC-4926-AF6E-79C1732EAA2A}" presName="rect1ChTx" presStyleLbl="alignAcc1" presStyleIdx="2" presStyleCnt="3" custLinFactNeighborX="0" custLinFactNeighborY="18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CF915-5706-41F8-8F5D-2CAE5AAE9E48}" type="pres">
      <dgm:prSet presAssocID="{8E5B06CE-794C-4D7C-BCAB-86D34FBEA5B2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9D2592-65E2-47F2-8A06-8B2A20642664}" type="pres">
      <dgm:prSet presAssocID="{8E5B06CE-794C-4D7C-BCAB-86D34FBEA5B2}" presName="rect2ChTx" presStyleLbl="alignAcc1" presStyleIdx="2" presStyleCnt="3" custLinFactNeighborX="0" custLinFactNeighborY="11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D0133-2ED7-4EC5-A622-543CDCF04B25}" type="pres">
      <dgm:prSet presAssocID="{B8BC7457-C972-4114-8685-793DD194F8AD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BD1FB-CB74-4FC4-BA99-A990141F5EEC}" type="pres">
      <dgm:prSet presAssocID="{B8BC7457-C972-4114-8685-793DD194F8AD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9A070F-A8CD-427D-AC3C-3AD68DFB8706}" type="presOf" srcId="{B8BC7457-C972-4114-8685-793DD194F8AD}" destId="{53BA3EC5-B958-4CCD-B843-0418D8D21CA0}" srcOrd="0" destOrd="0" presId="urn:microsoft.com/office/officeart/2005/8/layout/target3"/>
    <dgm:cxn modelId="{3C07F8D1-C686-479D-A6A3-4E504CB8B1D4}" type="presOf" srcId="{E99E8E56-1EB9-4148-9310-6C2481A58FFE}" destId="{3FD3392A-008C-4FC6-B69B-F99CCFC24FF3}" srcOrd="0" destOrd="0" presId="urn:microsoft.com/office/officeart/2005/8/layout/target3"/>
    <dgm:cxn modelId="{C087FD08-D655-471D-993C-A361FCB9607C}" srcId="{B8BC7457-C972-4114-8685-793DD194F8AD}" destId="{FF68BA24-11C7-47AE-8554-7FBE4E5CE52E}" srcOrd="0" destOrd="0" parTransId="{E1A56E8F-2CB2-46F1-8599-7BA33FBCF3CC}" sibTransId="{775EDDAB-3AE3-4A83-B7A2-0E81210DFB52}"/>
    <dgm:cxn modelId="{714575AC-24D2-43F3-B427-C93DA26A228A}" type="presOf" srcId="{9AA03EF9-24DC-4926-AF6E-79C1732EAA2A}" destId="{25BEACCB-53AC-4278-9813-C184C739F27F}" srcOrd="0" destOrd="0" presId="urn:microsoft.com/office/officeart/2005/8/layout/target3"/>
    <dgm:cxn modelId="{42E6D3CD-9166-481B-B1FC-F4F9C27077E8}" srcId="{654BDB21-B96A-45F1-A945-EDDE7179E494}" destId="{9AA03EF9-24DC-4926-AF6E-79C1732EAA2A}" srcOrd="0" destOrd="0" parTransId="{E4EBB741-7D7B-4FD6-A7C4-A6340D43425A}" sibTransId="{2362629A-64AB-4C02-8E46-D82616FF280A}"/>
    <dgm:cxn modelId="{5A7A3D4C-3267-4A73-83A8-E6F13563EC93}" type="presOf" srcId="{8E5B06CE-794C-4D7C-BCAB-86D34FBEA5B2}" destId="{CA772FAC-B3A0-421D-8CC5-5B3C65908A42}" srcOrd="0" destOrd="0" presId="urn:microsoft.com/office/officeart/2005/8/layout/target3"/>
    <dgm:cxn modelId="{04051CC8-1256-4515-B597-0AFA7BFC61D1}" srcId="{654BDB21-B96A-45F1-A945-EDDE7179E494}" destId="{8E5B06CE-794C-4D7C-BCAB-86D34FBEA5B2}" srcOrd="1" destOrd="0" parTransId="{B392EE73-877B-4B53-B2BA-A852FF6880EF}" sibTransId="{B0F3E96E-E48E-4237-B70B-068182AB54C9}"/>
    <dgm:cxn modelId="{25EC3499-8F19-44AA-AF83-DE2760196B34}" type="presOf" srcId="{97DF7105-D57E-4AAE-B7DF-A57B92A369D8}" destId="{279D2592-65E2-47F2-8A06-8B2A20642664}" srcOrd="0" destOrd="0" presId="urn:microsoft.com/office/officeart/2005/8/layout/target3"/>
    <dgm:cxn modelId="{5CC98482-56BF-4F47-894D-9832FF0C08D8}" type="presOf" srcId="{654BDB21-B96A-45F1-A945-EDDE7179E494}" destId="{9315D6AF-D069-41C3-A421-FCDFE6C3910E}" srcOrd="0" destOrd="0" presId="urn:microsoft.com/office/officeart/2005/8/layout/target3"/>
    <dgm:cxn modelId="{00D0FF01-17FB-4F39-84CC-2108AF4F7816}" srcId="{9AA03EF9-24DC-4926-AF6E-79C1732EAA2A}" destId="{E99E8E56-1EB9-4148-9310-6C2481A58FFE}" srcOrd="0" destOrd="0" parTransId="{1F49BAA3-46A0-4CD9-82AB-0EA2E060B54C}" sibTransId="{B5204F0B-35FF-419F-BD0E-4088D6A65BE9}"/>
    <dgm:cxn modelId="{60136CB7-6C16-4219-BD61-818973B704F1}" srcId="{654BDB21-B96A-45F1-A945-EDDE7179E494}" destId="{B8BC7457-C972-4114-8685-793DD194F8AD}" srcOrd="2" destOrd="0" parTransId="{54714C59-C7A0-42A8-A05B-1F59E0FB524E}" sibTransId="{F87CFD64-07F6-441E-A43D-3BA59B124885}"/>
    <dgm:cxn modelId="{F16F9A0B-C682-4F12-86D3-DFA54A77D2B7}" type="presOf" srcId="{8E5B06CE-794C-4D7C-BCAB-86D34FBEA5B2}" destId="{16BCF915-5706-41F8-8F5D-2CAE5AAE9E48}" srcOrd="1" destOrd="0" presId="urn:microsoft.com/office/officeart/2005/8/layout/target3"/>
    <dgm:cxn modelId="{DD188E89-103F-43CE-BE63-3BD3C4DF49BF}" type="presOf" srcId="{9AA03EF9-24DC-4926-AF6E-79C1732EAA2A}" destId="{2F0B849A-37B3-41AF-8936-ADB9C71B3A66}" srcOrd="1" destOrd="0" presId="urn:microsoft.com/office/officeart/2005/8/layout/target3"/>
    <dgm:cxn modelId="{0EB030B3-39A1-46D6-87DC-4582E4B7710F}" type="presOf" srcId="{B8BC7457-C972-4114-8685-793DD194F8AD}" destId="{B9DD0133-2ED7-4EC5-A622-543CDCF04B25}" srcOrd="1" destOrd="0" presId="urn:microsoft.com/office/officeart/2005/8/layout/target3"/>
    <dgm:cxn modelId="{BB8F1765-516A-4206-ACA2-D4A9DCF693F7}" srcId="{8E5B06CE-794C-4D7C-BCAB-86D34FBEA5B2}" destId="{97DF7105-D57E-4AAE-B7DF-A57B92A369D8}" srcOrd="0" destOrd="0" parTransId="{1ED4BF3E-F984-470C-B690-E3E03A79A4A0}" sibTransId="{96480076-F3BF-48F2-AB08-69809F97456F}"/>
    <dgm:cxn modelId="{F6922170-F0B3-41CE-8918-A9D19AFBD3B6}" type="presOf" srcId="{FF68BA24-11C7-47AE-8554-7FBE4E5CE52E}" destId="{D58BD1FB-CB74-4FC4-BA99-A990141F5EEC}" srcOrd="0" destOrd="0" presId="urn:microsoft.com/office/officeart/2005/8/layout/target3"/>
    <dgm:cxn modelId="{355DEAAA-F677-41E7-9EC1-1B3A8832041E}" type="presParOf" srcId="{9315D6AF-D069-41C3-A421-FCDFE6C3910E}" destId="{E99E47FE-55A5-4BFE-8FFA-81B527DC640A}" srcOrd="0" destOrd="0" presId="urn:microsoft.com/office/officeart/2005/8/layout/target3"/>
    <dgm:cxn modelId="{6075CB24-5368-4E51-A42D-86C3460D9A40}" type="presParOf" srcId="{9315D6AF-D069-41C3-A421-FCDFE6C3910E}" destId="{81AB0960-DB68-4858-81A8-498A128C0110}" srcOrd="1" destOrd="0" presId="urn:microsoft.com/office/officeart/2005/8/layout/target3"/>
    <dgm:cxn modelId="{0479E9F6-64AB-4D2F-AEED-3F978E4B764E}" type="presParOf" srcId="{9315D6AF-D069-41C3-A421-FCDFE6C3910E}" destId="{25BEACCB-53AC-4278-9813-C184C739F27F}" srcOrd="2" destOrd="0" presId="urn:microsoft.com/office/officeart/2005/8/layout/target3"/>
    <dgm:cxn modelId="{AD37F893-D796-4BBF-BC6C-104B003BC6FB}" type="presParOf" srcId="{9315D6AF-D069-41C3-A421-FCDFE6C3910E}" destId="{9B4D7408-04B0-407E-A2F0-6A9FFE66F13F}" srcOrd="3" destOrd="0" presId="urn:microsoft.com/office/officeart/2005/8/layout/target3"/>
    <dgm:cxn modelId="{7E767118-311E-4359-BD4F-94D3640254D2}" type="presParOf" srcId="{9315D6AF-D069-41C3-A421-FCDFE6C3910E}" destId="{8C9B31B1-7E58-4A54-8C66-20B0974D1501}" srcOrd="4" destOrd="0" presId="urn:microsoft.com/office/officeart/2005/8/layout/target3"/>
    <dgm:cxn modelId="{43173131-DBBE-4070-B153-7FB47F218F83}" type="presParOf" srcId="{9315D6AF-D069-41C3-A421-FCDFE6C3910E}" destId="{CA772FAC-B3A0-421D-8CC5-5B3C65908A42}" srcOrd="5" destOrd="0" presId="urn:microsoft.com/office/officeart/2005/8/layout/target3"/>
    <dgm:cxn modelId="{916EDC1D-DF9B-4FB9-8180-0C022E6B1C66}" type="presParOf" srcId="{9315D6AF-D069-41C3-A421-FCDFE6C3910E}" destId="{D38F8B94-FF44-431C-A834-E301EFEBB426}" srcOrd="6" destOrd="0" presId="urn:microsoft.com/office/officeart/2005/8/layout/target3"/>
    <dgm:cxn modelId="{CC9215DF-31AC-4245-AE6E-22D901B57FDD}" type="presParOf" srcId="{9315D6AF-D069-41C3-A421-FCDFE6C3910E}" destId="{A0305E34-3030-4CE8-B7D6-5DE947F220DD}" srcOrd="7" destOrd="0" presId="urn:microsoft.com/office/officeart/2005/8/layout/target3"/>
    <dgm:cxn modelId="{9F74E2C8-2E47-4969-907C-430745686911}" type="presParOf" srcId="{9315D6AF-D069-41C3-A421-FCDFE6C3910E}" destId="{53BA3EC5-B958-4CCD-B843-0418D8D21CA0}" srcOrd="8" destOrd="0" presId="urn:microsoft.com/office/officeart/2005/8/layout/target3"/>
    <dgm:cxn modelId="{D7A4C696-1517-4F60-8F6F-9E478D7F1F27}" type="presParOf" srcId="{9315D6AF-D069-41C3-A421-FCDFE6C3910E}" destId="{2F0B849A-37B3-41AF-8936-ADB9C71B3A66}" srcOrd="9" destOrd="0" presId="urn:microsoft.com/office/officeart/2005/8/layout/target3"/>
    <dgm:cxn modelId="{E937C2C7-BD01-4017-BA9F-7F4CDBA3F977}" type="presParOf" srcId="{9315D6AF-D069-41C3-A421-FCDFE6C3910E}" destId="{3FD3392A-008C-4FC6-B69B-F99CCFC24FF3}" srcOrd="10" destOrd="0" presId="urn:microsoft.com/office/officeart/2005/8/layout/target3"/>
    <dgm:cxn modelId="{4A9A2EEC-6653-4D92-962E-F0F20ACD2F1A}" type="presParOf" srcId="{9315D6AF-D069-41C3-A421-FCDFE6C3910E}" destId="{16BCF915-5706-41F8-8F5D-2CAE5AAE9E48}" srcOrd="11" destOrd="0" presId="urn:microsoft.com/office/officeart/2005/8/layout/target3"/>
    <dgm:cxn modelId="{2BE20A97-6479-4793-B22D-2AAC79142172}" type="presParOf" srcId="{9315D6AF-D069-41C3-A421-FCDFE6C3910E}" destId="{279D2592-65E2-47F2-8A06-8B2A20642664}" srcOrd="12" destOrd="0" presId="urn:microsoft.com/office/officeart/2005/8/layout/target3"/>
    <dgm:cxn modelId="{C9CBB2B3-C1ED-4114-915C-E8BF5979E792}" type="presParOf" srcId="{9315D6AF-D069-41C3-A421-FCDFE6C3910E}" destId="{B9DD0133-2ED7-4EC5-A622-543CDCF04B25}" srcOrd="13" destOrd="0" presId="urn:microsoft.com/office/officeart/2005/8/layout/target3"/>
    <dgm:cxn modelId="{F142B656-8F34-44B9-84CC-C0A04A4B1AA5}" type="presParOf" srcId="{9315D6AF-D069-41C3-A421-FCDFE6C3910E}" destId="{D58BD1FB-CB74-4FC4-BA99-A990141F5EEC}" srcOrd="14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7F4D1B-4133-4FF3-BCE3-0EC2986244B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5AB3DC-297A-4D19-9899-8C0804A3E0A5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Мероприятия</a:t>
          </a:r>
        </a:p>
        <a:p>
          <a:r>
            <a:rPr lang="ru-RU" sz="2000" dirty="0" smtClean="0">
              <a:solidFill>
                <a:sysClr val="windowText" lastClr="000000"/>
              </a:solidFill>
            </a:rPr>
            <a:t>направленные на увеличение налогового потенциала, своевременного поступления в бюджет НДФЛ, недопущение образования текущей задолженности и погашения имеющейся</a:t>
          </a:r>
          <a:endParaRPr lang="ru-RU" sz="2000" dirty="0"/>
        </a:p>
      </dgm:t>
    </dgm:pt>
    <dgm:pt modelId="{3BACFD73-ABCB-4449-9244-852258F217D8}" type="parTrans" cxnId="{52986247-98B6-49CB-9EBA-96B1C2136D74}">
      <dgm:prSet/>
      <dgm:spPr/>
      <dgm:t>
        <a:bodyPr/>
        <a:lstStyle/>
        <a:p>
          <a:endParaRPr lang="ru-RU"/>
        </a:p>
      </dgm:t>
    </dgm:pt>
    <dgm:pt modelId="{F70CD531-4A04-4FEB-8564-E5938394BB05}" type="sibTrans" cxnId="{52986247-98B6-49CB-9EBA-96B1C2136D74}">
      <dgm:prSet/>
      <dgm:spPr/>
      <dgm:t>
        <a:bodyPr/>
        <a:lstStyle/>
        <a:p>
          <a:endParaRPr lang="ru-RU"/>
        </a:p>
      </dgm:t>
    </dgm:pt>
    <dgm:pt modelId="{384C9109-2CA0-4DD7-A763-024BC52E0381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Ежедневный,</a:t>
          </a:r>
        </a:p>
        <a:p>
          <a:r>
            <a:rPr lang="ru-RU" sz="2000" dirty="0" smtClean="0">
              <a:solidFill>
                <a:sysClr val="windowText" lastClr="000000"/>
              </a:solidFill>
            </a:rPr>
            <a:t>ежедекадный,</a:t>
          </a:r>
        </a:p>
        <a:p>
          <a:r>
            <a:rPr lang="ru-RU" sz="2000" dirty="0" smtClean="0">
              <a:solidFill>
                <a:sysClr val="windowText" lastClr="000000"/>
              </a:solidFill>
            </a:rPr>
            <a:t>ежемесячный анализ исполнения доходной части бюджета</a:t>
          </a:r>
          <a:endParaRPr lang="ru-RU" sz="2000" dirty="0"/>
        </a:p>
      </dgm:t>
    </dgm:pt>
    <dgm:pt modelId="{E734409B-0A0D-4A69-B50D-FCACA8D9E9AC}" type="parTrans" cxnId="{D7415873-A7C4-43EC-8307-A67E514BA727}">
      <dgm:prSet/>
      <dgm:spPr/>
      <dgm:t>
        <a:bodyPr/>
        <a:lstStyle/>
        <a:p>
          <a:endParaRPr lang="ru-RU"/>
        </a:p>
      </dgm:t>
    </dgm:pt>
    <dgm:pt modelId="{1F0C2E44-85AC-4BBB-B47C-FB7AC4E926E4}" type="sibTrans" cxnId="{D7415873-A7C4-43EC-8307-A67E514BA727}">
      <dgm:prSet/>
      <dgm:spPr/>
      <dgm:t>
        <a:bodyPr/>
        <a:lstStyle/>
        <a:p>
          <a:endParaRPr lang="ru-RU"/>
        </a:p>
      </dgm:t>
    </dgm:pt>
    <dgm:pt modelId="{4DEFC01F-7495-4886-B57F-CE9F2EAD5B2A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Подготовка материала для проведения комиссий социально-экономического развития района и по мобилизации налоговых и неналоговых доходов</a:t>
          </a:r>
          <a:endParaRPr lang="ru-RU" sz="2000" dirty="0"/>
        </a:p>
      </dgm:t>
    </dgm:pt>
    <dgm:pt modelId="{C9287771-9CD7-44EC-9C33-DF69DF2802F5}" type="parTrans" cxnId="{7643449B-563D-4AC9-B0B5-C3D5A06EC2A6}">
      <dgm:prSet/>
      <dgm:spPr/>
      <dgm:t>
        <a:bodyPr/>
        <a:lstStyle/>
        <a:p>
          <a:endParaRPr lang="ru-RU"/>
        </a:p>
      </dgm:t>
    </dgm:pt>
    <dgm:pt modelId="{B25AB311-BAC9-4782-89C2-963AE32C0620}" type="sibTrans" cxnId="{7643449B-563D-4AC9-B0B5-C3D5A06EC2A6}">
      <dgm:prSet/>
      <dgm:spPr/>
      <dgm:t>
        <a:bodyPr/>
        <a:lstStyle/>
        <a:p>
          <a:endParaRPr lang="ru-RU"/>
        </a:p>
      </dgm:t>
    </dgm:pt>
    <dgm:pt modelId="{AC6E0D2B-AD94-4869-A0AE-A95AB40CE321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Участие в работе комиссии Межрайонной ИФНС России №1 по легализации налоговой базы</a:t>
          </a:r>
          <a:endParaRPr lang="ru-RU" sz="2000" dirty="0"/>
        </a:p>
      </dgm:t>
    </dgm:pt>
    <dgm:pt modelId="{B91970DC-F4E7-41E1-89A5-582C77112EE1}" type="parTrans" cxnId="{8487DB4A-9BDB-491D-B818-772F2411E3AC}">
      <dgm:prSet/>
      <dgm:spPr/>
      <dgm:t>
        <a:bodyPr/>
        <a:lstStyle/>
        <a:p>
          <a:endParaRPr lang="ru-RU"/>
        </a:p>
      </dgm:t>
    </dgm:pt>
    <dgm:pt modelId="{4D30734C-FCA0-4916-93F6-E6ABDE583B5A}" type="sibTrans" cxnId="{8487DB4A-9BDB-491D-B818-772F2411E3AC}">
      <dgm:prSet/>
      <dgm:spPr/>
      <dgm:t>
        <a:bodyPr/>
        <a:lstStyle/>
        <a:p>
          <a:endParaRPr lang="ru-RU"/>
        </a:p>
      </dgm:t>
    </dgm:pt>
    <dgm:pt modelId="{F7D17D56-9239-4713-813D-5E21FCEFA4A6}" type="pres">
      <dgm:prSet presAssocID="{587F4D1B-4133-4FF3-BCE3-0EC2986244B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7F4A16-0496-4FBA-B017-F7113770D975}" type="pres">
      <dgm:prSet presAssocID="{675AB3DC-297A-4D19-9899-8C0804A3E0A5}" presName="centerShape" presStyleLbl="node0" presStyleIdx="0" presStyleCnt="1" custScaleX="158416" custScaleY="121388"/>
      <dgm:spPr/>
      <dgm:t>
        <a:bodyPr/>
        <a:lstStyle/>
        <a:p>
          <a:endParaRPr lang="ru-RU"/>
        </a:p>
      </dgm:t>
    </dgm:pt>
    <dgm:pt modelId="{3D424E73-599D-4C8B-850F-5CA150254089}" type="pres">
      <dgm:prSet presAssocID="{E734409B-0A0D-4A69-B50D-FCACA8D9E9AC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DB4B8B42-0A37-4385-8489-EC3DF24F030A}" type="pres">
      <dgm:prSet presAssocID="{384C9109-2CA0-4DD7-A763-024BC52E0381}" presName="node" presStyleLbl="node1" presStyleIdx="0" presStyleCnt="3" custRadScaleRad="107428" custRadScaleInc="8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1251D-8C81-4CEA-B14D-2C9B0F001024}" type="pres">
      <dgm:prSet presAssocID="{C9287771-9CD7-44EC-9C33-DF69DF2802F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6047D2B7-61CB-4D5A-9AE0-774C5C417BD1}" type="pres">
      <dgm:prSet presAssocID="{4DEFC01F-7495-4886-B57F-CE9F2EAD5B2A}" presName="node" presStyleLbl="node1" presStyleIdx="1" presStyleCnt="3" custRadScaleRad="97416" custRadScaleInc="-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D304A-D747-4815-83B8-9442379B4FA0}" type="pres">
      <dgm:prSet presAssocID="{B91970DC-F4E7-41E1-89A5-582C77112EE1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F4D5FCBB-3D30-47E5-BADA-4B5C96FA7A1B}" type="pres">
      <dgm:prSet presAssocID="{AC6E0D2B-AD94-4869-A0AE-A95AB40CE321}" presName="node" presStyleLbl="node1" presStyleIdx="2" presStyleCnt="3" custRadScaleRad="108699" custRadScaleInc="-10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2F5B4E-8E27-4867-88A7-6266B1C3A1B5}" type="presOf" srcId="{384C9109-2CA0-4DD7-A763-024BC52E0381}" destId="{DB4B8B42-0A37-4385-8489-EC3DF24F030A}" srcOrd="0" destOrd="0" presId="urn:microsoft.com/office/officeart/2005/8/layout/radial4"/>
    <dgm:cxn modelId="{71ECA218-8D19-4443-B156-A717C529A723}" type="presOf" srcId="{4DEFC01F-7495-4886-B57F-CE9F2EAD5B2A}" destId="{6047D2B7-61CB-4D5A-9AE0-774C5C417BD1}" srcOrd="0" destOrd="0" presId="urn:microsoft.com/office/officeart/2005/8/layout/radial4"/>
    <dgm:cxn modelId="{D7415873-A7C4-43EC-8307-A67E514BA727}" srcId="{675AB3DC-297A-4D19-9899-8C0804A3E0A5}" destId="{384C9109-2CA0-4DD7-A763-024BC52E0381}" srcOrd="0" destOrd="0" parTransId="{E734409B-0A0D-4A69-B50D-FCACA8D9E9AC}" sibTransId="{1F0C2E44-85AC-4BBB-B47C-FB7AC4E926E4}"/>
    <dgm:cxn modelId="{68018481-8F74-4D58-8380-118B015F2BA6}" type="presOf" srcId="{675AB3DC-297A-4D19-9899-8C0804A3E0A5}" destId="{4B7F4A16-0496-4FBA-B017-F7113770D975}" srcOrd="0" destOrd="0" presId="urn:microsoft.com/office/officeart/2005/8/layout/radial4"/>
    <dgm:cxn modelId="{7643449B-563D-4AC9-B0B5-C3D5A06EC2A6}" srcId="{675AB3DC-297A-4D19-9899-8C0804A3E0A5}" destId="{4DEFC01F-7495-4886-B57F-CE9F2EAD5B2A}" srcOrd="1" destOrd="0" parTransId="{C9287771-9CD7-44EC-9C33-DF69DF2802F5}" sibTransId="{B25AB311-BAC9-4782-89C2-963AE32C0620}"/>
    <dgm:cxn modelId="{8487DB4A-9BDB-491D-B818-772F2411E3AC}" srcId="{675AB3DC-297A-4D19-9899-8C0804A3E0A5}" destId="{AC6E0D2B-AD94-4869-A0AE-A95AB40CE321}" srcOrd="2" destOrd="0" parTransId="{B91970DC-F4E7-41E1-89A5-582C77112EE1}" sibTransId="{4D30734C-FCA0-4916-93F6-E6ABDE583B5A}"/>
    <dgm:cxn modelId="{52986247-98B6-49CB-9EBA-96B1C2136D74}" srcId="{587F4D1B-4133-4FF3-BCE3-0EC2986244BB}" destId="{675AB3DC-297A-4D19-9899-8C0804A3E0A5}" srcOrd="0" destOrd="0" parTransId="{3BACFD73-ABCB-4449-9244-852258F217D8}" sibTransId="{F70CD531-4A04-4FEB-8564-E5938394BB05}"/>
    <dgm:cxn modelId="{B1E075E5-F66E-40BA-B6E9-7CEC3B9E8DFC}" type="presOf" srcId="{C9287771-9CD7-44EC-9C33-DF69DF2802F5}" destId="{E6D1251D-8C81-4CEA-B14D-2C9B0F001024}" srcOrd="0" destOrd="0" presId="urn:microsoft.com/office/officeart/2005/8/layout/radial4"/>
    <dgm:cxn modelId="{FB41A97F-CDCA-4B6A-9F56-C48262BDEEFA}" type="presOf" srcId="{AC6E0D2B-AD94-4869-A0AE-A95AB40CE321}" destId="{F4D5FCBB-3D30-47E5-BADA-4B5C96FA7A1B}" srcOrd="0" destOrd="0" presId="urn:microsoft.com/office/officeart/2005/8/layout/radial4"/>
    <dgm:cxn modelId="{5DC9C23B-C3FA-436D-B8B1-DA2B0996152E}" type="presOf" srcId="{587F4D1B-4133-4FF3-BCE3-0EC2986244BB}" destId="{F7D17D56-9239-4713-813D-5E21FCEFA4A6}" srcOrd="0" destOrd="0" presId="urn:microsoft.com/office/officeart/2005/8/layout/radial4"/>
    <dgm:cxn modelId="{0CD815F1-4ABC-45DF-B4EE-7DA1D16F4AA2}" type="presOf" srcId="{E734409B-0A0D-4A69-B50D-FCACA8D9E9AC}" destId="{3D424E73-599D-4C8B-850F-5CA150254089}" srcOrd="0" destOrd="0" presId="urn:microsoft.com/office/officeart/2005/8/layout/radial4"/>
    <dgm:cxn modelId="{40797BAB-7A6B-423D-A716-7227BE574BCC}" type="presOf" srcId="{B91970DC-F4E7-41E1-89A5-582C77112EE1}" destId="{108D304A-D747-4815-83B8-9442379B4FA0}" srcOrd="0" destOrd="0" presId="urn:microsoft.com/office/officeart/2005/8/layout/radial4"/>
    <dgm:cxn modelId="{7AC44658-862F-4D80-A413-524AC77A88A9}" type="presParOf" srcId="{F7D17D56-9239-4713-813D-5E21FCEFA4A6}" destId="{4B7F4A16-0496-4FBA-B017-F7113770D975}" srcOrd="0" destOrd="0" presId="urn:microsoft.com/office/officeart/2005/8/layout/radial4"/>
    <dgm:cxn modelId="{A2E0B079-8561-4745-82D5-8AF1C6462DC3}" type="presParOf" srcId="{F7D17D56-9239-4713-813D-5E21FCEFA4A6}" destId="{3D424E73-599D-4C8B-850F-5CA150254089}" srcOrd="1" destOrd="0" presId="urn:microsoft.com/office/officeart/2005/8/layout/radial4"/>
    <dgm:cxn modelId="{84C63F36-6644-442C-B32E-D44F4ABD122B}" type="presParOf" srcId="{F7D17D56-9239-4713-813D-5E21FCEFA4A6}" destId="{DB4B8B42-0A37-4385-8489-EC3DF24F030A}" srcOrd="2" destOrd="0" presId="urn:microsoft.com/office/officeart/2005/8/layout/radial4"/>
    <dgm:cxn modelId="{53774FFB-2637-47A2-B45A-A27D5476A834}" type="presParOf" srcId="{F7D17D56-9239-4713-813D-5E21FCEFA4A6}" destId="{E6D1251D-8C81-4CEA-B14D-2C9B0F001024}" srcOrd="3" destOrd="0" presId="urn:microsoft.com/office/officeart/2005/8/layout/radial4"/>
    <dgm:cxn modelId="{F74DA939-E057-4DD3-8A9F-E463AFF07FBE}" type="presParOf" srcId="{F7D17D56-9239-4713-813D-5E21FCEFA4A6}" destId="{6047D2B7-61CB-4D5A-9AE0-774C5C417BD1}" srcOrd="4" destOrd="0" presId="urn:microsoft.com/office/officeart/2005/8/layout/radial4"/>
    <dgm:cxn modelId="{1FD8FAED-BF82-490F-8974-2341DC5AEABB}" type="presParOf" srcId="{F7D17D56-9239-4713-813D-5E21FCEFA4A6}" destId="{108D304A-D747-4815-83B8-9442379B4FA0}" srcOrd="5" destOrd="0" presId="urn:microsoft.com/office/officeart/2005/8/layout/radial4"/>
    <dgm:cxn modelId="{7AE5972A-B245-4308-819B-569D9345DD8B}" type="presParOf" srcId="{F7D17D56-9239-4713-813D-5E21FCEFA4A6}" destId="{F4D5FCBB-3D30-47E5-BADA-4B5C96FA7A1B}" srcOrd="6" destOrd="0" presId="urn:microsoft.com/office/officeart/2005/8/layout/radial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9A6AFB-781A-45CA-B25F-2374952826A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497FF4-36AD-499B-92E9-39F0469448F0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3200" b="1" dirty="0" smtClean="0">
              <a:solidFill>
                <a:sysClr val="windowText" lastClr="000000"/>
              </a:solidFill>
            </a:rPr>
            <a:t>Приоритетные статьи расходов бюджета</a:t>
          </a:r>
          <a:endParaRPr lang="ru-RU" sz="3200" dirty="0"/>
        </a:p>
      </dgm:t>
    </dgm:pt>
    <dgm:pt modelId="{EF8324CE-0670-48FD-8A48-4A59970B74C1}" type="parTrans" cxnId="{27D14FDE-FD85-413F-9CC8-D69E26F26EEB}">
      <dgm:prSet/>
      <dgm:spPr/>
      <dgm:t>
        <a:bodyPr/>
        <a:lstStyle/>
        <a:p>
          <a:endParaRPr lang="ru-RU"/>
        </a:p>
      </dgm:t>
    </dgm:pt>
    <dgm:pt modelId="{CD6FBB9A-169B-4DA4-8A0D-8C57E4FDEA02}" type="sibTrans" cxnId="{27D14FDE-FD85-413F-9CC8-D69E26F26EEB}">
      <dgm:prSet/>
      <dgm:spPr/>
      <dgm:t>
        <a:bodyPr/>
        <a:lstStyle/>
        <a:p>
          <a:endParaRPr lang="ru-RU"/>
        </a:p>
      </dgm:t>
    </dgm:pt>
    <dgm:pt modelId="{3E6825E2-C895-487E-B51E-0899922303B9}">
      <dgm:prSet phldrT="[Текст]"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Коммунальные услуги</a:t>
          </a:r>
          <a:endParaRPr lang="ru-RU" sz="2000" dirty="0"/>
        </a:p>
      </dgm:t>
    </dgm:pt>
    <dgm:pt modelId="{7F00BC87-4C4C-4074-A8F2-4E1784497186}" type="parTrans" cxnId="{7A6210A7-8B5B-4F6F-91D1-F8E853F15025}">
      <dgm:prSet/>
      <dgm:spPr/>
      <dgm:t>
        <a:bodyPr/>
        <a:lstStyle/>
        <a:p>
          <a:endParaRPr lang="ru-RU"/>
        </a:p>
      </dgm:t>
    </dgm:pt>
    <dgm:pt modelId="{7955AAE0-6A96-4E44-9CE9-C5ABB63B816B}" type="sibTrans" cxnId="{7A6210A7-8B5B-4F6F-91D1-F8E853F15025}">
      <dgm:prSet/>
      <dgm:spPr/>
      <dgm:t>
        <a:bodyPr/>
        <a:lstStyle/>
        <a:p>
          <a:endParaRPr lang="ru-RU"/>
        </a:p>
      </dgm:t>
    </dgm:pt>
    <dgm:pt modelId="{805550C7-F362-4674-ACBA-9BAE77A5DE84}">
      <dgm:prSet phldrT="[Текст]"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Продукты питания</a:t>
          </a:r>
          <a:endParaRPr lang="ru-RU" sz="2000" dirty="0"/>
        </a:p>
      </dgm:t>
    </dgm:pt>
    <dgm:pt modelId="{FF4B2804-8B6D-46EB-897D-5A4D05D8D42C}" type="parTrans" cxnId="{D81580EB-599A-4964-8ED9-38396BAA35B9}">
      <dgm:prSet/>
      <dgm:spPr/>
      <dgm:t>
        <a:bodyPr/>
        <a:lstStyle/>
        <a:p>
          <a:endParaRPr lang="ru-RU"/>
        </a:p>
      </dgm:t>
    </dgm:pt>
    <dgm:pt modelId="{78F37A5C-4ACE-405A-A82B-751499A24B50}" type="sibTrans" cxnId="{D81580EB-599A-4964-8ED9-38396BAA35B9}">
      <dgm:prSet/>
      <dgm:spPr/>
      <dgm:t>
        <a:bodyPr/>
        <a:lstStyle/>
        <a:p>
          <a:endParaRPr lang="ru-RU"/>
        </a:p>
      </dgm:t>
    </dgm:pt>
    <dgm:pt modelId="{0CD5911A-6A31-4F1F-8BD9-A884301F0027}">
      <dgm:prSet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Выплата заработной платы работникам бюджетной сферы</a:t>
          </a:r>
          <a:endParaRPr lang="ru-RU" sz="2000" dirty="0">
            <a:solidFill>
              <a:sysClr val="windowText" lastClr="000000"/>
            </a:solidFill>
          </a:endParaRPr>
        </a:p>
      </dgm:t>
    </dgm:pt>
    <dgm:pt modelId="{A7C37F91-5127-495D-BE58-C875645A316A}" type="parTrans" cxnId="{9095A83B-ECDE-4DBC-81A6-5D57F0C728D3}">
      <dgm:prSet/>
      <dgm:spPr/>
      <dgm:t>
        <a:bodyPr/>
        <a:lstStyle/>
        <a:p>
          <a:endParaRPr lang="ru-RU"/>
        </a:p>
      </dgm:t>
    </dgm:pt>
    <dgm:pt modelId="{A19B9B59-C580-4ED5-911C-74B577A8E613}" type="sibTrans" cxnId="{9095A83B-ECDE-4DBC-81A6-5D57F0C728D3}">
      <dgm:prSet/>
      <dgm:spPr/>
      <dgm:t>
        <a:bodyPr/>
        <a:lstStyle/>
        <a:p>
          <a:endParaRPr lang="ru-RU"/>
        </a:p>
      </dgm:t>
    </dgm:pt>
    <dgm:pt modelId="{4EC0B42C-2D5B-4ED4-B677-40A9B9A01BED}">
      <dgm:prSet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Медикаменты, перевязочные средства</a:t>
          </a:r>
          <a:endParaRPr lang="ru-RU" sz="2000" dirty="0"/>
        </a:p>
      </dgm:t>
    </dgm:pt>
    <dgm:pt modelId="{4A84D3FE-33D2-4F86-BF39-70FC5988440B}" type="parTrans" cxnId="{2E943602-22BA-4559-A672-19D124C5AD30}">
      <dgm:prSet/>
      <dgm:spPr/>
      <dgm:t>
        <a:bodyPr/>
        <a:lstStyle/>
        <a:p>
          <a:endParaRPr lang="ru-RU"/>
        </a:p>
      </dgm:t>
    </dgm:pt>
    <dgm:pt modelId="{DF12EBC9-BE4D-4B57-8FDA-EF4609F2B3A4}" type="sibTrans" cxnId="{2E943602-22BA-4559-A672-19D124C5AD30}">
      <dgm:prSet/>
      <dgm:spPr/>
      <dgm:t>
        <a:bodyPr/>
        <a:lstStyle/>
        <a:p>
          <a:endParaRPr lang="ru-RU"/>
        </a:p>
      </dgm:t>
    </dgm:pt>
    <dgm:pt modelId="{9D93F2DC-C29A-44C7-A350-3B370DCF94D6}">
      <dgm:prSet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ysClr val="windowText" lastClr="000000"/>
              </a:solidFill>
            </a:rPr>
            <a:t>Социальные выплаты населению</a:t>
          </a:r>
          <a:endParaRPr lang="ru-RU" sz="2000" dirty="0">
            <a:solidFill>
              <a:sysClr val="windowText" lastClr="000000"/>
            </a:solidFill>
          </a:endParaRPr>
        </a:p>
      </dgm:t>
    </dgm:pt>
    <dgm:pt modelId="{3BF677CA-D4FA-4909-9692-7A98EECC0B5D}" type="parTrans" cxnId="{47BD6628-178A-492F-8728-FF4E1B8440AA}">
      <dgm:prSet/>
      <dgm:spPr/>
      <dgm:t>
        <a:bodyPr/>
        <a:lstStyle/>
        <a:p>
          <a:endParaRPr lang="ru-RU"/>
        </a:p>
      </dgm:t>
    </dgm:pt>
    <dgm:pt modelId="{3DC2E0AB-17BA-4E6F-A51E-2B67CBE9ECE3}" type="sibTrans" cxnId="{47BD6628-178A-492F-8728-FF4E1B8440AA}">
      <dgm:prSet/>
      <dgm:spPr/>
      <dgm:t>
        <a:bodyPr/>
        <a:lstStyle/>
        <a:p>
          <a:endParaRPr lang="ru-RU"/>
        </a:p>
      </dgm:t>
    </dgm:pt>
    <dgm:pt modelId="{57D5E34C-4DB4-466B-A6CF-248432817C16}" type="pres">
      <dgm:prSet presAssocID="{F89A6AFB-781A-45CA-B25F-2374952826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5F3F99-B7FB-4119-861F-1717463E0290}" type="pres">
      <dgm:prSet presAssocID="{1C497FF4-36AD-499B-92E9-39F0469448F0}" presName="centerShape" presStyleLbl="node0" presStyleIdx="0" presStyleCnt="1" custScaleX="200454" custScaleY="177921" custLinFactNeighborX="452" custLinFactNeighborY="5777"/>
      <dgm:spPr/>
      <dgm:t>
        <a:bodyPr/>
        <a:lstStyle/>
        <a:p>
          <a:endParaRPr lang="ru-RU"/>
        </a:p>
      </dgm:t>
    </dgm:pt>
    <dgm:pt modelId="{E75F047C-2CF9-41AA-AEB5-8106523EDE05}" type="pres">
      <dgm:prSet presAssocID="{7F00BC87-4C4C-4074-A8F2-4E1784497186}" presName="Name9" presStyleLbl="parChTrans1D2" presStyleIdx="0" presStyleCnt="5"/>
      <dgm:spPr/>
      <dgm:t>
        <a:bodyPr/>
        <a:lstStyle/>
        <a:p>
          <a:endParaRPr lang="ru-RU"/>
        </a:p>
      </dgm:t>
    </dgm:pt>
    <dgm:pt modelId="{52191324-803B-4407-9B60-055AA0F49EB7}" type="pres">
      <dgm:prSet presAssocID="{7F00BC87-4C4C-4074-A8F2-4E1784497186}" presName="connTx" presStyleLbl="parChTrans1D2" presStyleIdx="0" presStyleCnt="5"/>
      <dgm:spPr/>
      <dgm:t>
        <a:bodyPr/>
        <a:lstStyle/>
        <a:p>
          <a:endParaRPr lang="ru-RU"/>
        </a:p>
      </dgm:t>
    </dgm:pt>
    <dgm:pt modelId="{8103CB47-E71B-4FAA-9F68-CE5AC498EBC1}" type="pres">
      <dgm:prSet presAssocID="{3E6825E2-C895-487E-B51E-0899922303B9}" presName="node" presStyleLbl="node1" presStyleIdx="0" presStyleCnt="5" custScaleX="120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243F8-1145-4F7B-88B9-3A77BADFA18D}" type="pres">
      <dgm:prSet presAssocID="{FF4B2804-8B6D-46EB-897D-5A4D05D8D42C}" presName="Name9" presStyleLbl="parChTrans1D2" presStyleIdx="1" presStyleCnt="5"/>
      <dgm:spPr/>
      <dgm:t>
        <a:bodyPr/>
        <a:lstStyle/>
        <a:p>
          <a:endParaRPr lang="ru-RU"/>
        </a:p>
      </dgm:t>
    </dgm:pt>
    <dgm:pt modelId="{48B95602-8EC2-47A4-B6F6-A01814C1AFEA}" type="pres">
      <dgm:prSet presAssocID="{FF4B2804-8B6D-46EB-897D-5A4D05D8D42C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871A021-E80E-4AE0-8B26-93BA883A1244}" type="pres">
      <dgm:prSet presAssocID="{805550C7-F362-4674-ACBA-9BAE77A5DE84}" presName="node" presStyleLbl="node1" presStyleIdx="1" presStyleCnt="5" custRadScaleRad="141501" custRadScaleInc="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12EEA-AF9C-4C45-939D-E283B6B5875C}" type="pres">
      <dgm:prSet presAssocID="{4A84D3FE-33D2-4F86-BF39-70FC5988440B}" presName="Name9" presStyleLbl="parChTrans1D2" presStyleIdx="2" presStyleCnt="5"/>
      <dgm:spPr/>
      <dgm:t>
        <a:bodyPr/>
        <a:lstStyle/>
        <a:p>
          <a:endParaRPr lang="ru-RU"/>
        </a:p>
      </dgm:t>
    </dgm:pt>
    <dgm:pt modelId="{370FE42F-E9E4-464D-A5FD-85359BA7FC2C}" type="pres">
      <dgm:prSet presAssocID="{4A84D3FE-33D2-4F86-BF39-70FC5988440B}" presName="connTx" presStyleLbl="parChTrans1D2" presStyleIdx="2" presStyleCnt="5"/>
      <dgm:spPr/>
      <dgm:t>
        <a:bodyPr/>
        <a:lstStyle/>
        <a:p>
          <a:endParaRPr lang="ru-RU"/>
        </a:p>
      </dgm:t>
    </dgm:pt>
    <dgm:pt modelId="{203B576E-7532-495E-A724-314CF63F9ECA}" type="pres">
      <dgm:prSet presAssocID="{4EC0B42C-2D5B-4ED4-B677-40A9B9A01BED}" presName="node" presStyleLbl="node1" presStyleIdx="2" presStyleCnt="5" custScaleX="115022" custRadScaleRad="147018" custRadScaleInc="-55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5D2DF-94B7-4F3C-BE20-113DEDC41843}" type="pres">
      <dgm:prSet presAssocID="{3BF677CA-D4FA-4909-9692-7A98EECC0B5D}" presName="Name9" presStyleLbl="parChTrans1D2" presStyleIdx="3" presStyleCnt="5"/>
      <dgm:spPr/>
      <dgm:t>
        <a:bodyPr/>
        <a:lstStyle/>
        <a:p>
          <a:endParaRPr lang="ru-RU"/>
        </a:p>
      </dgm:t>
    </dgm:pt>
    <dgm:pt modelId="{7665A366-55A8-4579-A6D4-FF932F584F04}" type="pres">
      <dgm:prSet presAssocID="{3BF677CA-D4FA-4909-9692-7A98EECC0B5D}" presName="connTx" presStyleLbl="parChTrans1D2" presStyleIdx="3" presStyleCnt="5"/>
      <dgm:spPr/>
      <dgm:t>
        <a:bodyPr/>
        <a:lstStyle/>
        <a:p>
          <a:endParaRPr lang="ru-RU"/>
        </a:p>
      </dgm:t>
    </dgm:pt>
    <dgm:pt modelId="{ABF1DEC0-C6F9-4D2E-A27C-2186BB70E25C}" type="pres">
      <dgm:prSet presAssocID="{9D93F2DC-C29A-44C7-A350-3B370DCF94D6}" presName="node" presStyleLbl="node1" presStyleIdx="3" presStyleCnt="5" custRadScaleRad="145521" custRadScaleInc="54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13C69-DFF9-4511-AE03-31501E52985A}" type="pres">
      <dgm:prSet presAssocID="{A7C37F91-5127-495D-BE58-C875645A316A}" presName="Name9" presStyleLbl="parChTrans1D2" presStyleIdx="4" presStyleCnt="5"/>
      <dgm:spPr/>
      <dgm:t>
        <a:bodyPr/>
        <a:lstStyle/>
        <a:p>
          <a:endParaRPr lang="ru-RU"/>
        </a:p>
      </dgm:t>
    </dgm:pt>
    <dgm:pt modelId="{C1B7C094-8B91-4C76-8806-6362FCF8E0C0}" type="pres">
      <dgm:prSet presAssocID="{A7C37F91-5127-495D-BE58-C875645A316A}" presName="connTx" presStyleLbl="parChTrans1D2" presStyleIdx="4" presStyleCnt="5"/>
      <dgm:spPr/>
      <dgm:t>
        <a:bodyPr/>
        <a:lstStyle/>
        <a:p>
          <a:endParaRPr lang="ru-RU"/>
        </a:p>
      </dgm:t>
    </dgm:pt>
    <dgm:pt modelId="{AF5F54B4-1B3F-410D-83DD-028BDA6365E3}" type="pres">
      <dgm:prSet presAssocID="{0CD5911A-6A31-4F1F-8BD9-A884301F0027}" presName="node" presStyleLbl="node1" presStyleIdx="4" presStyleCnt="5" custScaleX="107512" custRadScaleRad="142410" custRadScaleInc="2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95A83B-ECDE-4DBC-81A6-5D57F0C728D3}" srcId="{1C497FF4-36AD-499B-92E9-39F0469448F0}" destId="{0CD5911A-6A31-4F1F-8BD9-A884301F0027}" srcOrd="4" destOrd="0" parTransId="{A7C37F91-5127-495D-BE58-C875645A316A}" sibTransId="{A19B9B59-C580-4ED5-911C-74B577A8E613}"/>
    <dgm:cxn modelId="{98F27434-B437-416F-A9D7-3DF07F32E533}" type="presOf" srcId="{7F00BC87-4C4C-4074-A8F2-4E1784497186}" destId="{E75F047C-2CF9-41AA-AEB5-8106523EDE05}" srcOrd="0" destOrd="0" presId="urn:microsoft.com/office/officeart/2005/8/layout/radial1"/>
    <dgm:cxn modelId="{2E943602-22BA-4559-A672-19D124C5AD30}" srcId="{1C497FF4-36AD-499B-92E9-39F0469448F0}" destId="{4EC0B42C-2D5B-4ED4-B677-40A9B9A01BED}" srcOrd="2" destOrd="0" parTransId="{4A84D3FE-33D2-4F86-BF39-70FC5988440B}" sibTransId="{DF12EBC9-BE4D-4B57-8FDA-EF4609F2B3A4}"/>
    <dgm:cxn modelId="{0BB8FE05-0054-441A-921C-6793DBC2A69F}" type="presOf" srcId="{3BF677CA-D4FA-4909-9692-7A98EECC0B5D}" destId="{7665A366-55A8-4579-A6D4-FF932F584F04}" srcOrd="1" destOrd="0" presId="urn:microsoft.com/office/officeart/2005/8/layout/radial1"/>
    <dgm:cxn modelId="{D2B2E601-E0CE-46EA-BE41-786D2A838FCC}" type="presOf" srcId="{A7C37F91-5127-495D-BE58-C875645A316A}" destId="{C1B7C094-8B91-4C76-8806-6362FCF8E0C0}" srcOrd="1" destOrd="0" presId="urn:microsoft.com/office/officeart/2005/8/layout/radial1"/>
    <dgm:cxn modelId="{FB445DA0-850F-4A2F-AAED-3745193D769A}" type="presOf" srcId="{FF4B2804-8B6D-46EB-897D-5A4D05D8D42C}" destId="{48B95602-8EC2-47A4-B6F6-A01814C1AFEA}" srcOrd="1" destOrd="0" presId="urn:microsoft.com/office/officeart/2005/8/layout/radial1"/>
    <dgm:cxn modelId="{D81580EB-599A-4964-8ED9-38396BAA35B9}" srcId="{1C497FF4-36AD-499B-92E9-39F0469448F0}" destId="{805550C7-F362-4674-ACBA-9BAE77A5DE84}" srcOrd="1" destOrd="0" parTransId="{FF4B2804-8B6D-46EB-897D-5A4D05D8D42C}" sibTransId="{78F37A5C-4ACE-405A-A82B-751499A24B50}"/>
    <dgm:cxn modelId="{A7DA31C1-E8F6-403B-85C7-EDEAE1373CDB}" type="presOf" srcId="{9D93F2DC-C29A-44C7-A350-3B370DCF94D6}" destId="{ABF1DEC0-C6F9-4D2E-A27C-2186BB70E25C}" srcOrd="0" destOrd="0" presId="urn:microsoft.com/office/officeart/2005/8/layout/radial1"/>
    <dgm:cxn modelId="{47BD6628-178A-492F-8728-FF4E1B8440AA}" srcId="{1C497FF4-36AD-499B-92E9-39F0469448F0}" destId="{9D93F2DC-C29A-44C7-A350-3B370DCF94D6}" srcOrd="3" destOrd="0" parTransId="{3BF677CA-D4FA-4909-9692-7A98EECC0B5D}" sibTransId="{3DC2E0AB-17BA-4E6F-A51E-2B67CBE9ECE3}"/>
    <dgm:cxn modelId="{3D51A6C1-392D-4CCC-B016-E12AFA018FEE}" type="presOf" srcId="{F89A6AFB-781A-45CA-B25F-2374952826AC}" destId="{57D5E34C-4DB4-466B-A6CF-248432817C16}" srcOrd="0" destOrd="0" presId="urn:microsoft.com/office/officeart/2005/8/layout/radial1"/>
    <dgm:cxn modelId="{E9E37AFF-A72A-4F60-B9DF-76614F5221EE}" type="presOf" srcId="{3E6825E2-C895-487E-B51E-0899922303B9}" destId="{8103CB47-E71B-4FAA-9F68-CE5AC498EBC1}" srcOrd="0" destOrd="0" presId="urn:microsoft.com/office/officeart/2005/8/layout/radial1"/>
    <dgm:cxn modelId="{7A6210A7-8B5B-4F6F-91D1-F8E853F15025}" srcId="{1C497FF4-36AD-499B-92E9-39F0469448F0}" destId="{3E6825E2-C895-487E-B51E-0899922303B9}" srcOrd="0" destOrd="0" parTransId="{7F00BC87-4C4C-4074-A8F2-4E1784497186}" sibTransId="{7955AAE0-6A96-4E44-9CE9-C5ABB63B816B}"/>
    <dgm:cxn modelId="{AF0EADF6-714A-4B45-BFEA-7FDB1426ABFE}" type="presOf" srcId="{7F00BC87-4C4C-4074-A8F2-4E1784497186}" destId="{52191324-803B-4407-9B60-055AA0F49EB7}" srcOrd="1" destOrd="0" presId="urn:microsoft.com/office/officeart/2005/8/layout/radial1"/>
    <dgm:cxn modelId="{27D14FDE-FD85-413F-9CC8-D69E26F26EEB}" srcId="{F89A6AFB-781A-45CA-B25F-2374952826AC}" destId="{1C497FF4-36AD-499B-92E9-39F0469448F0}" srcOrd="0" destOrd="0" parTransId="{EF8324CE-0670-48FD-8A48-4A59970B74C1}" sibTransId="{CD6FBB9A-169B-4DA4-8A0D-8C57E4FDEA02}"/>
    <dgm:cxn modelId="{A8694747-0E9D-43D7-9E5F-EF345BEC21C6}" type="presOf" srcId="{805550C7-F362-4674-ACBA-9BAE77A5DE84}" destId="{7871A021-E80E-4AE0-8B26-93BA883A1244}" srcOrd="0" destOrd="0" presId="urn:microsoft.com/office/officeart/2005/8/layout/radial1"/>
    <dgm:cxn modelId="{EFECFD81-C933-4862-92AA-F9B4949C7935}" type="presOf" srcId="{1C497FF4-36AD-499B-92E9-39F0469448F0}" destId="{795F3F99-B7FB-4119-861F-1717463E0290}" srcOrd="0" destOrd="0" presId="urn:microsoft.com/office/officeart/2005/8/layout/radial1"/>
    <dgm:cxn modelId="{9A133204-7DD9-4126-8331-B5035B899075}" type="presOf" srcId="{4A84D3FE-33D2-4F86-BF39-70FC5988440B}" destId="{00512EEA-AF9C-4C45-939D-E283B6B5875C}" srcOrd="0" destOrd="0" presId="urn:microsoft.com/office/officeart/2005/8/layout/radial1"/>
    <dgm:cxn modelId="{7BC89143-9AA0-4635-9A8F-D1710899FCDD}" type="presOf" srcId="{4A84D3FE-33D2-4F86-BF39-70FC5988440B}" destId="{370FE42F-E9E4-464D-A5FD-85359BA7FC2C}" srcOrd="1" destOrd="0" presId="urn:microsoft.com/office/officeart/2005/8/layout/radial1"/>
    <dgm:cxn modelId="{2BFF061A-6CAC-4E68-966C-D4352B269168}" type="presOf" srcId="{FF4B2804-8B6D-46EB-897D-5A4D05D8D42C}" destId="{4A7243F8-1145-4F7B-88B9-3A77BADFA18D}" srcOrd="0" destOrd="0" presId="urn:microsoft.com/office/officeart/2005/8/layout/radial1"/>
    <dgm:cxn modelId="{E68DFA5A-C26C-42C6-AF9F-E89144776010}" type="presOf" srcId="{A7C37F91-5127-495D-BE58-C875645A316A}" destId="{58513C69-DFF9-4511-AE03-31501E52985A}" srcOrd="0" destOrd="0" presId="urn:microsoft.com/office/officeart/2005/8/layout/radial1"/>
    <dgm:cxn modelId="{38CC87B9-E9AF-409C-BD73-F07D50FC0157}" type="presOf" srcId="{3BF677CA-D4FA-4909-9692-7A98EECC0B5D}" destId="{C1C5D2DF-94B7-4F3C-BE20-113DEDC41843}" srcOrd="0" destOrd="0" presId="urn:microsoft.com/office/officeart/2005/8/layout/radial1"/>
    <dgm:cxn modelId="{F760B9AE-9149-408C-9953-77AEADCE4460}" type="presOf" srcId="{0CD5911A-6A31-4F1F-8BD9-A884301F0027}" destId="{AF5F54B4-1B3F-410D-83DD-028BDA6365E3}" srcOrd="0" destOrd="0" presId="urn:microsoft.com/office/officeart/2005/8/layout/radial1"/>
    <dgm:cxn modelId="{41FB4F03-F2A4-4E68-AF6A-88FF999C0131}" type="presOf" srcId="{4EC0B42C-2D5B-4ED4-B677-40A9B9A01BED}" destId="{203B576E-7532-495E-A724-314CF63F9ECA}" srcOrd="0" destOrd="0" presId="urn:microsoft.com/office/officeart/2005/8/layout/radial1"/>
    <dgm:cxn modelId="{98670BC9-1E64-460F-8945-5E11B2B48537}" type="presParOf" srcId="{57D5E34C-4DB4-466B-A6CF-248432817C16}" destId="{795F3F99-B7FB-4119-861F-1717463E0290}" srcOrd="0" destOrd="0" presId="urn:microsoft.com/office/officeart/2005/8/layout/radial1"/>
    <dgm:cxn modelId="{680655AC-B61B-45EC-A10E-9116F9720DE8}" type="presParOf" srcId="{57D5E34C-4DB4-466B-A6CF-248432817C16}" destId="{E75F047C-2CF9-41AA-AEB5-8106523EDE05}" srcOrd="1" destOrd="0" presId="urn:microsoft.com/office/officeart/2005/8/layout/radial1"/>
    <dgm:cxn modelId="{4929CBE7-9A4A-46C1-91F6-14E2E6E412B6}" type="presParOf" srcId="{E75F047C-2CF9-41AA-AEB5-8106523EDE05}" destId="{52191324-803B-4407-9B60-055AA0F49EB7}" srcOrd="0" destOrd="0" presId="urn:microsoft.com/office/officeart/2005/8/layout/radial1"/>
    <dgm:cxn modelId="{117BEC1A-F667-47B0-9B94-E184487512C1}" type="presParOf" srcId="{57D5E34C-4DB4-466B-A6CF-248432817C16}" destId="{8103CB47-E71B-4FAA-9F68-CE5AC498EBC1}" srcOrd="2" destOrd="0" presId="urn:microsoft.com/office/officeart/2005/8/layout/radial1"/>
    <dgm:cxn modelId="{F76A418D-21B2-46E8-94CD-3F9F99720950}" type="presParOf" srcId="{57D5E34C-4DB4-466B-A6CF-248432817C16}" destId="{4A7243F8-1145-4F7B-88B9-3A77BADFA18D}" srcOrd="3" destOrd="0" presId="urn:microsoft.com/office/officeart/2005/8/layout/radial1"/>
    <dgm:cxn modelId="{324293D6-34A1-4A05-BD3C-C4350D720098}" type="presParOf" srcId="{4A7243F8-1145-4F7B-88B9-3A77BADFA18D}" destId="{48B95602-8EC2-47A4-B6F6-A01814C1AFEA}" srcOrd="0" destOrd="0" presId="urn:microsoft.com/office/officeart/2005/8/layout/radial1"/>
    <dgm:cxn modelId="{EAF58EEA-903B-4714-BC43-FB97EE062018}" type="presParOf" srcId="{57D5E34C-4DB4-466B-A6CF-248432817C16}" destId="{7871A021-E80E-4AE0-8B26-93BA883A1244}" srcOrd="4" destOrd="0" presId="urn:microsoft.com/office/officeart/2005/8/layout/radial1"/>
    <dgm:cxn modelId="{08712A20-580A-4E31-8C46-F6C1DEDB521C}" type="presParOf" srcId="{57D5E34C-4DB4-466B-A6CF-248432817C16}" destId="{00512EEA-AF9C-4C45-939D-E283B6B5875C}" srcOrd="5" destOrd="0" presId="urn:microsoft.com/office/officeart/2005/8/layout/radial1"/>
    <dgm:cxn modelId="{AE4D916F-2B72-4355-8466-11970BE03CCC}" type="presParOf" srcId="{00512EEA-AF9C-4C45-939D-E283B6B5875C}" destId="{370FE42F-E9E4-464D-A5FD-85359BA7FC2C}" srcOrd="0" destOrd="0" presId="urn:microsoft.com/office/officeart/2005/8/layout/radial1"/>
    <dgm:cxn modelId="{CC21F7FA-2E41-464D-BCC2-E8C1B32DCA2E}" type="presParOf" srcId="{57D5E34C-4DB4-466B-A6CF-248432817C16}" destId="{203B576E-7532-495E-A724-314CF63F9ECA}" srcOrd="6" destOrd="0" presId="urn:microsoft.com/office/officeart/2005/8/layout/radial1"/>
    <dgm:cxn modelId="{B5D7BFA3-54CD-4BB2-B012-6A504758C4C3}" type="presParOf" srcId="{57D5E34C-4DB4-466B-A6CF-248432817C16}" destId="{C1C5D2DF-94B7-4F3C-BE20-113DEDC41843}" srcOrd="7" destOrd="0" presId="urn:microsoft.com/office/officeart/2005/8/layout/radial1"/>
    <dgm:cxn modelId="{366F74F7-FA06-4DC1-B1D6-CFAF5A23946C}" type="presParOf" srcId="{C1C5D2DF-94B7-4F3C-BE20-113DEDC41843}" destId="{7665A366-55A8-4579-A6D4-FF932F584F04}" srcOrd="0" destOrd="0" presId="urn:microsoft.com/office/officeart/2005/8/layout/radial1"/>
    <dgm:cxn modelId="{09CF9299-FFB8-4A19-9525-31FF192B8739}" type="presParOf" srcId="{57D5E34C-4DB4-466B-A6CF-248432817C16}" destId="{ABF1DEC0-C6F9-4D2E-A27C-2186BB70E25C}" srcOrd="8" destOrd="0" presId="urn:microsoft.com/office/officeart/2005/8/layout/radial1"/>
    <dgm:cxn modelId="{E027778C-EFD4-4F63-A2EE-F2043C8660C7}" type="presParOf" srcId="{57D5E34C-4DB4-466B-A6CF-248432817C16}" destId="{58513C69-DFF9-4511-AE03-31501E52985A}" srcOrd="9" destOrd="0" presId="urn:microsoft.com/office/officeart/2005/8/layout/radial1"/>
    <dgm:cxn modelId="{AB33253D-CFBE-41D2-82F1-572215DD9075}" type="presParOf" srcId="{58513C69-DFF9-4511-AE03-31501E52985A}" destId="{C1B7C094-8B91-4C76-8806-6362FCF8E0C0}" srcOrd="0" destOrd="0" presId="urn:microsoft.com/office/officeart/2005/8/layout/radial1"/>
    <dgm:cxn modelId="{BE5B8F89-38FF-4DF5-A023-137CB049AF5F}" type="presParOf" srcId="{57D5E34C-4DB4-466B-A6CF-248432817C16}" destId="{AF5F54B4-1B3F-410D-83DD-028BDA6365E3}" srcOrd="10" destOrd="0" presId="urn:microsoft.com/office/officeart/2005/8/layout/radia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79325D-98AD-41A6-9B4A-3FC65D24FD6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740CF7-2D2B-447A-88CA-2F797086EDA3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3200" b="1" dirty="0" smtClean="0">
              <a:ln>
                <a:noFill/>
              </a:ln>
              <a:solidFill>
                <a:sysClr val="windowText" lastClr="000000"/>
              </a:solidFill>
            </a:rPr>
            <a:t>177034,02</a:t>
          </a:r>
        </a:p>
        <a:p>
          <a:r>
            <a:rPr lang="ru-RU" sz="3200" b="1" dirty="0" smtClean="0">
              <a:ln>
                <a:noFill/>
              </a:ln>
              <a:solidFill>
                <a:sysClr val="windowText" lastClr="000000"/>
              </a:solidFill>
            </a:rPr>
            <a:t>14,8%</a:t>
          </a:r>
          <a:endParaRPr lang="ru-RU" sz="3200" b="1" dirty="0">
            <a:ln>
              <a:noFill/>
            </a:ln>
            <a:solidFill>
              <a:sysClr val="windowText" lastClr="000000"/>
            </a:solidFill>
          </a:endParaRPr>
        </a:p>
      </dgm:t>
    </dgm:pt>
    <dgm:pt modelId="{518964C7-DFFF-4696-87AF-5B8ED2C8D4C8}" type="parTrans" cxnId="{617CA211-6D08-47CF-B5E0-BAB632D3CFD9}">
      <dgm:prSet/>
      <dgm:spPr/>
      <dgm:t>
        <a:bodyPr/>
        <a:lstStyle/>
        <a:p>
          <a:endParaRPr lang="ru-RU"/>
        </a:p>
      </dgm:t>
    </dgm:pt>
    <dgm:pt modelId="{A16A71D0-EB68-45E5-BC85-D54C47EB2DCA}" type="sibTrans" cxnId="{617CA211-6D08-47CF-B5E0-BAB632D3CFD9}">
      <dgm:prSet/>
      <dgm:spPr/>
      <dgm:t>
        <a:bodyPr/>
        <a:lstStyle/>
        <a:p>
          <a:endParaRPr lang="ru-RU"/>
        </a:p>
      </dgm:t>
    </dgm:pt>
    <dgm:pt modelId="{7B65571E-3B9B-45E0-BFA1-104AE02000C4}">
      <dgm:prSet phldrT="[Текст]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b="1" dirty="0" smtClean="0">
              <a:ln>
                <a:noFill/>
              </a:ln>
              <a:solidFill>
                <a:sysClr val="windowText" lastClr="000000"/>
              </a:solidFill>
            </a:rPr>
            <a:t>1</a:t>
          </a:r>
          <a:r>
            <a:rPr lang="ru-RU" b="1" baseline="0" dirty="0" smtClean="0">
              <a:ln>
                <a:noFill/>
              </a:ln>
              <a:solidFill>
                <a:sysClr val="windowText" lastClr="000000"/>
              </a:solidFill>
            </a:rPr>
            <a:t> 022 799,57</a:t>
          </a:r>
        </a:p>
        <a:p>
          <a:r>
            <a:rPr lang="ru-RU" b="1" baseline="0" dirty="0" smtClean="0">
              <a:ln>
                <a:noFill/>
              </a:ln>
              <a:solidFill>
                <a:sysClr val="windowText" lastClr="000000"/>
              </a:solidFill>
            </a:rPr>
            <a:t>85,2%</a:t>
          </a:r>
          <a:endParaRPr lang="ru-RU" b="1" dirty="0">
            <a:ln>
              <a:noFill/>
            </a:ln>
            <a:solidFill>
              <a:sysClr val="windowText" lastClr="000000"/>
            </a:solidFill>
          </a:endParaRPr>
        </a:p>
      </dgm:t>
    </dgm:pt>
    <dgm:pt modelId="{C18ADA9E-C6F9-4832-B2AC-0C21A19C37BA}" type="parTrans" cxnId="{C4B30A52-E653-444C-88B5-CB0EADCA180C}">
      <dgm:prSet/>
      <dgm:spPr/>
      <dgm:t>
        <a:bodyPr/>
        <a:lstStyle/>
        <a:p>
          <a:endParaRPr lang="ru-RU"/>
        </a:p>
      </dgm:t>
    </dgm:pt>
    <dgm:pt modelId="{C4CB2787-4038-4C8B-BCE6-63CDE2DA393B}" type="sibTrans" cxnId="{C4B30A52-E653-444C-88B5-CB0EADCA180C}">
      <dgm:prSet/>
      <dgm:spPr/>
      <dgm:t>
        <a:bodyPr/>
        <a:lstStyle/>
        <a:p>
          <a:endParaRPr lang="ru-RU"/>
        </a:p>
      </dgm:t>
    </dgm:pt>
    <dgm:pt modelId="{05B43672-FA20-4732-B9B5-67CDBD5E2B97}" type="pres">
      <dgm:prSet presAssocID="{A979325D-98AD-41A6-9B4A-3FC65D24FD6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ED263B-1DE1-4541-84FE-6F3F149DAB07}" type="pres">
      <dgm:prSet presAssocID="{A979325D-98AD-41A6-9B4A-3FC65D24FD61}" presName="comp1" presStyleCnt="0"/>
      <dgm:spPr/>
    </dgm:pt>
    <dgm:pt modelId="{FF0EB926-36DF-44DA-8C2F-CDB7B74481F1}" type="pres">
      <dgm:prSet presAssocID="{A979325D-98AD-41A6-9B4A-3FC65D24FD61}" presName="circle1" presStyleLbl="node1" presStyleIdx="0" presStyleCnt="2"/>
      <dgm:spPr/>
      <dgm:t>
        <a:bodyPr/>
        <a:lstStyle/>
        <a:p>
          <a:endParaRPr lang="ru-RU"/>
        </a:p>
      </dgm:t>
    </dgm:pt>
    <dgm:pt modelId="{CB0BC99C-EA20-4496-9734-5FBFB590490D}" type="pres">
      <dgm:prSet presAssocID="{A979325D-98AD-41A6-9B4A-3FC65D24FD6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DA289-003E-4A21-902E-B467EE410F29}" type="pres">
      <dgm:prSet presAssocID="{A979325D-98AD-41A6-9B4A-3FC65D24FD61}" presName="comp2" presStyleCnt="0"/>
      <dgm:spPr/>
    </dgm:pt>
    <dgm:pt modelId="{81E0CC8D-DC12-4F82-ABCF-A5C4ACF555A0}" type="pres">
      <dgm:prSet presAssocID="{A979325D-98AD-41A6-9B4A-3FC65D24FD61}" presName="circle2" presStyleLbl="node1" presStyleIdx="1" presStyleCnt="2"/>
      <dgm:spPr/>
      <dgm:t>
        <a:bodyPr/>
        <a:lstStyle/>
        <a:p>
          <a:endParaRPr lang="ru-RU"/>
        </a:p>
      </dgm:t>
    </dgm:pt>
    <dgm:pt modelId="{474A2ACC-780A-41FB-930F-2A9F9F409C99}" type="pres">
      <dgm:prSet presAssocID="{A979325D-98AD-41A6-9B4A-3FC65D24FD6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B30A52-E653-444C-88B5-CB0EADCA180C}" srcId="{A979325D-98AD-41A6-9B4A-3FC65D24FD61}" destId="{7B65571E-3B9B-45E0-BFA1-104AE02000C4}" srcOrd="1" destOrd="0" parTransId="{C18ADA9E-C6F9-4832-B2AC-0C21A19C37BA}" sibTransId="{C4CB2787-4038-4C8B-BCE6-63CDE2DA393B}"/>
    <dgm:cxn modelId="{B017744D-5BB1-4C08-BF86-80B3A6B6430E}" type="presOf" srcId="{62740CF7-2D2B-447A-88CA-2F797086EDA3}" destId="{FF0EB926-36DF-44DA-8C2F-CDB7B74481F1}" srcOrd="0" destOrd="0" presId="urn:microsoft.com/office/officeart/2005/8/layout/venn2"/>
    <dgm:cxn modelId="{7D5F37D0-586D-4DF4-B73B-6B1AEF2D1CCA}" type="presOf" srcId="{7B65571E-3B9B-45E0-BFA1-104AE02000C4}" destId="{474A2ACC-780A-41FB-930F-2A9F9F409C99}" srcOrd="1" destOrd="0" presId="urn:microsoft.com/office/officeart/2005/8/layout/venn2"/>
    <dgm:cxn modelId="{617CA211-6D08-47CF-B5E0-BAB632D3CFD9}" srcId="{A979325D-98AD-41A6-9B4A-3FC65D24FD61}" destId="{62740CF7-2D2B-447A-88CA-2F797086EDA3}" srcOrd="0" destOrd="0" parTransId="{518964C7-DFFF-4696-87AF-5B8ED2C8D4C8}" sibTransId="{A16A71D0-EB68-45E5-BC85-D54C47EB2DCA}"/>
    <dgm:cxn modelId="{275F85D2-CA85-4877-B75A-4BDF5DC228B9}" type="presOf" srcId="{A979325D-98AD-41A6-9B4A-3FC65D24FD61}" destId="{05B43672-FA20-4732-B9B5-67CDBD5E2B97}" srcOrd="0" destOrd="0" presId="urn:microsoft.com/office/officeart/2005/8/layout/venn2"/>
    <dgm:cxn modelId="{4E23B6DB-D7E4-4F36-A19D-186CFC9D152A}" type="presOf" srcId="{7B65571E-3B9B-45E0-BFA1-104AE02000C4}" destId="{81E0CC8D-DC12-4F82-ABCF-A5C4ACF555A0}" srcOrd="0" destOrd="0" presId="urn:microsoft.com/office/officeart/2005/8/layout/venn2"/>
    <dgm:cxn modelId="{EC109753-DD96-4045-93A0-6433B2F5D5F4}" type="presOf" srcId="{62740CF7-2D2B-447A-88CA-2F797086EDA3}" destId="{CB0BC99C-EA20-4496-9734-5FBFB590490D}" srcOrd="1" destOrd="0" presId="urn:microsoft.com/office/officeart/2005/8/layout/venn2"/>
    <dgm:cxn modelId="{0BB25556-30D4-412E-BBF0-05ECE25DA07E}" type="presParOf" srcId="{05B43672-FA20-4732-B9B5-67CDBD5E2B97}" destId="{54ED263B-1DE1-4541-84FE-6F3F149DAB07}" srcOrd="0" destOrd="0" presId="urn:microsoft.com/office/officeart/2005/8/layout/venn2"/>
    <dgm:cxn modelId="{86DE1586-23DE-4892-BF19-6D4A7A5F91C5}" type="presParOf" srcId="{54ED263B-1DE1-4541-84FE-6F3F149DAB07}" destId="{FF0EB926-36DF-44DA-8C2F-CDB7B74481F1}" srcOrd="0" destOrd="0" presId="urn:microsoft.com/office/officeart/2005/8/layout/venn2"/>
    <dgm:cxn modelId="{19486CBF-797A-471A-9FDE-AA2F4272DEE0}" type="presParOf" srcId="{54ED263B-1DE1-4541-84FE-6F3F149DAB07}" destId="{CB0BC99C-EA20-4496-9734-5FBFB590490D}" srcOrd="1" destOrd="0" presId="urn:microsoft.com/office/officeart/2005/8/layout/venn2"/>
    <dgm:cxn modelId="{EDD3F0A2-F22D-4D1B-97A4-CA0268400E68}" type="presParOf" srcId="{05B43672-FA20-4732-B9B5-67CDBD5E2B97}" destId="{0CBDA289-003E-4A21-902E-B467EE410F29}" srcOrd="1" destOrd="0" presId="urn:microsoft.com/office/officeart/2005/8/layout/venn2"/>
    <dgm:cxn modelId="{68A77495-3E81-4D36-99A1-D5C556D95C69}" type="presParOf" srcId="{0CBDA289-003E-4A21-902E-B467EE410F29}" destId="{81E0CC8D-DC12-4F82-ABCF-A5C4ACF555A0}" srcOrd="0" destOrd="0" presId="urn:microsoft.com/office/officeart/2005/8/layout/venn2"/>
    <dgm:cxn modelId="{56391575-B64F-417E-96EA-59755EEEDF8A}" type="presParOf" srcId="{0CBDA289-003E-4A21-902E-B467EE410F29}" destId="{474A2ACC-780A-41FB-930F-2A9F9F409C99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0.73333</cdr:x>
      <cdr:y>0.43137</cdr:y>
    </cdr:from>
    <cdr:to>
      <cdr:x>0.75</cdr:x>
      <cdr:y>0.47058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705600" y="1676400"/>
          <a:ext cx="152430" cy="15237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60000"/>
            <a:lumOff val="40000"/>
          </a:schemeClr>
        </a:solidFill>
        <a:ln xmlns:a="http://schemas.openxmlformats.org/drawingml/2006/main">
          <a:solidFill>
            <a:schemeClr val="accent5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0.04167</cdr:x>
      <cdr:y>0.45098</cdr:y>
    </cdr:from>
    <cdr:to>
      <cdr:x>0.05833</cdr:x>
      <cdr:y>0.4902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81000" y="1752600"/>
          <a:ext cx="152400" cy="15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  <a:ln xmlns:a="http://schemas.openxmlformats.org/drawingml/2006/main" w="25400" cap="rnd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Times New Roman"/>
            </a:defRPr>
          </a:lvl1pPr>
          <a:lvl2pPr marL="457200" indent="0">
            <a:defRPr sz="1100">
              <a:solidFill>
                <a:sysClr val="window" lastClr="FFFFFF"/>
              </a:solidFill>
              <a:latin typeface="Times New Roman"/>
            </a:defRPr>
          </a:lvl2pPr>
          <a:lvl3pPr marL="914400" indent="0">
            <a:defRPr sz="1100">
              <a:solidFill>
                <a:sysClr val="window" lastClr="FFFFFF"/>
              </a:solidFill>
              <a:latin typeface="Times New Roman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Times New Roman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Times New Roman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Times New Roman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Times New Roman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Times New Roman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Times New Roman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0.05833</cdr:x>
      <cdr:y>0.35294</cdr:y>
    </cdr:from>
    <cdr:to>
      <cdr:x>0.275</cdr:x>
      <cdr:y>0.58823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3370" y="1371595"/>
          <a:ext cx="1981230" cy="914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dirty="0" smtClean="0"/>
            <a:t>Безвозмездные поступления</a:t>
          </a:r>
        </a:p>
        <a:p xmlns:a="http://schemas.openxmlformats.org/drawingml/2006/main">
          <a:pPr algn="ctr"/>
          <a:r>
            <a:rPr lang="ru-RU" sz="2000" dirty="0" smtClean="0"/>
            <a:t>1 013 244,30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0.75</cdr:x>
      <cdr:y>0.33333</cdr:y>
    </cdr:from>
    <cdr:to>
      <cdr:x>1</cdr:x>
      <cdr:y>0.56863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858000" y="1295400"/>
          <a:ext cx="2286000" cy="914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Налоговые и неналоговые доходы</a:t>
          </a:r>
        </a:p>
        <a:p xmlns:a="http://schemas.openxmlformats.org/drawingml/2006/main">
          <a:pPr algn="ctr"/>
          <a:r>
            <a:rPr lang="ru-RU" sz="2000" dirty="0" smtClean="0"/>
            <a:t>194 943,5</a:t>
          </a:r>
          <a:r>
            <a:rPr lang="ru-RU" sz="2000" dirty="0"/>
            <a:t>0</a:t>
          </a:r>
          <a:endParaRPr lang="ru-RU" sz="2000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</cdr:x>
      <cdr:y>0.02597</cdr:y>
    </cdr:from>
    <cdr:to>
      <cdr:x>0.39167</cdr:x>
      <cdr:y>0.20779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4400" y="152400"/>
          <a:ext cx="2667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dirty="0" smtClean="0"/>
            <a:t>Налог на доходы физических лиц</a:t>
          </a:r>
        </a:p>
        <a:p xmlns:a="http://schemas.openxmlformats.org/drawingml/2006/main">
          <a:pPr algn="ctr"/>
          <a:r>
            <a:rPr lang="ru-RU" sz="2000" dirty="0" smtClean="0"/>
            <a:t>107 552,26</a:t>
          </a:r>
        </a:p>
        <a:p xmlns:a="http://schemas.openxmlformats.org/drawingml/2006/main">
          <a:pPr algn="ctr"/>
          <a:endParaRPr lang="ru-RU" sz="2000" dirty="0"/>
        </a:p>
      </cdr:txBody>
    </cdr:sp>
  </cdr:relSizeAnchor>
  <cdr:relSizeAnchor xmlns:cdr="http://schemas.openxmlformats.org/drawingml/2006/chartDrawing">
    <cdr:from>
      <cdr:x>0.025</cdr:x>
      <cdr:y>0.76623</cdr:y>
    </cdr:from>
    <cdr:to>
      <cdr:x>0.31667</cdr:x>
      <cdr:y>0.94805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600" y="4495800"/>
          <a:ext cx="2667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Доходы от оказания платных услуг</a:t>
          </a:r>
        </a:p>
        <a:p xmlns:a="http://schemas.openxmlformats.org/drawingml/2006/main">
          <a:pPr algn="ctr"/>
          <a:r>
            <a:rPr lang="ru-RU" sz="2000" dirty="0" smtClean="0"/>
            <a:t>33 926,34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0.49167</cdr:x>
      <cdr:y>0.74026</cdr:y>
    </cdr:from>
    <cdr:to>
      <cdr:x>1</cdr:x>
      <cdr:y>0.97403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495800" y="4343400"/>
          <a:ext cx="46482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imes New Roman"/>
            </a:defRPr>
          </a:lvl1pPr>
          <a:lvl2pPr marL="457200" indent="0">
            <a:defRPr sz="1100">
              <a:latin typeface="Times New Roman"/>
            </a:defRPr>
          </a:lvl2pPr>
          <a:lvl3pPr marL="914400" indent="0">
            <a:defRPr sz="1100">
              <a:latin typeface="Times New Roman"/>
            </a:defRPr>
          </a:lvl3pPr>
          <a:lvl4pPr marL="1371600" indent="0">
            <a:defRPr sz="1100">
              <a:latin typeface="Times New Roman"/>
            </a:defRPr>
          </a:lvl4pPr>
          <a:lvl5pPr marL="1828800" indent="0">
            <a:defRPr sz="1100">
              <a:latin typeface="Times New Roman"/>
            </a:defRPr>
          </a:lvl5pPr>
          <a:lvl6pPr marL="2286000" indent="0">
            <a:defRPr sz="1100">
              <a:latin typeface="Times New Roman"/>
            </a:defRPr>
          </a:lvl6pPr>
          <a:lvl7pPr marL="2743200" indent="0">
            <a:defRPr sz="1100">
              <a:latin typeface="Times New Roman"/>
            </a:defRPr>
          </a:lvl7pPr>
          <a:lvl8pPr marL="3200400" indent="0">
            <a:defRPr sz="1100">
              <a:latin typeface="Times New Roman"/>
            </a:defRPr>
          </a:lvl8pPr>
          <a:lvl9pPr marL="3657600" indent="0">
            <a:defRPr sz="1100">
              <a:latin typeface="Times New Roman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Доходы, полученные от использования имущества, находящегося в муниципальной собственности</a:t>
          </a:r>
        </a:p>
        <a:p xmlns:a="http://schemas.openxmlformats.org/drawingml/2006/main">
          <a:pPr algn="ctr"/>
          <a:r>
            <a:rPr lang="ru-RU" sz="2000" dirty="0" smtClean="0"/>
            <a:t>23 533,47</a:t>
          </a:r>
          <a:endParaRPr lang="ru-RU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</cdr:x>
      <cdr:y>0.32051</cdr:y>
    </cdr:from>
    <cdr:to>
      <cdr:x>0.51667</cdr:x>
      <cdr:y>0.9359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2743200" y="1904999"/>
          <a:ext cx="1981200" cy="36576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</cdr:x>
      <cdr:y>0.1282</cdr:y>
    </cdr:from>
    <cdr:to>
      <cdr:x>0.51667</cdr:x>
      <cdr:y>0.32051</cdr:y>
    </cdr:to>
    <cdr:sp macro="" textlink="">
      <cdr:nvSpPr>
        <cdr:cNvPr id="7" name="Прямоугольный треугольник 6"/>
        <cdr:cNvSpPr/>
      </cdr:nvSpPr>
      <cdr:spPr>
        <a:xfrm xmlns:a="http://schemas.openxmlformats.org/drawingml/2006/main" rot="16200000">
          <a:off x="3162300" y="342899"/>
          <a:ext cx="1143000" cy="1981200"/>
        </a:xfrm>
        <a:prstGeom xmlns:a="http://schemas.openxmlformats.org/drawingml/2006/main" prst="rtTriangle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0.51667</cdr:x>
      <cdr:y>0.35897</cdr:y>
    </cdr:from>
    <cdr:to>
      <cdr:x>0.74167</cdr:x>
      <cdr:y>0.9359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724400" y="2133599"/>
          <a:ext cx="2057400" cy="34290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0.74167</cdr:x>
      <cdr:y>0.35897</cdr:y>
    </cdr:from>
    <cdr:to>
      <cdr:x>0.96667</cdr:x>
      <cdr:y>0.9359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6781830" y="2133574"/>
          <a:ext cx="2057400" cy="34290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  <a:ln xmlns:a="http://schemas.openxmlformats.org/drawingml/2006/main" w="25400" cap="rnd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Times New Roman"/>
            </a:defRPr>
          </a:lvl1pPr>
          <a:lvl2pPr marL="457200" indent="0">
            <a:defRPr sz="1100">
              <a:solidFill>
                <a:sysClr val="window" lastClr="FFFFFF"/>
              </a:solidFill>
              <a:latin typeface="Times New Roman"/>
            </a:defRPr>
          </a:lvl2pPr>
          <a:lvl3pPr marL="914400" indent="0">
            <a:defRPr sz="1100">
              <a:solidFill>
                <a:sysClr val="window" lastClr="FFFFFF"/>
              </a:solidFill>
              <a:latin typeface="Times New Roman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Times New Roman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Times New Roman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Times New Roman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Times New Roman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Times New Roman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Times New Roman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0.74167</cdr:x>
      <cdr:y>0.19231</cdr:y>
    </cdr:from>
    <cdr:to>
      <cdr:x>0.96667</cdr:x>
      <cdr:y>0.35897</cdr:y>
    </cdr:to>
    <cdr:sp macro="" textlink="">
      <cdr:nvSpPr>
        <cdr:cNvPr id="10" name="Прямоугольный треугольник 9"/>
        <cdr:cNvSpPr/>
      </cdr:nvSpPr>
      <cdr:spPr>
        <a:xfrm xmlns:a="http://schemas.openxmlformats.org/drawingml/2006/main" rot="16200000">
          <a:off x="7315200" y="609599"/>
          <a:ext cx="990600" cy="2057400"/>
        </a:xfrm>
        <a:prstGeom xmlns:a="http://schemas.openxmlformats.org/drawingml/2006/main" prst="rtTriangle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  <a:ln xmlns:a="http://schemas.openxmlformats.org/drawingml/2006/main" w="25400" cap="rnd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Times New Roman"/>
            </a:defRPr>
          </a:lvl1pPr>
          <a:lvl2pPr marL="457200" indent="0">
            <a:defRPr sz="1100">
              <a:solidFill>
                <a:sysClr val="window" lastClr="FFFFFF"/>
              </a:solidFill>
              <a:latin typeface="Times New Roman"/>
            </a:defRPr>
          </a:lvl2pPr>
          <a:lvl3pPr marL="914400" indent="0">
            <a:defRPr sz="1100">
              <a:solidFill>
                <a:sysClr val="window" lastClr="FFFFFF"/>
              </a:solidFill>
              <a:latin typeface="Times New Roman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Times New Roman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Times New Roman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Times New Roman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Times New Roman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Times New Roman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Times New Roman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0.51667</cdr:x>
      <cdr:y>0.1282</cdr:y>
    </cdr:from>
    <cdr:to>
      <cdr:x>0.74167</cdr:x>
      <cdr:y>0.35897</cdr:y>
    </cdr:to>
    <cdr:sp macro="" textlink="">
      <cdr:nvSpPr>
        <cdr:cNvPr id="11" name="Прямоугольный треугольник 10"/>
        <cdr:cNvSpPr/>
      </cdr:nvSpPr>
      <cdr:spPr>
        <a:xfrm xmlns:a="http://schemas.openxmlformats.org/drawingml/2006/main">
          <a:off x="4724400" y="761999"/>
          <a:ext cx="2057400" cy="1371600"/>
        </a:xfrm>
        <a:prstGeom xmlns:a="http://schemas.openxmlformats.org/drawingml/2006/main" prst="rtTriangle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 w="25400" cap="rnd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Times New Roman"/>
            </a:defRPr>
          </a:lvl1pPr>
          <a:lvl2pPr marL="457200" indent="0">
            <a:defRPr sz="1100">
              <a:solidFill>
                <a:sysClr val="window" lastClr="FFFFFF"/>
              </a:solidFill>
              <a:latin typeface="Times New Roman"/>
            </a:defRPr>
          </a:lvl2pPr>
          <a:lvl3pPr marL="914400" indent="0">
            <a:defRPr sz="1100">
              <a:solidFill>
                <a:sysClr val="window" lastClr="FFFFFF"/>
              </a:solidFill>
              <a:latin typeface="Times New Roman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Times New Roman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Times New Roman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Times New Roman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Times New Roman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Times New Roman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Times New Roman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0.08333</cdr:x>
      <cdr:y>0.57692</cdr:y>
    </cdr:from>
    <cdr:to>
      <cdr:x>0.3</cdr:x>
      <cdr:y>0.70513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62000" y="3428999"/>
          <a:ext cx="19812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/>
            <a:t>267 825,34</a:t>
          </a:r>
        </a:p>
        <a:p xmlns:a="http://schemas.openxmlformats.org/drawingml/2006/main">
          <a:pPr algn="ctr"/>
          <a:r>
            <a:rPr lang="ru-RU" sz="2800" dirty="0" smtClean="0"/>
            <a:t>23,3%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861D0-1511-410B-8B17-3F663261148F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1DA9F-D82B-4876-AA9B-0A7876A79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1DA9F-D82B-4876-AA9B-0A7876A79F3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 исполнении бюджета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Курского муниципального района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Ставропольского края за 2017 год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5791200"/>
            <a:ext cx="88392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Докладчик: Мишина Елена Владимировна – начальник Финансового управления администрации Курского муниципального района Ставропольского края</a:t>
            </a:r>
          </a:p>
        </p:txBody>
      </p:sp>
      <p:pic>
        <p:nvPicPr>
          <p:cNvPr id="1028" name="Picture 4" descr="C:\Users\СУФД\Desktop\2453456\Coat_of_Arms_of_Kurskiy_ray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52400"/>
            <a:ext cx="212627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В результате проведенных мероприятий дополнительно погашено за отчетный период НДФЛ – 11 617,49 тыс.руб., в бюджет Курского муниципального района от перечисленной задолженности поступило 4 182,3 тыс.руб. (по нормативу – 36%).</a:t>
            </a:r>
            <a:endParaRPr lang="ru-RU" sz="2000" dirty="0"/>
          </a:p>
        </p:txBody>
      </p:sp>
      <p:pic>
        <p:nvPicPr>
          <p:cNvPr id="1026" name="Picture 2" descr="C:\Users\СУФД\Desktop\412423\3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95400"/>
            <a:ext cx="7847059" cy="5233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295400" y="990600"/>
          <a:ext cx="78486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Исполнение расходной части бюджета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24800" y="457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4196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Исполнение 98,4%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9050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Исполнение 98,8%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Доля финансирования отраслей социально-культурной сферы в расходах местного бюджета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4800" y="1371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1066800" y="1752600"/>
          <a:ext cx="7086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572000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Социально-культурная сфера</a:t>
            </a:r>
            <a:endParaRPr lang="ru-RU" sz="20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676400" y="4876800"/>
            <a:ext cx="1600200" cy="381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934200" y="1676400"/>
            <a:ext cx="457200" cy="502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239000" y="3886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Расходы</a:t>
            </a:r>
          </a:p>
          <a:p>
            <a:pPr algn="ctr"/>
            <a:r>
              <a:rPr lang="ru-RU" sz="2000" dirty="0" smtClean="0"/>
              <a:t>1 199 833,59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На 2017 год бюджет Курского муниципального района Ставропольского края по расходам сформирован </a:t>
            </a:r>
          </a:p>
          <a:p>
            <a:pPr algn="ctr"/>
            <a:r>
              <a:rPr lang="ru-RU" sz="2400" dirty="0" smtClean="0"/>
              <a:t>по 12 муниципальным программам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838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Исполнение расходной части бюджета в разрезе отраслей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924800" y="3810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Кассовое исполнение в 2017 году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7600" y="533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914401"/>
          <a:ext cx="9143999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2743200" y="4343400"/>
            <a:ext cx="1981200" cy="9144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/>
              <a:t>352 386,33</a:t>
            </a:r>
          </a:p>
          <a:p>
            <a:pPr algn="ctr"/>
            <a:r>
              <a:rPr lang="ru-RU" sz="2800" dirty="0" smtClean="0"/>
              <a:t>29,4%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4724400" y="4343400"/>
            <a:ext cx="2057400" cy="9144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/>
              <a:t>255 001,60</a:t>
            </a:r>
          </a:p>
          <a:p>
            <a:pPr algn="ctr"/>
            <a:r>
              <a:rPr lang="ru-RU" sz="2800" dirty="0" smtClean="0"/>
              <a:t>21,2%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781800" y="4343400"/>
            <a:ext cx="2057400" cy="9144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/>
              <a:t>324 620,32</a:t>
            </a:r>
          </a:p>
          <a:p>
            <a:pPr algn="ctr"/>
            <a:r>
              <a:rPr lang="ru-RU" sz="2800" dirty="0" smtClean="0"/>
              <a:t>27,1%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Структура расходов бюджета Курского муниципального района в разрезе экономических статей расходов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2819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43,61%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41148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11,15%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600200" y="4191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5,01%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76200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3,61%</a:t>
            </a:r>
          </a:p>
        </p:txBody>
      </p:sp>
      <p:sp>
        <p:nvSpPr>
          <p:cNvPr id="8" name="TextBox 3"/>
          <p:cNvSpPr txBox="1"/>
          <p:nvPr/>
        </p:nvSpPr>
        <p:spPr>
          <a:xfrm>
            <a:off x="685800" y="29718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26,06%</a:t>
            </a:r>
          </a:p>
        </p:txBody>
      </p:sp>
      <p:sp>
        <p:nvSpPr>
          <p:cNvPr id="11" name="TextBox 3"/>
          <p:cNvSpPr txBox="1"/>
          <p:nvPr/>
        </p:nvSpPr>
        <p:spPr>
          <a:xfrm>
            <a:off x="1752600" y="2133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5,44%</a:t>
            </a:r>
          </a:p>
        </p:txBody>
      </p:sp>
      <p:sp>
        <p:nvSpPr>
          <p:cNvPr id="12" name="TextBox 3"/>
          <p:cNvSpPr txBox="1"/>
          <p:nvPr/>
        </p:nvSpPr>
        <p:spPr>
          <a:xfrm>
            <a:off x="2438400" y="2057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bg1"/>
                </a:solidFill>
              </a:rPr>
              <a:t>4,35%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4800" y="3810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0" y="5068669"/>
            <a:ext cx="5410200" cy="60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50286,81= 82,87%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53200" y="5068669"/>
            <a:ext cx="1295400" cy="6096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4229100" y="2592169"/>
            <a:ext cx="5334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86000" y="6211669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Норматив = 60685,09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6576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Постановлением правительства Ставропольского края от 27 декабря 2016 года № 550-п для муниципальных образований района утверждены нормативы формирования расходов на содержание органов местного самоуправления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524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Кредиторская задолженность по социальным выплатам по состоянию на 01.01.2018 г. – отсутствует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924800" y="533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pic>
        <p:nvPicPr>
          <p:cNvPr id="2050" name="Picture 2" descr="C:\Users\СУФД\Desktop\412423\Способы-увеличения-дохода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838200"/>
            <a:ext cx="4191000" cy="2792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412423\1231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81200"/>
            <a:ext cx="3968190" cy="4546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0" y="1676400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РАСХОДЫ</a:t>
            </a:r>
          </a:p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1 199 833,59</a:t>
            </a:r>
          </a:p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98,4%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72400" y="914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2286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Исполнение бюджета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676400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ДОХОДЫ</a:t>
            </a:r>
          </a:p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1 208 187,80</a:t>
            </a:r>
          </a:p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101,2%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2286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Структура доходов Курского района Ставропольского края</a:t>
            </a:r>
            <a:endParaRPr lang="ru-RU" sz="4000" b="1" dirty="0"/>
          </a:p>
        </p:txBody>
      </p:sp>
      <p:sp>
        <p:nvSpPr>
          <p:cNvPr id="8" name="Стрелка вниз 7"/>
          <p:cNvSpPr/>
          <p:nvPr/>
        </p:nvSpPr>
        <p:spPr>
          <a:xfrm rot="10800000">
            <a:off x="1219200" y="5334000"/>
            <a:ext cx="685800" cy="1143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828800" y="56388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Удельный вес собственных доходов по сравнению с 2016 годом увеличился на 0,3%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0" y="1447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676400"/>
          <a:ext cx="9144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29000" y="3352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1 208 187,80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4800" y="609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Общий объем поступивших доходов</a:t>
            </a:r>
            <a:endParaRPr lang="ru-RU" sz="4000" b="1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838200" y="1066800"/>
          <a:ext cx="7467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924800" y="533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Объем собственных доходов</a:t>
            </a:r>
            <a:endParaRPr lang="ru-RU" sz="4000" b="1" dirty="0"/>
          </a:p>
        </p:txBody>
      </p:sp>
      <p:graphicFrame>
        <p:nvGraphicFramePr>
          <p:cNvPr id="15" name="Схема 14"/>
          <p:cNvGraphicFramePr/>
          <p:nvPr/>
        </p:nvGraphicFramePr>
        <p:xfrm>
          <a:off x="838200" y="1066800"/>
          <a:ext cx="7467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Исполнение в разрезе доходных источников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924800" y="304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 итогам 2017 года исполнение доходов по ключевым показателям выглядит следующим образом: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2400" y="609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676</Words>
  <Application>Microsoft Office PowerPoint</Application>
  <PresentationFormat>Экран (4:3)</PresentationFormat>
  <Paragraphs>176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407</cp:revision>
  <dcterms:created xsi:type="dcterms:W3CDTF">2017-05-04T05:33:51Z</dcterms:created>
  <dcterms:modified xsi:type="dcterms:W3CDTF">2018-03-22T07:42:01Z</dcterms:modified>
</cp:coreProperties>
</file>