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13" r:id="rId3"/>
    <p:sldId id="427" r:id="rId4"/>
    <p:sldId id="432" r:id="rId5"/>
    <p:sldId id="417" r:id="rId6"/>
    <p:sldId id="431" r:id="rId7"/>
    <p:sldId id="428" r:id="rId8"/>
    <p:sldId id="433" r:id="rId9"/>
    <p:sldId id="397" r:id="rId10"/>
    <p:sldId id="307" r:id="rId11"/>
    <p:sldId id="350" r:id="rId12"/>
    <p:sldId id="420" r:id="rId13"/>
    <p:sldId id="422" r:id="rId14"/>
    <p:sldId id="421" r:id="rId15"/>
    <p:sldId id="425" r:id="rId16"/>
    <p:sldId id="424" r:id="rId17"/>
    <p:sldId id="429" r:id="rId18"/>
    <p:sldId id="430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009900"/>
    <a:srgbClr val="FFCCFF"/>
    <a:srgbClr val="FFFFCC"/>
    <a:srgbClr val="FF99FF"/>
    <a:srgbClr val="66FF99"/>
    <a:srgbClr val="CCECFF"/>
    <a:srgbClr val="008000"/>
    <a:srgbClr val="CCFFCC"/>
    <a:srgbClr val="CC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896" autoAdjust="0"/>
    <p:restoredTop sz="99263" autoAdjust="0"/>
  </p:normalViewPr>
  <p:slideViewPr>
    <p:cSldViewPr>
      <p:cViewPr>
        <p:scale>
          <a:sx n="70" d="100"/>
          <a:sy n="70" d="100"/>
        </p:scale>
        <p:origin x="-11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60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hPercent val="69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8.1428571428571433E-2"/>
          <c:y val="2.0642201834862386E-2"/>
          <c:w val="0.72714285714285765"/>
          <c:h val="0.77981651376146621"/>
        </c:manualLayout>
      </c:layout>
      <c:bar3DChart>
        <c:barDir val="col"/>
        <c:grouping val="stacked"/>
        <c:ser>
          <c:idx val="0"/>
          <c:order val="0"/>
          <c:tx>
            <c:strRef>
              <c:f>Sheet1!$A$2</c:f>
              <c:strCache>
                <c:ptCount val="1"/>
                <c:pt idx="0">
                  <c:v>безвозмездные</c:v>
                </c:pt>
              </c:strCache>
            </c:strRef>
          </c:tx>
          <c:spPr>
            <a:solidFill>
              <a:srgbClr val="CCFFCC"/>
            </a:solidFill>
            <a:ln w="19050">
              <a:solidFill>
                <a:schemeClr val="tx1"/>
              </a:solidFill>
              <a:prstDash val="solid"/>
            </a:ln>
          </c:spPr>
          <c:cat>
            <c:numRef>
              <c:f>Sheet1!$B$1:$E$1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Sheet1!$B$2:$E$2</c:f>
              <c:numCache>
                <c:formatCode>General</c:formatCode>
                <c:ptCount val="4"/>
                <c:pt idx="0">
                  <c:v>950495.6</c:v>
                </c:pt>
                <c:pt idx="1">
                  <c:v>1009112.57</c:v>
                </c:pt>
                <c:pt idx="2">
                  <c:v>961845.52</c:v>
                </c:pt>
                <c:pt idx="3">
                  <c:v>1008935.8300000004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налоговые и неналоговые</c:v>
                </c:pt>
              </c:strCache>
            </c:strRef>
          </c:tx>
          <c:spPr>
            <a:solidFill>
              <a:srgbClr val="CCCCFF"/>
            </a:solidFill>
            <a:ln w="16915">
              <a:solidFill>
                <a:schemeClr val="tx1"/>
              </a:solidFill>
              <a:prstDash val="solid"/>
            </a:ln>
          </c:spPr>
          <c:cat>
            <c:numRef>
              <c:f>Sheet1!$B$1:$E$1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Sheet1!$B$3:$E$3</c:f>
              <c:numCache>
                <c:formatCode>General</c:formatCode>
                <c:ptCount val="4"/>
                <c:pt idx="0">
                  <c:v>156191.12</c:v>
                </c:pt>
                <c:pt idx="1">
                  <c:v>161510.19</c:v>
                </c:pt>
                <c:pt idx="2">
                  <c:v>166852.14000000001</c:v>
                </c:pt>
                <c:pt idx="3">
                  <c:v>172935.88999999958</c:v>
                </c:pt>
              </c:numCache>
            </c:numRef>
          </c:val>
        </c:ser>
        <c:gapWidth val="57"/>
        <c:gapDepth val="0"/>
        <c:shape val="box"/>
        <c:axId val="81553280"/>
        <c:axId val="81554816"/>
        <c:axId val="0"/>
      </c:bar3DChart>
      <c:catAx>
        <c:axId val="81553280"/>
        <c:scaling>
          <c:orientation val="minMax"/>
        </c:scaling>
        <c:axPos val="b"/>
        <c:numFmt formatCode="General" sourceLinked="1"/>
        <c:tickLblPos val="low"/>
        <c:spPr>
          <a:ln w="422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564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81554816"/>
        <c:crosses val="autoZero"/>
        <c:auto val="1"/>
        <c:lblAlgn val="ctr"/>
        <c:lblOffset val="100"/>
        <c:tickLblSkip val="1"/>
        <c:tickMarkSkip val="1"/>
      </c:catAx>
      <c:valAx>
        <c:axId val="81554816"/>
        <c:scaling>
          <c:orientation val="minMax"/>
          <c:min val="600000"/>
        </c:scaling>
        <c:axPos val="l"/>
        <c:majorGridlines>
          <c:spPr>
            <a:ln w="4229">
              <a:solidFill>
                <a:schemeClr val="tx1"/>
              </a:solidFill>
              <a:prstDash val="solid"/>
            </a:ln>
          </c:spPr>
        </c:majorGridlines>
        <c:numFmt formatCode="General" sourceLinked="1"/>
        <c:tickLblPos val="nextTo"/>
        <c:spPr>
          <a:ln w="422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99" b="0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81553280"/>
        <c:crosses val="autoZero"/>
        <c:crossBetween val="between"/>
        <c:majorUnit val="100000"/>
        <c:minorUnit val="100000"/>
      </c:valAx>
      <c:spPr>
        <a:noFill/>
        <a:ln w="33831">
          <a:noFill/>
        </a:ln>
      </c:spPr>
    </c:plotArea>
    <c:legend>
      <c:legendPos val="r"/>
      <c:layout>
        <c:manualLayout>
          <c:xMode val="edge"/>
          <c:yMode val="edge"/>
          <c:x val="0.11428571428571478"/>
          <c:y val="0.89220183486238758"/>
          <c:w val="0.79571428571428549"/>
          <c:h val="8.4862385321101047E-2"/>
        </c:manualLayout>
      </c:layout>
      <c:spPr>
        <a:noFill/>
        <a:ln w="33831">
          <a:noFill/>
        </a:ln>
      </c:spPr>
      <c:txPr>
        <a:bodyPr/>
        <a:lstStyle/>
        <a:p>
          <a:pPr>
            <a:defRPr sz="2204" b="0" i="0" u="none" strike="noStrike" baseline="0">
              <a:solidFill>
                <a:schemeClr val="tx1"/>
              </a:solidFill>
              <a:latin typeface="Calibri"/>
              <a:ea typeface="Calibri"/>
              <a:cs typeface="Calibri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2564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7.8440616797900264E-2"/>
          <c:y val="1.9703728221798769E-3"/>
          <c:w val="0.54058530183727016"/>
          <c:h val="0.8758789156287071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3"/>
          <c:dPt>
            <c:idx val="0"/>
            <c:spPr>
              <a:solidFill>
                <a:srgbClr val="92D050"/>
              </a:solidFill>
            </c:spPr>
          </c:dPt>
          <c:dPt>
            <c:idx val="1"/>
            <c:spPr>
              <a:solidFill>
                <a:srgbClr val="FF99FF"/>
              </a:solidFill>
            </c:spPr>
          </c:dPt>
          <c:dLbls>
            <c:dLbl>
              <c:idx val="0"/>
              <c:layout>
                <c:manualLayout>
                  <c:x val="-0.14798720472440949"/>
                  <c:y val="9.5119110944022062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13,8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0.1960060148731409"/>
                  <c:y val="-0.18773807933302181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86,2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280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</c:v>
                </c:pt>
                <c:pt idx="1">
                  <c:v>безвозмездные поступления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13.8</c:v>
                </c:pt>
                <c:pt idx="1">
                  <c:v>86.2</c:v>
                </c:pt>
              </c:numCache>
            </c:numRef>
          </c:val>
        </c:ser>
        <c:firstSliceAng val="60"/>
      </c:pieChart>
    </c:plotArea>
    <c:legend>
      <c:legendPos val="r"/>
      <c:layout>
        <c:manualLayout>
          <c:xMode val="edge"/>
          <c:yMode val="edge"/>
          <c:x val="0.58490113735783023"/>
          <c:y val="0.65905090401484745"/>
          <c:w val="0.39056189851268602"/>
          <c:h val="0.30347710557902585"/>
        </c:manualLayout>
      </c:layout>
      <c:txPr>
        <a:bodyPr/>
        <a:lstStyle/>
        <a:p>
          <a:pPr>
            <a:defRPr sz="20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20"/>
      <c:rotY val="220"/>
      <c:perspective val="30"/>
    </c:view3D>
    <c:plotArea>
      <c:layout>
        <c:manualLayout>
          <c:layoutTarget val="inner"/>
          <c:xMode val="edge"/>
          <c:yMode val="edge"/>
          <c:x val="7.6002530933633503E-2"/>
          <c:y val="4.9172797287200434E-2"/>
          <c:w val="0.7953397291684694"/>
          <c:h val="0.5694345939421805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9999FF"/>
            </a:solidFill>
            <a:ln w="12686">
              <a:solidFill>
                <a:srgbClr val="000000"/>
              </a:solidFill>
              <a:prstDash val="solid"/>
            </a:ln>
          </c:spPr>
          <c:explosion val="27"/>
          <c:dPt>
            <c:idx val="0"/>
            <c:spPr>
              <a:solidFill>
                <a:srgbClr val="FF9999"/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CC99FF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Pt>
            <c:idx val="4"/>
            <c:spPr>
              <a:solidFill>
                <a:srgbClr val="FFCCFF"/>
              </a:solidFill>
            </c:spPr>
          </c:dPt>
          <c:dPt>
            <c:idx val="5"/>
            <c:spPr>
              <a:solidFill>
                <a:schemeClr val="bg2">
                  <a:lumMod val="75000"/>
                </a:schemeClr>
              </a:solidFill>
            </c:spPr>
          </c:dPt>
          <c:dPt>
            <c:idx val="6"/>
            <c:spPr>
              <a:solidFill>
                <a:srgbClr val="00B050"/>
              </a:solidFill>
            </c:spPr>
          </c:dPt>
          <c:dPt>
            <c:idx val="7"/>
            <c:spPr>
              <a:solidFill>
                <a:srgbClr val="CCCCFF"/>
              </a:solidFill>
            </c:spPr>
          </c:dPt>
          <c:dPt>
            <c:idx val="8"/>
            <c:spPr>
              <a:solidFill>
                <a:schemeClr val="accent1">
                  <a:lumMod val="50000"/>
                </a:schemeClr>
              </a:solidFill>
            </c:spPr>
          </c:dPt>
          <c:dPt>
            <c:idx val="9"/>
            <c:spPr>
              <a:solidFill>
                <a:srgbClr val="FFFF00"/>
              </a:solidFill>
            </c:spPr>
          </c:dPt>
          <c:dPt>
            <c:idx val="10"/>
            <c:spPr>
              <a:solidFill>
                <a:srgbClr val="66FF99"/>
              </a:solidFill>
            </c:spPr>
          </c:dPt>
          <c:dPt>
            <c:idx val="11"/>
            <c:spPr/>
          </c:dPt>
          <c:dLbls>
            <c:dLbl>
              <c:idx val="0"/>
              <c:layout>
                <c:manualLayout>
                  <c:x val="-0.18729222549104468"/>
                  <c:y val="2.6374504281855282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 smtClean="0"/>
                      <a:t>6</a:t>
                    </a:r>
                    <a:r>
                      <a:rPr lang="ru-RU" dirty="0" smtClean="0"/>
                      <a:t>2,0</a:t>
                    </a:r>
                    <a:endParaRPr lang="en-US" dirty="0"/>
                  </a:p>
                </c:rich>
              </c:tx>
              <c:spPr>
                <a:noFill/>
                <a:ln w="25374">
                  <a:noFill/>
                </a:ln>
              </c:spPr>
              <c:dLblPos val="bestFit"/>
              <c:showLegendKey val="1"/>
              <c:showVal val="1"/>
            </c:dLbl>
            <c:dLbl>
              <c:idx val="1"/>
              <c:layout>
                <c:manualLayout>
                  <c:x val="-1.115682414698168E-2"/>
                  <c:y val="-8.1951006124234727E-2"/>
                </c:manualLayout>
              </c:layout>
              <c:spPr>
                <a:noFill/>
                <a:ln w="25374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1"/>
              <c:showVal val="1"/>
            </c:dLbl>
            <c:dLbl>
              <c:idx val="2"/>
              <c:layout>
                <c:manualLayout>
                  <c:x val="3.9196084864391939E-2"/>
                  <c:y val="-9.5798191892680268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1"/>
              <c:showVal val="1"/>
            </c:dLbl>
            <c:dLbl>
              <c:idx val="3"/>
              <c:layout>
                <c:manualLayout>
                  <c:x val="4.8484470691163614E-2"/>
                  <c:y val="-5.4231991834354343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1"/>
              <c:showVal val="1"/>
            </c:dLbl>
            <c:dLbl>
              <c:idx val="4"/>
              <c:layout>
                <c:manualLayout>
                  <c:x val="6.0413495188101907E-2"/>
                  <c:y val="-1.4248906386701654E-2"/>
                </c:manualLayout>
              </c:layout>
              <c:spPr>
                <a:noFill/>
                <a:ln w="25374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1"/>
              <c:showVal val="1"/>
            </c:dLbl>
            <c:dLbl>
              <c:idx val="5"/>
              <c:layout>
                <c:manualLayout>
                  <c:x val="-1.211008479709268E-2"/>
                  <c:y val="9.3839157422840394E-2"/>
                </c:manualLayout>
              </c:layout>
              <c:showLegendKey val="1"/>
              <c:showVal val="1"/>
            </c:dLbl>
            <c:dLbl>
              <c:idx val="6"/>
              <c:layout>
                <c:manualLayout>
                  <c:x val="-1.44819553805775E-2"/>
                  <c:y val="5.183231262758832E-2"/>
                </c:manualLayout>
              </c:layout>
              <c:spPr>
                <a:noFill/>
                <a:ln w="25374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1"/>
              <c:showVal val="1"/>
            </c:dLbl>
            <c:dLbl>
              <c:idx val="7"/>
              <c:layout>
                <c:manualLayout>
                  <c:x val="1.8243985126859145E-2"/>
                  <c:y val="-1.8422572178477661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1"/>
              <c:showVal val="1"/>
            </c:dLbl>
            <c:dLbl>
              <c:idx val="8"/>
              <c:layout>
                <c:manualLayout>
                  <c:x val="1.4682360017497845E-2"/>
                  <c:y val="7.1276757072032709E-2"/>
                </c:manualLayout>
              </c:layout>
              <c:spPr>
                <a:noFill/>
                <a:ln w="25374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1"/>
              <c:showVal val="1"/>
            </c:dLbl>
            <c:dLbl>
              <c:idx val="9"/>
              <c:layout>
                <c:manualLayout>
                  <c:x val="-0.11218579648697768"/>
                  <c:y val="2.8314989367204987E-2"/>
                </c:manualLayout>
              </c:layout>
              <c:spPr>
                <a:noFill/>
                <a:ln w="25374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1"/>
              <c:showVal val="1"/>
            </c:dLbl>
            <c:dLbl>
              <c:idx val="10"/>
              <c:layout>
                <c:manualLayout>
                  <c:x val="-1.4543580489938845E-2"/>
                  <c:y val="1.6142315543890381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 smtClean="0"/>
                      <a:t>1</a:t>
                    </a:r>
                    <a:r>
                      <a:rPr lang="ru-RU" dirty="0" smtClean="0"/>
                      <a:t>0,9</a:t>
                    </a:r>
                    <a:endParaRPr lang="en-US" dirty="0"/>
                  </a:p>
                </c:rich>
              </c:tx>
              <c:spPr>
                <a:noFill/>
                <a:ln w="25374">
                  <a:noFill/>
                </a:ln>
              </c:spPr>
              <c:dLblPos val="bestFit"/>
              <c:showLegendKey val="1"/>
              <c:showVal val="1"/>
            </c:dLbl>
            <c:dLbl>
              <c:idx val="11"/>
              <c:layout>
                <c:manualLayout>
                  <c:x val="-4.621161417322843E-2"/>
                  <c:y val="-3.1745698454360052E-2"/>
                </c:manualLayout>
              </c:layout>
              <c:spPr>
                <a:noFill/>
                <a:ln w="25374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1"/>
              <c:showVal val="1"/>
            </c:dLbl>
            <c:showLegendKey val="1"/>
            <c:showVal val="1"/>
            <c:showLeaderLines val="1"/>
          </c:dLbls>
          <c:cat>
            <c:strRef>
              <c:f>Лист1!$A$2:$A$13</c:f>
              <c:strCache>
                <c:ptCount val="12"/>
                <c:pt idx="0">
                  <c:v>Налог на доходы физических лиц</c:v>
                </c:pt>
                <c:pt idx="1">
                  <c:v>Доходы от уплаты акцизов на нефтепродукты</c:v>
                </c:pt>
                <c:pt idx="2">
                  <c:v>Единый налог на вмененный доход для отдельных видов деятельности</c:v>
                </c:pt>
                <c:pt idx="3">
                  <c:v>Единый сельскохозяйственный налог</c:v>
                </c:pt>
                <c:pt idx="4">
                  <c:v>Государственная пошлина</c:v>
                </c:pt>
                <c:pt idx="5">
                  <c:v>Доходы от продажи земельных участков</c:v>
                </c:pt>
                <c:pt idx="6">
                  <c:v>Доходы, получаемые  в виде арендной платы за земельные участки</c:v>
                </c:pt>
                <c:pt idx="7">
                  <c:v>Доходы от сдачи в аренду имущества</c:v>
                </c:pt>
                <c:pt idx="8">
                  <c:v>Платежи от муниципальных унитарных предприятий</c:v>
                </c:pt>
                <c:pt idx="9">
                  <c:v>Плата за негативное воздействие на окружающую среду</c:v>
                </c:pt>
                <c:pt idx="10">
                  <c:v>Доходы от оказания платных услуг</c:v>
                </c:pt>
                <c:pt idx="11">
                  <c:v>Штрафы, санкции, возмещение ущерба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61.96</c:v>
                </c:pt>
                <c:pt idx="1">
                  <c:v>1.9700000000000033</c:v>
                </c:pt>
                <c:pt idx="2">
                  <c:v>5.18</c:v>
                </c:pt>
                <c:pt idx="3">
                  <c:v>3.79</c:v>
                </c:pt>
                <c:pt idx="4">
                  <c:v>2.5</c:v>
                </c:pt>
                <c:pt idx="5">
                  <c:v>9.0000000000000024E-2</c:v>
                </c:pt>
                <c:pt idx="6">
                  <c:v>11.25</c:v>
                </c:pt>
                <c:pt idx="7">
                  <c:v>8.0000000000000043E-2</c:v>
                </c:pt>
                <c:pt idx="8">
                  <c:v>0.05</c:v>
                </c:pt>
                <c:pt idx="9">
                  <c:v>0.32000000000000095</c:v>
                </c:pt>
                <c:pt idx="10">
                  <c:v>10.94</c:v>
                </c:pt>
                <c:pt idx="11">
                  <c:v>1.8</c:v>
                </c:pt>
              </c:numCache>
            </c:numRef>
          </c:val>
        </c:ser>
      </c:pie3DChart>
      <c:spPr>
        <a:noFill/>
        <a:ln w="25409">
          <a:noFill/>
        </a:ln>
      </c:spPr>
    </c:plotArea>
    <c:legend>
      <c:legendPos val="r"/>
      <c:layout>
        <c:manualLayout>
          <c:xMode val="edge"/>
          <c:yMode val="edge"/>
          <c:x val="4.7817340140174913E-3"/>
          <c:y val="0.60226406690039669"/>
          <c:w val="0.66347226888002153"/>
          <c:h val="0.3900512960514973"/>
        </c:manualLayout>
      </c:layout>
      <c:txPr>
        <a:bodyPr/>
        <a:lstStyle/>
        <a:p>
          <a:pPr algn="just">
            <a:defRPr sz="1298"/>
          </a:pPr>
          <a:endParaRPr lang="ru-RU"/>
        </a:p>
      </c:txPr>
    </c:legend>
    <c:plotVisOnly val="1"/>
    <c:dispBlanksAs val="zero"/>
  </c:chart>
  <c:spPr>
    <a:noFill/>
    <a:ln>
      <a:noFill/>
    </a:ln>
  </c:spPr>
  <c:txPr>
    <a:bodyPr/>
    <a:lstStyle/>
    <a:p>
      <a:pPr>
        <a:defRPr sz="1799"/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FFCCFF"/>
            </a:solidFill>
          </c:spPr>
          <c:cat>
            <c:numRef>
              <c:f>Лист1!$A$2:$A$5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96214.53</c:v>
                </c:pt>
                <c:pt idx="1">
                  <c:v>100072.93999999999</c:v>
                </c:pt>
                <c:pt idx="2">
                  <c:v>104478.11</c:v>
                </c:pt>
                <c:pt idx="3">
                  <c:v>109598.5</c:v>
                </c:pt>
              </c:numCache>
            </c:numRef>
          </c:val>
        </c:ser>
        <c:gapWidth val="56"/>
        <c:shape val="cylinder"/>
        <c:axId val="76371840"/>
        <c:axId val="76373376"/>
        <c:axId val="0"/>
      </c:bar3DChart>
      <c:catAx>
        <c:axId val="7637184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76373376"/>
        <c:crosses val="autoZero"/>
        <c:auto val="1"/>
        <c:lblAlgn val="ctr"/>
        <c:lblOffset val="100"/>
      </c:catAx>
      <c:valAx>
        <c:axId val="76373376"/>
        <c:scaling>
          <c:orientation val="minMax"/>
          <c:max val="110000"/>
          <c:min val="5000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76371840"/>
        <c:crosses val="autoZero"/>
        <c:crossBetween val="between"/>
        <c:majorUnit val="5000"/>
        <c:minorUnit val="1000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hPercent val="68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8.2857142857143046E-2"/>
          <c:y val="1.8749999999999999E-2"/>
          <c:w val="0.88"/>
          <c:h val="0.8048540612709415"/>
        </c:manualLayout>
      </c:layout>
      <c:bar3DChart>
        <c:barDir val="col"/>
        <c:grouping val="stacked"/>
        <c:ser>
          <c:idx val="0"/>
          <c:order val="0"/>
          <c:tx>
            <c:strRef>
              <c:f>Sheet1!$A$2</c:f>
              <c:strCache>
                <c:ptCount val="1"/>
                <c:pt idx="0">
                  <c:v>безвозмездные</c:v>
                </c:pt>
              </c:strCache>
            </c:strRef>
          </c:tx>
          <c:spPr>
            <a:solidFill>
              <a:srgbClr val="99CCFF"/>
            </a:solidFill>
            <a:ln w="16916">
              <a:solidFill>
                <a:schemeClr val="tx1"/>
              </a:solidFill>
              <a:prstDash val="solid"/>
            </a:ln>
          </c:spPr>
          <c:dPt>
            <c:idx val="0"/>
            <c:spPr>
              <a:solidFill>
                <a:srgbClr val="CCCCFF"/>
              </a:solidFill>
              <a:ln w="16916">
                <a:solidFill>
                  <a:schemeClr val="tx1"/>
                </a:solidFill>
                <a:prstDash val="solid"/>
              </a:ln>
            </c:spPr>
          </c:dPt>
          <c:dPt>
            <c:idx val="1"/>
            <c:spPr>
              <a:solidFill>
                <a:srgbClr val="CCFFCC"/>
              </a:solidFill>
              <a:ln w="16916">
                <a:solidFill>
                  <a:schemeClr val="tx1"/>
                </a:solidFill>
                <a:prstDash val="solid"/>
              </a:ln>
            </c:spPr>
          </c:dPt>
          <c:dPt>
            <c:idx val="2"/>
            <c:spPr>
              <a:solidFill>
                <a:srgbClr val="FF99CC"/>
              </a:solidFill>
              <a:ln w="16916">
                <a:solidFill>
                  <a:schemeClr val="tx1"/>
                </a:solidFill>
                <a:prstDash val="solid"/>
              </a:ln>
            </c:spPr>
          </c:dPt>
          <c:cat>
            <c:numRef>
              <c:f>Sheet1!$B$1:$E$1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Sheet1!$B$2:$E$2</c:f>
              <c:numCache>
                <c:formatCode>General</c:formatCode>
                <c:ptCount val="4"/>
                <c:pt idx="0">
                  <c:v>950495.6</c:v>
                </c:pt>
                <c:pt idx="1">
                  <c:v>1009112.57</c:v>
                </c:pt>
                <c:pt idx="2">
                  <c:v>961845.52</c:v>
                </c:pt>
                <c:pt idx="3">
                  <c:v>1008935.8300000004</c:v>
                </c:pt>
              </c:numCache>
            </c:numRef>
          </c:val>
        </c:ser>
        <c:gapWidth val="79"/>
        <c:gapDepth val="0"/>
        <c:shape val="box"/>
        <c:axId val="93620480"/>
        <c:axId val="93626368"/>
        <c:axId val="0"/>
      </c:bar3DChart>
      <c:catAx>
        <c:axId val="93620480"/>
        <c:scaling>
          <c:orientation val="minMax"/>
        </c:scaling>
        <c:axPos val="b"/>
        <c:numFmt formatCode="General" sourceLinked="1"/>
        <c:tickLblPos val="low"/>
        <c:spPr>
          <a:ln w="422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400" b="0" i="0" u="none" strike="noStrike" baseline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defRPr>
            </a:pPr>
            <a:endParaRPr lang="ru-RU"/>
          </a:p>
        </c:txPr>
        <c:crossAx val="93626368"/>
        <c:crosses val="autoZero"/>
        <c:auto val="1"/>
        <c:lblAlgn val="ctr"/>
        <c:lblOffset val="100"/>
        <c:tickLblSkip val="1"/>
        <c:tickMarkSkip val="1"/>
      </c:catAx>
      <c:valAx>
        <c:axId val="93626368"/>
        <c:scaling>
          <c:orientation val="minMax"/>
          <c:min val="800000"/>
        </c:scaling>
        <c:axPos val="l"/>
        <c:majorGridlines>
          <c:spPr>
            <a:ln w="4229">
              <a:solidFill>
                <a:schemeClr val="tx1"/>
              </a:solidFill>
              <a:prstDash val="solid"/>
            </a:ln>
          </c:spPr>
        </c:majorGridlines>
        <c:numFmt formatCode="General" sourceLinked="1"/>
        <c:tickLblPos val="nextTo"/>
        <c:spPr>
          <a:ln w="422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332" b="0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93620480"/>
        <c:crosses val="autoZero"/>
        <c:crossBetween val="between"/>
      </c:valAx>
      <c:spPr>
        <a:noFill/>
        <a:ln w="33831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2697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21499448732083881"/>
          <c:y val="0.13050847457627188"/>
          <c:w val="0.42668136714443383"/>
          <c:h val="0.65593220338983271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chemeClr val="accent1"/>
            </a:solidFill>
            <a:ln w="12739">
              <a:solidFill>
                <a:schemeClr val="tx1"/>
              </a:solidFill>
              <a:prstDash val="solid"/>
            </a:ln>
          </c:spPr>
          <c:explosion val="7"/>
          <c:dPt>
            <c:idx val="0"/>
            <c:spPr>
              <a:solidFill>
                <a:srgbClr val="FF99CC"/>
              </a:solidFill>
              <a:ln w="12739">
                <a:solidFill>
                  <a:schemeClr val="tx1"/>
                </a:solidFill>
                <a:prstDash val="solid"/>
              </a:ln>
            </c:spPr>
          </c:dPt>
          <c:dPt>
            <c:idx val="1"/>
            <c:spPr>
              <a:solidFill>
                <a:srgbClr val="3366FF"/>
              </a:solidFill>
              <a:ln w="12739">
                <a:solidFill>
                  <a:schemeClr val="tx1"/>
                </a:solidFill>
                <a:prstDash val="solid"/>
              </a:ln>
            </c:spPr>
          </c:dPt>
          <c:dPt>
            <c:idx val="2"/>
            <c:spPr>
              <a:solidFill>
                <a:schemeClr val="hlink"/>
              </a:solidFill>
              <a:ln w="12739">
                <a:solidFill>
                  <a:schemeClr val="tx1"/>
                </a:solidFill>
                <a:prstDash val="solid"/>
              </a:ln>
            </c:spPr>
          </c:dPt>
          <c:dPt>
            <c:idx val="3"/>
            <c:spPr>
              <a:solidFill>
                <a:schemeClr val="folHlink"/>
              </a:solidFill>
              <a:ln w="12739">
                <a:solidFill>
                  <a:schemeClr val="tx1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0.11583737671044635"/>
                  <c:y val="3.7125665147644281E-2"/>
                </c:manualLayout>
              </c:layout>
              <c:tx>
                <c:rich>
                  <a:bodyPr/>
                  <a:lstStyle/>
                  <a:p>
                    <a:pPr>
                      <a:defRPr sz="2400" b="1" i="0" u="none" strike="noStrike" baseline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ru-RU" sz="2400" b="1" i="0" strike="noStrike">
                        <a:solidFill>
                          <a:srgbClr val="000000"/>
                        </a:solidFill>
                        <a:latin typeface="Calibri"/>
                      </a:rPr>
                      <a:t>6,22%</a:t>
                    </a:r>
                  </a:p>
                </c:rich>
              </c:tx>
              <c:spPr>
                <a:noFill/>
                <a:ln w="25479">
                  <a:noFill/>
                </a:ln>
              </c:spPr>
              <c:dLblPos val="bestFit"/>
              <c:showLegendKey val="1"/>
            </c:dLbl>
            <c:dLbl>
              <c:idx val="1"/>
              <c:layout>
                <c:manualLayout>
                  <c:x val="3.8157686419367162E-2"/>
                  <c:y val="1.5633138543799954E-2"/>
                </c:manualLayout>
              </c:layout>
              <c:tx>
                <c:rich>
                  <a:bodyPr/>
                  <a:lstStyle/>
                  <a:p>
                    <a:pPr>
                      <a:defRPr sz="2400" b="1" i="0" u="none" strike="noStrike" baseline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ru-RU" sz="2400"/>
                      <a:t>21,39%</a:t>
                    </a:r>
                  </a:p>
                </c:rich>
              </c:tx>
              <c:spPr>
                <a:noFill/>
                <a:ln w="25479">
                  <a:noFill/>
                </a:ln>
              </c:spPr>
              <c:dLblPos val="bestFit"/>
              <c:showLegendKey val="1"/>
            </c:dLbl>
            <c:dLbl>
              <c:idx val="2"/>
              <c:layout>
                <c:manualLayout>
                  <c:x val="0.12613191160065534"/>
                  <c:y val="-2.0031721709120237E-2"/>
                </c:manualLayout>
              </c:layout>
              <c:tx>
                <c:rich>
                  <a:bodyPr/>
                  <a:lstStyle/>
                  <a:p>
                    <a:pPr>
                      <a:defRPr sz="2400" b="1" i="0" u="none" strike="noStrike" baseline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ru-RU" sz="2400"/>
                      <a:t>0,14%</a:t>
                    </a:r>
                  </a:p>
                </c:rich>
              </c:tx>
              <c:spPr>
                <a:noFill/>
                <a:ln w="25479">
                  <a:noFill/>
                </a:ln>
              </c:spPr>
              <c:dLblPos val="bestFit"/>
              <c:showLegendKey val="1"/>
            </c:dLbl>
            <c:dLbl>
              <c:idx val="3"/>
              <c:layout>
                <c:manualLayout>
                  <c:x val="-1.2380818026768754E-2"/>
                  <c:y val="-0.20901159384967594"/>
                </c:manualLayout>
              </c:layout>
              <c:tx>
                <c:rich>
                  <a:bodyPr/>
                  <a:lstStyle/>
                  <a:p>
                    <a:pPr>
                      <a:defRPr sz="2400" b="1" i="0" u="none" strike="noStrike" baseline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ru-RU" sz="2400"/>
                      <a:t>72,24%</a:t>
                    </a:r>
                  </a:p>
                </c:rich>
              </c:tx>
              <c:spPr>
                <a:noFill/>
                <a:ln w="25479">
                  <a:noFill/>
                </a:ln>
              </c:spPr>
              <c:dLblPos val="bestFit"/>
              <c:showLegendKey val="1"/>
            </c:dLbl>
            <c:numFmt formatCode="0.00%" sourceLinked="0"/>
            <c:spPr>
              <a:noFill/>
              <a:ln w="25479">
                <a:noFill/>
              </a:ln>
            </c:spPr>
            <c:txPr>
              <a:bodyPr/>
              <a:lstStyle/>
              <a:p>
                <a:pPr>
                  <a:defRPr sz="2400" b="1" i="0" u="none" strike="noStrike" baseline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1"/>
            <c:showPercent val="1"/>
            <c:showLeaderLines val="1"/>
          </c:dLbls>
          <c:cat>
            <c:strRef>
              <c:f>Sheet1!$B$1:$E$1</c:f>
              <c:strCache>
                <c:ptCount val="4"/>
                <c:pt idx="0">
                  <c:v>субсидии </c:v>
                </c:pt>
                <c:pt idx="1">
                  <c:v>дотация на выравнивание бюджетной обеспеченности и сбалансированность</c:v>
                </c:pt>
                <c:pt idx="2">
                  <c:v>иные межбюджетные трансферты</c:v>
                </c:pt>
                <c:pt idx="3">
                  <c:v>субвенции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62814.67</c:v>
                </c:pt>
                <c:pt idx="1">
                  <c:v>215884.33</c:v>
                </c:pt>
                <c:pt idx="2">
                  <c:v>1394.12</c:v>
                </c:pt>
                <c:pt idx="3">
                  <c:v>729019.45000000042</c:v>
                </c:pt>
              </c:numCache>
            </c:numRef>
          </c:val>
        </c:ser>
        <c:firstSliceAng val="30"/>
      </c:pieChart>
      <c:spPr>
        <a:noFill/>
        <a:ln w="25479">
          <a:noFill/>
        </a:ln>
      </c:spPr>
    </c:plotArea>
    <c:legend>
      <c:legendPos val="r"/>
      <c:layout>
        <c:manualLayout>
          <c:xMode val="edge"/>
          <c:yMode val="edge"/>
          <c:x val="0"/>
          <c:y val="0.78610570797264456"/>
          <c:w val="0.99779492833517303"/>
          <c:h val="0.21389429202735583"/>
        </c:manualLayout>
      </c:layout>
      <c:spPr>
        <a:noFill/>
        <a:ln w="25479">
          <a:noFill/>
        </a:ln>
      </c:spPr>
      <c:txPr>
        <a:bodyPr/>
        <a:lstStyle/>
        <a:p>
          <a:pPr>
            <a:defRPr sz="1846" b="1" i="0" u="none" strike="noStrike" baseline="0">
              <a:solidFill>
                <a:schemeClr val="tx1"/>
              </a:solidFill>
              <a:latin typeface="Times New Roman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zero"/>
  </c:chart>
  <c:spPr>
    <a:noFill/>
    <a:ln>
      <a:noFill/>
    </a:ln>
  </c:spPr>
  <c:txPr>
    <a:bodyPr/>
    <a:lstStyle/>
    <a:p>
      <a:pPr>
        <a:defRPr sz="2608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20"/>
      <c:rotY val="210"/>
      <c:perspective val="30"/>
    </c:view3D>
    <c:plotArea>
      <c:layout>
        <c:manualLayout>
          <c:layoutTarget val="inner"/>
          <c:xMode val="edge"/>
          <c:yMode val="edge"/>
          <c:x val="4.4947506561679785E-5"/>
          <c:y val="0.10591586468358122"/>
          <c:w val="0.99995505249344141"/>
          <c:h val="0.685305774278215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spPr>
              <a:solidFill>
                <a:srgbClr val="92D050"/>
              </a:solidFill>
            </c:spPr>
          </c:dPt>
          <c:dPt>
            <c:idx val="1"/>
            <c:spPr>
              <a:solidFill>
                <a:srgbClr val="0066CC"/>
              </a:solidFill>
            </c:spPr>
          </c:dPt>
          <c:dPt>
            <c:idx val="2"/>
            <c:explosion val="40"/>
            <c:spPr>
              <a:solidFill>
                <a:srgbClr val="FF99CC"/>
              </a:solidFill>
            </c:spPr>
          </c:dPt>
          <c:dPt>
            <c:idx val="3"/>
            <c:explosion val="33"/>
            <c:spPr>
              <a:solidFill>
                <a:srgbClr val="FF0000"/>
              </a:solidFill>
            </c:spPr>
          </c:dPt>
          <c:dPt>
            <c:idx val="4"/>
            <c:explosion val="29"/>
          </c:dPt>
          <c:dPt>
            <c:idx val="5"/>
            <c:explosion val="2"/>
            <c:spPr>
              <a:solidFill>
                <a:srgbClr val="FFFF00"/>
              </a:solidFill>
            </c:spPr>
          </c:dPt>
          <c:dPt>
            <c:idx val="6"/>
            <c:spPr>
              <a:solidFill>
                <a:srgbClr val="9900FF"/>
              </a:solidFill>
            </c:spPr>
          </c:dPt>
          <c:dPt>
            <c:idx val="7"/>
            <c:spPr>
              <a:solidFill>
                <a:srgbClr val="FFC000"/>
              </a:solidFill>
            </c:spPr>
          </c:dPt>
          <c:dPt>
            <c:idx val="8"/>
            <c:spPr>
              <a:solidFill>
                <a:srgbClr val="00FF00"/>
              </a:solidFill>
            </c:spPr>
          </c:dPt>
          <c:dPt>
            <c:idx val="10"/>
            <c:spPr>
              <a:solidFill>
                <a:schemeClr val="accent2">
                  <a:lumMod val="20000"/>
                  <a:lumOff val="80000"/>
                </a:schemeClr>
              </a:solidFill>
            </c:spPr>
          </c:dPt>
          <c:dPt>
            <c:idx val="11"/>
            <c:explosion val="50"/>
            <c:spPr>
              <a:solidFill>
                <a:srgbClr val="FF66FF"/>
              </a:solidFill>
            </c:spPr>
          </c:dPt>
          <c:dPt>
            <c:idx val="12"/>
            <c:spPr>
              <a:solidFill>
                <a:srgbClr val="9999FF"/>
              </a:solidFill>
            </c:spPr>
          </c:dPt>
          <c:cat>
            <c:strRef>
              <c:f>Лист1!$A$2:$A$14</c:f>
              <c:strCache>
                <c:ptCount val="12"/>
                <c:pt idx="0">
                  <c:v>Развитие образования </c:v>
                </c:pt>
                <c:pt idx="1">
                  <c:v>Социальная поддержка граждан </c:v>
                </c:pt>
                <c:pt idx="2">
                  <c:v>Сохранение и развитие культуры </c:v>
                </c:pt>
                <c:pt idx="3">
                  <c:v>Развитие физической культуры и спорта </c:v>
                </c:pt>
                <c:pt idx="4">
                  <c:v>Молодежная политика </c:v>
                </c:pt>
                <c:pt idx="5">
                  <c:v>Управление имуществом </c:v>
                </c:pt>
                <c:pt idx="6">
                  <c:v>Управление финансами </c:v>
                </c:pt>
                <c:pt idx="7">
                  <c:v>Защита населения и территории Курского района от чрезвычайных ситуаций</c:v>
                </c:pt>
                <c:pt idx="8">
                  <c:v>Развитие малого и среднего бизнеса, потребительского рынка, снижение административных барьеров </c:v>
                </c:pt>
                <c:pt idx="9">
                  <c:v>Развитие коммунального хозяйства, транспортной системы и обеспечение безопасности дорожного движения </c:v>
                </c:pt>
                <c:pt idx="10">
                  <c:v>Развитие сельского хозяйства </c:v>
                </c:pt>
                <c:pt idx="11">
                  <c:v>Межнациональные отношения и поддержка казачества 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52.1</c:v>
                </c:pt>
                <c:pt idx="1">
                  <c:v>27.4</c:v>
                </c:pt>
                <c:pt idx="2">
                  <c:v>4.5</c:v>
                </c:pt>
                <c:pt idx="3">
                  <c:v>1.1000000000000001</c:v>
                </c:pt>
                <c:pt idx="4">
                  <c:v>0.2</c:v>
                </c:pt>
                <c:pt idx="5">
                  <c:v>7.0000000000000021E-2</c:v>
                </c:pt>
                <c:pt idx="6">
                  <c:v>4.8</c:v>
                </c:pt>
                <c:pt idx="7">
                  <c:v>0.30000000000000032</c:v>
                </c:pt>
                <c:pt idx="8">
                  <c:v>0.8</c:v>
                </c:pt>
                <c:pt idx="9">
                  <c:v>0.5</c:v>
                </c:pt>
                <c:pt idx="10">
                  <c:v>3.4</c:v>
                </c:pt>
                <c:pt idx="11">
                  <c:v>4.0000000000000022E-2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100"/>
      </a:pPr>
      <a:endParaRPr lang="ru-RU"/>
    </a:p>
  </c:txPr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 algn="ctr">
              <a:defRPr/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СТРУКТУРА РАСХОДОВ БЮДЖЕТА</a:t>
            </a:r>
            <a:r>
              <a:rPr lang="ru-RU" sz="2400" b="0" baseline="0" dirty="0" smtClean="0">
                <a:latin typeface="Times New Roman" pitchFamily="18" charset="0"/>
                <a:cs typeface="Times New Roman" pitchFamily="18" charset="0"/>
              </a:rPr>
              <a:t> КУРСКОГО МУНИЦИПАЛЬНОГО РАЙОНА</a:t>
            </a:r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39833333333334"/>
          <c:y val="0"/>
        </c:manualLayout>
      </c:layout>
    </c:title>
    <c:view3D>
      <c:rotX val="20"/>
      <c:rotY val="210"/>
      <c:perspective val="30"/>
    </c:view3D>
    <c:plotArea>
      <c:layout>
        <c:manualLayout>
          <c:layoutTarget val="inner"/>
          <c:xMode val="edge"/>
          <c:yMode val="edge"/>
          <c:x val="6.2544947506561699E-2"/>
          <c:y val="9.4804753572470771E-2"/>
          <c:w val="0.85402036363007672"/>
          <c:h val="0.5334538614583912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spPr>
              <a:solidFill>
                <a:srgbClr val="92D050"/>
              </a:solidFill>
            </c:spPr>
          </c:dPt>
          <c:dPt>
            <c:idx val="1"/>
            <c:spPr>
              <a:solidFill>
                <a:srgbClr val="0066CC"/>
              </a:solidFill>
            </c:spPr>
          </c:dPt>
          <c:dPt>
            <c:idx val="2"/>
            <c:spPr>
              <a:solidFill>
                <a:srgbClr val="FF99CC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Pt>
            <c:idx val="5"/>
            <c:spPr>
              <a:solidFill>
                <a:srgbClr val="FFFF00"/>
              </a:solidFill>
            </c:spPr>
          </c:dPt>
          <c:dPt>
            <c:idx val="6"/>
            <c:spPr>
              <a:solidFill>
                <a:srgbClr val="9900FF"/>
              </a:solidFill>
            </c:spPr>
          </c:dPt>
          <c:dPt>
            <c:idx val="7"/>
            <c:spPr>
              <a:solidFill>
                <a:srgbClr val="FFC000"/>
              </a:solidFill>
            </c:spPr>
          </c:dPt>
          <c:dPt>
            <c:idx val="8"/>
            <c:spPr>
              <a:solidFill>
                <a:srgbClr val="00FF00"/>
              </a:solidFill>
            </c:spPr>
          </c:dPt>
          <c:dPt>
            <c:idx val="10"/>
            <c:spPr>
              <a:solidFill>
                <a:schemeClr val="accent2">
                  <a:lumMod val="20000"/>
                  <a:lumOff val="80000"/>
                </a:schemeClr>
              </a:solidFill>
            </c:spPr>
          </c:dPt>
          <c:dPt>
            <c:idx val="11"/>
            <c:spPr>
              <a:solidFill>
                <a:srgbClr val="FF66FF"/>
              </a:solidFill>
            </c:spPr>
          </c:dPt>
          <c:dPt>
            <c:idx val="12"/>
            <c:spPr>
              <a:solidFill>
                <a:srgbClr val="9999FF"/>
              </a:solidFill>
            </c:spPr>
          </c:dPt>
          <c:dLbls>
            <c:dLbl>
              <c:idx val="0"/>
              <c:layout>
                <c:manualLayout>
                  <c:x val="-2.2979002624672184E-3"/>
                  <c:y val="-2.8960046660834061E-2"/>
                </c:manualLayout>
              </c:layout>
              <c:showLegendKey val="1"/>
              <c:showVal val="1"/>
            </c:dLbl>
            <c:dLbl>
              <c:idx val="1"/>
              <c:layout>
                <c:manualLayout>
                  <c:x val="-7.8236876640419839E-2"/>
                  <c:y val="-0.12551108194808983"/>
                </c:manualLayout>
              </c:layout>
              <c:showLegendKey val="1"/>
              <c:showVal val="1"/>
            </c:dLbl>
            <c:dLbl>
              <c:idx val="2"/>
              <c:layout>
                <c:manualLayout>
                  <c:x val="5.1851268591426157E-2"/>
                  <c:y val="-6.9391659375911685E-2"/>
                </c:manualLayout>
              </c:layout>
              <c:showLegendKey val="1"/>
              <c:showVal val="1"/>
            </c:dLbl>
            <c:dLbl>
              <c:idx val="3"/>
              <c:layout>
                <c:manualLayout>
                  <c:x val="6.9326771653543881E-2"/>
                  <c:y val="1.2986293379994218E-2"/>
                </c:manualLayout>
              </c:layout>
              <c:showLegendKey val="1"/>
              <c:showVal val="1"/>
            </c:dLbl>
            <c:dLbl>
              <c:idx val="4"/>
              <c:layout>
                <c:manualLayout>
                  <c:x val="7.2795713035870804E-2"/>
                  <c:y val="8.8284339457567806E-2"/>
                </c:manualLayout>
              </c:layout>
              <c:showLegendKey val="1"/>
              <c:showVal val="1"/>
            </c:dLbl>
            <c:dLbl>
              <c:idx val="5"/>
              <c:layout>
                <c:manualLayout>
                  <c:x val="-5.0902777777777783E-2"/>
                  <c:y val="6.3175707203266263E-2"/>
                </c:manualLayout>
              </c:layout>
              <c:showLegendKey val="1"/>
              <c:showVal val="1"/>
            </c:dLbl>
            <c:dLbl>
              <c:idx val="6"/>
              <c:layout>
                <c:manualLayout>
                  <c:x val="-3.4457895888014102E-2"/>
                  <c:y val="8.7065908428113223E-2"/>
                </c:manualLayout>
              </c:layout>
              <c:showLegendKey val="1"/>
              <c:showVal val="1"/>
            </c:dLbl>
            <c:dLbl>
              <c:idx val="7"/>
              <c:layout>
                <c:manualLayout>
                  <c:x val="-5.1498250218722733E-3"/>
                  <c:y val="1.7493146689997085E-2"/>
                </c:manualLayout>
              </c:layout>
              <c:showLegendKey val="1"/>
              <c:showVal val="1"/>
            </c:dLbl>
            <c:dLbl>
              <c:idx val="8"/>
              <c:layout>
                <c:manualLayout>
                  <c:x val="-7.4218066491688658E-3"/>
                  <c:y val="9.8048702245552705E-2"/>
                </c:manualLayout>
              </c:layout>
              <c:showLegendKey val="1"/>
              <c:showVal val="1"/>
            </c:dLbl>
            <c:dLbl>
              <c:idx val="9"/>
              <c:layout>
                <c:manualLayout>
                  <c:x val="-4.4416776027996756E-2"/>
                  <c:y val="5.6381598133566704E-2"/>
                </c:manualLayout>
              </c:layout>
              <c:showLegendKey val="1"/>
              <c:showVal val="1"/>
            </c:dLbl>
            <c:dLbl>
              <c:idx val="10"/>
              <c:layout>
                <c:manualLayout>
                  <c:x val="-1.4909011373578302E-2"/>
                  <c:y val="4.6196412948381622E-2"/>
                </c:manualLayout>
              </c:layout>
              <c:showLegendKey val="1"/>
              <c:showVal val="1"/>
            </c:dLbl>
            <c:dLbl>
              <c:idx val="11"/>
              <c:layout>
                <c:manualLayout>
                  <c:x val="-6.7233377077865281E-2"/>
                  <c:y val="1.9935987168270643E-2"/>
                </c:manualLayout>
              </c:layout>
              <c:showLegendKey val="1"/>
              <c:showVal val="1"/>
            </c:dLbl>
            <c:dLbl>
              <c:idx val="12"/>
              <c:layout>
                <c:manualLayout>
                  <c:x val="-9.4738517060367497E-2"/>
                  <c:y val="-5.1869349664625246E-2"/>
                </c:manualLayout>
              </c:layout>
              <c:showLegendKey val="1"/>
              <c:showVal val="1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1"/>
            <c:showVal val="1"/>
            <c:showLeaderLines val="1"/>
          </c:dLbls>
          <c:cat>
            <c:strRef>
              <c:f>Лист1!$A$2:$A$14</c:f>
              <c:strCache>
                <c:ptCount val="13"/>
                <c:pt idx="0">
                  <c:v>Развитие образования </c:v>
                </c:pt>
                <c:pt idx="1">
                  <c:v>Социальная поддержка граждан </c:v>
                </c:pt>
                <c:pt idx="2">
                  <c:v>Сохранение и развитие культуры </c:v>
                </c:pt>
                <c:pt idx="3">
                  <c:v>Развитие физической культуры и спорта </c:v>
                </c:pt>
                <c:pt idx="4">
                  <c:v>Молодежная политика </c:v>
                </c:pt>
                <c:pt idx="5">
                  <c:v>Управление имуществом </c:v>
                </c:pt>
                <c:pt idx="6">
                  <c:v>Управление финансами </c:v>
                </c:pt>
                <c:pt idx="7">
                  <c:v>Защита населения и территории Курского района от чрезвычайных ситуаций</c:v>
                </c:pt>
                <c:pt idx="8">
                  <c:v>Развитие малого и среднего бизнеса, потребительского рынка, снижение административных барьеров </c:v>
                </c:pt>
                <c:pt idx="9">
                  <c:v>Развитие коммунального хозяйства, транспортной системы и обеспечение безопасности дорожного движения </c:v>
                </c:pt>
                <c:pt idx="10">
                  <c:v>Развитие сельского хозяйства </c:v>
                </c:pt>
                <c:pt idx="11">
                  <c:v>Межнациональные отношения и поддержка казачества </c:v>
                </c:pt>
                <c:pt idx="12">
                  <c:v>Непрограммные направления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51.230000000000011</c:v>
                </c:pt>
                <c:pt idx="1">
                  <c:v>26.68</c:v>
                </c:pt>
                <c:pt idx="2">
                  <c:v>4.28</c:v>
                </c:pt>
                <c:pt idx="3">
                  <c:v>1.0900000000000001</c:v>
                </c:pt>
                <c:pt idx="4">
                  <c:v>0.19</c:v>
                </c:pt>
                <c:pt idx="5">
                  <c:v>7.0000000000000021E-2</c:v>
                </c:pt>
                <c:pt idx="6">
                  <c:v>6.42</c:v>
                </c:pt>
                <c:pt idx="7">
                  <c:v>0.28000000000000008</c:v>
                </c:pt>
                <c:pt idx="8">
                  <c:v>0.76000000000000134</c:v>
                </c:pt>
                <c:pt idx="9">
                  <c:v>0.56000000000000005</c:v>
                </c:pt>
                <c:pt idx="10">
                  <c:v>4.41</c:v>
                </c:pt>
                <c:pt idx="11">
                  <c:v>4.0000000000000022E-2</c:v>
                </c:pt>
                <c:pt idx="12">
                  <c:v>3.9899999999999998</c:v>
                </c:pt>
              </c:numCache>
            </c:numRef>
          </c:val>
        </c:ser>
      </c:pie3DChart>
    </c:plotArea>
    <c:legend>
      <c:legendPos val="b"/>
      <c:layout>
        <c:manualLayout>
          <c:xMode val="edge"/>
          <c:yMode val="edge"/>
          <c:x val="0"/>
          <c:y val="0.62445304753572473"/>
          <c:w val="0.99930555555555567"/>
          <c:h val="0.37551239428405092"/>
        </c:manualLayout>
      </c:layout>
    </c:legend>
    <c:plotVisOnly val="1"/>
  </c:chart>
  <c:txPr>
    <a:bodyPr/>
    <a:lstStyle/>
    <a:p>
      <a:pPr>
        <a:defRPr sz="1100"/>
      </a:pPr>
      <a:endParaRPr lang="ru-RU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0.99975</cdr:x>
      <cdr:y>0.10316</cdr:y>
    </cdr:to>
    <cdr:sp macro="" textlink="">
      <cdr:nvSpPr>
        <cdr:cNvPr id="2" name="Rectangle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0"/>
          <a:ext cx="9144000" cy="92867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pPr algn="ctr">
            <a:defRPr/>
          </a:pPr>
          <a:r>
            <a:rPr lang="ru-RU" sz="2600" kern="0" dirty="0">
              <a:solidFill>
                <a:srgbClr val="000000"/>
              </a:solidFill>
              <a:cs typeface="Arial"/>
            </a:rPr>
            <a:t/>
          </a:r>
          <a:br>
            <a:rPr lang="ru-RU" sz="2600" kern="0" dirty="0">
              <a:solidFill>
                <a:srgbClr val="000000"/>
              </a:solidFill>
              <a:cs typeface="Arial"/>
            </a:rPr>
          </a:br>
          <a:r>
            <a:rPr lang="ru-RU" sz="2400" b="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СТРУКТУРА  НАЛОГОВЫХ И НЕНАЛОГОВЫХ </a:t>
          </a:r>
          <a:r>
            <a:rPr lang="ru-RU" sz="2400" kern="0" dirty="0" smtClean="0">
              <a:latin typeface="Times New Roman" pitchFamily="18" charset="0"/>
              <a:cs typeface="Times New Roman" pitchFamily="18" charset="0"/>
            </a:rPr>
            <a:t>ДОХОДОВ</a:t>
          </a:r>
          <a:r>
            <a:rPr lang="ru-RU" sz="2400" b="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 БЮДЖЕТА КУРСКОГО МУНИЦИПАЛЬНОГО РАЙОНА </a:t>
          </a:r>
          <a:endParaRPr lang="en-US" sz="2400" b="0" kern="0" dirty="0" smtClean="0">
            <a:solidFill>
              <a:srgbClr val="000000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>
            <a:defRPr/>
          </a:pPr>
          <a:r>
            <a:rPr lang="ru-RU" sz="2200" b="0" kern="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endParaRPr lang="ru-RU" sz="2200" b="0" kern="0" dirty="0">
            <a:solidFill>
              <a:srgbClr val="0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0.64495</cdr:x>
      <cdr:y>0.04889</cdr:y>
    </cdr:from>
    <cdr:to>
      <cdr:x>0.85235</cdr:x>
      <cdr:y>0.14706</cdr:y>
    </cdr:to>
    <cdr:sp macro="" textlink="">
      <cdr:nvSpPr>
        <cdr:cNvPr id="2" name="Стрелка вправо 1"/>
        <cdr:cNvSpPr/>
      </cdr:nvSpPr>
      <cdr:spPr>
        <a:xfrm xmlns:a="http://schemas.openxmlformats.org/drawingml/2006/main" rot="20732260">
          <a:off x="5759223" y="293395"/>
          <a:ext cx="1852028" cy="589076"/>
        </a:xfrm>
        <a:prstGeom xmlns:a="http://schemas.openxmlformats.org/drawingml/2006/main" prst="rightArrow">
          <a:avLst/>
        </a:prstGeom>
        <a:solidFill xmlns:a="http://schemas.openxmlformats.org/drawingml/2006/main">
          <a:srgbClr val="92D050"/>
        </a:solidFill>
        <a:ln xmlns:a="http://schemas.openxmlformats.org/drawingml/2006/main" w="25400" cap="flat" cmpd="sng" algn="ctr">
          <a:solidFill>
            <a:srgbClr val="92D05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  <a:cs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  <a:cs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  <a:cs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  <a:cs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  <a:cs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  <a:cs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  <a:cs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  <a:cs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  <a:cs typeface="Arial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0.95506</cdr:y>
    </cdr:from>
    <cdr:to>
      <cdr:x>1</cdr:x>
      <cdr:y>0.99949</cdr:y>
    </cdr:to>
    <cdr:sp macro="" textlink="">
      <cdr:nvSpPr>
        <cdr:cNvPr id="2" name="Rectangle 832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5937250"/>
          <a:ext cx="9007475" cy="27622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pPr algn="ctr"/>
          <a:r>
            <a:rPr lang="ru-RU" sz="1200" dirty="0">
              <a:solidFill>
                <a:srgbClr val="000000">
                  <a:lumMod val="50000"/>
                  <a:lumOff val="50000"/>
                </a:srgbClr>
              </a:solidFill>
            </a:rPr>
            <a:t>ФИНАНСОВОЕ УПРАВЛЕНИЕ АДМИНИСТРАЦИИ КУРСКОГО МУНИЦИПАЛЬНОГО РАЙОНА СТАВРОПОЛЬСКОГО КРАЯ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0.25</cdr:x>
      <cdr:y>0.82292</cdr:y>
    </cdr:from>
    <cdr:to>
      <cdr:x>0.47657</cdr:x>
      <cdr:y>0.96874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85984" y="5643578"/>
          <a:ext cx="2071756" cy="10000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на 2017 год </a:t>
          </a:r>
        </a:p>
        <a:p xmlns:a="http://schemas.openxmlformats.org/drawingml/2006/main">
          <a:pPr algn="ctr"/>
          <a:r>
            <a:rPr lang="ru-RU" sz="2800" b="1" dirty="0" smtClean="0">
              <a:latin typeface="Times New Roman" pitchFamily="18" charset="0"/>
              <a:cs typeface="Times New Roman" pitchFamily="18" charset="0"/>
            </a:rPr>
            <a:t>1 123 890,67 </a:t>
          </a:r>
          <a:endParaRPr lang="ru-RU" sz="28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0.50781</cdr:x>
      <cdr:y>0.82292</cdr:y>
    </cdr:from>
    <cdr:to>
      <cdr:x>0.73437</cdr:x>
      <cdr:y>0.96874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4643438" y="5643578"/>
          <a:ext cx="2071664" cy="10000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  <a:cs typeface="Arial"/>
            </a:defRPr>
          </a:lvl1pPr>
          <a:lvl2pPr marL="457200" indent="0">
            <a:defRPr sz="1100">
              <a:latin typeface="Arial"/>
              <a:cs typeface="Arial"/>
            </a:defRPr>
          </a:lvl2pPr>
          <a:lvl3pPr marL="914400" indent="0">
            <a:defRPr sz="1100">
              <a:latin typeface="Arial"/>
              <a:cs typeface="Arial"/>
            </a:defRPr>
          </a:lvl3pPr>
          <a:lvl4pPr marL="1371600" indent="0">
            <a:defRPr sz="1100">
              <a:latin typeface="Arial"/>
              <a:cs typeface="Arial"/>
            </a:defRPr>
          </a:lvl4pPr>
          <a:lvl5pPr marL="1828800" indent="0">
            <a:defRPr sz="1100">
              <a:latin typeface="Arial"/>
              <a:cs typeface="Arial"/>
            </a:defRPr>
          </a:lvl5pPr>
          <a:lvl6pPr marL="2286000" indent="0">
            <a:defRPr sz="1100">
              <a:latin typeface="Arial"/>
              <a:cs typeface="Arial"/>
            </a:defRPr>
          </a:lvl6pPr>
          <a:lvl7pPr marL="2743200" indent="0">
            <a:defRPr sz="1100">
              <a:latin typeface="Arial"/>
              <a:cs typeface="Arial"/>
            </a:defRPr>
          </a:lvl7pPr>
          <a:lvl8pPr marL="3200400" indent="0">
            <a:defRPr sz="1100">
              <a:latin typeface="Arial"/>
              <a:cs typeface="Arial"/>
            </a:defRPr>
          </a:lvl8pPr>
          <a:lvl9pPr marL="3657600" indent="0">
            <a:defRPr sz="1100">
              <a:latin typeface="Arial"/>
              <a:cs typeface="Arial"/>
            </a:defRPr>
          </a:lvl9pPr>
        </a:lstStyle>
        <a:p xmlns:a="http://schemas.openxmlformats.org/drawingml/2006/main">
          <a:pPr algn="ctr"/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на 2018 год </a:t>
          </a:r>
        </a:p>
        <a:p xmlns:a="http://schemas.openxmlformats.org/drawingml/2006/main">
          <a:pPr algn="ctr"/>
          <a:r>
            <a:rPr lang="ru-RU" sz="2800" b="1" dirty="0" smtClean="0">
              <a:latin typeface="Times New Roman" pitchFamily="18" charset="0"/>
              <a:cs typeface="Times New Roman" pitchFamily="18" charset="0"/>
            </a:rPr>
            <a:t>1 081 054,70</a:t>
          </a:r>
          <a:endParaRPr lang="ru-RU" sz="28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0.75</cdr:x>
      <cdr:y>0.82292</cdr:y>
    </cdr:from>
    <cdr:to>
      <cdr:x>0.97657</cdr:x>
      <cdr:y>0.96874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6858016" y="5643578"/>
          <a:ext cx="2071756" cy="10000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  <a:cs typeface="Arial"/>
            </a:defRPr>
          </a:lvl1pPr>
          <a:lvl2pPr marL="457200" indent="0">
            <a:defRPr sz="1100">
              <a:latin typeface="Arial"/>
              <a:cs typeface="Arial"/>
            </a:defRPr>
          </a:lvl2pPr>
          <a:lvl3pPr marL="914400" indent="0">
            <a:defRPr sz="1100">
              <a:latin typeface="Arial"/>
              <a:cs typeface="Arial"/>
            </a:defRPr>
          </a:lvl3pPr>
          <a:lvl4pPr marL="1371600" indent="0">
            <a:defRPr sz="1100">
              <a:latin typeface="Arial"/>
              <a:cs typeface="Arial"/>
            </a:defRPr>
          </a:lvl4pPr>
          <a:lvl5pPr marL="1828800" indent="0">
            <a:defRPr sz="1100">
              <a:latin typeface="Arial"/>
              <a:cs typeface="Arial"/>
            </a:defRPr>
          </a:lvl5pPr>
          <a:lvl6pPr marL="2286000" indent="0">
            <a:defRPr sz="1100">
              <a:latin typeface="Arial"/>
              <a:cs typeface="Arial"/>
            </a:defRPr>
          </a:lvl6pPr>
          <a:lvl7pPr marL="2743200" indent="0">
            <a:defRPr sz="1100">
              <a:latin typeface="Arial"/>
              <a:cs typeface="Arial"/>
            </a:defRPr>
          </a:lvl7pPr>
          <a:lvl8pPr marL="3200400" indent="0">
            <a:defRPr sz="1100">
              <a:latin typeface="Arial"/>
              <a:cs typeface="Arial"/>
            </a:defRPr>
          </a:lvl8pPr>
          <a:lvl9pPr marL="3657600" indent="0">
            <a:defRPr sz="1100">
              <a:latin typeface="Arial"/>
              <a:cs typeface="Arial"/>
            </a:defRPr>
          </a:lvl9pPr>
        </a:lstStyle>
        <a:p xmlns:a="http://schemas.openxmlformats.org/drawingml/2006/main">
          <a:pPr algn="ctr"/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на 2019 год </a:t>
          </a:r>
        </a:p>
        <a:p xmlns:a="http://schemas.openxmlformats.org/drawingml/2006/main">
          <a:pPr algn="ctr"/>
          <a:r>
            <a:rPr lang="ru-RU" sz="2800" b="1" dirty="0" smtClean="0">
              <a:latin typeface="Times New Roman" pitchFamily="18" charset="0"/>
              <a:cs typeface="Times New Roman" pitchFamily="18" charset="0"/>
            </a:rPr>
            <a:t>1 133 235,37</a:t>
          </a:r>
          <a:endParaRPr lang="ru-RU" sz="28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0.8309</cdr:x>
      <cdr:y>0.08333</cdr:y>
    </cdr:from>
    <cdr:to>
      <cdr:x>1</cdr:x>
      <cdr:y>0.14167</cdr:y>
    </cdr:to>
    <cdr:sp macro="" textlink="">
      <cdr:nvSpPr>
        <cdr:cNvPr id="6" name="Text Box 3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597775" y="571480"/>
          <a:ext cx="1546225" cy="4001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pPr>
            <a:spcBef>
              <a:spcPct val="50000"/>
            </a:spcBef>
          </a:pPr>
          <a:r>
            <a:rPr lang="ru-RU" sz="2000" i="1" dirty="0">
              <a:latin typeface="Calibri" pitchFamily="34" charset="0"/>
            </a:rPr>
            <a:t>тыс. рублей</a:t>
          </a:r>
        </a:p>
      </cdr:txBody>
    </cdr:sp>
  </cdr:relSizeAnchor>
  <cdr:relSizeAnchor xmlns:cdr="http://schemas.openxmlformats.org/drawingml/2006/chartDrawing">
    <cdr:from>
      <cdr:x>0.01562</cdr:x>
      <cdr:y>0.82292</cdr:y>
    </cdr:from>
    <cdr:to>
      <cdr:x>0.24219</cdr:x>
      <cdr:y>0.96874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142844" y="5643578"/>
          <a:ext cx="2071756" cy="10000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  <a:cs typeface="Arial"/>
            </a:defRPr>
          </a:lvl1pPr>
          <a:lvl2pPr marL="457200" indent="0">
            <a:defRPr sz="1100">
              <a:latin typeface="Arial"/>
              <a:cs typeface="Arial"/>
            </a:defRPr>
          </a:lvl2pPr>
          <a:lvl3pPr marL="914400" indent="0">
            <a:defRPr sz="1100">
              <a:latin typeface="Arial"/>
              <a:cs typeface="Arial"/>
            </a:defRPr>
          </a:lvl3pPr>
          <a:lvl4pPr marL="1371600" indent="0">
            <a:defRPr sz="1100">
              <a:latin typeface="Arial"/>
              <a:cs typeface="Arial"/>
            </a:defRPr>
          </a:lvl4pPr>
          <a:lvl5pPr marL="1828800" indent="0">
            <a:defRPr sz="1100">
              <a:latin typeface="Arial"/>
              <a:cs typeface="Arial"/>
            </a:defRPr>
          </a:lvl5pPr>
          <a:lvl6pPr marL="2286000" indent="0">
            <a:defRPr sz="1100">
              <a:latin typeface="Arial"/>
              <a:cs typeface="Arial"/>
            </a:defRPr>
          </a:lvl6pPr>
          <a:lvl7pPr marL="2743200" indent="0">
            <a:defRPr sz="1100">
              <a:latin typeface="Arial"/>
              <a:cs typeface="Arial"/>
            </a:defRPr>
          </a:lvl7pPr>
          <a:lvl8pPr marL="3200400" indent="0">
            <a:defRPr sz="1100">
              <a:latin typeface="Arial"/>
              <a:cs typeface="Arial"/>
            </a:defRPr>
          </a:lvl8pPr>
          <a:lvl9pPr marL="3657600" indent="0">
            <a:defRPr sz="1100">
              <a:latin typeface="Arial"/>
              <a:cs typeface="Arial"/>
            </a:defRPr>
          </a:lvl9pPr>
        </a:lstStyle>
        <a:p xmlns:a="http://schemas.openxmlformats.org/drawingml/2006/main">
          <a:pPr algn="ctr"/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на 2016 год </a:t>
          </a:r>
        </a:p>
        <a:p xmlns:a="http://schemas.openxmlformats.org/drawingml/2006/main">
          <a:pPr algn="ctr"/>
          <a:r>
            <a:rPr lang="ru-RU" sz="2800" b="1" dirty="0" smtClean="0">
              <a:latin typeface="Times New Roman" pitchFamily="18" charset="0"/>
              <a:cs typeface="Times New Roman" pitchFamily="18" charset="0"/>
            </a:rPr>
            <a:t>1 053 408,85</a:t>
          </a:r>
          <a:endParaRPr lang="ru-RU" sz="28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0.09375</cdr:x>
      <cdr:y>0.69792</cdr:y>
    </cdr:from>
    <cdr:to>
      <cdr:x>0.28906</cdr:x>
      <cdr:y>0.75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857224" y="4786322"/>
          <a:ext cx="1785950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+ 70 481,82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006791-4EA7-4D71-AF90-7333275499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63C7CB-55AC-4A66-93F4-37BBC42CA7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BA8C2-D09E-4599-9CEF-CA2F4B5825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Заголовок и два объекта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E0AD0-EF26-48B3-8537-51371A70D9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A5E428-277E-49E0-BAD4-AD19463FC1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7307E5-495E-47A6-860E-A7DB08381D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14829B-82E0-41B7-9EC4-9C355F1ABE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F85926-6C37-4EB2-BD4F-C305CD459C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980695-537C-4018-937E-12FB718C82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CEA1C9-D1CA-4F85-AC2E-DC5EF3B191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40058B-A102-4261-A575-8D23C5CC3E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DF85E8-6370-4F01-A738-2499D1846F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71415D-E871-4216-B2D8-92EA540D48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CCFFFF"/>
            </a:gs>
            <a:gs pos="50000">
              <a:srgbClr val="FFFFFF"/>
            </a:gs>
            <a:gs pos="100000">
              <a:srgbClr val="FFCCFF"/>
            </a:gs>
          </a:gsLst>
          <a:lin ang="66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8BE413B-C839-4043-889C-6605F20B0A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  <p:sldLayoutId id="2147483660" r:id="rId12"/>
    <p:sldLayoutId id="2147483661" r:id="rId13"/>
  </p:sldLayoutIdLst>
  <p:transition>
    <p:split orient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5"/>
          <p:cNvSpPr txBox="1">
            <a:spLocks noChangeArrowheads="1"/>
          </p:cNvSpPr>
          <p:nvPr/>
        </p:nvSpPr>
        <p:spPr bwMode="auto">
          <a:xfrm>
            <a:off x="428625" y="5143500"/>
            <a:ext cx="8715375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Докладчик: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Начальник Финансового управления  </a:t>
            </a:r>
          </a:p>
          <a:p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администрации Курского муниципального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района 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Бондаренко Татьяна Иосифовна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4" name="Рисунок 7" descr="Герб Курского район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071688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Rectangle 832"/>
          <p:cNvSpPr>
            <a:spLocks noChangeArrowheads="1"/>
          </p:cNvSpPr>
          <p:nvPr/>
        </p:nvSpPr>
        <p:spPr bwMode="auto">
          <a:xfrm>
            <a:off x="0" y="6581775"/>
            <a:ext cx="9144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ФИНАНСОВОЕ УПРАВЛЕНИЕ АДМИНИСТРАЦИИ КУРСКОГО МУНИЦИПАЛЬНОГО РАЙОНА СТАВРОПОЛЬСКОГО КРАЯ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1785926"/>
            <a:ext cx="9144000" cy="243143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defRPr/>
            </a:pPr>
            <a:r>
              <a:rPr lang="ru-RU" sz="44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FFFFFF"/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ПРОЕКТ </a:t>
            </a:r>
          </a:p>
          <a:p>
            <a:pPr algn="ctr">
              <a:defRPr/>
            </a:pPr>
            <a:r>
              <a:rPr lang="ru-RU" sz="36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FFFFFF"/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бюджета Курского муниципального района Ставропольского края на 2017 год и плановый период 2018 и 2019 годов</a:t>
            </a:r>
            <a:endParaRPr lang="ru-RU" sz="3600" b="1" dirty="0">
              <a:solidFill>
                <a:srgbClr val="000099"/>
              </a:solidFill>
              <a:effectLst>
                <a:outerShdw blurRad="38100" dist="38100" dir="2700000" algn="tl">
                  <a:srgbClr val="FFFFFF"/>
                </a:outerShdw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96975"/>
            <a:ext cx="8569325" cy="4518025"/>
          </a:xfrm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endParaRPr lang="ru-RU" b="1" i="1" u="sng" dirty="0" smtClean="0"/>
          </a:p>
          <a:p>
            <a:pPr marL="609600" indent="-609600" algn="ctr" eaLnBrk="1" hangingPunct="1">
              <a:buFontTx/>
              <a:buNone/>
            </a:pPr>
            <a:r>
              <a:rPr lang="ru-RU" b="1" i="1" dirty="0" smtClean="0"/>
              <a:t> </a:t>
            </a: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Решение совета Курского </a:t>
            </a:r>
            <a:r>
              <a:rPr lang="ru-RU" sz="28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</a:t>
            </a: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marL="609600" indent="-609600" algn="ctr" eaLnBrk="1" hangingPunct="1">
              <a:buFontTx/>
              <a:buNone/>
            </a:pPr>
            <a:r>
              <a:rPr lang="ru-RU" sz="28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ного</a:t>
            </a: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района Ставропольского края от</a:t>
            </a:r>
          </a:p>
          <a:p>
            <a:pPr marL="609600" indent="-609600" algn="ctr" eaLnBrk="1" hangingPunct="1">
              <a:buFontTx/>
              <a:buNone/>
            </a:pP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10 декабря 2015 № 246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«О бюджете</a:t>
            </a:r>
          </a:p>
          <a:p>
            <a:pPr marL="609600" indent="-609600" algn="ctr" eaLnBrk="1" hangingPunct="1">
              <a:buFontTx/>
              <a:buNone/>
            </a:pP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Курского муниципального района</a:t>
            </a:r>
          </a:p>
          <a:p>
            <a:pPr marL="609600" indent="-609600" algn="ctr" eaLnBrk="1" hangingPunct="1">
              <a:buFontTx/>
              <a:buNone/>
            </a:pP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Ставропольского края на 2016 год»</a:t>
            </a:r>
          </a:p>
          <a:p>
            <a:pPr marL="609600" indent="-609600" eaLnBrk="1" hangingPunct="1">
              <a:buFontTx/>
              <a:buNone/>
            </a:pPr>
            <a:endParaRPr lang="ru-RU" i="1" dirty="0" smtClean="0"/>
          </a:p>
          <a:p>
            <a:pPr marL="609600" indent="-609600" eaLnBrk="1" hangingPunct="1">
              <a:buFontTx/>
              <a:buNone/>
            </a:pPr>
            <a:endParaRPr lang="ru-RU" sz="3100" i="1" dirty="0" smtClean="0"/>
          </a:p>
        </p:txBody>
      </p:sp>
      <p:sp>
        <p:nvSpPr>
          <p:cNvPr id="52226" name="AutoShape 8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820150" cy="1285875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altLang="ja-JP" sz="3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подходы при формировании бюджетных ассигнований</a:t>
            </a:r>
          </a:p>
        </p:txBody>
      </p:sp>
      <p:sp>
        <p:nvSpPr>
          <p:cNvPr id="88067" name="Rectangle 832"/>
          <p:cNvSpPr>
            <a:spLocks noChangeArrowheads="1"/>
          </p:cNvSpPr>
          <p:nvPr/>
        </p:nvSpPr>
        <p:spPr bwMode="auto">
          <a:xfrm>
            <a:off x="0" y="6572250"/>
            <a:ext cx="914400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ФИНАНСОВОЕ УПРАВЛЕНИЕ АДМИНИСТРАЦИИ КУРСКОГО МУНИЦИПАЛЬНОГО РАЙОНА СТАВРОПОЛЬСКОГО КРАЯ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571480"/>
            <a:ext cx="8715404" cy="5665807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FontTx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Планирование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бюджетных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ассигнований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счет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субсидий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субвенций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доходов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от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оказания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платных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услуг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других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целевых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поступлений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от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других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бюджетов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бюджетной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системы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осуществляется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отдельно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каждому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источнику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поступления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доходов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направлению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расходов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Объем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планируемых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расходов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соответствует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прогнозу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поступления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доходо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в.</a:t>
            </a:r>
          </a:p>
          <a:p>
            <a:pPr marL="609600" indent="-609600" algn="ctr" eaLnBrk="1" hangingPunct="1">
              <a:lnSpc>
                <a:spcPct val="80000"/>
              </a:lnSpc>
              <a:buFontTx/>
              <a:buNone/>
            </a:pP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just" eaLnBrk="1" hangingPunct="1">
              <a:lnSpc>
                <a:spcPct val="80000"/>
              </a:lnSpc>
              <a:buFontTx/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             Уменьшение базовых показателей на суммы расходов дополнительно предусмотренных на 2016 год и носящие единовременный характер расходы на реализацию решений, срок действия которых ограничен плановым периодом.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ru-RU" sz="24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ru-RU" sz="3000" dirty="0" smtClean="0"/>
          </a:p>
        </p:txBody>
      </p:sp>
      <p:sp>
        <p:nvSpPr>
          <p:cNvPr id="89090" name="Rectangle 832"/>
          <p:cNvSpPr>
            <a:spLocks noChangeArrowheads="1"/>
          </p:cNvSpPr>
          <p:nvPr/>
        </p:nvSpPr>
        <p:spPr bwMode="auto">
          <a:xfrm>
            <a:off x="0" y="6572250"/>
            <a:ext cx="914400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ФИНАНСОВОЕ УПРАВЛЕНИЕ АДМИНИСТРАЦИИ КУРСКОГО МУНИЦИПАЛЬНОГО РАЙОНА СТАВРОПОЛЬСКОГО КРАЯ</a:t>
            </a:r>
          </a:p>
        </p:txBody>
      </p:sp>
      <p:sp>
        <p:nvSpPr>
          <p:cNvPr id="89091" name="Rectangle 3"/>
          <p:cNvSpPr>
            <a:spLocks noChangeArrowheads="1"/>
          </p:cNvSpPr>
          <p:nvPr/>
        </p:nvSpPr>
        <p:spPr bwMode="auto">
          <a:xfrm>
            <a:off x="0" y="2997200"/>
            <a:ext cx="9144000" cy="352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algn="ctr">
              <a:lnSpc>
                <a:spcPct val="90000"/>
              </a:lnSpc>
              <a:spcBef>
                <a:spcPct val="20000"/>
              </a:spcBef>
            </a:pPr>
            <a:endParaRPr lang="ru-RU" sz="3000" b="1" i="1" dirty="0"/>
          </a:p>
          <a:p>
            <a:pPr marL="609600" indent="-609600" algn="just">
              <a:lnSpc>
                <a:spcPct val="90000"/>
              </a:lnSpc>
              <a:spcBef>
                <a:spcPct val="20000"/>
              </a:spcBef>
            </a:pPr>
            <a:endParaRPr lang="ru-RU" sz="2400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Прямая соединительная линия 11"/>
          <p:cNvCxnSpPr/>
          <p:nvPr/>
        </p:nvCxnSpPr>
        <p:spPr>
          <a:xfrm>
            <a:off x="214282" y="6072206"/>
            <a:ext cx="3857652" cy="1588"/>
          </a:xfrm>
          <a:prstGeom prst="line">
            <a:avLst/>
          </a:prstGeom>
          <a:ln w="539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Цилиндр 6"/>
          <p:cNvSpPr/>
          <p:nvPr/>
        </p:nvSpPr>
        <p:spPr>
          <a:xfrm>
            <a:off x="357158" y="1643050"/>
            <a:ext cx="1714512" cy="4500594"/>
          </a:xfrm>
          <a:prstGeom prst="can">
            <a:avLst>
              <a:gd name="adj" fmla="val 14713"/>
            </a:avLst>
          </a:prstGeom>
          <a:solidFill>
            <a:srgbClr val="FF99CC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Цилиндр 7"/>
          <p:cNvSpPr/>
          <p:nvPr/>
        </p:nvSpPr>
        <p:spPr>
          <a:xfrm>
            <a:off x="2285984" y="1142984"/>
            <a:ext cx="1714512" cy="5000660"/>
          </a:xfrm>
          <a:prstGeom prst="can">
            <a:avLst>
              <a:gd name="adj" fmla="val 14713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4929190" y="571480"/>
            <a:ext cx="4071966" cy="3500462"/>
          </a:xfrm>
          <a:prstGeom prst="wedgeRoundRectCallout">
            <a:avLst>
              <a:gd name="adj1" fmla="val -69890"/>
              <a:gd name="adj2" fmla="val -21388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+ 2 179,37 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сумма досчета до годовой потребности по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Эдиссийскому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детскому саду</a:t>
            </a:r>
          </a:p>
          <a:p>
            <a:pPr algn="just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+ 3 217,72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на содержание детского сада в с. Серноводском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3 185,00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на питание детей в школах</a:t>
            </a:r>
          </a:p>
          <a:p>
            <a:pPr algn="just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+ 12 702,28 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 на социальную защиту населения за счет средств краевого и федерального бюджетов</a:t>
            </a:r>
          </a:p>
          <a:p>
            <a:pPr algn="just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+ 7 335,28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на обеспечение государственных гарантий на получение общедоступного и бесплатного образования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14 801,8  -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увеличение заработной платы до МРОТ </a:t>
            </a:r>
          </a:p>
          <a:p>
            <a:pPr algn="just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+ 7 131,39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на сельское хозяйство</a:t>
            </a:r>
          </a:p>
          <a:p>
            <a:pPr algn="just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+ 1 000,00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– на дорожное хозяйство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22 900,00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на формирование РФФПП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7158" y="3357562"/>
            <a:ext cx="17145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1 106 686,72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85984" y="3357562"/>
            <a:ext cx="17145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1 170 622,76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428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5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РАСХОДЫ МЕСТНОГО БЮДЖЕТА НА 2017</a:t>
            </a:r>
            <a:r>
              <a:rPr kumimoji="0" lang="ru-RU" sz="26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год</a:t>
            </a:r>
            <a:endParaRPr kumimoji="0" lang="ru-RU" sz="23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71538" y="714356"/>
            <a:ext cx="17145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+ 63 936,04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 Box 38"/>
          <p:cNvSpPr txBox="1">
            <a:spLocks noChangeArrowheads="1"/>
          </p:cNvSpPr>
          <p:nvPr/>
        </p:nvSpPr>
        <p:spPr bwMode="auto">
          <a:xfrm>
            <a:off x="7786710" y="285728"/>
            <a:ext cx="15462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i="1" dirty="0">
                <a:latin typeface="Calibri" pitchFamily="34" charset="0"/>
              </a:rPr>
              <a:t>тыс. рублей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71472" y="6143644"/>
            <a:ext cx="3286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2016                   2017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кругленная прямоугольная выноска 23"/>
          <p:cNvSpPr/>
          <p:nvPr/>
        </p:nvSpPr>
        <p:spPr>
          <a:xfrm>
            <a:off x="5000628" y="4214818"/>
            <a:ext cx="4000528" cy="2428892"/>
          </a:xfrm>
          <a:prstGeom prst="wedgeRoundRectCallout">
            <a:avLst>
              <a:gd name="adj1" fmla="val -72076"/>
              <a:gd name="adj2" fmla="val -66361"/>
              <a:gd name="adj3" fmla="val 16667"/>
            </a:avLst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1 000,00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софинансирование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расходов на формирование РФФПП</a:t>
            </a:r>
          </a:p>
          <a:p>
            <a:pPr algn="just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464,00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комплектование книжных фондов библиотек</a:t>
            </a:r>
          </a:p>
          <a:p>
            <a:pPr algn="just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450,00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проведение работ по замене оконных блоков в муниципальных образовательных учреждениях</a:t>
            </a:r>
          </a:p>
          <a:p>
            <a:pPr algn="just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150,00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проведение работ по ремонту кровель в муниципальных образовательных учреждениях</a:t>
            </a: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0" y="0"/>
            <a:ext cx="91440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uLnTx/>
                <a:uFillTx/>
                <a:latin typeface="Times New Roman" pitchFamily="18" charset="0"/>
                <a:ea typeface="+mj-ea"/>
                <a:cs typeface="+mj-cs"/>
              </a:rPr>
              <a:t>РАСХОДЫ ПРЕДУСМОТРЕННЫЕ</a:t>
            </a:r>
            <a:r>
              <a:rPr kumimoji="0" lang="ru-RU" sz="24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uLnTx/>
                <a:uFillTx/>
                <a:latin typeface="Times New Roman" pitchFamily="18" charset="0"/>
                <a:ea typeface="+mj-ea"/>
                <a:cs typeface="+mj-cs"/>
              </a:rPr>
              <a:t> НА ВЫПОЛНЕНИЕ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uLnTx/>
                <a:uFillTx/>
                <a:latin typeface="Times New Roman" pitchFamily="18" charset="0"/>
                <a:ea typeface="+mj-ea"/>
                <a:cs typeface="+mj-cs"/>
              </a:rPr>
              <a:t>12  МУНИЦИПАЛЬНЫХ ПРОГРАММ</a:t>
            </a:r>
            <a:endParaRPr kumimoji="0" lang="ru-RU" sz="24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sp>
        <p:nvSpPr>
          <p:cNvPr id="6" name="Выгнутая вверх стрелка 5"/>
          <p:cNvSpPr/>
          <p:nvPr/>
        </p:nvSpPr>
        <p:spPr>
          <a:xfrm>
            <a:off x="785786" y="5214950"/>
            <a:ext cx="2786082" cy="500066"/>
          </a:xfrm>
          <a:prstGeom prst="curvedDownArrow">
            <a:avLst>
              <a:gd name="adj1" fmla="val 25000"/>
              <a:gd name="adj2" fmla="val 71664"/>
              <a:gd name="adj3" fmla="val 39328"/>
            </a:avLst>
          </a:prstGeom>
          <a:solidFill>
            <a:srgbClr val="00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2000"/>
                                        <p:tgtEl>
                                          <p:spTgt spid="2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000"/>
                                        <p:tgtEl>
                                          <p:spTgt spid="2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2000"/>
                                        <p:tgtEl>
                                          <p:spTgt spid="2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2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 uiExpand="1">
        <p:bldSub>
          <a:bldChart bld="category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428604"/>
            <a:ext cx="5143536" cy="1857388"/>
          </a:xfrm>
          <a:prstGeom prst="rect">
            <a:avLst/>
          </a:prstGeom>
          <a:solidFill>
            <a:srgbClr val="FFCCCC"/>
          </a:solidFill>
          <a:ln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«Единая субвенция, выделяемая местным бюджетам для осуществления отдельных государственных полномочий Ставропольского края по социальной защите  отдельных категорий граждан»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929322" y="428604"/>
            <a:ext cx="3000396" cy="1857388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solidFill>
              <a:schemeClr val="accent5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 smtClean="0">
                <a:solidFill>
                  <a:schemeClr val="tx1"/>
                </a:solidFill>
              </a:rPr>
              <a:t>«Единая субвенция, выделяемая местным бюджетам для осуществления отдельных государственных полномочий Ставропольского края по социальной поддержке семьи и детей»</a:t>
            </a:r>
            <a:endParaRPr lang="ru-RU" sz="15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2714620"/>
            <a:ext cx="428628" cy="3714776"/>
          </a:xfrm>
          <a:prstGeom prst="rect">
            <a:avLst/>
          </a:prstGeom>
          <a:solidFill>
            <a:srgbClr val="FFFFFF"/>
          </a:solidFill>
          <a:ln>
            <a:solidFill>
              <a:srgbClr val="FF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Обеспечение мер социальной поддержки ветеранов труда и тружеников тыла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072198" y="2714620"/>
            <a:ext cx="642942" cy="3714776"/>
          </a:xfrm>
          <a:prstGeom prst="rect">
            <a:avLst/>
          </a:prstGeom>
          <a:solidFill>
            <a:srgbClr val="FFFFFF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Выплата денежных средств на содержание ребенка опекуну (попечителю)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Левая фигурная скобка 5"/>
          <p:cNvSpPr/>
          <p:nvPr/>
        </p:nvSpPr>
        <p:spPr>
          <a:xfrm rot="5400000">
            <a:off x="2750331" y="-250057"/>
            <a:ext cx="357190" cy="5429288"/>
          </a:xfrm>
          <a:prstGeom prst="leftBrace">
            <a:avLst>
              <a:gd name="adj1" fmla="val 8333"/>
              <a:gd name="adj2" fmla="val 5191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9999"/>
              </a:solidFill>
            </a:endParaRPr>
          </a:p>
        </p:txBody>
      </p:sp>
      <p:sp>
        <p:nvSpPr>
          <p:cNvPr id="7" name="Левая фигурная скобка 6"/>
          <p:cNvSpPr/>
          <p:nvPr/>
        </p:nvSpPr>
        <p:spPr>
          <a:xfrm rot="5400000">
            <a:off x="7250925" y="964389"/>
            <a:ext cx="357190" cy="3000396"/>
          </a:xfrm>
          <a:prstGeom prst="leftBrace">
            <a:avLst>
              <a:gd name="adj1" fmla="val 8333"/>
              <a:gd name="adj2" fmla="val 5191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85786" y="2714620"/>
            <a:ext cx="428628" cy="3714776"/>
          </a:xfrm>
          <a:prstGeom prst="rect">
            <a:avLst/>
          </a:prstGeom>
          <a:solidFill>
            <a:srgbClr val="FFFFFF"/>
          </a:solidFill>
          <a:ln>
            <a:solidFill>
              <a:srgbClr val="FF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Обеспечение мер социальной поддержки ветеранов труда Ставропольского края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357290" y="2714620"/>
            <a:ext cx="571504" cy="3714776"/>
          </a:xfrm>
          <a:prstGeom prst="rect">
            <a:avLst/>
          </a:prstGeom>
          <a:solidFill>
            <a:srgbClr val="FFFFFF"/>
          </a:solidFill>
          <a:ln>
            <a:solidFill>
              <a:srgbClr val="FF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Обеспечение мер социальной поддержки реабилитированных лиц и лиц, признанных пострадавшими от политических репрессий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071670" y="2714620"/>
            <a:ext cx="714380" cy="3714776"/>
          </a:xfrm>
          <a:prstGeom prst="rect">
            <a:avLst/>
          </a:prstGeom>
          <a:solidFill>
            <a:srgbClr val="FFFFFF"/>
          </a:solidFill>
          <a:ln>
            <a:solidFill>
              <a:srgbClr val="FF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Ежемесячная доплата к пенсии гражданам, ставшим инвалидами при исполнении служебных обязанностей в районах боевых действий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928926" y="2714620"/>
            <a:ext cx="428628" cy="3714776"/>
          </a:xfrm>
          <a:prstGeom prst="rect">
            <a:avLst/>
          </a:prstGeom>
          <a:solidFill>
            <a:srgbClr val="FFFFFF"/>
          </a:solidFill>
          <a:ln>
            <a:solidFill>
              <a:srgbClr val="FF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Ежемесячная денежная выплата семьям погибших ветеранов боевых действий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500430" y="2714620"/>
            <a:ext cx="642942" cy="3714776"/>
          </a:xfrm>
          <a:prstGeom prst="rect">
            <a:avLst/>
          </a:prstGeom>
          <a:solidFill>
            <a:srgbClr val="FFFFFF"/>
          </a:solidFill>
          <a:ln>
            <a:solidFill>
              <a:srgbClr val="FF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Предоставление гражданам субсидий на оплату жилого помещения и коммунальных услуг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286248" y="2714620"/>
            <a:ext cx="714380" cy="3714776"/>
          </a:xfrm>
          <a:prstGeom prst="rect">
            <a:avLst/>
          </a:prstGeom>
          <a:solidFill>
            <a:srgbClr val="FFFFFF"/>
          </a:solidFill>
          <a:ln>
            <a:solidFill>
              <a:srgbClr val="FF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Компенсация расходов на уплату взноса на капитальный ремонт общего имущества в многоквартирном доме отдельным категориям граждан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143504" y="2714620"/>
            <a:ext cx="571504" cy="3714776"/>
          </a:xfrm>
          <a:prstGeom prst="rect">
            <a:avLst/>
          </a:prstGeom>
          <a:solidFill>
            <a:srgbClr val="FFFFFF"/>
          </a:solidFill>
          <a:ln>
            <a:solidFill>
              <a:srgbClr val="FF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Выплата ежемесячной денежной компенсации на каждого ребенка в возрасте до 18 лет многодетным семьям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000892" y="2714620"/>
            <a:ext cx="928694" cy="3714776"/>
          </a:xfrm>
          <a:prstGeom prst="rect">
            <a:avLst/>
          </a:prstGeom>
          <a:solidFill>
            <a:srgbClr val="FFFFFF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Выплата на содержание детей-сирот и детей, оставшихся без попечения родителей, в приемных семьях, а также на вознаграждение, причитающееся приемным родителям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215338" y="2714620"/>
            <a:ext cx="571504" cy="3714776"/>
          </a:xfrm>
          <a:prstGeom prst="rect">
            <a:avLst/>
          </a:prstGeom>
          <a:solidFill>
            <a:srgbClr val="FFFFFF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Выплата единовременного пособия усыновителям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832"/>
          <p:cNvSpPr>
            <a:spLocks noChangeArrowheads="1"/>
          </p:cNvSpPr>
          <p:nvPr/>
        </p:nvSpPr>
        <p:spPr bwMode="auto">
          <a:xfrm>
            <a:off x="0" y="6581775"/>
            <a:ext cx="9144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ФИНАНСОВОЕ УПРАВЛЕНИЕ АДМИНИСТРАЦИИ КУРСКОГО МУНИЦИПАЛЬНОГО РАЙОНА СТАВРОПОЛЬСКОГО КРАЯ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Прямая соединительная линия 34"/>
          <p:cNvCxnSpPr/>
          <p:nvPr/>
        </p:nvCxnSpPr>
        <p:spPr>
          <a:xfrm>
            <a:off x="500034" y="5715016"/>
            <a:ext cx="792961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7148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800" b="1" dirty="0" smtClean="0"/>
              <a:t> </a:t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БЮДЖЕТ   КУРСКОГО   МУНИЦИПАЛЬНОГО   РАЙОНА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4" name="Rectangle 832"/>
          <p:cNvSpPr>
            <a:spLocks noChangeArrowheads="1"/>
          </p:cNvSpPr>
          <p:nvPr/>
        </p:nvSpPr>
        <p:spPr bwMode="auto">
          <a:xfrm>
            <a:off x="0" y="6572272"/>
            <a:ext cx="914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ФИНАНСОВОЕ УПРАВЛЕНИЕ АДМИНИСТРАЦИИ </a:t>
            </a:r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КУРСКОГО </a:t>
            </a:r>
            <a:r>
              <a:rPr lang="ru-RU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МУНИЦИПАЛЬНОГО РАЙОНА СТАВРОПОЛЬСКОГО КРАЯ</a:t>
            </a:r>
          </a:p>
        </p:txBody>
      </p:sp>
      <p:sp>
        <p:nvSpPr>
          <p:cNvPr id="86051" name="Text Box 35"/>
          <p:cNvSpPr txBox="1">
            <a:spLocks noChangeArrowheads="1"/>
          </p:cNvSpPr>
          <p:nvPr/>
        </p:nvSpPr>
        <p:spPr bwMode="auto">
          <a:xfrm>
            <a:off x="1000100" y="5857892"/>
            <a:ext cx="11388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dirty="0" smtClean="0"/>
              <a:t>2017 </a:t>
            </a:r>
            <a:r>
              <a:rPr lang="ru-RU" b="1" dirty="0"/>
              <a:t>год</a:t>
            </a:r>
          </a:p>
        </p:txBody>
      </p:sp>
      <p:sp>
        <p:nvSpPr>
          <p:cNvPr id="86052" name="Text Box 36"/>
          <p:cNvSpPr txBox="1">
            <a:spLocks noChangeArrowheads="1"/>
          </p:cNvSpPr>
          <p:nvPr/>
        </p:nvSpPr>
        <p:spPr bwMode="auto">
          <a:xfrm>
            <a:off x="4000496" y="5857892"/>
            <a:ext cx="11388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dirty="0" smtClean="0"/>
              <a:t>2018 </a:t>
            </a:r>
            <a:r>
              <a:rPr lang="ru-RU" b="1" dirty="0"/>
              <a:t>год</a:t>
            </a:r>
          </a:p>
        </p:txBody>
      </p:sp>
      <p:sp>
        <p:nvSpPr>
          <p:cNvPr id="86053" name="Text Box 37"/>
          <p:cNvSpPr txBox="1">
            <a:spLocks noChangeArrowheads="1"/>
          </p:cNvSpPr>
          <p:nvPr/>
        </p:nvSpPr>
        <p:spPr bwMode="auto">
          <a:xfrm>
            <a:off x="6643702" y="5857892"/>
            <a:ext cx="15001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2019 </a:t>
            </a:r>
            <a:r>
              <a:rPr lang="ru-RU" b="1" dirty="0"/>
              <a:t>год</a:t>
            </a:r>
          </a:p>
        </p:txBody>
      </p:sp>
      <p:sp>
        <p:nvSpPr>
          <p:cNvPr id="43" name="Цилиндр 42"/>
          <p:cNvSpPr/>
          <p:nvPr/>
        </p:nvSpPr>
        <p:spPr>
          <a:xfrm>
            <a:off x="285720" y="1857364"/>
            <a:ext cx="936000" cy="3960000"/>
          </a:xfrm>
          <a:prstGeom prst="can">
            <a:avLst/>
          </a:prstGeom>
          <a:solidFill>
            <a:srgbClr val="FF99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/>
          </a:p>
        </p:txBody>
      </p:sp>
      <p:sp>
        <p:nvSpPr>
          <p:cNvPr id="30" name="Цилиндр 29"/>
          <p:cNvSpPr/>
          <p:nvPr/>
        </p:nvSpPr>
        <p:spPr>
          <a:xfrm>
            <a:off x="1643042" y="1857364"/>
            <a:ext cx="936000" cy="3960000"/>
          </a:xfrm>
          <a:prstGeom prst="can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Цилиндр 30"/>
          <p:cNvSpPr/>
          <p:nvPr/>
        </p:nvSpPr>
        <p:spPr>
          <a:xfrm>
            <a:off x="6357950" y="1500174"/>
            <a:ext cx="936000" cy="4320000"/>
          </a:xfrm>
          <a:prstGeom prst="can">
            <a:avLst/>
          </a:prstGeom>
          <a:solidFill>
            <a:srgbClr val="FF99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Цилиндр 31"/>
          <p:cNvSpPr/>
          <p:nvPr/>
        </p:nvSpPr>
        <p:spPr>
          <a:xfrm>
            <a:off x="4714876" y="2214554"/>
            <a:ext cx="936000" cy="3600000"/>
          </a:xfrm>
          <a:prstGeom prst="can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Цилиндр 32"/>
          <p:cNvSpPr/>
          <p:nvPr/>
        </p:nvSpPr>
        <p:spPr>
          <a:xfrm>
            <a:off x="3357554" y="2214554"/>
            <a:ext cx="936000" cy="3600000"/>
          </a:xfrm>
          <a:prstGeom prst="can">
            <a:avLst/>
          </a:prstGeom>
          <a:solidFill>
            <a:srgbClr val="FF99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Цилиндр 35"/>
          <p:cNvSpPr/>
          <p:nvPr/>
        </p:nvSpPr>
        <p:spPr>
          <a:xfrm>
            <a:off x="7715272" y="1500174"/>
            <a:ext cx="936000" cy="4320000"/>
          </a:xfrm>
          <a:prstGeom prst="can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Text Box 54"/>
          <p:cNvSpPr txBox="1">
            <a:spLocks noChangeArrowheads="1"/>
          </p:cNvSpPr>
          <p:nvPr/>
        </p:nvSpPr>
        <p:spPr bwMode="auto">
          <a:xfrm rot="16200000">
            <a:off x="-381363" y="3667456"/>
            <a:ext cx="228601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b="1" dirty="0" smtClean="0"/>
              <a:t>1 170 622,76</a:t>
            </a:r>
            <a:endParaRPr lang="ru-RU" sz="2800" b="1" dirty="0"/>
          </a:p>
        </p:txBody>
      </p:sp>
      <p:sp>
        <p:nvSpPr>
          <p:cNvPr id="73" name="Text Box 54"/>
          <p:cNvSpPr txBox="1">
            <a:spLocks noChangeArrowheads="1"/>
          </p:cNvSpPr>
          <p:nvPr/>
        </p:nvSpPr>
        <p:spPr bwMode="auto">
          <a:xfrm rot="16200000">
            <a:off x="2619032" y="3810332"/>
            <a:ext cx="24288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b="1" dirty="0" smtClean="0"/>
              <a:t>1 128 697,66</a:t>
            </a:r>
            <a:endParaRPr lang="ru-RU" sz="2800" b="1" dirty="0"/>
          </a:p>
        </p:txBody>
      </p:sp>
      <p:sp>
        <p:nvSpPr>
          <p:cNvPr id="77" name="Text Box 54"/>
          <p:cNvSpPr txBox="1">
            <a:spLocks noChangeArrowheads="1"/>
          </p:cNvSpPr>
          <p:nvPr/>
        </p:nvSpPr>
        <p:spPr bwMode="auto">
          <a:xfrm rot="16200000">
            <a:off x="5476554" y="3453141"/>
            <a:ext cx="271464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b="1" dirty="0" smtClean="0"/>
              <a:t>1 181 871,72</a:t>
            </a:r>
            <a:endParaRPr lang="ru-RU" sz="2800" b="1" dirty="0"/>
          </a:p>
        </p:txBody>
      </p:sp>
      <p:sp>
        <p:nvSpPr>
          <p:cNvPr id="40" name="Text Box 34"/>
          <p:cNvSpPr txBox="1">
            <a:spLocks noChangeArrowheads="1"/>
          </p:cNvSpPr>
          <p:nvPr/>
        </p:nvSpPr>
        <p:spPr bwMode="auto">
          <a:xfrm>
            <a:off x="1285852" y="3786190"/>
            <a:ext cx="28575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/>
              <a:t>=</a:t>
            </a:r>
            <a:endParaRPr lang="ru-RU" sz="4000" b="1" dirty="0"/>
          </a:p>
        </p:txBody>
      </p:sp>
      <p:sp>
        <p:nvSpPr>
          <p:cNvPr id="41" name="Text Box 34"/>
          <p:cNvSpPr txBox="1">
            <a:spLocks noChangeArrowheads="1"/>
          </p:cNvSpPr>
          <p:nvPr/>
        </p:nvSpPr>
        <p:spPr bwMode="auto">
          <a:xfrm>
            <a:off x="4286248" y="3857628"/>
            <a:ext cx="42862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/>
              <a:t>=</a:t>
            </a:r>
            <a:endParaRPr lang="ru-RU" sz="4000" b="1" dirty="0"/>
          </a:p>
        </p:txBody>
      </p:sp>
      <p:sp>
        <p:nvSpPr>
          <p:cNvPr id="42" name="Text Box 34"/>
          <p:cNvSpPr txBox="1">
            <a:spLocks noChangeArrowheads="1"/>
          </p:cNvSpPr>
          <p:nvPr/>
        </p:nvSpPr>
        <p:spPr bwMode="auto">
          <a:xfrm>
            <a:off x="7358082" y="3786190"/>
            <a:ext cx="28575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/>
              <a:t>=</a:t>
            </a:r>
            <a:endParaRPr lang="ru-RU" sz="4000" b="1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714348" y="1214422"/>
            <a:ext cx="500066" cy="357190"/>
          </a:xfrm>
          <a:prstGeom prst="rect">
            <a:avLst/>
          </a:prstGeom>
          <a:solidFill>
            <a:srgbClr val="FF99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3643306" y="1214422"/>
            <a:ext cx="500066" cy="357190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Text Box 54"/>
          <p:cNvSpPr txBox="1">
            <a:spLocks noChangeArrowheads="1"/>
          </p:cNvSpPr>
          <p:nvPr/>
        </p:nvSpPr>
        <p:spPr bwMode="auto">
          <a:xfrm>
            <a:off x="1285852" y="1142984"/>
            <a:ext cx="17694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b="1" dirty="0" smtClean="0"/>
              <a:t>ДОХОДЫ</a:t>
            </a:r>
            <a:endParaRPr lang="ru-RU" sz="2400" b="1" dirty="0"/>
          </a:p>
        </p:txBody>
      </p:sp>
      <p:sp>
        <p:nvSpPr>
          <p:cNvPr id="44" name="Text Box 54"/>
          <p:cNvSpPr txBox="1">
            <a:spLocks noChangeArrowheads="1"/>
          </p:cNvSpPr>
          <p:nvPr/>
        </p:nvSpPr>
        <p:spPr bwMode="auto">
          <a:xfrm>
            <a:off x="4286248" y="1142984"/>
            <a:ext cx="17694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b="1" dirty="0" smtClean="0"/>
              <a:t>РАСХОДЫ</a:t>
            </a:r>
            <a:endParaRPr lang="ru-RU" sz="2400" b="1" dirty="0"/>
          </a:p>
        </p:txBody>
      </p:sp>
      <p:sp>
        <p:nvSpPr>
          <p:cNvPr id="37" name="Text Box 54"/>
          <p:cNvSpPr txBox="1">
            <a:spLocks noChangeArrowheads="1"/>
          </p:cNvSpPr>
          <p:nvPr/>
        </p:nvSpPr>
        <p:spPr bwMode="auto">
          <a:xfrm rot="16200000">
            <a:off x="975959" y="3667457"/>
            <a:ext cx="228601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b="1" dirty="0" smtClean="0"/>
              <a:t>1 170 622,76</a:t>
            </a:r>
            <a:endParaRPr lang="ru-RU" sz="2800" b="1" dirty="0"/>
          </a:p>
        </p:txBody>
      </p:sp>
      <p:sp>
        <p:nvSpPr>
          <p:cNvPr id="46" name="Text Box 54"/>
          <p:cNvSpPr txBox="1">
            <a:spLocks noChangeArrowheads="1"/>
          </p:cNvSpPr>
          <p:nvPr/>
        </p:nvSpPr>
        <p:spPr bwMode="auto">
          <a:xfrm rot="16200000">
            <a:off x="3916987" y="3881770"/>
            <a:ext cx="24288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b="1" dirty="0" smtClean="0"/>
              <a:t>1 128 697,66</a:t>
            </a:r>
            <a:endParaRPr lang="ru-RU" sz="2800" b="1" dirty="0"/>
          </a:p>
        </p:txBody>
      </p:sp>
      <p:sp>
        <p:nvSpPr>
          <p:cNvPr id="49" name="Text Box 54"/>
          <p:cNvSpPr txBox="1">
            <a:spLocks noChangeArrowheads="1"/>
          </p:cNvSpPr>
          <p:nvPr/>
        </p:nvSpPr>
        <p:spPr bwMode="auto">
          <a:xfrm rot="16200000">
            <a:off x="6905312" y="3524580"/>
            <a:ext cx="25717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b="1" dirty="0" smtClean="0"/>
              <a:t>1 181 871,72</a:t>
            </a:r>
            <a:endParaRPr lang="ru-RU" sz="2800" b="1" dirty="0"/>
          </a:p>
        </p:txBody>
      </p:sp>
      <p:sp>
        <p:nvSpPr>
          <p:cNvPr id="50" name="Text Box 38"/>
          <p:cNvSpPr txBox="1">
            <a:spLocks noChangeArrowheads="1"/>
          </p:cNvSpPr>
          <p:nvPr/>
        </p:nvSpPr>
        <p:spPr bwMode="auto">
          <a:xfrm>
            <a:off x="7429520" y="857232"/>
            <a:ext cx="15462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2000" i="1" dirty="0">
                <a:latin typeface="Calibri" pitchFamily="34" charset="0"/>
              </a:rPr>
              <a:t>тыс. рублей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923" name="Rectangle 14"/>
          <p:cNvSpPr>
            <a:spLocks noChangeArrowheads="1"/>
          </p:cNvSpPr>
          <p:nvPr/>
        </p:nvSpPr>
        <p:spPr bwMode="auto">
          <a:xfrm>
            <a:off x="2771775" y="6021388"/>
            <a:ext cx="215900" cy="2873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ru-RU" sz="1800">
              <a:latin typeface="Courier New" pitchFamily="49" charset="0"/>
            </a:endParaRPr>
          </a:p>
        </p:txBody>
      </p:sp>
      <p:sp>
        <p:nvSpPr>
          <p:cNvPr id="165924" name="Rectangle 15"/>
          <p:cNvSpPr>
            <a:spLocks noChangeArrowheads="1"/>
          </p:cNvSpPr>
          <p:nvPr/>
        </p:nvSpPr>
        <p:spPr bwMode="auto">
          <a:xfrm>
            <a:off x="6372225" y="2781300"/>
            <a:ext cx="360363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ru-RU" sz="1800">
              <a:latin typeface="Courier New" pitchFamily="49" charset="0"/>
            </a:endParaRPr>
          </a:p>
        </p:txBody>
      </p:sp>
      <p:sp>
        <p:nvSpPr>
          <p:cNvPr id="165926" name="Text Box 29"/>
          <p:cNvSpPr txBox="1">
            <a:spLocks noChangeArrowheads="1"/>
          </p:cNvSpPr>
          <p:nvPr/>
        </p:nvSpPr>
        <p:spPr bwMode="auto">
          <a:xfrm>
            <a:off x="5286380" y="3000372"/>
            <a:ext cx="13684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800"/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714375" y="1"/>
            <a:ext cx="8429625" cy="285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2400" kern="0" dirty="0">
                <a:solidFill>
                  <a:schemeClr val="tx2"/>
                </a:solidFill>
                <a:ea typeface="+mj-ea"/>
                <a:cs typeface="+mj-cs"/>
              </a:rPr>
              <a:t/>
            </a:r>
            <a:br>
              <a:rPr lang="ru-RU" sz="2400" kern="0" dirty="0">
                <a:solidFill>
                  <a:schemeClr val="tx2"/>
                </a:solidFill>
                <a:ea typeface="+mj-ea"/>
                <a:cs typeface="+mj-cs"/>
              </a:rPr>
            </a:br>
            <a:r>
              <a:rPr lang="ru-RU" sz="2400" kern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ОБЕСПЕЧЕНИЕ УСТОЙЧИВОСТИ БЮДЖЕТА</a:t>
            </a:r>
            <a:endParaRPr lang="ru-RU" sz="2400" b="0" kern="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15" name="Rectangle 832"/>
          <p:cNvSpPr>
            <a:spLocks noChangeArrowheads="1"/>
          </p:cNvSpPr>
          <p:nvPr/>
        </p:nvSpPr>
        <p:spPr bwMode="auto">
          <a:xfrm>
            <a:off x="0" y="6572250"/>
            <a:ext cx="91440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1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 pitchFamily="18" charset="0"/>
              </a:rPr>
              <a:t>ФИНАНСОВОЕ УПРАВЛЕНИЕ АДМИНИСТРАЦИИ КУРСКОГО МУНИЦИПАЛЬНОГО РАЙОНА СТАВРОПОЛЬСКОГО КРАЯ</a:t>
            </a:r>
          </a:p>
        </p:txBody>
      </p: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2214546" y="1428736"/>
            <a:ext cx="4857784" cy="4295796"/>
            <a:chOff x="1968" y="1488"/>
            <a:chExt cx="1776" cy="1766"/>
          </a:xfrm>
        </p:grpSpPr>
        <p:sp>
          <p:nvSpPr>
            <p:cNvPr id="7" name="AutoShape 21"/>
            <p:cNvSpPr>
              <a:spLocks noChangeArrowheads="1"/>
            </p:cNvSpPr>
            <p:nvPr/>
          </p:nvSpPr>
          <p:spPr bwMode="gray">
            <a:xfrm rot="6774404">
              <a:off x="2004" y="1578"/>
              <a:ext cx="1688" cy="1664"/>
            </a:xfrm>
            <a:custGeom>
              <a:avLst/>
              <a:gdLst>
                <a:gd name="G0" fmla="+- -1509893 0 0"/>
                <a:gd name="G1" fmla="+- -5955455 0 0"/>
                <a:gd name="G2" fmla="+- -1509893 0 -5955455"/>
                <a:gd name="G3" fmla="+- 10800 0 0"/>
                <a:gd name="G4" fmla="+- 0 0 -1509893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926 0 0"/>
                <a:gd name="G9" fmla="+- 0 0 -5955455"/>
                <a:gd name="G10" fmla="+- 7926 0 2700"/>
                <a:gd name="G11" fmla="cos G10 -1509893"/>
                <a:gd name="G12" fmla="sin G10 -1509893"/>
                <a:gd name="G13" fmla="cos 13500 -1509893"/>
                <a:gd name="G14" fmla="sin 13500 -1509893"/>
                <a:gd name="G15" fmla="+- G11 10800 0"/>
                <a:gd name="G16" fmla="+- G12 10800 0"/>
                <a:gd name="G17" fmla="+- G13 10800 0"/>
                <a:gd name="G18" fmla="+- G14 10800 0"/>
                <a:gd name="G19" fmla="*/ 7926 1 2"/>
                <a:gd name="G20" fmla="+- G19 5400 0"/>
                <a:gd name="G21" fmla="cos G20 -1509893"/>
                <a:gd name="G22" fmla="sin G20 -1509893"/>
                <a:gd name="G23" fmla="+- G21 10800 0"/>
                <a:gd name="G24" fmla="+- G12 G23 G22"/>
                <a:gd name="G25" fmla="+- G22 G23 G11"/>
                <a:gd name="G26" fmla="cos 10800 -1509893"/>
                <a:gd name="G27" fmla="sin 10800 -1509893"/>
                <a:gd name="G28" fmla="cos 7926 -1509893"/>
                <a:gd name="G29" fmla="sin 7926 -1509893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5955455"/>
                <a:gd name="G36" fmla="sin G34 -5955455"/>
                <a:gd name="G37" fmla="+/ -5955455 -1509893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926 G39"/>
                <a:gd name="G43" fmla="sin 7926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6689 w 21600"/>
                <a:gd name="T5" fmla="*/ 1746 h 21600"/>
                <a:gd name="T6" fmla="*/ 10657 w 21600"/>
                <a:gd name="T7" fmla="*/ 1438 h 21600"/>
                <a:gd name="T8" fmla="*/ 15121 w 21600"/>
                <a:gd name="T9" fmla="*/ 4156 h 21600"/>
                <a:gd name="T10" fmla="*/ 23223 w 21600"/>
                <a:gd name="T11" fmla="*/ 5516 h 21600"/>
                <a:gd name="T12" fmla="*/ 21035 w 21600"/>
                <a:gd name="T13" fmla="*/ 10942 h 21600"/>
                <a:gd name="T14" fmla="*/ 15609 w 21600"/>
                <a:gd name="T15" fmla="*/ 8754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8093" y="7698"/>
                  </a:moveTo>
                  <a:cubicBezTo>
                    <a:pt x="16849" y="4772"/>
                    <a:pt x="13978" y="2874"/>
                    <a:pt x="10800" y="2874"/>
                  </a:cubicBezTo>
                  <a:cubicBezTo>
                    <a:pt x="10759" y="2873"/>
                    <a:pt x="10719" y="2874"/>
                    <a:pt x="10679" y="2874"/>
                  </a:cubicBezTo>
                  <a:lnTo>
                    <a:pt x="10635" y="1"/>
                  </a:lnTo>
                  <a:cubicBezTo>
                    <a:pt x="10690" y="0"/>
                    <a:pt x="10745" y="-1"/>
                    <a:pt x="10800" y="0"/>
                  </a:cubicBezTo>
                  <a:cubicBezTo>
                    <a:pt x="15131" y="0"/>
                    <a:pt x="19043" y="2587"/>
                    <a:pt x="20738" y="6573"/>
                  </a:cubicBezTo>
                  <a:lnTo>
                    <a:pt x="23223" y="5516"/>
                  </a:lnTo>
                  <a:lnTo>
                    <a:pt x="21035" y="10942"/>
                  </a:lnTo>
                  <a:lnTo>
                    <a:pt x="15609" y="8754"/>
                  </a:lnTo>
                  <a:lnTo>
                    <a:pt x="18093" y="7698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shade val="0"/>
                    <a:invGamma/>
                  </a:schemeClr>
                </a:gs>
                <a:gs pos="100000">
                  <a:schemeClr val="hlink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76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ru-RU" sz="1800" b="0"/>
            </a:p>
          </p:txBody>
        </p:sp>
        <p:sp>
          <p:nvSpPr>
            <p:cNvPr id="8" name="AutoShape 22"/>
            <p:cNvSpPr>
              <a:spLocks noChangeArrowheads="1"/>
            </p:cNvSpPr>
            <p:nvPr/>
          </p:nvSpPr>
          <p:spPr bwMode="gray">
            <a:xfrm rot="12174404">
              <a:off x="1968" y="1567"/>
              <a:ext cx="1688" cy="1665"/>
            </a:xfrm>
            <a:custGeom>
              <a:avLst/>
              <a:gdLst>
                <a:gd name="G0" fmla="+- -1509893 0 0"/>
                <a:gd name="G1" fmla="+- -5955455 0 0"/>
                <a:gd name="G2" fmla="+- -1509893 0 -5955455"/>
                <a:gd name="G3" fmla="+- 10800 0 0"/>
                <a:gd name="G4" fmla="+- 0 0 -1509893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926 0 0"/>
                <a:gd name="G9" fmla="+- 0 0 -5955455"/>
                <a:gd name="G10" fmla="+- 7926 0 2700"/>
                <a:gd name="G11" fmla="cos G10 -1509893"/>
                <a:gd name="G12" fmla="sin G10 -1509893"/>
                <a:gd name="G13" fmla="cos 13500 -1509893"/>
                <a:gd name="G14" fmla="sin 13500 -1509893"/>
                <a:gd name="G15" fmla="+- G11 10800 0"/>
                <a:gd name="G16" fmla="+- G12 10800 0"/>
                <a:gd name="G17" fmla="+- G13 10800 0"/>
                <a:gd name="G18" fmla="+- G14 10800 0"/>
                <a:gd name="G19" fmla="*/ 7926 1 2"/>
                <a:gd name="G20" fmla="+- G19 5400 0"/>
                <a:gd name="G21" fmla="cos G20 -1509893"/>
                <a:gd name="G22" fmla="sin G20 -1509893"/>
                <a:gd name="G23" fmla="+- G21 10800 0"/>
                <a:gd name="G24" fmla="+- G12 G23 G22"/>
                <a:gd name="G25" fmla="+- G22 G23 G11"/>
                <a:gd name="G26" fmla="cos 10800 -1509893"/>
                <a:gd name="G27" fmla="sin 10800 -1509893"/>
                <a:gd name="G28" fmla="cos 7926 -1509893"/>
                <a:gd name="G29" fmla="sin 7926 -1509893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5955455"/>
                <a:gd name="G36" fmla="sin G34 -5955455"/>
                <a:gd name="G37" fmla="+/ -5955455 -1509893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926 G39"/>
                <a:gd name="G43" fmla="sin 7926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6689 w 21600"/>
                <a:gd name="T5" fmla="*/ 1746 h 21600"/>
                <a:gd name="T6" fmla="*/ 10657 w 21600"/>
                <a:gd name="T7" fmla="*/ 1438 h 21600"/>
                <a:gd name="T8" fmla="*/ 15121 w 21600"/>
                <a:gd name="T9" fmla="*/ 4156 h 21600"/>
                <a:gd name="T10" fmla="*/ 23223 w 21600"/>
                <a:gd name="T11" fmla="*/ 5516 h 21600"/>
                <a:gd name="T12" fmla="*/ 21035 w 21600"/>
                <a:gd name="T13" fmla="*/ 10942 h 21600"/>
                <a:gd name="T14" fmla="*/ 15609 w 21600"/>
                <a:gd name="T15" fmla="*/ 8754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8093" y="7698"/>
                  </a:moveTo>
                  <a:cubicBezTo>
                    <a:pt x="16849" y="4772"/>
                    <a:pt x="13978" y="2874"/>
                    <a:pt x="10800" y="2874"/>
                  </a:cubicBezTo>
                  <a:cubicBezTo>
                    <a:pt x="10759" y="2873"/>
                    <a:pt x="10719" y="2874"/>
                    <a:pt x="10679" y="2874"/>
                  </a:cubicBezTo>
                  <a:lnTo>
                    <a:pt x="10635" y="1"/>
                  </a:lnTo>
                  <a:cubicBezTo>
                    <a:pt x="10690" y="0"/>
                    <a:pt x="10745" y="-1"/>
                    <a:pt x="10800" y="0"/>
                  </a:cubicBezTo>
                  <a:cubicBezTo>
                    <a:pt x="15131" y="0"/>
                    <a:pt x="19043" y="2587"/>
                    <a:pt x="20738" y="6573"/>
                  </a:cubicBezTo>
                  <a:lnTo>
                    <a:pt x="23223" y="5516"/>
                  </a:lnTo>
                  <a:lnTo>
                    <a:pt x="21035" y="10942"/>
                  </a:lnTo>
                  <a:lnTo>
                    <a:pt x="15609" y="8754"/>
                  </a:lnTo>
                  <a:lnTo>
                    <a:pt x="18093" y="7698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shade val="0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76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ru-RU" sz="1800" b="0"/>
            </a:p>
          </p:txBody>
        </p:sp>
        <p:sp>
          <p:nvSpPr>
            <p:cNvPr id="9" name="AutoShape 23"/>
            <p:cNvSpPr>
              <a:spLocks noChangeArrowheads="1"/>
            </p:cNvSpPr>
            <p:nvPr/>
          </p:nvSpPr>
          <p:spPr bwMode="gray">
            <a:xfrm rot="17574404">
              <a:off x="2029" y="1500"/>
              <a:ext cx="1688" cy="1664"/>
            </a:xfrm>
            <a:custGeom>
              <a:avLst/>
              <a:gdLst>
                <a:gd name="G0" fmla="+- -1509893 0 0"/>
                <a:gd name="G1" fmla="+- -5955455 0 0"/>
                <a:gd name="G2" fmla="+- -1509893 0 -5955455"/>
                <a:gd name="G3" fmla="+- 10800 0 0"/>
                <a:gd name="G4" fmla="+- 0 0 -1509893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926 0 0"/>
                <a:gd name="G9" fmla="+- 0 0 -5955455"/>
                <a:gd name="G10" fmla="+- 7926 0 2700"/>
                <a:gd name="G11" fmla="cos G10 -1509893"/>
                <a:gd name="G12" fmla="sin G10 -1509893"/>
                <a:gd name="G13" fmla="cos 13500 -1509893"/>
                <a:gd name="G14" fmla="sin 13500 -1509893"/>
                <a:gd name="G15" fmla="+- G11 10800 0"/>
                <a:gd name="G16" fmla="+- G12 10800 0"/>
                <a:gd name="G17" fmla="+- G13 10800 0"/>
                <a:gd name="G18" fmla="+- G14 10800 0"/>
                <a:gd name="G19" fmla="*/ 7926 1 2"/>
                <a:gd name="G20" fmla="+- G19 5400 0"/>
                <a:gd name="G21" fmla="cos G20 -1509893"/>
                <a:gd name="G22" fmla="sin G20 -1509893"/>
                <a:gd name="G23" fmla="+- G21 10800 0"/>
                <a:gd name="G24" fmla="+- G12 G23 G22"/>
                <a:gd name="G25" fmla="+- G22 G23 G11"/>
                <a:gd name="G26" fmla="cos 10800 -1509893"/>
                <a:gd name="G27" fmla="sin 10800 -1509893"/>
                <a:gd name="G28" fmla="cos 7926 -1509893"/>
                <a:gd name="G29" fmla="sin 7926 -1509893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5955455"/>
                <a:gd name="G36" fmla="sin G34 -5955455"/>
                <a:gd name="G37" fmla="+/ -5955455 -1509893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926 G39"/>
                <a:gd name="G43" fmla="sin 7926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6689 w 21600"/>
                <a:gd name="T5" fmla="*/ 1746 h 21600"/>
                <a:gd name="T6" fmla="*/ 10657 w 21600"/>
                <a:gd name="T7" fmla="*/ 1438 h 21600"/>
                <a:gd name="T8" fmla="*/ 15121 w 21600"/>
                <a:gd name="T9" fmla="*/ 4156 h 21600"/>
                <a:gd name="T10" fmla="*/ 23223 w 21600"/>
                <a:gd name="T11" fmla="*/ 5516 h 21600"/>
                <a:gd name="T12" fmla="*/ 21035 w 21600"/>
                <a:gd name="T13" fmla="*/ 10942 h 21600"/>
                <a:gd name="T14" fmla="*/ 15609 w 21600"/>
                <a:gd name="T15" fmla="*/ 8754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8093" y="7698"/>
                  </a:moveTo>
                  <a:cubicBezTo>
                    <a:pt x="16849" y="4772"/>
                    <a:pt x="13978" y="2874"/>
                    <a:pt x="10800" y="2874"/>
                  </a:cubicBezTo>
                  <a:cubicBezTo>
                    <a:pt x="10759" y="2873"/>
                    <a:pt x="10719" y="2874"/>
                    <a:pt x="10679" y="2874"/>
                  </a:cubicBezTo>
                  <a:lnTo>
                    <a:pt x="10635" y="1"/>
                  </a:lnTo>
                  <a:cubicBezTo>
                    <a:pt x="10690" y="0"/>
                    <a:pt x="10745" y="-1"/>
                    <a:pt x="10800" y="0"/>
                  </a:cubicBezTo>
                  <a:cubicBezTo>
                    <a:pt x="15131" y="0"/>
                    <a:pt x="19043" y="2587"/>
                    <a:pt x="20738" y="6573"/>
                  </a:cubicBezTo>
                  <a:lnTo>
                    <a:pt x="23223" y="5516"/>
                  </a:lnTo>
                  <a:lnTo>
                    <a:pt x="21035" y="10942"/>
                  </a:lnTo>
                  <a:lnTo>
                    <a:pt x="15609" y="8754"/>
                  </a:lnTo>
                  <a:lnTo>
                    <a:pt x="18093" y="7698"/>
                  </a:lnTo>
                  <a:close/>
                </a:path>
              </a:pathLst>
            </a:custGeom>
            <a:gradFill rotWithShape="1">
              <a:gsLst>
                <a:gs pos="0">
                  <a:schemeClr val="folHlink">
                    <a:gamma/>
                    <a:shade val="6275"/>
                    <a:invGamma/>
                  </a:schemeClr>
                </a:gs>
                <a:gs pos="100000">
                  <a:schemeClr val="folHlink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76200" prstMaterial="legacyMatte">
              <a:bevelT w="13500" h="13500" prst="angle"/>
              <a:bevelB w="13500" h="13500" prst="angle"/>
              <a:extrusionClr>
                <a:schemeClr val="folHlink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ru-RU" sz="1800" b="0"/>
            </a:p>
          </p:txBody>
        </p:sp>
        <p:sp>
          <p:nvSpPr>
            <p:cNvPr id="10" name="AutoShape 24"/>
            <p:cNvSpPr>
              <a:spLocks noChangeArrowheads="1"/>
            </p:cNvSpPr>
            <p:nvPr/>
          </p:nvSpPr>
          <p:spPr bwMode="gray">
            <a:xfrm rot="22974404">
              <a:off x="2056" y="1536"/>
              <a:ext cx="1688" cy="1663"/>
            </a:xfrm>
            <a:custGeom>
              <a:avLst/>
              <a:gdLst>
                <a:gd name="G0" fmla="+- -1509893 0 0"/>
                <a:gd name="G1" fmla="+- -5955455 0 0"/>
                <a:gd name="G2" fmla="+- -1509893 0 -5955455"/>
                <a:gd name="G3" fmla="+- 10800 0 0"/>
                <a:gd name="G4" fmla="+- 0 0 -1509893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926 0 0"/>
                <a:gd name="G9" fmla="+- 0 0 -5955455"/>
                <a:gd name="G10" fmla="+- 7926 0 2700"/>
                <a:gd name="G11" fmla="cos G10 -1509893"/>
                <a:gd name="G12" fmla="sin G10 -1509893"/>
                <a:gd name="G13" fmla="cos 13500 -1509893"/>
                <a:gd name="G14" fmla="sin 13500 -1509893"/>
                <a:gd name="G15" fmla="+- G11 10800 0"/>
                <a:gd name="G16" fmla="+- G12 10800 0"/>
                <a:gd name="G17" fmla="+- G13 10800 0"/>
                <a:gd name="G18" fmla="+- G14 10800 0"/>
                <a:gd name="G19" fmla="*/ 7926 1 2"/>
                <a:gd name="G20" fmla="+- G19 5400 0"/>
                <a:gd name="G21" fmla="cos G20 -1509893"/>
                <a:gd name="G22" fmla="sin G20 -1509893"/>
                <a:gd name="G23" fmla="+- G21 10800 0"/>
                <a:gd name="G24" fmla="+- G12 G23 G22"/>
                <a:gd name="G25" fmla="+- G22 G23 G11"/>
                <a:gd name="G26" fmla="cos 10800 -1509893"/>
                <a:gd name="G27" fmla="sin 10800 -1509893"/>
                <a:gd name="G28" fmla="cos 7926 -1509893"/>
                <a:gd name="G29" fmla="sin 7926 -1509893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5955455"/>
                <a:gd name="G36" fmla="sin G34 -5955455"/>
                <a:gd name="G37" fmla="+/ -5955455 -1509893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926 G39"/>
                <a:gd name="G43" fmla="sin 7926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6689 w 21600"/>
                <a:gd name="T5" fmla="*/ 1746 h 21600"/>
                <a:gd name="T6" fmla="*/ 10657 w 21600"/>
                <a:gd name="T7" fmla="*/ 1438 h 21600"/>
                <a:gd name="T8" fmla="*/ 15121 w 21600"/>
                <a:gd name="T9" fmla="*/ 4156 h 21600"/>
                <a:gd name="T10" fmla="*/ 23223 w 21600"/>
                <a:gd name="T11" fmla="*/ 5516 h 21600"/>
                <a:gd name="T12" fmla="*/ 21035 w 21600"/>
                <a:gd name="T13" fmla="*/ 10942 h 21600"/>
                <a:gd name="T14" fmla="*/ 15609 w 21600"/>
                <a:gd name="T15" fmla="*/ 8754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8093" y="7698"/>
                  </a:moveTo>
                  <a:cubicBezTo>
                    <a:pt x="16849" y="4772"/>
                    <a:pt x="13978" y="2874"/>
                    <a:pt x="10800" y="2874"/>
                  </a:cubicBezTo>
                  <a:cubicBezTo>
                    <a:pt x="10759" y="2873"/>
                    <a:pt x="10719" y="2874"/>
                    <a:pt x="10679" y="2874"/>
                  </a:cubicBezTo>
                  <a:lnTo>
                    <a:pt x="10635" y="1"/>
                  </a:lnTo>
                  <a:cubicBezTo>
                    <a:pt x="10690" y="0"/>
                    <a:pt x="10745" y="-1"/>
                    <a:pt x="10800" y="0"/>
                  </a:cubicBezTo>
                  <a:cubicBezTo>
                    <a:pt x="15131" y="0"/>
                    <a:pt x="19043" y="2587"/>
                    <a:pt x="20738" y="6573"/>
                  </a:cubicBezTo>
                  <a:lnTo>
                    <a:pt x="23223" y="5516"/>
                  </a:lnTo>
                  <a:lnTo>
                    <a:pt x="21035" y="10942"/>
                  </a:lnTo>
                  <a:lnTo>
                    <a:pt x="15609" y="8754"/>
                  </a:lnTo>
                  <a:lnTo>
                    <a:pt x="18093" y="7698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gamma/>
                    <a:shade val="0"/>
                    <a:invGamma/>
                  </a:schemeClr>
                </a:gs>
                <a:gs pos="100000">
                  <a:schemeClr val="accent2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176200" prstMaterial="legacyMatte">
              <a:bevelT w="13500" h="13500" prst="angle"/>
              <a:bevelB w="13500" h="13500" prst="angle"/>
              <a:extrusionClr>
                <a:schemeClr val="accent2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ru-RU" sz="1800" b="0"/>
            </a:p>
          </p:txBody>
        </p:sp>
      </p:grpSp>
      <p:sp>
        <p:nvSpPr>
          <p:cNvPr id="20" name="Рамка 19"/>
          <p:cNvSpPr/>
          <p:nvPr/>
        </p:nvSpPr>
        <p:spPr>
          <a:xfrm>
            <a:off x="142844" y="1000108"/>
            <a:ext cx="4000496" cy="733075"/>
          </a:xfrm>
          <a:prstGeom prst="frame">
            <a:avLst/>
          </a:prstGeom>
          <a:solidFill>
            <a:srgbClr val="92D050"/>
          </a:solidFill>
          <a:ln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2700000" scaled="1"/>
              <a:tileRect/>
            </a:gradFill>
          </a:ln>
          <a:scene3d>
            <a:camera prst="orthographicFront"/>
            <a:lightRig rig="threePt" dir="t"/>
          </a:scene3d>
          <a:sp3d>
            <a:bevelT w="114300"/>
            <a:bevelB w="1143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800" b="0" dirty="0">
                <a:solidFill>
                  <a:schemeClr val="tx2"/>
                </a:solidFill>
                <a:latin typeface="Times New Roman" pitchFamily="18" charset="0"/>
              </a:rPr>
              <a:t>выплата заработной платы работникам бюджетной сфер</a:t>
            </a:r>
            <a:r>
              <a:rPr lang="ru-RU" b="0" dirty="0">
                <a:solidFill>
                  <a:schemeClr val="tx2"/>
                </a:solidFill>
                <a:latin typeface="Times New Roman" pitchFamily="18" charset="0"/>
              </a:rPr>
              <a:t>ы</a:t>
            </a:r>
          </a:p>
        </p:txBody>
      </p:sp>
      <p:sp>
        <p:nvSpPr>
          <p:cNvPr id="2" name="Рамка 19"/>
          <p:cNvSpPr/>
          <p:nvPr/>
        </p:nvSpPr>
        <p:spPr>
          <a:xfrm>
            <a:off x="6000760" y="5500702"/>
            <a:ext cx="2785341" cy="665497"/>
          </a:xfrm>
          <a:prstGeom prst="frame">
            <a:avLst/>
          </a:prstGeom>
          <a:solidFill>
            <a:schemeClr val="accent1">
              <a:lumMod val="50000"/>
            </a:schemeClr>
          </a:solidFill>
          <a:ln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2700000" scaled="1"/>
              <a:tileRect/>
            </a:gradFill>
          </a:ln>
          <a:scene3d>
            <a:camera prst="orthographicFront"/>
            <a:lightRig rig="threePt" dir="t"/>
          </a:scene3d>
          <a:sp3d>
            <a:bevelT w="114300"/>
            <a:bevelB w="1143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800" b="0" dirty="0">
                <a:solidFill>
                  <a:schemeClr val="tx2"/>
                </a:solidFill>
                <a:latin typeface="Times New Roman" pitchFamily="18" charset="0"/>
              </a:rPr>
              <a:t>социальные выплаты населению</a:t>
            </a:r>
          </a:p>
        </p:txBody>
      </p:sp>
      <p:sp>
        <p:nvSpPr>
          <p:cNvPr id="3" name="Рамка 19"/>
          <p:cNvSpPr/>
          <p:nvPr/>
        </p:nvSpPr>
        <p:spPr>
          <a:xfrm>
            <a:off x="500034" y="5643578"/>
            <a:ext cx="3129632" cy="666965"/>
          </a:xfrm>
          <a:prstGeom prst="frame">
            <a:avLst/>
          </a:prstGeom>
          <a:ln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2700000" scaled="1"/>
              <a:tileRect/>
            </a:gradFill>
          </a:ln>
          <a:scene3d>
            <a:camera prst="orthographicFront"/>
            <a:lightRig rig="threePt" dir="t"/>
          </a:scene3d>
          <a:sp3d>
            <a:bevelT w="114300"/>
            <a:bevelB w="1143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800" b="0" dirty="0">
                <a:solidFill>
                  <a:schemeClr val="tx2"/>
                </a:solidFill>
                <a:latin typeface="Times New Roman" pitchFamily="18" charset="0"/>
              </a:rPr>
              <a:t>коммунальные услуги</a:t>
            </a:r>
          </a:p>
        </p:txBody>
      </p:sp>
      <p:sp>
        <p:nvSpPr>
          <p:cNvPr id="4" name="Рамка 19"/>
          <p:cNvSpPr/>
          <p:nvPr/>
        </p:nvSpPr>
        <p:spPr>
          <a:xfrm>
            <a:off x="214282" y="3714752"/>
            <a:ext cx="3200971" cy="733074"/>
          </a:xfrm>
          <a:prstGeom prst="frame">
            <a:avLst/>
          </a:prstGeom>
          <a:solidFill>
            <a:srgbClr val="339966"/>
          </a:solidFill>
          <a:ln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2700000" scaled="1"/>
              <a:tileRect/>
            </a:gradFill>
          </a:ln>
          <a:scene3d>
            <a:camera prst="orthographicFront"/>
            <a:lightRig rig="threePt" dir="t"/>
          </a:scene3d>
          <a:sp3d>
            <a:bevelT w="114300"/>
            <a:bevelB w="1143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800" b="0" dirty="0">
                <a:solidFill>
                  <a:schemeClr val="tx2"/>
                </a:solidFill>
                <a:latin typeface="Times New Roman" pitchFamily="18" charset="0"/>
              </a:rPr>
              <a:t>медикаменты, перевязочные </a:t>
            </a:r>
          </a:p>
          <a:p>
            <a:pPr algn="ctr"/>
            <a:r>
              <a:rPr lang="ru-RU" sz="1800" b="0" dirty="0">
                <a:solidFill>
                  <a:schemeClr val="tx2"/>
                </a:solidFill>
                <a:latin typeface="Times New Roman" pitchFamily="18" charset="0"/>
              </a:rPr>
              <a:t>   средства</a:t>
            </a:r>
            <a:endParaRPr lang="ru-RU" sz="1800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5" name="Рамка 19"/>
          <p:cNvSpPr/>
          <p:nvPr/>
        </p:nvSpPr>
        <p:spPr>
          <a:xfrm>
            <a:off x="6357950" y="1857364"/>
            <a:ext cx="2634742" cy="665496"/>
          </a:xfrm>
          <a:prstGeom prst="frame">
            <a:avLst/>
          </a:prstGeom>
          <a:solidFill>
            <a:schemeClr val="accent2">
              <a:lumMod val="75000"/>
            </a:schemeClr>
          </a:solidFill>
          <a:ln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2700000" scaled="1"/>
              <a:tileRect/>
            </a:gradFill>
          </a:ln>
          <a:scene3d>
            <a:camera prst="orthographicFront"/>
            <a:lightRig rig="threePt" dir="t"/>
          </a:scene3d>
          <a:sp3d>
            <a:bevelT w="114300"/>
            <a:bevelB w="1143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800" b="0" dirty="0">
                <a:solidFill>
                  <a:schemeClr val="tx2"/>
                </a:solidFill>
                <a:latin typeface="Times New Roman" pitchFamily="18" charset="0"/>
              </a:rPr>
              <a:t>продукты питания</a:t>
            </a:r>
          </a:p>
        </p:txBody>
      </p:sp>
      <p:sp>
        <p:nvSpPr>
          <p:cNvPr id="24" name="Text Box 12"/>
          <p:cNvSpPr txBox="1">
            <a:spLocks noChangeArrowheads="1"/>
          </p:cNvSpPr>
          <p:nvPr/>
        </p:nvSpPr>
        <p:spPr bwMode="auto">
          <a:xfrm>
            <a:off x="7858148" y="928670"/>
            <a:ext cx="128585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тыс.рублей</a:t>
            </a:r>
            <a:endParaRPr lang="ru-RU" sz="1600" b="0" i="1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994" name="Picture 2" descr="C:\Documents and Settings\Home\Рабочий стол\Презентации\Презентации\1424689183_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928670"/>
            <a:ext cx="3286148" cy="3500438"/>
          </a:xfrm>
          <a:prstGeom prst="rect">
            <a:avLst/>
          </a:prstGeom>
          <a:noFill/>
        </p:spPr>
      </p:pic>
      <p:sp>
        <p:nvSpPr>
          <p:cNvPr id="183300" name="Line 6"/>
          <p:cNvSpPr>
            <a:spLocks noChangeShapeType="1"/>
          </p:cNvSpPr>
          <p:nvPr/>
        </p:nvSpPr>
        <p:spPr bwMode="auto">
          <a:xfrm>
            <a:off x="1258888" y="20605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3302" name="Text Box 8"/>
          <p:cNvSpPr txBox="1">
            <a:spLocks noChangeArrowheads="1"/>
          </p:cNvSpPr>
          <p:nvPr/>
        </p:nvSpPr>
        <p:spPr bwMode="auto">
          <a:xfrm>
            <a:off x="7667625" y="9810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800" b="0">
              <a:latin typeface="Arial" charset="0"/>
            </a:endParaRPr>
          </a:p>
        </p:txBody>
      </p:sp>
      <p:sp>
        <p:nvSpPr>
          <p:cNvPr id="13" name="Rectangle 832"/>
          <p:cNvSpPr>
            <a:spLocks noChangeArrowheads="1"/>
          </p:cNvSpPr>
          <p:nvPr/>
        </p:nvSpPr>
        <p:spPr bwMode="auto">
          <a:xfrm>
            <a:off x="0" y="6572250"/>
            <a:ext cx="91440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1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 pitchFamily="18" charset="0"/>
              </a:rPr>
              <a:t>ФИНАНСОВОЕ УПРАВЛЕНИЕ АДМИНИСТРАЦИИ КУРСКОГО МУНИЦИПАЛЬНОГО РАЙОНА СТАВРОПОЛЬСКОГО КРАЯ</a:t>
            </a:r>
          </a:p>
        </p:txBody>
      </p:sp>
      <p:sp>
        <p:nvSpPr>
          <p:cNvPr id="183305" name="Text Box 12"/>
          <p:cNvSpPr txBox="1">
            <a:spLocks noChangeArrowheads="1"/>
          </p:cNvSpPr>
          <p:nvPr/>
        </p:nvSpPr>
        <p:spPr bwMode="auto">
          <a:xfrm>
            <a:off x="3071802" y="3071810"/>
            <a:ext cx="2786083" cy="1246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МЕСТНЫЙ </a:t>
            </a:r>
          </a:p>
          <a:p>
            <a:pPr algn="ctr"/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БЮДЖЕТ</a:t>
            </a:r>
            <a:endParaRPr lang="ru-RU" sz="25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500" dirty="0">
              <a:latin typeface="Arial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eaLnBrk="0" hangingPunct="0">
              <a:defRPr/>
            </a:pPr>
            <a:r>
              <a:rPr lang="ru-RU" altLang="ru-RU" sz="3600" i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6"/>
                </a:solidFill>
                <a:latin typeface="Arial Narrow" pitchFamily="34" charset="0"/>
              </a:rPr>
              <a:t>«Собирай по ягодке ─ наберешь кузовок»</a:t>
            </a:r>
            <a:endParaRPr lang="ru-RU" altLang="ru-RU" sz="3600" i="1" dirty="0">
              <a:ln>
                <a:solidFill>
                  <a:schemeClr val="tx2">
                    <a:lumMod val="75000"/>
                  </a:schemeClr>
                </a:solidFill>
              </a:ln>
              <a:solidFill>
                <a:schemeClr val="accent6"/>
              </a:solidFill>
              <a:latin typeface="Arial Narrow" pitchFamily="34" charset="0"/>
            </a:endParaRPr>
          </a:p>
        </p:txBody>
      </p:sp>
      <p:sp>
        <p:nvSpPr>
          <p:cNvPr id="18" name="Выгнутая влево стрелка 17"/>
          <p:cNvSpPr/>
          <p:nvPr/>
        </p:nvSpPr>
        <p:spPr>
          <a:xfrm>
            <a:off x="428596" y="1500174"/>
            <a:ext cx="2286016" cy="3786214"/>
          </a:xfrm>
          <a:prstGeom prst="curvedRightArrow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Выгнутая влево стрелка 18"/>
          <p:cNvSpPr/>
          <p:nvPr/>
        </p:nvSpPr>
        <p:spPr>
          <a:xfrm rot="10800000">
            <a:off x="6286512" y="1428736"/>
            <a:ext cx="2286016" cy="3500462"/>
          </a:xfrm>
          <a:prstGeom prst="curvedRightArrow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42910" y="2714620"/>
            <a:ext cx="23574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МОБИЛИЗАЦИЯ ДОХОДНЫХ ИСТОЧНИКОВ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715008" y="2714620"/>
            <a:ext cx="235745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РАЧИТЕЛЬНОЕ ОТНОШЕНИЕ К БЮДЖЕТНЫМ СРЕДСТВАМ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357422" y="4857760"/>
            <a:ext cx="41434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ВЫСОКАЯ ОТВЕТСТВЕНОСТЬ ВСЕХ ПРИЧАСТНЫХ К УПРАВЛЕНИЮ И РАСПОРЯЖЕНИЮ ФИНАНСОВЫМИ  РЕСУРСАМИ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4500562" y="3286124"/>
            <a:ext cx="4500594" cy="3286148"/>
          </a:xfrm>
          <a:prstGeom prst="ellipse">
            <a:avLst/>
          </a:prstGeom>
          <a:gradFill flip="none" rotWithShape="1">
            <a:gsLst>
              <a:gs pos="0">
                <a:srgbClr val="92D050"/>
              </a:gs>
              <a:gs pos="50000">
                <a:srgbClr val="FFFFCC"/>
              </a:gs>
              <a:gs pos="100000">
                <a:schemeClr val="accent2">
                  <a:lumMod val="20000"/>
                  <a:lumOff val="80000"/>
                </a:schemeClr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ая выноска 7"/>
          <p:cNvSpPr/>
          <p:nvPr/>
        </p:nvSpPr>
        <p:spPr>
          <a:xfrm>
            <a:off x="285720" y="357166"/>
            <a:ext cx="3357586" cy="2428892"/>
          </a:xfrm>
          <a:prstGeom prst="wedgeRectCallout">
            <a:avLst>
              <a:gd name="adj1" fmla="val 86519"/>
              <a:gd name="adj2" fmla="val 92657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направления бюджетной политики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утвержденные распоряжением АКМР СК 30.09.2016 № 255-р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ая выноска 11"/>
          <p:cNvSpPr/>
          <p:nvPr/>
        </p:nvSpPr>
        <p:spPr>
          <a:xfrm>
            <a:off x="5429256" y="357166"/>
            <a:ext cx="3357586" cy="2286016"/>
          </a:xfrm>
          <a:prstGeom prst="wedgeRectCallout">
            <a:avLst>
              <a:gd name="adj1" fmla="val -48260"/>
              <a:gd name="adj2" fmla="val 87895"/>
            </a:avLst>
          </a:prstGeom>
          <a:solidFill>
            <a:srgbClr val="CCFFCC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направления долговой </a:t>
            </a:r>
          </a:p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политики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утвержденные распоряжением АКМР СК 30.09.2016 № 257-р</a:t>
            </a:r>
          </a:p>
          <a:p>
            <a:pPr algn="ctr"/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ая выноска 12"/>
          <p:cNvSpPr/>
          <p:nvPr/>
        </p:nvSpPr>
        <p:spPr>
          <a:xfrm>
            <a:off x="285720" y="3857628"/>
            <a:ext cx="3357586" cy="2500330"/>
          </a:xfrm>
          <a:prstGeom prst="wedgeRectCallout">
            <a:avLst>
              <a:gd name="adj1" fmla="val 78877"/>
              <a:gd name="adj2" fmla="val -33608"/>
            </a:avLst>
          </a:prstGeom>
          <a:solidFill>
            <a:srgbClr val="FFFFCC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направления налоговой </a:t>
            </a:r>
          </a:p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политики</a:t>
            </a:r>
          </a:p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утвержденные распоряжением АКМР СК 30.09.2016 № 256-р</a:t>
            </a:r>
          </a:p>
          <a:p>
            <a:pPr algn="ctr"/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00562" y="3786190"/>
            <a:ext cx="450059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БЮДЖЕТ </a:t>
            </a:r>
          </a:p>
          <a:p>
            <a:pPr algn="ctr"/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Курского </a:t>
            </a: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муниципального района  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32"/>
          <p:cNvSpPr>
            <a:spLocks noChangeArrowheads="1"/>
          </p:cNvSpPr>
          <p:nvPr/>
        </p:nvSpPr>
        <p:spPr bwMode="auto">
          <a:xfrm>
            <a:off x="0" y="6643710"/>
            <a:ext cx="914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ФИНАНСОВОЕ УПРАВЛЕНИЕ АДМИНИСТРАЦИИ КУРСКОГО МУНИЦИПАЛЬНОГО РАЙОНА СТАВРОПОЛЬСКОГО КРАЯ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511156"/>
          </a:xfrm>
        </p:spPr>
        <p:txBody>
          <a:bodyPr/>
          <a:lstStyle/>
          <a:p>
            <a:r>
              <a:rPr lang="ru-RU" sz="2800" dirty="0" smtClean="0">
                <a:latin typeface="Times New Roman" pitchFamily="18" charset="0"/>
              </a:rPr>
              <a:t>ОБЪЕМ ДОХОДОВ МЕСТНОГО БЮДЖЕТА</a:t>
            </a:r>
            <a:endParaRPr lang="ru-RU" sz="2800" dirty="0"/>
          </a:p>
        </p:txBody>
      </p:sp>
      <p:graphicFrame>
        <p:nvGraphicFramePr>
          <p:cNvPr id="20" name="Содержимое 3"/>
          <p:cNvGraphicFramePr>
            <a:graphicFrameLocks noGrp="1" noChangeAspect="1"/>
          </p:cNvGraphicFramePr>
          <p:nvPr>
            <p:ph idx="1"/>
          </p:nvPr>
        </p:nvGraphicFramePr>
        <p:xfrm>
          <a:off x="136525" y="1142984"/>
          <a:ext cx="9007475" cy="5715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28662" y="857232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/>
              <a:t>1 106 686,72</a:t>
            </a:r>
            <a:endParaRPr lang="ru-RU" b="1" i="1" dirty="0"/>
          </a:p>
        </p:txBody>
      </p:sp>
      <p:sp>
        <p:nvSpPr>
          <p:cNvPr id="7" name="TextBox 6"/>
          <p:cNvSpPr txBox="1"/>
          <p:nvPr/>
        </p:nvSpPr>
        <p:spPr>
          <a:xfrm>
            <a:off x="2714612" y="857232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/>
              <a:t>1 170 622,76</a:t>
            </a:r>
            <a:endParaRPr lang="ru-RU" b="1" i="1" dirty="0"/>
          </a:p>
        </p:txBody>
      </p:sp>
      <p:sp>
        <p:nvSpPr>
          <p:cNvPr id="8" name="TextBox 7"/>
          <p:cNvSpPr txBox="1"/>
          <p:nvPr/>
        </p:nvSpPr>
        <p:spPr>
          <a:xfrm>
            <a:off x="4429124" y="857233"/>
            <a:ext cx="1643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/>
              <a:t>1 128 697,66</a:t>
            </a:r>
          </a:p>
          <a:p>
            <a:endParaRPr lang="ru-RU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286512" y="857232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/>
              <a:t>1 181 871,72</a:t>
            </a:r>
            <a:endParaRPr lang="ru-RU" b="1" i="1" dirty="0"/>
          </a:p>
        </p:txBody>
      </p:sp>
      <p:sp>
        <p:nvSpPr>
          <p:cNvPr id="11" name="Text Box 38"/>
          <p:cNvSpPr txBox="1">
            <a:spLocks noChangeArrowheads="1"/>
          </p:cNvSpPr>
          <p:nvPr/>
        </p:nvSpPr>
        <p:spPr bwMode="auto">
          <a:xfrm>
            <a:off x="7597775" y="1357298"/>
            <a:ext cx="1546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i="1" dirty="0">
                <a:latin typeface="Calibri" pitchFamily="34" charset="0"/>
              </a:rPr>
              <a:t>тыс. рублей</a:t>
            </a:r>
          </a:p>
        </p:txBody>
      </p:sp>
      <p:sp>
        <p:nvSpPr>
          <p:cNvPr id="12" name="TextBox 11"/>
          <p:cNvSpPr txBox="1"/>
          <p:nvPr/>
        </p:nvSpPr>
        <p:spPr>
          <a:xfrm rot="16200000">
            <a:off x="950122" y="3764730"/>
            <a:ext cx="1643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950 495,60</a:t>
            </a:r>
            <a:endParaRPr lang="ru-RU" sz="2000" dirty="0"/>
          </a:p>
        </p:txBody>
      </p:sp>
      <p:sp>
        <p:nvSpPr>
          <p:cNvPr id="13" name="TextBox 12"/>
          <p:cNvSpPr txBox="1"/>
          <p:nvPr/>
        </p:nvSpPr>
        <p:spPr>
          <a:xfrm rot="16200000">
            <a:off x="2378882" y="3621854"/>
            <a:ext cx="19288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1 009 112,57</a:t>
            </a:r>
            <a:endParaRPr lang="ru-RU" sz="2000" dirty="0"/>
          </a:p>
        </p:txBody>
      </p:sp>
      <p:sp>
        <p:nvSpPr>
          <p:cNvPr id="14" name="TextBox 13"/>
          <p:cNvSpPr txBox="1"/>
          <p:nvPr/>
        </p:nvSpPr>
        <p:spPr>
          <a:xfrm rot="16200000">
            <a:off x="3986238" y="3800448"/>
            <a:ext cx="15716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961 845,52</a:t>
            </a:r>
            <a:endParaRPr lang="ru-RU" sz="2000" dirty="0"/>
          </a:p>
        </p:txBody>
      </p:sp>
      <p:sp>
        <p:nvSpPr>
          <p:cNvPr id="15" name="TextBox 14"/>
          <p:cNvSpPr txBox="1"/>
          <p:nvPr/>
        </p:nvSpPr>
        <p:spPr>
          <a:xfrm rot="16200000">
            <a:off x="5414997" y="3729011"/>
            <a:ext cx="1714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1 008 935,83</a:t>
            </a:r>
            <a:endParaRPr lang="ru-RU" sz="2000" dirty="0"/>
          </a:p>
        </p:txBody>
      </p:sp>
      <p:sp>
        <p:nvSpPr>
          <p:cNvPr id="16" name="TextBox 15"/>
          <p:cNvSpPr txBox="1"/>
          <p:nvPr/>
        </p:nvSpPr>
        <p:spPr>
          <a:xfrm rot="19037721">
            <a:off x="1150251" y="2507212"/>
            <a:ext cx="1428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156 191,12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 rot="18754658">
            <a:off x="2619560" y="2109360"/>
            <a:ext cx="1428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161 510,19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 rot="18635706">
            <a:off x="4105510" y="2478176"/>
            <a:ext cx="1428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166 852,14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 rot="18696259">
            <a:off x="5653707" y="2143591"/>
            <a:ext cx="14119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172 935,89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 rot="18863367">
            <a:off x="2997180" y="2337610"/>
            <a:ext cx="899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13,8%</a:t>
            </a:r>
            <a:endParaRPr lang="ru-RU" i="1" dirty="0"/>
          </a:p>
        </p:txBody>
      </p:sp>
      <p:sp>
        <p:nvSpPr>
          <p:cNvPr id="21" name="Rectangle 832"/>
          <p:cNvSpPr>
            <a:spLocks noChangeArrowheads="1"/>
          </p:cNvSpPr>
          <p:nvPr/>
        </p:nvSpPr>
        <p:spPr bwMode="auto">
          <a:xfrm>
            <a:off x="0" y="6581775"/>
            <a:ext cx="9144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ФИНАНСОВОЕ УПРАВЛЕНИЕ АДМИНИСТРАЦИИ КУРСКОГО МУНИЦИПАЛЬНОГО РАЙОНА СТАВРОПОЛЬСКОГО КРАЯ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714356"/>
          <a:ext cx="9144000" cy="60007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-99289" y="0"/>
            <a:ext cx="9243289" cy="717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600" kern="0" dirty="0">
                <a:solidFill>
                  <a:srgbClr val="000000"/>
                </a:solidFill>
                <a:cs typeface="Arial"/>
              </a:rPr>
              <a:t/>
            </a:r>
            <a:br>
              <a:rPr lang="ru-RU" sz="2600" kern="0" dirty="0">
                <a:solidFill>
                  <a:srgbClr val="000000"/>
                </a:solidFill>
                <a:cs typeface="Arial"/>
              </a:rPr>
            </a:br>
            <a:r>
              <a:rPr lang="ru-RU" sz="2400" b="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СТРУКТУРА  </a:t>
            </a:r>
            <a:r>
              <a:rPr lang="ru-RU" sz="2400" kern="0" dirty="0" smtClean="0">
                <a:latin typeface="Times New Roman" pitchFamily="18" charset="0"/>
                <a:cs typeface="Times New Roman" pitchFamily="18" charset="0"/>
              </a:rPr>
              <a:t>ДОХОДОВ</a:t>
            </a:r>
            <a:r>
              <a:rPr lang="ru-RU" sz="2400" b="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defRPr/>
            </a:pPr>
            <a:r>
              <a:rPr lang="ru-RU" sz="2400" b="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БЮДЖЕТА КУРСКОГО МУНИЦИПАЛЬНОГО РАЙОНА</a:t>
            </a:r>
            <a:endParaRPr lang="en-US" sz="2400" b="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2200" b="0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2200" b="0" kern="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1"/>
          <p:cNvGraphicFramePr>
            <a:graphicFrameLocks/>
          </p:cNvGraphicFramePr>
          <p:nvPr/>
        </p:nvGraphicFramePr>
        <p:xfrm>
          <a:off x="-50800" y="-50800"/>
          <a:ext cx="9245600" cy="695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 uiExpand="1">
        <p:bldSub>
          <a:bldChart bld="category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0" y="857208"/>
          <a:ext cx="8929718" cy="57865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1"/>
          <p:cNvSpPr txBox="1">
            <a:spLocks/>
          </p:cNvSpPr>
          <p:nvPr/>
        </p:nvSpPr>
        <p:spPr>
          <a:xfrm>
            <a:off x="428596" y="0"/>
            <a:ext cx="8229600" cy="511156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НАЛОГ НА ДОХОДЫ ФИЗИЧЕСКИХ ЛИЦ</a:t>
            </a:r>
            <a:endParaRPr kumimoji="0" lang="ru-RU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 rot="16200000">
            <a:off x="2904785" y="3453142"/>
            <a:ext cx="22860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100 072,94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rot="16200000">
            <a:off x="1297430" y="3774614"/>
            <a:ext cx="19288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96 214,53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16200000">
            <a:off x="4547857" y="3167391"/>
            <a:ext cx="22860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104 478,11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16200000">
            <a:off x="6298088" y="2988796"/>
            <a:ext cx="22145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109 598,50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трелка вправо 9"/>
          <p:cNvSpPr/>
          <p:nvPr/>
        </p:nvSpPr>
        <p:spPr>
          <a:xfrm rot="20732260">
            <a:off x="1975485" y="1779038"/>
            <a:ext cx="1695838" cy="589076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 rot="20752185">
            <a:off x="1948633" y="1882071"/>
            <a:ext cx="1880079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+ 3 858,41 или 4%</a:t>
            </a:r>
            <a:endParaRPr lang="ru-RU" sz="1400" dirty="0"/>
          </a:p>
        </p:txBody>
      </p:sp>
      <p:sp>
        <p:nvSpPr>
          <p:cNvPr id="12" name="Стрелка вправо 11"/>
          <p:cNvSpPr/>
          <p:nvPr/>
        </p:nvSpPr>
        <p:spPr>
          <a:xfrm rot="20732260">
            <a:off x="3758960" y="1507792"/>
            <a:ext cx="1852028" cy="589076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 rot="20752185">
            <a:off x="3791721" y="1633349"/>
            <a:ext cx="18472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+ 4 405,17 или 4,4%</a:t>
            </a:r>
            <a:endParaRPr lang="ru-RU" sz="1400" dirty="0"/>
          </a:p>
        </p:txBody>
      </p:sp>
      <p:sp>
        <p:nvSpPr>
          <p:cNvPr id="13" name="TextBox 12"/>
          <p:cNvSpPr txBox="1"/>
          <p:nvPr/>
        </p:nvSpPr>
        <p:spPr>
          <a:xfrm rot="20752185">
            <a:off x="5794114" y="1284614"/>
            <a:ext cx="18472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+ 5 120,39 или 4,9%</a:t>
            </a:r>
            <a:endParaRPr lang="ru-RU" sz="1400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511156"/>
          </a:xfrm>
        </p:spPr>
        <p:txBody>
          <a:bodyPr/>
          <a:lstStyle/>
          <a:p>
            <a:r>
              <a:rPr lang="ru-RU" sz="2800" dirty="0" smtClean="0">
                <a:latin typeface="Times New Roman" pitchFamily="18" charset="0"/>
              </a:rPr>
              <a:t>БЕЗВОЗМЕЗДНЫЕ   ПОСТУПЛЕНИЯ</a:t>
            </a:r>
            <a:endParaRPr lang="ru-RU" sz="2800" dirty="0"/>
          </a:p>
        </p:txBody>
      </p:sp>
      <p:graphicFrame>
        <p:nvGraphicFramePr>
          <p:cNvPr id="16" name="Содержимое 3"/>
          <p:cNvGraphicFramePr>
            <a:graphicFrameLocks noGrp="1" noChangeAspect="1"/>
          </p:cNvGraphicFramePr>
          <p:nvPr>
            <p:ph idx="1"/>
          </p:nvPr>
        </p:nvGraphicFramePr>
        <p:xfrm>
          <a:off x="136525" y="644525"/>
          <a:ext cx="9007475" cy="6216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 Box 38"/>
          <p:cNvSpPr txBox="1">
            <a:spLocks noChangeArrowheads="1"/>
          </p:cNvSpPr>
          <p:nvPr/>
        </p:nvSpPr>
        <p:spPr bwMode="auto">
          <a:xfrm>
            <a:off x="7597775" y="500042"/>
            <a:ext cx="1546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i="1" dirty="0">
                <a:latin typeface="Calibri" pitchFamily="34" charset="0"/>
              </a:rPr>
              <a:t>тыс. рублей</a:t>
            </a:r>
          </a:p>
        </p:txBody>
      </p:sp>
      <p:sp>
        <p:nvSpPr>
          <p:cNvPr id="12" name="TextBox 11"/>
          <p:cNvSpPr txBox="1"/>
          <p:nvPr/>
        </p:nvSpPr>
        <p:spPr>
          <a:xfrm rot="16200000">
            <a:off x="1154553" y="3917490"/>
            <a:ext cx="20717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950 495,60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rot="16200000">
            <a:off x="2761909" y="3381704"/>
            <a:ext cx="22860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1 009 112,57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 rot="16200000">
            <a:off x="4404981" y="3810333"/>
            <a:ext cx="24288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961 845,52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 rot="16200000">
            <a:off x="6226651" y="3488861"/>
            <a:ext cx="2214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1 008 935,3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трелка вправо с вырезом 23"/>
          <p:cNvSpPr/>
          <p:nvPr/>
        </p:nvSpPr>
        <p:spPr>
          <a:xfrm rot="19303872">
            <a:off x="1815707" y="1760704"/>
            <a:ext cx="1781142" cy="714167"/>
          </a:xfrm>
          <a:prstGeom prst="notched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 Box 54"/>
          <p:cNvSpPr txBox="1">
            <a:spLocks noChangeArrowheads="1"/>
          </p:cNvSpPr>
          <p:nvPr/>
        </p:nvSpPr>
        <p:spPr bwMode="auto">
          <a:xfrm rot="19351011">
            <a:off x="1873995" y="1954763"/>
            <a:ext cx="16193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+ 58 616,98 </a:t>
            </a:r>
            <a:endParaRPr lang="ru-RU" b="1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0" y="157162"/>
          <a:ext cx="9144000" cy="6700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1"/>
          <p:cNvSpPr txBox="1">
            <a:spLocks/>
          </p:cNvSpPr>
          <p:nvPr/>
        </p:nvSpPr>
        <p:spPr bwMode="auto">
          <a:xfrm>
            <a:off x="357188" y="0"/>
            <a:ext cx="8786812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2600" kern="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СТРУКТУРА БЕЗВОЗМЕЗДНЫХ ПОСТУПЛЕНИЙ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category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96882"/>
          </a:xfrm>
        </p:spPr>
        <p:txBody>
          <a:bodyPr/>
          <a:lstStyle/>
          <a:p>
            <a:pPr eaLnBrk="1" hangingPunct="1"/>
            <a:r>
              <a:rPr lang="ru-RU" sz="2500" b="1" dirty="0" smtClean="0"/>
              <a:t>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ИНЫЕ МЕЖБЮДЖЕТНЫЕ ТРАНСФЕРТЫ</a:t>
            </a:r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94" name="Rectangle 832"/>
          <p:cNvSpPr>
            <a:spLocks noChangeArrowheads="1"/>
          </p:cNvSpPr>
          <p:nvPr/>
        </p:nvSpPr>
        <p:spPr bwMode="auto">
          <a:xfrm>
            <a:off x="0" y="6572250"/>
            <a:ext cx="914400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>
                <a:solidFill>
                  <a:schemeClr val="tx1">
                    <a:lumMod val="50000"/>
                    <a:lumOff val="50000"/>
                  </a:schemeClr>
                </a:solidFill>
              </a:rPr>
              <a:t>ФИНАНСОВОЕ УПРАВЛЕНИЕ АДМИНИСТРАЦИИ КУРСКОГО МУНИЦИПАЛЬНОГО РАЙОНА СТАВРОПОЛЬСКОГО КРАЯ</a:t>
            </a:r>
          </a:p>
        </p:txBody>
      </p:sp>
      <p:sp>
        <p:nvSpPr>
          <p:cNvPr id="33795" name="Text Box 34"/>
          <p:cNvSpPr txBox="1">
            <a:spLocks noChangeArrowheads="1"/>
          </p:cNvSpPr>
          <p:nvPr/>
        </p:nvSpPr>
        <p:spPr bwMode="auto">
          <a:xfrm>
            <a:off x="928663" y="5786438"/>
            <a:ext cx="17859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2017 </a:t>
            </a:r>
            <a:r>
              <a:rPr lang="ru-RU" b="1" dirty="0"/>
              <a:t>год</a:t>
            </a:r>
          </a:p>
        </p:txBody>
      </p:sp>
      <p:sp>
        <p:nvSpPr>
          <p:cNvPr id="33796" name="Text Box 36"/>
          <p:cNvSpPr txBox="1">
            <a:spLocks noChangeArrowheads="1"/>
          </p:cNvSpPr>
          <p:nvPr/>
        </p:nvSpPr>
        <p:spPr bwMode="auto">
          <a:xfrm>
            <a:off x="5500688" y="2143125"/>
            <a:ext cx="3429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/>
              <a:t>содержание депутатов Государственной Думы и членов Совета Федерации и их помощников</a:t>
            </a:r>
          </a:p>
        </p:txBody>
      </p:sp>
      <p:sp>
        <p:nvSpPr>
          <p:cNvPr id="33797" name="Text Box 37"/>
          <p:cNvSpPr txBox="1">
            <a:spLocks noChangeArrowheads="1"/>
          </p:cNvSpPr>
          <p:nvPr/>
        </p:nvSpPr>
        <p:spPr bwMode="auto">
          <a:xfrm>
            <a:off x="5429250" y="4286250"/>
            <a:ext cx="33575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/>
              <a:t>передаваемые полномочия из бюджетов поселений</a:t>
            </a:r>
          </a:p>
        </p:txBody>
      </p:sp>
      <p:sp>
        <p:nvSpPr>
          <p:cNvPr id="33798" name="Text Box 54"/>
          <p:cNvSpPr txBox="1">
            <a:spLocks noChangeArrowheads="1"/>
          </p:cNvSpPr>
          <p:nvPr/>
        </p:nvSpPr>
        <p:spPr bwMode="auto">
          <a:xfrm>
            <a:off x="3571868" y="3500438"/>
            <a:ext cx="1285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/>
              <a:t>1 </a:t>
            </a:r>
            <a:r>
              <a:rPr lang="ru-RU" b="1" dirty="0" smtClean="0"/>
              <a:t>394,12</a:t>
            </a:r>
            <a:endParaRPr lang="ru-RU" b="1" dirty="0"/>
          </a:p>
        </p:txBody>
      </p:sp>
      <p:sp>
        <p:nvSpPr>
          <p:cNvPr id="33800" name="Text Box 34"/>
          <p:cNvSpPr txBox="1">
            <a:spLocks noChangeArrowheads="1"/>
          </p:cNvSpPr>
          <p:nvPr/>
        </p:nvSpPr>
        <p:spPr bwMode="auto">
          <a:xfrm>
            <a:off x="1643063" y="4071938"/>
            <a:ext cx="3571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/>
              <a:t>=</a:t>
            </a:r>
          </a:p>
        </p:txBody>
      </p:sp>
      <p:sp>
        <p:nvSpPr>
          <p:cNvPr id="29" name="Цилиндр 28"/>
          <p:cNvSpPr>
            <a:spLocks noChangeArrowheads="1"/>
          </p:cNvSpPr>
          <p:nvPr/>
        </p:nvSpPr>
        <p:spPr bwMode="auto">
          <a:xfrm>
            <a:off x="1000101" y="4000500"/>
            <a:ext cx="1725638" cy="1643078"/>
          </a:xfrm>
          <a:prstGeom prst="can">
            <a:avLst>
              <a:gd name="adj" fmla="val 25002"/>
            </a:avLst>
          </a:prstGeom>
          <a:solidFill>
            <a:schemeClr val="accent5">
              <a:lumMod val="90000"/>
            </a:schemeClr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43" name="Цилиндр 42"/>
          <p:cNvSpPr/>
          <p:nvPr/>
        </p:nvSpPr>
        <p:spPr>
          <a:xfrm>
            <a:off x="1000101" y="1714488"/>
            <a:ext cx="1725638" cy="2714637"/>
          </a:xfrm>
          <a:prstGeom prst="can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3803" name="Text Box 54"/>
          <p:cNvSpPr txBox="1">
            <a:spLocks noChangeArrowheads="1"/>
          </p:cNvSpPr>
          <p:nvPr/>
        </p:nvSpPr>
        <p:spPr bwMode="auto">
          <a:xfrm>
            <a:off x="1000100" y="3286125"/>
            <a:ext cx="17145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930,0</a:t>
            </a:r>
            <a:r>
              <a:rPr lang="en-US" b="1" dirty="0"/>
              <a:t>0</a:t>
            </a:r>
            <a:endParaRPr lang="ru-RU" b="1" dirty="0"/>
          </a:p>
        </p:txBody>
      </p:sp>
      <p:sp>
        <p:nvSpPr>
          <p:cNvPr id="33804" name="Text Box 54"/>
          <p:cNvSpPr txBox="1">
            <a:spLocks noChangeArrowheads="1"/>
          </p:cNvSpPr>
          <p:nvPr/>
        </p:nvSpPr>
        <p:spPr bwMode="auto">
          <a:xfrm>
            <a:off x="1000100" y="4714884"/>
            <a:ext cx="17145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464,12</a:t>
            </a:r>
            <a:endParaRPr lang="ru-RU" b="1" dirty="0"/>
          </a:p>
        </p:txBody>
      </p:sp>
      <p:sp>
        <p:nvSpPr>
          <p:cNvPr id="35" name="Правая фигурная скобка 34"/>
          <p:cNvSpPr/>
          <p:nvPr/>
        </p:nvSpPr>
        <p:spPr>
          <a:xfrm>
            <a:off x="2857488" y="1857364"/>
            <a:ext cx="571504" cy="3714776"/>
          </a:xfrm>
          <a:prstGeom prst="righ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4786313" y="2286000"/>
            <a:ext cx="642937" cy="285750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7" name="Прямоугольник 36"/>
          <p:cNvSpPr>
            <a:spLocks noChangeArrowheads="1"/>
          </p:cNvSpPr>
          <p:nvPr/>
        </p:nvSpPr>
        <p:spPr bwMode="auto">
          <a:xfrm>
            <a:off x="4714875" y="4429125"/>
            <a:ext cx="642938" cy="285750"/>
          </a:xfrm>
          <a:prstGeom prst="rect">
            <a:avLst/>
          </a:prstGeom>
          <a:solidFill>
            <a:schemeClr val="accent5">
              <a:lumMod val="90000"/>
            </a:schemeClr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33808" name="Text Box 38"/>
          <p:cNvSpPr txBox="1">
            <a:spLocks noChangeArrowheads="1"/>
          </p:cNvSpPr>
          <p:nvPr/>
        </p:nvSpPr>
        <p:spPr bwMode="auto">
          <a:xfrm>
            <a:off x="7597775" y="928670"/>
            <a:ext cx="1546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i="1" dirty="0">
                <a:latin typeface="Calibri" pitchFamily="34" charset="0"/>
              </a:rPr>
              <a:t>тыс. рублей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14400</TotalTime>
  <Words>860</Words>
  <Application>Microsoft Office PowerPoint</Application>
  <PresentationFormat>Экран (4:3)</PresentationFormat>
  <Paragraphs>181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Оформление по умолчанию</vt:lpstr>
      <vt:lpstr>Слайд 1</vt:lpstr>
      <vt:lpstr>Слайд 2</vt:lpstr>
      <vt:lpstr>ОБЪЕМ ДОХОДОВ МЕСТНОГО БЮДЖЕТА</vt:lpstr>
      <vt:lpstr>Слайд 4</vt:lpstr>
      <vt:lpstr>Слайд 5</vt:lpstr>
      <vt:lpstr>Слайд 6</vt:lpstr>
      <vt:lpstr>БЕЗВОЗМЕЗДНЫЕ   ПОСТУПЛЕНИЯ</vt:lpstr>
      <vt:lpstr>Слайд 8</vt:lpstr>
      <vt:lpstr> ИНЫЕ МЕЖБЮДЖЕТНЫЕ ТРАНСФЕРТЫ</vt:lpstr>
      <vt:lpstr>Основные подходы при формировании бюджетных ассигнований</vt:lpstr>
      <vt:lpstr>Слайд 11</vt:lpstr>
      <vt:lpstr>Слайд 12</vt:lpstr>
      <vt:lpstr>Слайд 13</vt:lpstr>
      <vt:lpstr>Слайд 14</vt:lpstr>
      <vt:lpstr>Слайд 15</vt:lpstr>
      <vt:lpstr>   БЮДЖЕТ   КУРСКОГО   МУНИЦИПАЛЬНОГО   РАЙОНА   </vt:lpstr>
      <vt:lpstr>Слайд 17</vt:lpstr>
      <vt:lpstr>Слайд 18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1002</cp:revision>
  <dcterms:created xsi:type="dcterms:W3CDTF">2012-04-17T17:49:34Z</dcterms:created>
  <dcterms:modified xsi:type="dcterms:W3CDTF">2016-12-07T12:10:49Z</dcterms:modified>
</cp:coreProperties>
</file>