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5" r:id="rId2"/>
    <p:sldId id="293" r:id="rId3"/>
    <p:sldId id="266" r:id="rId4"/>
    <p:sldId id="294" r:id="rId5"/>
    <p:sldId id="287" r:id="rId6"/>
    <p:sldId id="290" r:id="rId7"/>
    <p:sldId id="291" r:id="rId8"/>
    <p:sldId id="272" r:id="rId9"/>
    <p:sldId id="292" r:id="rId10"/>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90" d="100"/>
          <a:sy n="90" d="100"/>
        </p:scale>
        <p:origin x="-2244" y="-5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7799BB-8852-4B4A-8776-6E7E48B99DC0}" type="datetimeFigureOut">
              <a:rPr lang="ru-RU" smtClean="0"/>
              <a:pPr/>
              <a:t>03.12.2018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9E1F58-664D-484F-B1E3-1000CA54183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E9E1F58-664D-484F-B1E3-1000CA54183F}" type="slidenum">
              <a:rPr lang="ru-RU" smtClean="0"/>
              <a:pPr/>
              <a:t>5</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E9E1F58-664D-484F-B1E3-1000CA54183F}" type="slidenum">
              <a:rPr lang="ru-RU" smtClean="0"/>
              <a:pPr/>
              <a:t>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12/3/2018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12/3/2018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12/3/2018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old.dumask.ru/media/k2/galleries/15535/IMG_7695.jpg"/>
          <p:cNvPicPr>
            <a:picLocks noChangeAspect="1" noChangeArrowheads="1"/>
          </p:cNvPicPr>
          <p:nvPr/>
        </p:nvPicPr>
        <p:blipFill>
          <a:blip r:embed="rId2"/>
          <a:srcRect t="4255" b="14894"/>
          <a:stretch>
            <a:fillRect/>
          </a:stretch>
        </p:blipFill>
        <p:spPr bwMode="auto">
          <a:xfrm>
            <a:off x="1539551" y="3810000"/>
            <a:ext cx="6064898" cy="2895600"/>
          </a:xfrm>
          <a:prstGeom prst="rect">
            <a:avLst/>
          </a:prstGeom>
          <a:noFill/>
        </p:spPr>
      </p:pic>
      <p:sp>
        <p:nvSpPr>
          <p:cNvPr id="2" name="TextBox 1"/>
          <p:cNvSpPr txBox="1"/>
          <p:nvPr/>
        </p:nvSpPr>
        <p:spPr>
          <a:xfrm>
            <a:off x="0" y="152400"/>
            <a:ext cx="7467600" cy="3657600"/>
          </a:xfrm>
          <a:prstGeom prst="rect">
            <a:avLst/>
          </a:prstGeom>
          <a:noFill/>
        </p:spPr>
        <p:txBody>
          <a:bodyPr wrap="square" rtlCol="0">
            <a:spAutoFit/>
          </a:bodyPr>
          <a:lstStyle/>
          <a:p>
            <a:pPr algn="ctr"/>
            <a:r>
              <a:rPr lang="ru-RU" sz="2800" b="1" i="1" dirty="0" smtClean="0">
                <a:latin typeface="Times New Roman" pitchFamily="18" charset="0"/>
                <a:cs typeface="Times New Roman" pitchFamily="18" charset="0"/>
              </a:rPr>
              <a:t>Решение «О внесении изменений в решение совета Курского муниципального района Ставропольского края </a:t>
            </a:r>
          </a:p>
          <a:p>
            <a:pPr algn="ctr"/>
            <a:r>
              <a:rPr lang="ru-RU" sz="2800" b="1" i="1" dirty="0" smtClean="0">
                <a:latin typeface="Times New Roman" pitchFamily="18" charset="0"/>
                <a:cs typeface="Times New Roman" pitchFamily="18" charset="0"/>
              </a:rPr>
              <a:t>от 07 декабря 2017 г. № 16 «О бюджете Курского муниципального района Ставропольского края на 2018 год и плановый период 2019 и 2020 годов» </a:t>
            </a:r>
            <a:endParaRPr lang="ru-RU" sz="2800" b="1" i="1" dirty="0" smtClean="0">
              <a:latin typeface="Times New Roman" pitchFamily="18" charset="0"/>
              <a:cs typeface="Times New Roman" pitchFamily="18" charset="0"/>
            </a:endParaRPr>
          </a:p>
          <a:p>
            <a:pPr algn="ctr"/>
            <a:r>
              <a:rPr lang="ru-RU" sz="2800" b="1" i="1" dirty="0" smtClean="0">
                <a:latin typeface="Times New Roman" pitchFamily="18" charset="0"/>
                <a:cs typeface="Times New Roman" pitchFamily="18" charset="0"/>
              </a:rPr>
              <a:t>от 27 сентября </a:t>
            </a:r>
            <a:r>
              <a:rPr lang="ru-RU" sz="2800" b="1" i="1" dirty="0" smtClean="0">
                <a:latin typeface="Times New Roman" pitchFamily="18" charset="0"/>
                <a:cs typeface="Times New Roman" pitchFamily="18" charset="0"/>
              </a:rPr>
              <a:t>2018 года № </a:t>
            </a:r>
            <a:r>
              <a:rPr lang="ru-RU" sz="2800" b="1" i="1" dirty="0" smtClean="0">
                <a:latin typeface="Times New Roman" pitchFamily="18" charset="0"/>
                <a:cs typeface="Times New Roman" pitchFamily="18" charset="0"/>
              </a:rPr>
              <a:t>84</a:t>
            </a:r>
            <a:endParaRPr lang="ru-RU" sz="2800" b="1" i="1" dirty="0" smtClean="0">
              <a:latin typeface="Times New Roman" pitchFamily="18" charset="0"/>
              <a:cs typeface="Times New Roman" pitchFamily="18" charset="0"/>
            </a:endParaRPr>
          </a:p>
        </p:txBody>
      </p:sp>
      <p:pic>
        <p:nvPicPr>
          <p:cNvPr id="1027" name="Picture 3" descr="C:\Users\СУФД\Desktop\2453456\Flag_of_Kursky_rayon_(Stavropol_krai).png"/>
          <p:cNvPicPr>
            <a:picLocks noChangeAspect="1" noChangeArrowheads="1"/>
          </p:cNvPicPr>
          <p:nvPr/>
        </p:nvPicPr>
        <p:blipFill>
          <a:blip r:embed="rId3" cstate="print"/>
          <a:srcRect/>
          <a:stretch>
            <a:fillRect/>
          </a:stretch>
        </p:blipFill>
        <p:spPr bwMode="auto">
          <a:xfrm>
            <a:off x="7239000" y="0"/>
            <a:ext cx="1905000" cy="16764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771084"/>
          </a:xfrm>
          <a:prstGeom prst="rect">
            <a:avLst/>
          </a:prstGeom>
        </p:spPr>
        <p:txBody>
          <a:bodyPr wrap="square">
            <a:spAutoFit/>
          </a:bodyPr>
          <a:lstStyle/>
          <a:p>
            <a:pPr algn="just"/>
            <a:endParaRPr lang="ru-RU" sz="1200" b="1" dirty="0" smtClean="0">
              <a:latin typeface="Times New Roman" pitchFamily="18" charset="0"/>
              <a:cs typeface="Times New Roman" pitchFamily="18" charset="0"/>
            </a:endParaRPr>
          </a:p>
          <a:p>
            <a:pPr algn="just"/>
            <a:r>
              <a:rPr lang="ru-RU" sz="1200" b="1" dirty="0" smtClean="0">
                <a:latin typeface="Times New Roman" pitchFamily="18" charset="0"/>
                <a:cs typeface="Times New Roman" pitchFamily="18" charset="0"/>
              </a:rPr>
              <a:t>     1</a:t>
            </a:r>
            <a:r>
              <a:rPr lang="ru-RU" sz="1400" b="1" dirty="0" smtClean="0">
                <a:latin typeface="Times New Roman" pitchFamily="18" charset="0"/>
                <a:cs typeface="Times New Roman" pitchFamily="18" charset="0"/>
              </a:rPr>
              <a:t>.</a:t>
            </a: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На </a:t>
            </a:r>
            <a:r>
              <a:rPr lang="ru-RU" sz="1400" dirty="0" smtClean="0">
                <a:latin typeface="Times New Roman" pitchFamily="18" charset="0"/>
                <a:cs typeface="Times New Roman" pitchFamily="18" charset="0"/>
              </a:rPr>
              <a:t>основании Закона Ставропольского края «О внесении изменений в закон Ставропольского края «О бюджете Ставропольского края на 2018 год и плановый период 2019 и 2020 годов», постановления Правительства Ставропольского края от 25 июля 2018 г. № 290-п «О распределении субсидий из бюджета Ставропольского края, выделяемых бюджетам муниципальных районов и городских округов Ставропольского края в 2018 году на создание в муниципальных общеобразовательных организациях Ставропольского края, расположенных в сельской местности, условий для занятий физической культурой и спортом в рамках реализации подпрограммы «Развитие дошкольного, общего и дополнительного образования» государственной программы Ставропольского края «Развитие образования»,  постановления Правительства Ставропольского края от  08 августа 2018 г. № 320-п «О внесении изменений в распределение субсидий из бюджета Ставропольского края, выделяемых бюджетам муниципальных образований Ставропольского края в 2018 году на поддержку отрасли культуры в рамках реализации подпрограммы «Культура» государственной программы Ставропольского края «Культура и туристско-рекреационный комплекс» (комплектование книжных фондов библиотек муниципальных образований Ставропольского края), утвержденное постановлением Правительства Ставропольского края от 16 апреля 2018 г. № 150-п, постановления Правительства Ставропольского края от 17 августа 2018 г. №339-п «О внесении изменения в распределение субсидий из бюджета Ставропольского края, выделяемых бюджетам муниципальных образований Ставропольского края в 2018 году на обеспечение расходов, связанных с повышением заработной платы работников муниципальных учреждений культуры муниципальных образований Ставропольского края, в рамках реализации подпрограммы «Обеспечение реализации государственной программы Ставропольского края «Культура и туристско-рекреационный комплекс» и </a:t>
            </a:r>
            <a:r>
              <a:rPr lang="ru-RU" sz="1400" dirty="0" err="1" smtClean="0">
                <a:latin typeface="Times New Roman" pitchFamily="18" charset="0"/>
                <a:cs typeface="Times New Roman" pitchFamily="18" charset="0"/>
              </a:rPr>
              <a:t>общепрограммные</a:t>
            </a:r>
            <a:r>
              <a:rPr lang="ru-RU" sz="1400" dirty="0" smtClean="0">
                <a:latin typeface="Times New Roman" pitchFamily="18" charset="0"/>
                <a:cs typeface="Times New Roman" pitchFamily="18" charset="0"/>
              </a:rPr>
              <a:t> мероприятия» государственной программы Ставропольского края «Культура и туристско-рекреационный комплекс», утвержденное постановлением Правительства Ставропольского края от 16 апреля 2018 г. № 151-п, соглашения от 14 августа 2018 г.  № 419-21-С между министерством финансов Ставропольского края и администрацией Курского муниципального района Ставропольского края о предоставлении субсидии из бюджета Ставропольского края бюджету Курского муниципального района Ставропольского края на компенсацию расходов на обеспечение выплаты лицам, не замещающим муниципальные должности муниципальной службы в Ставропольском крае и исполняющим обязанности по техническому обеспечению деятельности органов местного самоуправления муниципальных образований Ставропольского края, работникам органов местного самоуправления муниципальных образований Ставропольского края, осуществляющим профессиональную деятельность по профессиям рабочих, и работникам муниципальных учреждений заработной платы не ниже установленного с 01 мая 2018 года федеральным законом минимального размера оплаты труда, а также компенсацию расходов на обеспечение выплаты работникам муниципальных учреждений с 01 января 2018 года коэффициента к заработной плате за работу в пустынных </a:t>
            </a:r>
            <a:r>
              <a:rPr lang="ru-RU" sz="1400" dirty="0" smtClean="0">
                <a:latin typeface="Times New Roman" pitchFamily="18" charset="0"/>
                <a:cs typeface="Times New Roman" pitchFamily="18" charset="0"/>
              </a:rPr>
              <a:t>и</a:t>
            </a:r>
            <a:endParaRPr lang="ru-RU" sz="1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6" name="Picture 8" descr="http://tcso19.ru/images/news/mnogodet_1.jpg"/>
          <p:cNvPicPr>
            <a:picLocks noChangeAspect="1" noChangeArrowheads="1"/>
          </p:cNvPicPr>
          <p:nvPr/>
        </p:nvPicPr>
        <p:blipFill>
          <a:blip r:embed="rId2"/>
          <a:srcRect l="63277" t="31818" b="18831"/>
          <a:stretch>
            <a:fillRect/>
          </a:stretch>
        </p:blipFill>
        <p:spPr bwMode="auto">
          <a:xfrm>
            <a:off x="7025941" y="4267200"/>
            <a:ext cx="2118059" cy="1600200"/>
          </a:xfrm>
          <a:prstGeom prst="rect">
            <a:avLst/>
          </a:prstGeom>
          <a:noFill/>
        </p:spPr>
      </p:pic>
      <p:sp>
        <p:nvSpPr>
          <p:cNvPr id="2" name="TextBox 1"/>
          <p:cNvSpPr txBox="1"/>
          <p:nvPr/>
        </p:nvSpPr>
        <p:spPr>
          <a:xfrm>
            <a:off x="152400" y="152400"/>
            <a:ext cx="8839200" cy="2246769"/>
          </a:xfrm>
          <a:prstGeom prst="rect">
            <a:avLst/>
          </a:prstGeom>
          <a:noFill/>
        </p:spPr>
        <p:txBody>
          <a:bodyPr wrap="square" rtlCol="0">
            <a:spAutoFit/>
          </a:bodyPr>
          <a:lstStyle/>
          <a:p>
            <a:pPr algn="just"/>
            <a:r>
              <a:rPr lang="ru-RU" sz="1400" dirty="0" smtClean="0">
                <a:latin typeface="Times New Roman" pitchFamily="18" charset="0"/>
                <a:cs typeface="Times New Roman" pitchFamily="18" charset="0"/>
              </a:rPr>
              <a:t>безводных местностях, </a:t>
            </a:r>
            <a:r>
              <a:rPr lang="ru-RU" sz="1400" dirty="0" smtClean="0">
                <a:latin typeface="Times New Roman" pitchFamily="18" charset="0"/>
                <a:cs typeface="Times New Roman" pitchFamily="18" charset="0"/>
              </a:rPr>
              <a:t>распоряжения </a:t>
            </a:r>
            <a:r>
              <a:rPr lang="ru-RU" sz="1400" dirty="0" smtClean="0">
                <a:latin typeface="Times New Roman" pitchFamily="18" charset="0"/>
                <a:cs typeface="Times New Roman" pitchFamily="18" charset="0"/>
              </a:rPr>
              <a:t>администрации Курского муниципального района Ставропольского края от 12 сентября 2018 года №276-р «О распределении свободных остатков бюджетных средств по состоянию на 01 января 2018 года», распоряжения администрации Курского муниципального района Ставропольского края от 12 сентября 2018 года №277-р «О внесении на рассмотрение совета Курского муниципального района Ставропольского края предложения о перераспределении  утвержденных бюджетных ассигнований между главными распорядителями бюджетных средств бюджета Курского муниципального района», распоряжения администрации Курского муниципального района Ставропольского края от 29 августа 2018 года  № 132-рк «О выделении денежных средств на выплату единовременного поощрения за безупречную и эффективную муниципальную службу </a:t>
            </a:r>
            <a:r>
              <a:rPr lang="ru-RU" sz="1400" dirty="0" err="1" smtClean="0">
                <a:latin typeface="Times New Roman" pitchFamily="18" charset="0"/>
                <a:cs typeface="Times New Roman" pitchFamily="18" charset="0"/>
              </a:rPr>
              <a:t>Мурадову</a:t>
            </a:r>
            <a:r>
              <a:rPr lang="ru-RU" sz="1400" dirty="0" smtClean="0">
                <a:latin typeface="Times New Roman" pitchFamily="18" charset="0"/>
                <a:cs typeface="Times New Roman" pitchFamily="18" charset="0"/>
              </a:rPr>
              <a:t> Ю.И.» и уведомлений поступивших от министерства труда и социальной защиты населения Ставропольского края:</a:t>
            </a:r>
            <a:endParaRPr lang="ru-RU" sz="1400" dirty="0">
              <a:latin typeface="Times New Roman" pitchFamily="18" charset="0"/>
              <a:cs typeface="Times New Roman" pitchFamily="18" charset="0"/>
            </a:endParaRPr>
          </a:p>
        </p:txBody>
      </p:sp>
      <p:sp>
        <p:nvSpPr>
          <p:cNvPr id="3" name="TextBox 2"/>
          <p:cNvSpPr txBox="1"/>
          <p:nvPr/>
        </p:nvSpPr>
        <p:spPr>
          <a:xfrm>
            <a:off x="1371600" y="2362200"/>
            <a:ext cx="6629400" cy="369332"/>
          </a:xfrm>
          <a:prstGeom prst="rect">
            <a:avLst/>
          </a:prstGeom>
          <a:solidFill>
            <a:srgbClr val="92D050"/>
          </a:solidFill>
        </p:spPr>
        <p:txBody>
          <a:bodyPr wrap="square" rtlCol="0">
            <a:spAutoFit/>
          </a:bodyPr>
          <a:lstStyle/>
          <a:p>
            <a:pPr algn="ctr"/>
            <a:r>
              <a:rPr lang="ru-RU" dirty="0" smtClean="0">
                <a:latin typeface="Times New Roman" pitchFamily="18" charset="0"/>
                <a:cs typeface="Times New Roman" pitchFamily="18" charset="0"/>
              </a:rPr>
              <a:t>увеличены бюджетные ассигнования на следующие мероприятия:</a:t>
            </a:r>
            <a:endParaRPr lang="ru-RU" dirty="0">
              <a:latin typeface="Times New Roman" pitchFamily="18" charset="0"/>
              <a:cs typeface="Times New Roman" pitchFamily="18" charset="0"/>
            </a:endParaRPr>
          </a:p>
        </p:txBody>
      </p:sp>
      <p:sp>
        <p:nvSpPr>
          <p:cNvPr id="4" name="TextBox 3"/>
          <p:cNvSpPr txBox="1"/>
          <p:nvPr/>
        </p:nvSpPr>
        <p:spPr>
          <a:xfrm>
            <a:off x="0" y="2826127"/>
            <a:ext cx="7010400" cy="4616648"/>
          </a:xfrm>
          <a:prstGeom prst="rect">
            <a:avLst/>
          </a:prstGeom>
          <a:noFill/>
        </p:spPr>
        <p:txBody>
          <a:bodyPr wrap="square" rtlCol="0">
            <a:spAutoFit/>
          </a:bodyPr>
          <a:lstStyle/>
          <a:p>
            <a:pPr algn="just">
              <a:buFont typeface="Wingdings" pitchFamily="2" charset="2"/>
              <a:buChar char="ü"/>
            </a:pPr>
            <a:r>
              <a:rPr lang="ru-RU" sz="1600" dirty="0" smtClean="0">
                <a:latin typeface="Times New Roman" pitchFamily="18" charset="0"/>
                <a:cs typeface="Times New Roman" pitchFamily="18" charset="0"/>
              </a:rPr>
              <a:t> создание </a:t>
            </a:r>
            <a:r>
              <a:rPr lang="ru-RU" sz="1600" dirty="0" smtClean="0">
                <a:latin typeface="Times New Roman" pitchFamily="18" charset="0"/>
                <a:cs typeface="Times New Roman" pitchFamily="18" charset="0"/>
              </a:rPr>
              <a:t>в муниципальных общеобразовательных организациях Ставропольского края, расположенных в сельской местности, условий для занятий физической культурой и спортом - </a:t>
            </a:r>
            <a:r>
              <a:rPr lang="ru-RU" sz="1600" b="1" dirty="0" smtClean="0">
                <a:latin typeface="Times New Roman" pitchFamily="18" charset="0"/>
                <a:cs typeface="Times New Roman" pitchFamily="18" charset="0"/>
              </a:rPr>
              <a:t>2 236,10 </a:t>
            </a:r>
            <a:r>
              <a:rPr lang="ru-RU" sz="1600" dirty="0" smtClean="0">
                <a:latin typeface="Times New Roman" pitchFamily="18" charset="0"/>
                <a:cs typeface="Times New Roman" pitchFamily="18" charset="0"/>
              </a:rPr>
              <a:t>тыс. </a:t>
            </a:r>
            <a:r>
              <a:rPr lang="ru-RU" sz="1600" dirty="0" smtClean="0">
                <a:latin typeface="Times New Roman" pitchFamily="18" charset="0"/>
                <a:cs typeface="Times New Roman" pitchFamily="18" charset="0"/>
              </a:rPr>
              <a:t>рублей</a:t>
            </a:r>
          </a:p>
          <a:p>
            <a:pPr algn="just">
              <a:buFont typeface="Wingdings" pitchFamily="2" charset="2"/>
              <a:buChar char="ü"/>
            </a:pPr>
            <a:r>
              <a:rPr lang="ru-RU" sz="16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комплектование книжных фондов библиотек муниципальных образований - </a:t>
            </a:r>
            <a:r>
              <a:rPr lang="ru-RU" sz="1600" b="1" dirty="0" smtClean="0">
                <a:latin typeface="Times New Roman" pitchFamily="18" charset="0"/>
                <a:cs typeface="Times New Roman" pitchFamily="18" charset="0"/>
              </a:rPr>
              <a:t>31,70</a:t>
            </a:r>
            <a:r>
              <a:rPr lang="ru-RU" sz="1600" dirty="0" smtClean="0">
                <a:latin typeface="Times New Roman" pitchFamily="18" charset="0"/>
                <a:cs typeface="Times New Roman" pitchFamily="18" charset="0"/>
              </a:rPr>
              <a:t> тыс. </a:t>
            </a:r>
            <a:r>
              <a:rPr lang="ru-RU" sz="1600" dirty="0" smtClean="0">
                <a:latin typeface="Times New Roman" pitchFamily="18" charset="0"/>
                <a:cs typeface="Times New Roman" pitchFamily="18" charset="0"/>
              </a:rPr>
              <a:t>рублей;</a:t>
            </a:r>
          </a:p>
          <a:p>
            <a:pPr algn="just">
              <a:buFont typeface="Wingdings" pitchFamily="2" charset="2"/>
              <a:buChar char="ü"/>
            </a:pPr>
            <a:r>
              <a:rPr lang="ru-RU" sz="1600" dirty="0" smtClean="0">
                <a:latin typeface="Times New Roman" pitchFamily="18" charset="0"/>
                <a:cs typeface="Times New Roman" pitchFamily="18" charset="0"/>
              </a:rPr>
              <a:t> выплату ежегодной денежной компенсации многодетным семьям на каждого из детей не старше 18 лет, обучающихся в общеобразовательных организациях, на приобретение комплекта школьной одежды, спортивной одежды и обуви и школьных письменных принадлежностей - </a:t>
            </a:r>
            <a:r>
              <a:rPr lang="ru-RU" sz="1600" b="1" dirty="0" smtClean="0">
                <a:latin typeface="Times New Roman" pitchFamily="18" charset="0"/>
                <a:cs typeface="Times New Roman" pitchFamily="18" charset="0"/>
              </a:rPr>
              <a:t>273,15</a:t>
            </a:r>
            <a:r>
              <a:rPr lang="ru-RU" sz="1600" dirty="0" smtClean="0">
                <a:latin typeface="Times New Roman" pitchFamily="18" charset="0"/>
                <a:cs typeface="Times New Roman" pitchFamily="18" charset="0"/>
              </a:rPr>
              <a:t> тыс. рублей</a:t>
            </a:r>
            <a:r>
              <a:rPr lang="ru-RU" sz="1600" dirty="0" smtClean="0">
                <a:latin typeface="Times New Roman" pitchFamily="18" charset="0"/>
                <a:cs typeface="Times New Roman" pitchFamily="18" charset="0"/>
              </a:rPr>
              <a:t>;</a:t>
            </a:r>
          </a:p>
          <a:p>
            <a:pPr algn="just">
              <a:buFont typeface="Wingdings" pitchFamily="2" charset="2"/>
              <a:buChar char="ü"/>
            </a:pPr>
            <a:r>
              <a:rPr lang="ru-RU" sz="1600" dirty="0" smtClean="0">
                <a:latin typeface="Times New Roman" pitchFamily="18" charset="0"/>
                <a:cs typeface="Times New Roman" pitchFamily="18" charset="0"/>
              </a:rPr>
              <a:t>ежемесячную денежную выплату, назначаемую в случае рождения третьего ребенка или последующих детей до достижения ребенком возраста трех лет - </a:t>
            </a:r>
            <a:r>
              <a:rPr lang="ru-RU" sz="1600" b="1" dirty="0" smtClean="0">
                <a:latin typeface="Times New Roman" pitchFamily="18" charset="0"/>
                <a:cs typeface="Times New Roman" pitchFamily="18" charset="0"/>
              </a:rPr>
              <a:t>13 067,60 </a:t>
            </a:r>
            <a:r>
              <a:rPr lang="ru-RU" sz="1600" dirty="0" smtClean="0">
                <a:latin typeface="Times New Roman" pitchFamily="18" charset="0"/>
                <a:cs typeface="Times New Roman" pitchFamily="18" charset="0"/>
              </a:rPr>
              <a:t>тыс. рублей</a:t>
            </a:r>
            <a:r>
              <a:rPr lang="ru-RU" sz="1600" dirty="0" smtClean="0">
                <a:latin typeface="Times New Roman" pitchFamily="18" charset="0"/>
                <a:cs typeface="Times New Roman" pitchFamily="18" charset="0"/>
              </a:rPr>
              <a:t>;</a:t>
            </a:r>
          </a:p>
          <a:p>
            <a:pPr algn="just">
              <a:buFont typeface="Wingdings" pitchFamily="2" charset="2"/>
              <a:buChar char="ü"/>
            </a:pPr>
            <a:r>
              <a:rPr lang="ru-RU" sz="1600" dirty="0" smtClean="0">
                <a:latin typeface="Times New Roman" pitchFamily="18" charset="0"/>
                <a:cs typeface="Times New Roman" pitchFamily="18" charset="0"/>
              </a:rPr>
              <a:t>осуществление переданного полномочия Российской Федерации по обеспечению ежегодной денежной выплаты лицам, награжденным нагрудным знаком «Почетный донор России» - </a:t>
            </a:r>
            <a:r>
              <a:rPr lang="ru-RU" sz="1600" b="1" dirty="0" smtClean="0">
                <a:latin typeface="Times New Roman" pitchFamily="18" charset="0"/>
                <a:cs typeface="Times New Roman" pitchFamily="18" charset="0"/>
              </a:rPr>
              <a:t>23,19</a:t>
            </a:r>
            <a:r>
              <a:rPr lang="ru-RU" sz="1600" dirty="0" smtClean="0">
                <a:latin typeface="Times New Roman" pitchFamily="18" charset="0"/>
                <a:cs typeface="Times New Roman" pitchFamily="18" charset="0"/>
              </a:rPr>
              <a:t> тыс. рублей;</a:t>
            </a:r>
          </a:p>
          <a:p>
            <a:pPr algn="just">
              <a:buFont typeface="Wingdings" pitchFamily="2" charset="2"/>
              <a:buChar char="ü"/>
            </a:pPr>
            <a:endParaRPr lang="ru-RU" sz="1600" dirty="0" smtClean="0">
              <a:latin typeface="Times New Roman" pitchFamily="18" charset="0"/>
              <a:cs typeface="Times New Roman" pitchFamily="18" charset="0"/>
            </a:endParaRPr>
          </a:p>
          <a:p>
            <a:pPr algn="just">
              <a:buFont typeface="Wingdings" pitchFamily="2" charset="2"/>
              <a:buChar char="ü"/>
            </a:pPr>
            <a:endParaRPr lang="ru-RU" sz="1600" dirty="0" smtClean="0">
              <a:latin typeface="Times New Roman" pitchFamily="18" charset="0"/>
              <a:cs typeface="Times New Roman" pitchFamily="18" charset="0"/>
            </a:endParaRPr>
          </a:p>
        </p:txBody>
      </p:sp>
      <p:pic>
        <p:nvPicPr>
          <p:cNvPr id="12290" name="Picture 2" descr="http://orlr.ru/files/images/News/aprel/DSCN1319.JPG"/>
          <p:cNvPicPr>
            <a:picLocks noChangeAspect="1" noChangeArrowheads="1"/>
          </p:cNvPicPr>
          <p:nvPr/>
        </p:nvPicPr>
        <p:blipFill>
          <a:blip r:embed="rId3" cstate="print"/>
          <a:srcRect/>
          <a:stretch>
            <a:fillRect/>
          </a:stretch>
        </p:blipFill>
        <p:spPr bwMode="auto">
          <a:xfrm>
            <a:off x="7086600" y="2819400"/>
            <a:ext cx="1811866" cy="1219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14600" y="0"/>
            <a:ext cx="6477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algn="just">
              <a:buFont typeface="Wingdings" pitchFamily="2" charset="2"/>
              <a:buChar char="ü"/>
            </a:pPr>
            <a:r>
              <a:rPr lang="ru-RU" sz="1400" dirty="0" smtClean="0">
                <a:latin typeface="Times New Roman" pitchFamily="18" charset="0"/>
                <a:cs typeface="Times New Roman" pitchFamily="18" charset="0"/>
              </a:rPr>
              <a:t> повышение </a:t>
            </a:r>
            <a:r>
              <a:rPr lang="ru-RU" sz="1400" dirty="0" smtClean="0">
                <a:latin typeface="Times New Roman" pitchFamily="18" charset="0"/>
                <a:cs typeface="Times New Roman" pitchFamily="18" charset="0"/>
              </a:rPr>
              <a:t>заработной платы </a:t>
            </a:r>
            <a:r>
              <a:rPr lang="ru-RU" sz="1400" dirty="0" smtClean="0">
                <a:latin typeface="Times New Roman" pitchFamily="18" charset="0"/>
                <a:cs typeface="Times New Roman" pitchFamily="18" charset="0"/>
              </a:rPr>
              <a:t> работников муниципальных учреждений культуры  </a:t>
            </a:r>
            <a:r>
              <a:rPr lang="ru-RU" sz="1400" dirty="0" smtClean="0">
                <a:latin typeface="Times New Roman" pitchFamily="18" charset="0"/>
                <a:cs typeface="Times New Roman" pitchFamily="18" charset="0"/>
              </a:rPr>
              <a:t>- </a:t>
            </a:r>
            <a:r>
              <a:rPr lang="ru-RU" sz="1400" b="1" dirty="0" smtClean="0">
                <a:latin typeface="Times New Roman" pitchFamily="18" charset="0"/>
                <a:cs typeface="Times New Roman" pitchFamily="18" charset="0"/>
              </a:rPr>
              <a:t>992,36</a:t>
            </a:r>
            <a:r>
              <a:rPr lang="ru-RU" sz="1400" dirty="0" smtClean="0">
                <a:latin typeface="Times New Roman" pitchFamily="18" charset="0"/>
                <a:cs typeface="Times New Roman" pitchFamily="18" charset="0"/>
              </a:rPr>
              <a:t> тыс. </a:t>
            </a:r>
            <a:r>
              <a:rPr lang="ru-RU" sz="1400" dirty="0" smtClean="0">
                <a:latin typeface="Times New Roman" pitchFamily="18" charset="0"/>
                <a:cs typeface="Times New Roman" pitchFamily="18" charset="0"/>
              </a:rPr>
              <a:t>рублей</a:t>
            </a:r>
          </a:p>
          <a:p>
            <a:pPr algn="just">
              <a:buFont typeface="Wingdings" pitchFamily="2" charset="2"/>
              <a:buChar char="ü"/>
            </a:pPr>
            <a:r>
              <a:rPr kumimoji="0" lang="ru-RU" sz="14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компенсацию расходов на обеспечение выплаты лицам, не замещающим муниципальные должности муниципальной службы и исполняющим обязанности по техническому обеспечению деятельности органов местного самоуправления муниципальных образований, работникам органов местного самоуправления муниципальных образований, осуществляющим профессиональную деятельность по профессиям рабочих, и работникам муниципальных учреждений заработной платы не ниже установленного с 1 мая 2018 года федеральным законом минимального размера оплаты труда, а также компенсацию расходов на обеспечение выплаты работникам муниципальных учреждений с 1 января 2018 года коэффициента к заработной плате за работу в пустынных и безводных местностях - </a:t>
            </a: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26 597,32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тыс. рублей;</a:t>
            </a:r>
          </a:p>
          <a:p>
            <a:pPr algn="just">
              <a:buFont typeface="Wingdings" pitchFamily="2" charset="2"/>
              <a:buChar char="ü"/>
            </a:pPr>
            <a:r>
              <a:rPr lang="ru-RU" sz="1400" dirty="0" smtClean="0">
                <a:latin typeface="Times New Roman" pitchFamily="18" charset="0"/>
                <a:cs typeface="Times New Roman" pitchFamily="18" charset="0"/>
              </a:rPr>
              <a:t> предоставление </a:t>
            </a:r>
            <a:r>
              <a:rPr lang="ru-RU" sz="1400" dirty="0" smtClean="0">
                <a:latin typeface="Times New Roman" pitchFamily="18" charset="0"/>
                <a:cs typeface="Times New Roman" pitchFamily="18" charset="0"/>
              </a:rPr>
              <a:t>государственной социальной помощи малоимущим семьям, малоимущим одиноко проживающим гражданам - </a:t>
            </a:r>
            <a:r>
              <a:rPr lang="ru-RU" sz="1400" b="1" dirty="0" smtClean="0">
                <a:latin typeface="Times New Roman" pitchFamily="18" charset="0"/>
                <a:cs typeface="Times New Roman" pitchFamily="18" charset="0"/>
              </a:rPr>
              <a:t>366,37</a:t>
            </a:r>
            <a:r>
              <a:rPr lang="ru-RU" sz="1400" dirty="0" smtClean="0">
                <a:latin typeface="Times New Roman" pitchFamily="18" charset="0"/>
                <a:cs typeface="Times New Roman" pitchFamily="18" charset="0"/>
              </a:rPr>
              <a:t> тыс. </a:t>
            </a:r>
            <a:r>
              <a:rPr lang="ru-RU" sz="1400" dirty="0" smtClean="0">
                <a:latin typeface="Times New Roman" pitchFamily="18" charset="0"/>
                <a:cs typeface="Times New Roman" pitchFamily="18" charset="0"/>
              </a:rPr>
              <a:t>рублей;</a:t>
            </a:r>
          </a:p>
          <a:p>
            <a:pPr algn="just">
              <a:buFont typeface="Wingdings" pitchFamily="2" charset="2"/>
              <a:buChar char="ü"/>
            </a:pPr>
            <a:r>
              <a:rPr lang="ru-RU" sz="1400" dirty="0" smtClean="0">
                <a:latin typeface="Times New Roman" pitchFamily="18" charset="0"/>
                <a:cs typeface="Times New Roman" pitchFamily="18" charset="0"/>
              </a:rPr>
              <a:t> предоставление </a:t>
            </a:r>
            <a:r>
              <a:rPr lang="ru-RU" sz="1400" dirty="0" smtClean="0">
                <a:latin typeface="Times New Roman" pitchFamily="18" charset="0"/>
                <a:cs typeface="Times New Roman" pitchFamily="18" charset="0"/>
              </a:rPr>
              <a:t>мер социальной поддержки по оплате жилых помещений, отопления и освещения педагогическим работникам муниципальных образовательных организаций, проживающим и работающим в сельских населенных пунктах, рабочих поселках (</a:t>
            </a:r>
            <a:r>
              <a:rPr lang="ru-RU" sz="1400" dirty="0" err="1" smtClean="0">
                <a:latin typeface="Times New Roman" pitchFamily="18" charset="0"/>
                <a:cs typeface="Times New Roman" pitchFamily="18" charset="0"/>
              </a:rPr>
              <a:t>поселках</a:t>
            </a:r>
            <a:r>
              <a:rPr lang="ru-RU" sz="1400" dirty="0" smtClean="0">
                <a:latin typeface="Times New Roman" pitchFamily="18" charset="0"/>
                <a:cs typeface="Times New Roman" pitchFamily="18" charset="0"/>
              </a:rPr>
              <a:t> городского типа) - </a:t>
            </a:r>
            <a:r>
              <a:rPr lang="ru-RU" sz="1400" b="1" dirty="0" smtClean="0">
                <a:latin typeface="Times New Roman" pitchFamily="18" charset="0"/>
                <a:cs typeface="Times New Roman" pitchFamily="18" charset="0"/>
              </a:rPr>
              <a:t>350,56</a:t>
            </a:r>
            <a:r>
              <a:rPr lang="ru-RU" sz="1400" dirty="0" smtClean="0">
                <a:latin typeface="Times New Roman" pitchFamily="18" charset="0"/>
                <a:cs typeface="Times New Roman" pitchFamily="18" charset="0"/>
              </a:rPr>
              <a:t> тыс. рублей</a:t>
            </a:r>
            <a:r>
              <a:rPr lang="ru-RU" sz="1400" dirty="0" smtClean="0">
                <a:latin typeface="Times New Roman" pitchFamily="18" charset="0"/>
                <a:cs typeface="Times New Roman" pitchFamily="18" charset="0"/>
              </a:rPr>
              <a:t>;</a:t>
            </a:r>
          </a:p>
          <a:p>
            <a:pPr algn="just">
              <a:buFont typeface="Wingdings" pitchFamily="2" charset="2"/>
              <a:buChar char="ü"/>
            </a:pPr>
            <a:r>
              <a:rPr lang="ru-RU" sz="1400" dirty="0" smtClean="0">
                <a:latin typeface="Times New Roman" pitchFamily="18" charset="0"/>
                <a:cs typeface="Times New Roman" pitchFamily="18" charset="0"/>
              </a:rPr>
              <a:t> осуществление </a:t>
            </a:r>
            <a:r>
              <a:rPr lang="ru-RU" sz="1400" dirty="0" smtClean="0">
                <a:latin typeface="Times New Roman" pitchFamily="18" charset="0"/>
                <a:cs typeface="Times New Roman" pitchFamily="18" charset="0"/>
              </a:rPr>
              <a:t>отдельных государственных полномочий в области труда и социальной защиты отдельных категорий граждан - </a:t>
            </a:r>
            <a:r>
              <a:rPr lang="ru-RU" sz="1400" b="1" dirty="0" smtClean="0">
                <a:latin typeface="Times New Roman" pitchFamily="18" charset="0"/>
                <a:cs typeface="Times New Roman" pitchFamily="18" charset="0"/>
              </a:rPr>
              <a:t>79,08</a:t>
            </a:r>
            <a:r>
              <a:rPr lang="ru-RU" sz="1400" dirty="0" smtClean="0">
                <a:latin typeface="Times New Roman" pitchFamily="18" charset="0"/>
                <a:cs typeface="Times New Roman" pitchFamily="18" charset="0"/>
              </a:rPr>
              <a:t> тыс. </a:t>
            </a:r>
            <a:r>
              <a:rPr lang="ru-RU" sz="1400" dirty="0" smtClean="0">
                <a:latin typeface="Times New Roman" pitchFamily="18" charset="0"/>
                <a:cs typeface="Times New Roman" pitchFamily="18" charset="0"/>
              </a:rPr>
              <a:t>рублей;</a:t>
            </a:r>
          </a:p>
          <a:p>
            <a:pPr algn="just">
              <a:buFont typeface="Wingdings" pitchFamily="2" charset="2"/>
              <a:buChar char="ü"/>
            </a:pPr>
            <a:r>
              <a:rPr lang="ru-RU"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обеспечение </a:t>
            </a:r>
            <a:r>
              <a:rPr lang="ru-RU" sz="1400" dirty="0" smtClean="0">
                <a:latin typeface="Times New Roman" pitchFamily="18" charset="0"/>
                <a:cs typeface="Times New Roman" pitchFamily="18" charset="0"/>
              </a:rPr>
              <a:t>государственных гарантий реализации прав на получение общедоступного и бесплатного дошкольного образования в муниципальных дошкольных и общеобразовательных организациях и на финансовое </a:t>
            </a:r>
            <a:r>
              <a:rPr lang="ru-RU" sz="1400" dirty="0" smtClean="0">
                <a:latin typeface="Times New Roman" pitchFamily="18" charset="0"/>
                <a:cs typeface="Times New Roman" pitchFamily="18" charset="0"/>
              </a:rPr>
              <a:t> обеспечение </a:t>
            </a:r>
            <a:r>
              <a:rPr lang="ru-RU" sz="1400" dirty="0" smtClean="0">
                <a:latin typeface="Times New Roman" pitchFamily="18" charset="0"/>
                <a:cs typeface="Times New Roman" pitchFamily="18" charset="0"/>
              </a:rPr>
              <a:t>получения дошкольного образования в частных дошкольных и частных общеобразовательных организациях - </a:t>
            </a:r>
            <a:r>
              <a:rPr lang="ru-RU" sz="1400" b="1" dirty="0" smtClean="0">
                <a:latin typeface="Times New Roman" pitchFamily="18" charset="0"/>
                <a:cs typeface="Times New Roman" pitchFamily="18" charset="0"/>
              </a:rPr>
              <a:t>793,57</a:t>
            </a:r>
            <a:r>
              <a:rPr lang="ru-RU" sz="1400" dirty="0" smtClean="0">
                <a:latin typeface="Times New Roman" pitchFamily="18" charset="0"/>
                <a:cs typeface="Times New Roman" pitchFamily="18" charset="0"/>
              </a:rPr>
              <a:t> тыс. рублей</a:t>
            </a:r>
            <a:r>
              <a:rPr lang="ru-RU" sz="1400" dirty="0" smtClean="0">
                <a:latin typeface="Times New Roman" pitchFamily="18" charset="0"/>
                <a:cs typeface="Times New Roman" pitchFamily="18" charset="0"/>
              </a:rPr>
              <a:t>;</a:t>
            </a:r>
          </a:p>
          <a:p>
            <a:pPr algn="just">
              <a:buFont typeface="Wingdings" pitchFamily="2" charset="2"/>
              <a:buChar char="ü"/>
            </a:pPr>
            <a:endParaRPr lang="ru-RU" sz="1400" dirty="0" smtClean="0">
              <a:latin typeface="Times New Roman" pitchFamily="18" charset="0"/>
              <a:cs typeface="Times New Roman" pitchFamily="18" charset="0"/>
            </a:endParaRPr>
          </a:p>
          <a:p>
            <a:pPr algn="just">
              <a:buFont typeface="Wingdings" pitchFamily="2" charset="2"/>
              <a:buChar char="ü"/>
            </a:pPr>
            <a:r>
              <a:rPr lang="ru-RU" sz="1400" dirty="0" smtClean="0">
                <a:latin typeface="Times New Roman" pitchFamily="18" charset="0"/>
                <a:cs typeface="Times New Roman" pitchFamily="18" charset="0"/>
              </a:rPr>
              <a:t>выплату единовременного пособия на погребение - </a:t>
            </a:r>
            <a:r>
              <a:rPr lang="ru-RU" sz="1400" b="1" dirty="0" smtClean="0">
                <a:latin typeface="Times New Roman" pitchFamily="18" charset="0"/>
                <a:cs typeface="Times New Roman" pitchFamily="18" charset="0"/>
              </a:rPr>
              <a:t>57,02</a:t>
            </a:r>
            <a:r>
              <a:rPr lang="ru-RU" sz="1400" dirty="0" smtClean="0">
                <a:latin typeface="Times New Roman" pitchFamily="18" charset="0"/>
                <a:cs typeface="Times New Roman" pitchFamily="18" charset="0"/>
              </a:rPr>
              <a:t> тыс. рублей.</a:t>
            </a:r>
          </a:p>
          <a:p>
            <a:pPr algn="just"/>
            <a:endParaRPr lang="ru-RU" sz="1400" dirty="0" smtClean="0">
              <a:latin typeface="Times New Roman" pitchFamily="18" charset="0"/>
              <a:cs typeface="Times New Roman" pitchFamily="18" charset="0"/>
            </a:endParaRPr>
          </a:p>
          <a:p>
            <a:pPr marL="0" marR="0" lvl="0" indent="449263" algn="just"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6" descr="http://www.nmosktoday.ru/news_images/anons/42620.jpg"/>
          <p:cNvPicPr>
            <a:picLocks noChangeAspect="1" noChangeArrowheads="1"/>
          </p:cNvPicPr>
          <p:nvPr/>
        </p:nvPicPr>
        <p:blipFill>
          <a:blip r:embed="rId2" cstate="print"/>
          <a:srcRect/>
          <a:stretch>
            <a:fillRect/>
          </a:stretch>
        </p:blipFill>
        <p:spPr bwMode="auto">
          <a:xfrm>
            <a:off x="304800" y="685800"/>
            <a:ext cx="1861457" cy="1447800"/>
          </a:xfrm>
          <a:prstGeom prst="rect">
            <a:avLst/>
          </a:prstGeom>
          <a:noFill/>
        </p:spPr>
      </p:pic>
      <p:pic>
        <p:nvPicPr>
          <p:cNvPr id="1029" name="Picture 5" descr="https://cf.ppt-online.org/files/slide/s/s7maIMBZkU5uS36Ph0pnwgWfAJFGeXj2qyD41TVtrL/slide-14.jpg"/>
          <p:cNvPicPr>
            <a:picLocks noChangeAspect="1" noChangeArrowheads="1"/>
          </p:cNvPicPr>
          <p:nvPr/>
        </p:nvPicPr>
        <p:blipFill>
          <a:blip r:embed="rId3"/>
          <a:srcRect l="20280" t="55280" r="24251" b="10300"/>
          <a:stretch>
            <a:fillRect/>
          </a:stretch>
        </p:blipFill>
        <p:spPr bwMode="auto">
          <a:xfrm>
            <a:off x="152400" y="2514600"/>
            <a:ext cx="1981200" cy="1275008"/>
          </a:xfrm>
          <a:prstGeom prst="rect">
            <a:avLst/>
          </a:prstGeom>
          <a:noFill/>
        </p:spPr>
      </p:pic>
      <p:pic>
        <p:nvPicPr>
          <p:cNvPr id="1031" name="Picture 7" descr="https://avatars.mds.yandex.net/get-pdb/368827/a1d254f5-98b2-48e0-8ca6-4da856de5998/s1200"/>
          <p:cNvPicPr>
            <a:picLocks noChangeAspect="1" noChangeArrowheads="1"/>
          </p:cNvPicPr>
          <p:nvPr/>
        </p:nvPicPr>
        <p:blipFill>
          <a:blip r:embed="rId4" cstate="print"/>
          <a:srcRect l="9375" r="6250"/>
          <a:stretch>
            <a:fillRect/>
          </a:stretch>
        </p:blipFill>
        <p:spPr bwMode="auto">
          <a:xfrm>
            <a:off x="228600" y="4114800"/>
            <a:ext cx="2057400" cy="1828800"/>
          </a:xfrm>
          <a:prstGeom prst="ellipse">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52400" y="228600"/>
            <a:ext cx="8839200" cy="4801314"/>
          </a:xfrm>
          <a:prstGeom prst="rect">
            <a:avLst/>
          </a:prstGeom>
          <a:noFill/>
        </p:spPr>
        <p:txBody>
          <a:bodyPr wrap="square">
            <a:spAutoFit/>
          </a:bodyPr>
          <a:lstStyle/>
          <a:p>
            <a:pPr algn="just"/>
            <a:r>
              <a:rPr lang="ru-RU" b="1" dirty="0" smtClean="0">
                <a:latin typeface="Times New Roman" pitchFamily="18" charset="0"/>
                <a:cs typeface="Times New Roman" pitchFamily="18" charset="0"/>
              </a:rPr>
              <a:t>      2</a:t>
            </a: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Свободные остатки по состоянию на 01.01.2018 года в размере     2</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122,</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37 тыс. рублей предлагаем распределить в соответствии с распоряжением администрации Курского муниципального района Ставропольского края     № 276-р от 12 сентября 2018 г. «О распределении свободных остатков бюджетных средств по состоянию на 01 января 2018 года» следующим образом</a:t>
            </a:r>
            <a:r>
              <a:rPr lang="ru-RU" dirty="0" smtClean="0">
                <a:latin typeface="Times New Roman" pitchFamily="18" charset="0"/>
                <a:cs typeface="Times New Roman" pitchFamily="18" charset="0"/>
              </a:rPr>
              <a:t>: </a:t>
            </a:r>
          </a:p>
          <a:p>
            <a:pPr algn="just"/>
            <a:endParaRPr lang="ru-RU" dirty="0" smtClean="0">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     О</a:t>
            </a:r>
            <a:r>
              <a:rPr lang="x-none" smtClean="0">
                <a:latin typeface="Times New Roman" pitchFamily="18" charset="0"/>
                <a:cs typeface="Times New Roman" pitchFamily="18" charset="0"/>
              </a:rPr>
              <a:t>тделу образования администрации Курского муниципального района Ставропольского края на подраздел 0702 «Общее образование» </a:t>
            </a:r>
            <a:r>
              <a:rPr lang="ru-RU" dirty="0" smtClean="0">
                <a:latin typeface="Times New Roman" pitchFamily="18" charset="0"/>
                <a:cs typeface="Times New Roman" pitchFamily="18" charset="0"/>
              </a:rPr>
              <a:t>-</a:t>
            </a:r>
            <a:r>
              <a:rPr lang="x-none" smtClean="0">
                <a:latin typeface="Times New Roman" pitchFamily="18" charset="0"/>
                <a:cs typeface="Times New Roman" pitchFamily="18" charset="0"/>
              </a:rPr>
              <a:t> 2 122</a:t>
            </a:r>
            <a:r>
              <a:rPr lang="ru-RU" dirty="0" smtClean="0">
                <a:latin typeface="Times New Roman" pitchFamily="18" charset="0"/>
                <a:cs typeface="Times New Roman" pitchFamily="18" charset="0"/>
              </a:rPr>
              <a:t>,</a:t>
            </a:r>
            <a:r>
              <a:rPr lang="x-none" smtClean="0">
                <a:latin typeface="Times New Roman" pitchFamily="18" charset="0"/>
                <a:cs typeface="Times New Roman" pitchFamily="18" charset="0"/>
              </a:rPr>
              <a:t> 3</a:t>
            </a:r>
            <a:r>
              <a:rPr lang="ru-RU" dirty="0" smtClean="0">
                <a:latin typeface="Times New Roman" pitchFamily="18" charset="0"/>
                <a:cs typeface="Times New Roman" pitchFamily="18" charset="0"/>
              </a:rPr>
              <a:t>7  тыс. рублей </a:t>
            </a:r>
            <a:r>
              <a:rPr lang="x-none" smtClean="0">
                <a:latin typeface="Times New Roman" pitchFamily="18" charset="0"/>
                <a:cs typeface="Times New Roman" pitchFamily="18" charset="0"/>
              </a:rPr>
              <a:t>на устройство и строительство благоустроенных санитарно-гигиенических помещений в муниципальном общеобразовательном учреждении средняя общеобразовательная школа № 3 Курского муниципального района Ставропольского края, расположенного по адресу: Ставропольский край, Курский район, село Каново, улица Школьная, 32 и муниципальном казенном общеобразовательном учреждении средняя общеобразовательная школа № 15 Курского муниципального района Ставропольского края расположенного по адресу: Ставропольский край, Курский район, х. Дыдымкин, улица Тивилева, 8</a:t>
            </a:r>
            <a:endParaRPr lang="ru-RU" dirty="0" smtClean="0">
              <a:latin typeface="Times New Roman" pitchFamily="18" charset="0"/>
              <a:cs typeface="Times New Roman" pitchFamily="18" charset="0"/>
            </a:endParaRPr>
          </a:p>
          <a:p>
            <a:pPr algn="just"/>
            <a:endParaRPr lang="ru-RU" dirty="0" smtClean="0">
              <a:latin typeface="Times New Roman" pitchFamily="18" charset="0"/>
              <a:cs typeface="Times New Roman" pitchFamily="18" charset="0"/>
            </a:endParaRPr>
          </a:p>
        </p:txBody>
      </p:sp>
      <p:pic>
        <p:nvPicPr>
          <p:cNvPr id="6" name="Picture 2" descr="http://900igr.net/up/datas/199385/063.jpg"/>
          <p:cNvPicPr>
            <a:picLocks noChangeAspect="1" noChangeArrowheads="1"/>
          </p:cNvPicPr>
          <p:nvPr/>
        </p:nvPicPr>
        <p:blipFill>
          <a:blip r:embed="rId3"/>
          <a:srcRect l="70833" t="14444" b="58889"/>
          <a:stretch>
            <a:fillRect/>
          </a:stretch>
        </p:blipFill>
        <p:spPr bwMode="auto">
          <a:xfrm>
            <a:off x="5410200" y="4419600"/>
            <a:ext cx="3333750" cy="2286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0"/>
            <a:ext cx="8382000" cy="1569660"/>
          </a:xfrm>
          <a:prstGeom prst="rect">
            <a:avLst/>
          </a:prstGeom>
          <a:noFill/>
        </p:spPr>
        <p:txBody>
          <a:bodyPr wrap="square">
            <a:spAutoFit/>
          </a:bodyPr>
          <a:lstStyle/>
          <a:p>
            <a:pPr algn="just"/>
            <a:r>
              <a:rPr lang="ru-RU" sz="1600" b="1" dirty="0" smtClean="0">
                <a:latin typeface="Times New Roman" pitchFamily="18" charset="0"/>
                <a:cs typeface="Times New Roman" pitchFamily="18" charset="0"/>
              </a:rPr>
              <a:t>    3</a:t>
            </a:r>
            <a:r>
              <a:rPr lang="ru-RU" sz="1600" b="1" dirty="0" smtClean="0">
                <a:latin typeface="Times New Roman" pitchFamily="18" charset="0"/>
                <a:cs typeface="Times New Roman" pitchFamily="18" charset="0"/>
              </a:rPr>
              <a:t>. </a:t>
            </a:r>
            <a:r>
              <a:rPr lang="ru-RU" sz="1600" dirty="0" smtClean="0"/>
              <a:t> </a:t>
            </a:r>
            <a:r>
              <a:rPr lang="ru-RU" sz="1600" dirty="0" smtClean="0">
                <a:latin typeface="Times New Roman" pitchFamily="18" charset="0"/>
                <a:cs typeface="Times New Roman" pitchFamily="18" charset="0"/>
              </a:rPr>
              <a:t>В соответствии с распоряжением администрации Курского муниципального  района  Ставропольского края  № 277-р  от 12 сентября 2018 г. «О внесении на рассмотрение совета Курского муниципального района Ставропольского края предложения о перераспределении утвержденных бюджетных ассигнований между главными распорядителями бюджетных средств бюджета Курского муниципального района Ставропольского края»:</a:t>
            </a:r>
          </a:p>
          <a:p>
            <a:pPr algn="just"/>
            <a:endParaRPr lang="ru-RU" sz="1600" dirty="0">
              <a:latin typeface="Times New Roman" pitchFamily="18" charset="0"/>
              <a:cs typeface="Times New Roman" pitchFamily="18" charset="0"/>
            </a:endParaRPr>
          </a:p>
        </p:txBody>
      </p:sp>
      <p:sp>
        <p:nvSpPr>
          <p:cNvPr id="3" name="Прямоугольник 2"/>
          <p:cNvSpPr/>
          <p:nvPr/>
        </p:nvSpPr>
        <p:spPr>
          <a:xfrm>
            <a:off x="304800" y="1295400"/>
            <a:ext cx="8610600" cy="2031325"/>
          </a:xfrm>
          <a:prstGeom prst="rect">
            <a:avLst/>
          </a:prstGeom>
          <a:solidFill>
            <a:schemeClr val="accent6">
              <a:lumMod val="40000"/>
              <a:lumOff val="60000"/>
            </a:schemeClr>
          </a:solidFill>
          <a:ln>
            <a:solidFill>
              <a:schemeClr val="accent6">
                <a:lumMod val="40000"/>
                <a:lumOff val="60000"/>
              </a:schemeClr>
            </a:solidFill>
          </a:ln>
        </p:spPr>
        <p:txBody>
          <a:bodyPr wrap="square">
            <a:spAutoFit/>
          </a:bodyPr>
          <a:lstStyle/>
          <a:p>
            <a:pPr algn="just"/>
            <a:r>
              <a:rPr lang="ru-RU" sz="1400" b="1" dirty="0" smtClean="0">
                <a:latin typeface="Times New Roman" pitchFamily="18" charset="0"/>
                <a:cs typeface="Times New Roman" pitchFamily="18" charset="0"/>
              </a:rPr>
              <a:t>3</a:t>
            </a:r>
            <a:r>
              <a:rPr lang="x-none" sz="1400" b="1" smtClean="0">
                <a:latin typeface="Times New Roman" pitchFamily="18" charset="0"/>
                <a:cs typeface="Times New Roman" pitchFamily="18" charset="0"/>
              </a:rPr>
              <a:t>.1.</a:t>
            </a:r>
            <a:r>
              <a:rPr lang="ru-RU" sz="1400" b="1" dirty="0" smtClean="0">
                <a:latin typeface="Times New Roman" pitchFamily="18" charset="0"/>
                <a:cs typeface="Times New Roman" pitchFamily="18" charset="0"/>
              </a:rPr>
              <a:t> </a:t>
            </a:r>
            <a:r>
              <a:rPr lang="ru-RU" sz="1400" b="1" dirty="0" smtClean="0">
                <a:latin typeface="Times New Roman" pitchFamily="18" charset="0"/>
                <a:cs typeface="Times New Roman" pitchFamily="18" charset="0"/>
              </a:rPr>
              <a:t>у</a:t>
            </a:r>
            <a:r>
              <a:rPr lang="x-none" sz="1400" smtClean="0">
                <a:latin typeface="Times New Roman" pitchFamily="18" charset="0"/>
                <a:cs typeface="Times New Roman" pitchFamily="18" charset="0"/>
              </a:rPr>
              <a:t>меньшить </a:t>
            </a:r>
            <a:r>
              <a:rPr lang="x-none" sz="1400" smtClean="0">
                <a:latin typeface="Times New Roman" pitchFamily="18" charset="0"/>
                <a:cs typeface="Times New Roman" pitchFamily="18" charset="0"/>
              </a:rPr>
              <a:t>бюджетные ассигнования главным распорядителям бюджетных средств:</a:t>
            </a:r>
            <a:endParaRPr lang="ru-RU" sz="1400" dirty="0" smtClean="0">
              <a:latin typeface="Times New Roman" pitchFamily="18" charset="0"/>
              <a:cs typeface="Times New Roman" pitchFamily="18" charset="0"/>
            </a:endParaRPr>
          </a:p>
          <a:p>
            <a:pPr algn="just"/>
            <a:r>
              <a:rPr lang="ru-RU" sz="1400" dirty="0" smtClean="0">
                <a:latin typeface="Times New Roman" pitchFamily="18" charset="0"/>
                <a:cs typeface="Times New Roman" pitchFamily="18" charset="0"/>
              </a:rPr>
              <a:t>      </a:t>
            </a:r>
            <a:r>
              <a:rPr lang="x-none" sz="1400" smtClean="0">
                <a:latin typeface="Times New Roman" pitchFamily="18" charset="0"/>
                <a:cs typeface="Times New Roman" pitchFamily="18" charset="0"/>
              </a:rPr>
              <a:t> </a:t>
            </a:r>
            <a:r>
              <a:rPr lang="x-none" sz="1400" smtClean="0">
                <a:latin typeface="Times New Roman" pitchFamily="18" charset="0"/>
                <a:cs typeface="Times New Roman" pitchFamily="18" charset="0"/>
              </a:rPr>
              <a:t>администрации Курского муниципального района Ставропольского края с подраздела 0111 «Резервные фонды» на 450</a:t>
            </a:r>
            <a:r>
              <a:rPr lang="ru-RU" sz="1400" dirty="0" smtClean="0">
                <a:latin typeface="Times New Roman" pitchFamily="18" charset="0"/>
                <a:cs typeface="Times New Roman" pitchFamily="18" charset="0"/>
              </a:rPr>
              <a:t>,00 тыс. рублей</a:t>
            </a:r>
            <a:r>
              <a:rPr lang="x-none" sz="1400" smtClean="0">
                <a:latin typeface="Times New Roman" pitchFamily="18" charset="0"/>
                <a:cs typeface="Times New Roman" pitchFamily="18" charset="0"/>
              </a:rPr>
              <a:t>, с подраздела 0113 «Другие общегосударственные вопросы» на 4 651</a:t>
            </a:r>
            <a:r>
              <a:rPr lang="ru-RU" sz="1400" dirty="0" smtClean="0">
                <a:latin typeface="Times New Roman" pitchFamily="18" charset="0"/>
                <a:cs typeface="Times New Roman" pitchFamily="18" charset="0"/>
              </a:rPr>
              <a:t>,69 тыс. рублей</a:t>
            </a:r>
            <a:r>
              <a:rPr lang="x-none" sz="1400" smtClean="0">
                <a:latin typeface="Times New Roman" pitchFamily="18" charset="0"/>
                <a:cs typeface="Times New Roman" pitchFamily="18" charset="0"/>
              </a:rPr>
              <a:t>, с подраздела 0309  «Защита населения и территории от чрезвычайных ситуаций природного и техногенного характера, гражданская оборона»  на 55</a:t>
            </a:r>
            <a:r>
              <a:rPr lang="ru-RU" sz="1400" dirty="0" smtClean="0">
                <a:latin typeface="Times New Roman" pitchFamily="18" charset="0"/>
                <a:cs typeface="Times New Roman" pitchFamily="18" charset="0"/>
              </a:rPr>
              <a:t>,00  тыс. рублей, </a:t>
            </a:r>
            <a:r>
              <a:rPr lang="x-none" sz="1400" smtClean="0">
                <a:latin typeface="Times New Roman" pitchFamily="18" charset="0"/>
                <a:cs typeface="Times New Roman" pitchFamily="18" charset="0"/>
              </a:rPr>
              <a:t>с подраздела 0409 «Дорожное хозяйство (дорожные фонды)» на 296</a:t>
            </a:r>
            <a:r>
              <a:rPr lang="ru-RU" sz="1400" dirty="0" smtClean="0">
                <a:latin typeface="Times New Roman" pitchFamily="18" charset="0"/>
                <a:cs typeface="Times New Roman" pitchFamily="18" charset="0"/>
              </a:rPr>
              <a:t>,</a:t>
            </a:r>
            <a:r>
              <a:rPr lang="x-none" sz="1400" smtClean="0">
                <a:latin typeface="Times New Roman" pitchFamily="18" charset="0"/>
                <a:cs typeface="Times New Roman" pitchFamily="18" charset="0"/>
              </a:rPr>
              <a:t>95 </a:t>
            </a:r>
            <a:r>
              <a:rPr lang="ru-RU" sz="1400" dirty="0" smtClean="0">
                <a:latin typeface="Times New Roman" pitchFamily="18" charset="0"/>
                <a:cs typeface="Times New Roman" pitchFamily="18" charset="0"/>
              </a:rPr>
              <a:t>тыс. рублей</a:t>
            </a:r>
            <a:r>
              <a:rPr lang="x-none" sz="1400" smtClean="0">
                <a:latin typeface="Times New Roman" pitchFamily="18" charset="0"/>
                <a:cs typeface="Times New Roman" pitchFamily="18" charset="0"/>
              </a:rPr>
              <a:t>, с подраздела 0412 «Другие вопросы в области национальной экономики» на 62</a:t>
            </a:r>
            <a:r>
              <a:rPr lang="ru-RU" sz="1400" dirty="0" smtClean="0">
                <a:latin typeface="Times New Roman" pitchFamily="18" charset="0"/>
                <a:cs typeface="Times New Roman" pitchFamily="18" charset="0"/>
              </a:rPr>
              <a:t>,</a:t>
            </a:r>
            <a:r>
              <a:rPr lang="x-none" sz="1400" smtClean="0">
                <a:latin typeface="Times New Roman" pitchFamily="18" charset="0"/>
                <a:cs typeface="Times New Roman" pitchFamily="18" charset="0"/>
              </a:rPr>
              <a:t> 31</a:t>
            </a:r>
            <a:r>
              <a:rPr lang="ru-RU" sz="1400" dirty="0" smtClean="0">
                <a:latin typeface="Times New Roman" pitchFamily="18" charset="0"/>
                <a:cs typeface="Times New Roman" pitchFamily="18" charset="0"/>
              </a:rPr>
              <a:t> тыс. рублей</a:t>
            </a:r>
            <a:r>
              <a:rPr lang="x-none" sz="1400" smtClean="0">
                <a:latin typeface="Times New Roman" pitchFamily="18" charset="0"/>
                <a:cs typeface="Times New Roman" pitchFamily="18" charset="0"/>
              </a:rPr>
              <a:t>;</a:t>
            </a:r>
            <a:endParaRPr lang="ru-RU" sz="1400" dirty="0" smtClean="0">
              <a:latin typeface="Times New Roman" pitchFamily="18" charset="0"/>
              <a:cs typeface="Times New Roman" pitchFamily="18" charset="0"/>
            </a:endParaRPr>
          </a:p>
          <a:p>
            <a:pPr algn="just"/>
            <a:r>
              <a:rPr lang="ru-RU" sz="1400" dirty="0" smtClean="0">
                <a:latin typeface="Times New Roman" pitchFamily="18" charset="0"/>
                <a:cs typeface="Times New Roman" pitchFamily="18" charset="0"/>
              </a:rPr>
              <a:t>      </a:t>
            </a:r>
            <a:r>
              <a:rPr lang="x-none" sz="1400" smtClean="0">
                <a:latin typeface="Times New Roman" pitchFamily="18" charset="0"/>
                <a:cs typeface="Times New Roman" pitchFamily="18" charset="0"/>
              </a:rPr>
              <a:t>Финансовому </a:t>
            </a:r>
            <a:r>
              <a:rPr lang="x-none" sz="1400" smtClean="0">
                <a:latin typeface="Times New Roman" pitchFamily="18" charset="0"/>
                <a:cs typeface="Times New Roman" pitchFamily="18" charset="0"/>
              </a:rPr>
              <a:t>управлению администрации  Курского муниципального района Ставропольского края с подраздела 0113 «Другие общегосударственные вопросы» на </a:t>
            </a:r>
            <a:r>
              <a:rPr lang="ru-RU" sz="1400" dirty="0" smtClean="0">
                <a:latin typeface="Times New Roman" pitchFamily="18" charset="0"/>
                <a:cs typeface="Times New Roman" pitchFamily="18" charset="0"/>
              </a:rPr>
              <a:t>168,70 тыс. рублей</a:t>
            </a: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p:txBody>
      </p:sp>
      <p:sp>
        <p:nvSpPr>
          <p:cNvPr id="7" name="Прямоугольник 6"/>
          <p:cNvSpPr/>
          <p:nvPr/>
        </p:nvSpPr>
        <p:spPr>
          <a:xfrm>
            <a:off x="266700" y="3429000"/>
            <a:ext cx="8648700" cy="3354765"/>
          </a:xfrm>
          <a:prstGeom prst="rect">
            <a:avLst/>
          </a:prstGeom>
          <a:solidFill>
            <a:schemeClr val="accent1">
              <a:lumMod val="20000"/>
              <a:lumOff val="80000"/>
            </a:schemeClr>
          </a:solidFill>
          <a:ln>
            <a:solidFill>
              <a:schemeClr val="accent1">
                <a:lumMod val="20000"/>
                <a:lumOff val="80000"/>
              </a:schemeClr>
            </a:solidFill>
          </a:ln>
        </p:spPr>
        <p:txBody>
          <a:bodyPr wrap="square">
            <a:spAutoFit/>
          </a:bodyPr>
          <a:lstStyle/>
          <a:p>
            <a:pPr algn="just"/>
            <a:r>
              <a:rPr lang="ru-RU" sz="1400" b="1" dirty="0" smtClean="0">
                <a:latin typeface="Times New Roman" pitchFamily="18" charset="0"/>
                <a:cs typeface="Times New Roman" pitchFamily="18" charset="0"/>
              </a:rPr>
              <a:t>3</a:t>
            </a:r>
            <a:r>
              <a:rPr lang="x-none" sz="1400" b="1" smtClean="0">
                <a:latin typeface="Times New Roman" pitchFamily="18" charset="0"/>
                <a:cs typeface="Times New Roman" pitchFamily="18" charset="0"/>
              </a:rPr>
              <a:t>.2. </a:t>
            </a:r>
            <a:r>
              <a:rPr lang="x-none" sz="1400" smtClean="0">
                <a:latin typeface="Times New Roman" pitchFamily="18" charset="0"/>
                <a:cs typeface="Times New Roman" pitchFamily="18" charset="0"/>
              </a:rPr>
              <a:t>Увеличить бюджетные ассигнования главным распорядителям бюджетных средств:  </a:t>
            </a:r>
            <a:endParaRPr lang="ru-RU" sz="1400" dirty="0" smtClean="0">
              <a:latin typeface="Times New Roman" pitchFamily="18" charset="0"/>
              <a:cs typeface="Times New Roman" pitchFamily="18" charset="0"/>
            </a:endParaRPr>
          </a:p>
          <a:p>
            <a:pPr algn="just"/>
            <a:r>
              <a:rPr lang="x-none" sz="1400" smtClean="0">
                <a:latin typeface="Times New Roman" pitchFamily="18" charset="0"/>
                <a:cs typeface="Times New Roman" pitchFamily="18" charset="0"/>
              </a:rPr>
              <a:t>        совету Курского муниципального района Ставропольского края на        подраздел 0113 «Другие общегосударственные вопросы» на 33</a:t>
            </a:r>
            <a:r>
              <a:rPr lang="ru-RU" sz="1400" dirty="0" smtClean="0">
                <a:latin typeface="Times New Roman" pitchFamily="18" charset="0"/>
                <a:cs typeface="Times New Roman" pitchFamily="18" charset="0"/>
              </a:rPr>
              <a:t>,73 тыс. рублей</a:t>
            </a:r>
            <a:r>
              <a:rPr lang="x-none" sz="1400" smtClean="0">
                <a:latin typeface="Times New Roman" pitchFamily="18" charset="0"/>
                <a:cs typeface="Times New Roman" pitchFamily="18" charset="0"/>
              </a:rPr>
              <a:t> для выплаты единовременного поощрения в связи с выходом на страховую пенсию по старости (инвалидности) муниципального служащего Алленовой Ольге Николаевне, инспектору контрольно-счетного органа;</a:t>
            </a:r>
            <a:endParaRPr lang="ru-RU" sz="1400" dirty="0" smtClean="0">
              <a:latin typeface="Times New Roman" pitchFamily="18" charset="0"/>
              <a:cs typeface="Times New Roman" pitchFamily="18" charset="0"/>
            </a:endParaRPr>
          </a:p>
          <a:p>
            <a:pPr algn="just"/>
            <a:r>
              <a:rPr lang="ru-RU" sz="1400" dirty="0" smtClean="0">
                <a:latin typeface="Times New Roman" pitchFamily="18" charset="0"/>
                <a:cs typeface="Times New Roman" pitchFamily="18" charset="0"/>
              </a:rPr>
              <a:t>          отделу образования администрации Курского муниципального района Ставропольского края на подраздел 0701 «Дошкольное образование»  на 618,41 тыс. рублей на приобретение продуктов питания, на подраздел 0702 «Общее образование»  на 3</a:t>
            </a:r>
            <a:r>
              <a:rPr lang="en-US" sz="14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361,81  тыс. рублей на приобретение продуктов питания и на устройство и строительство благоустроенных </a:t>
            </a:r>
            <a:r>
              <a:rPr lang="ru-RU" sz="1400" dirty="0" smtClean="0">
                <a:latin typeface="Times New Roman" pitchFamily="18" charset="0"/>
                <a:cs typeface="Times New Roman" pitchFamily="18" charset="0"/>
              </a:rPr>
              <a:t>санитарно-гигиенических </a:t>
            </a:r>
            <a:r>
              <a:rPr lang="ru-RU" sz="1400" dirty="0" smtClean="0">
                <a:latin typeface="Times New Roman" pitchFamily="18" charset="0"/>
                <a:cs typeface="Times New Roman" pitchFamily="18" charset="0"/>
              </a:rPr>
              <a:t>помещений, на подраздел 0703 «Дополнительное образование детей»  на 573,73 тыс. рублей на ремонт актового зала муниципального учреждения дополнительного образования «Центр дополнительного образования для детей» Курского муниципального района Ставропольского края , на подраздел 0707 «Молодежная политика»  на 380,00 тыс. рублей на ремонт домиков и летнего кинотеатра в муниципальном учреждении дополнительного образования детский оздоровительно-образовательный центр «Звездный» Курского муниципального района Ставропольского края, </a:t>
            </a:r>
            <a:endParaRPr lang="ru-RU" sz="1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66700" y="228600"/>
            <a:ext cx="8610600" cy="2708434"/>
          </a:xfrm>
          <a:prstGeom prst="rect">
            <a:avLst/>
          </a:prstGeom>
          <a:solidFill>
            <a:schemeClr val="accent1">
              <a:lumMod val="20000"/>
              <a:lumOff val="80000"/>
            </a:schemeClr>
          </a:solidFill>
          <a:ln>
            <a:solidFill>
              <a:schemeClr val="accent1">
                <a:lumMod val="20000"/>
                <a:lumOff val="80000"/>
              </a:schemeClr>
            </a:solidFill>
          </a:ln>
        </p:spPr>
        <p:txBody>
          <a:bodyPr wrap="square">
            <a:spAutoFit/>
          </a:bodyPr>
          <a:lstStyle/>
          <a:p>
            <a:pPr algn="just"/>
            <a:r>
              <a:rPr lang="ru-RU" sz="1600" dirty="0" smtClean="0"/>
              <a:t>         </a:t>
            </a:r>
            <a:r>
              <a:rPr lang="ru-RU" sz="1400" dirty="0" smtClean="0">
                <a:latin typeface="Times New Roman" pitchFamily="18" charset="0"/>
                <a:cs typeface="Times New Roman" pitchFamily="18" charset="0"/>
              </a:rPr>
              <a:t>муниципальному казенному учреждению </a:t>
            </a:r>
            <a:r>
              <a:rPr lang="ru-RU" sz="1400" dirty="0" smtClean="0">
                <a:latin typeface="Times New Roman" pitchFamily="18" charset="0"/>
                <a:cs typeface="Times New Roman" pitchFamily="18" charset="0"/>
              </a:rPr>
              <a:t>Курского муниципального района Ставропольского края «Управление культуры» на подраздел 0703 «Дополнительное образование детей»  на 400,00 тыс. рублей для обеспечения достижения установленной на 2018 год средней заработной платы педагогических работников муниципального учреждения дополнительного образования Курская детская музыкальная школа Курского муниципального района Ставропольского края, на подраздел 0801 «Культура» на 182,00   тыс. рублей  на приобретения сценических костюмов для муниципального учреждения культуры «</a:t>
            </a:r>
            <a:r>
              <a:rPr lang="ru-RU" sz="1400" dirty="0" err="1" smtClean="0">
                <a:latin typeface="Times New Roman" pitchFamily="18" charset="0"/>
                <a:cs typeface="Times New Roman" pitchFamily="18" charset="0"/>
              </a:rPr>
              <a:t>Межпоселенческий</a:t>
            </a:r>
            <a:r>
              <a:rPr lang="ru-RU" sz="1400" dirty="0" smtClean="0">
                <a:latin typeface="Times New Roman" pitchFamily="18" charset="0"/>
                <a:cs typeface="Times New Roman" pitchFamily="18" charset="0"/>
              </a:rPr>
              <a:t> районный Дом культуры» Курского муниципального района Ставропольского края.</a:t>
            </a:r>
          </a:p>
          <a:p>
            <a:pPr algn="just"/>
            <a:r>
              <a:rPr lang="ru-RU" sz="1400" dirty="0" smtClean="0">
                <a:latin typeface="Times New Roman" pitchFamily="18" charset="0"/>
                <a:cs typeface="Times New Roman" pitchFamily="18" charset="0"/>
              </a:rPr>
              <a:t>          </a:t>
            </a:r>
            <a:r>
              <a:rPr lang="x-none" sz="1400" smtClean="0">
                <a:latin typeface="Times New Roman" pitchFamily="18" charset="0"/>
                <a:cs typeface="Times New Roman" pitchFamily="18" charset="0"/>
              </a:rPr>
              <a:t>отделу сельского хозяйства и охраны окружающей среды администрации Курского муниципального района Ставропольского края на подраздел 0113 «Другие общегосударственные вопросы» на </a:t>
            </a:r>
            <a:r>
              <a:rPr lang="ru-RU" sz="1400" dirty="0" smtClean="0">
                <a:latin typeface="Times New Roman" pitchFamily="18" charset="0"/>
                <a:cs typeface="Times New Roman" pitchFamily="18" charset="0"/>
              </a:rPr>
              <a:t>134,97 тыс</a:t>
            </a:r>
            <a:r>
              <a:rPr lang="ru-RU" sz="1400" dirty="0" smtClean="0">
                <a:latin typeface="Times New Roman" pitchFamily="18" charset="0"/>
                <a:cs typeface="Times New Roman" pitchFamily="18" charset="0"/>
              </a:rPr>
              <a:t>. рублей</a:t>
            </a:r>
            <a:r>
              <a:rPr lang="x-none" sz="1400" smtClean="0">
                <a:latin typeface="Times New Roman" pitchFamily="18" charset="0"/>
                <a:cs typeface="Times New Roman" pitchFamily="18" charset="0"/>
              </a:rPr>
              <a:t> </a:t>
            </a:r>
            <a:r>
              <a:rPr lang="x-none" sz="1400" smtClean="0">
                <a:latin typeface="Times New Roman" pitchFamily="18" charset="0"/>
                <a:cs typeface="Times New Roman" pitchFamily="18" charset="0"/>
              </a:rPr>
              <a:t>для выплаты единовременного поощрения за безупречную и эффективную муниципальную службу Мурадову Юрию Исаковичу, главному специалисту отдела сельского хозяйства и охраны окружающей среды администрации Курского муниципального района Ставропольского </a:t>
            </a:r>
            <a:r>
              <a:rPr lang="x-none" sz="1400" smtClean="0">
                <a:latin typeface="Times New Roman" pitchFamily="18" charset="0"/>
                <a:cs typeface="Times New Roman" pitchFamily="18" charset="0"/>
              </a:rPr>
              <a:t>края</a:t>
            </a:r>
            <a:r>
              <a:rPr lang="ru-RU" sz="1400" dirty="0" smtClean="0">
                <a:latin typeface="Times New Roman" pitchFamily="18" charset="0"/>
                <a:cs typeface="Times New Roman" pitchFamily="18" charset="0"/>
              </a:rPr>
              <a:t>.</a:t>
            </a:r>
            <a:endParaRPr lang="ru-RU" sz="1400" dirty="0" smtClean="0">
              <a:latin typeface="Times New Roman" pitchFamily="18" charset="0"/>
              <a:cs typeface="Times New Roman" pitchFamily="18" charset="0"/>
            </a:endParaRPr>
          </a:p>
        </p:txBody>
      </p:sp>
      <p:sp>
        <p:nvSpPr>
          <p:cNvPr id="6" name="Прямоугольник 5"/>
          <p:cNvSpPr/>
          <p:nvPr/>
        </p:nvSpPr>
        <p:spPr>
          <a:xfrm>
            <a:off x="266700" y="3429000"/>
            <a:ext cx="8610600" cy="2062103"/>
          </a:xfrm>
          <a:prstGeom prst="rect">
            <a:avLst/>
          </a:prstGeom>
          <a:noFill/>
        </p:spPr>
        <p:txBody>
          <a:bodyPr wrap="square">
            <a:spAutoFit/>
          </a:bodyPr>
          <a:lstStyle/>
          <a:p>
            <a:r>
              <a:rPr lang="ru-RU" sz="1600" b="1" dirty="0" smtClean="0">
                <a:latin typeface="Times New Roman" pitchFamily="18" charset="0"/>
                <a:cs typeface="Times New Roman" pitchFamily="18" charset="0"/>
              </a:rPr>
              <a:t>     4</a:t>
            </a:r>
            <a:r>
              <a:rPr lang="ru-RU" sz="1600" b="1" dirty="0" smtClean="0">
                <a:latin typeface="Times New Roman" pitchFamily="18" charset="0"/>
                <a:cs typeface="Times New Roman" pitchFamily="18" charset="0"/>
              </a:rPr>
              <a:t>.</a:t>
            </a:r>
            <a:r>
              <a:rPr lang="ru-RU" sz="16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 Согласно </a:t>
            </a:r>
            <a:r>
              <a:rPr lang="ru-RU" sz="1600" dirty="0" smtClean="0">
                <a:latin typeface="Times New Roman" pitchFamily="18" charset="0"/>
                <a:cs typeface="Times New Roman" pitchFamily="18" charset="0"/>
              </a:rPr>
              <a:t>фактически поступивших доходов от оказания платных услуг и компенсации затрат государства в бюджет Курского муниципального района, отделу образования администрации Курского муниципального района Ставропольского края увеличены бюджетные ассигнования на 4 376,25 тыс. рублей (из них: доходы от предпринимательской деятельности - 2 546,25 тыс. рублей; доходы от родительской платы - 1 830,00 тыс. рублей).</a:t>
            </a:r>
          </a:p>
          <a:p>
            <a:r>
              <a:rPr lang="ru-RU" sz="1600" dirty="0" smtClean="0">
                <a:latin typeface="Times New Roman" pitchFamily="18" charset="0"/>
                <a:cs typeface="Times New Roman" pitchFamily="18" charset="0"/>
              </a:rPr>
              <a:t> </a:t>
            </a:r>
          </a:p>
          <a:p>
            <a:r>
              <a:rPr lang="ru-RU" sz="1600" b="1" dirty="0" smtClean="0">
                <a:latin typeface="Times New Roman" pitchFamily="18" charset="0"/>
                <a:cs typeface="Times New Roman" pitchFamily="18" charset="0"/>
              </a:rPr>
              <a:t>      5</a:t>
            </a:r>
            <a:r>
              <a:rPr lang="ru-RU" sz="1600" b="1" dirty="0" smtClean="0">
                <a:latin typeface="Times New Roman" pitchFamily="18" charset="0"/>
                <a:cs typeface="Times New Roman" pitchFamily="18" charset="0"/>
              </a:rPr>
              <a:t>.</a:t>
            </a:r>
            <a:r>
              <a:rPr lang="ru-RU" sz="16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 Учтены </a:t>
            </a:r>
            <a:r>
              <a:rPr lang="ru-RU" sz="1600" dirty="0" smtClean="0">
                <a:latin typeface="Times New Roman" pitchFamily="18" charset="0"/>
                <a:cs typeface="Times New Roman" pitchFamily="18" charset="0"/>
              </a:rPr>
              <a:t>передвижки бюджетных средств по разделам, согласно поданным письмам главных распорядителей средств бюджета.</a:t>
            </a:r>
            <a:endParaRPr lang="ru-RU" sz="16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1905000"/>
            <a:ext cx="2667000" cy="369332"/>
          </a:xfrm>
          <a:prstGeom prst="rect">
            <a:avLst/>
          </a:prstGeom>
          <a:noFill/>
        </p:spPr>
        <p:txBody>
          <a:bodyPr wrap="square" rtlCol="0">
            <a:spAutoFit/>
          </a:bodyPr>
          <a:lstStyle/>
          <a:p>
            <a:pPr algn="ctr"/>
            <a:r>
              <a:rPr lang="ru-RU" dirty="0" smtClean="0">
                <a:latin typeface="Times New Roman" pitchFamily="18" charset="0"/>
                <a:cs typeface="Times New Roman" pitchFamily="18" charset="0"/>
              </a:rPr>
              <a:t>Доходная часть бюджета</a:t>
            </a:r>
            <a:endParaRPr lang="ru-RU" dirty="0">
              <a:latin typeface="Times New Roman" pitchFamily="18" charset="0"/>
              <a:cs typeface="Times New Roman" pitchFamily="18" charset="0"/>
            </a:endParaRPr>
          </a:p>
        </p:txBody>
      </p:sp>
      <p:sp>
        <p:nvSpPr>
          <p:cNvPr id="4" name="TextBox 3"/>
          <p:cNvSpPr txBox="1"/>
          <p:nvPr/>
        </p:nvSpPr>
        <p:spPr>
          <a:xfrm>
            <a:off x="228600" y="3429000"/>
            <a:ext cx="2667000" cy="369332"/>
          </a:xfrm>
          <a:prstGeom prst="rect">
            <a:avLst/>
          </a:prstGeom>
          <a:noFill/>
        </p:spPr>
        <p:txBody>
          <a:bodyPr wrap="square" rtlCol="0">
            <a:spAutoFit/>
          </a:bodyPr>
          <a:lstStyle/>
          <a:p>
            <a:pPr algn="ctr"/>
            <a:r>
              <a:rPr lang="ru-RU" dirty="0" smtClean="0">
                <a:latin typeface="Times New Roman" pitchFamily="18" charset="0"/>
                <a:cs typeface="Times New Roman" pitchFamily="18" charset="0"/>
              </a:rPr>
              <a:t>Расходная часть бюджета</a:t>
            </a:r>
            <a:endParaRPr lang="ru-RU" dirty="0">
              <a:latin typeface="Times New Roman" pitchFamily="18" charset="0"/>
              <a:cs typeface="Times New Roman" pitchFamily="18" charset="0"/>
            </a:endParaRPr>
          </a:p>
        </p:txBody>
      </p:sp>
      <p:sp>
        <p:nvSpPr>
          <p:cNvPr id="6" name="TextBox 5"/>
          <p:cNvSpPr txBox="1"/>
          <p:nvPr/>
        </p:nvSpPr>
        <p:spPr>
          <a:xfrm>
            <a:off x="152400" y="4876800"/>
            <a:ext cx="2971800" cy="646331"/>
          </a:xfrm>
          <a:prstGeom prst="rect">
            <a:avLst/>
          </a:prstGeom>
          <a:noFill/>
        </p:spPr>
        <p:txBody>
          <a:bodyPr wrap="square" rtlCol="0">
            <a:spAutoFit/>
          </a:bodyPr>
          <a:lstStyle/>
          <a:p>
            <a:pPr algn="ctr"/>
            <a:r>
              <a:rPr lang="ru-RU" dirty="0" smtClean="0">
                <a:latin typeface="Times New Roman" pitchFamily="18" charset="0"/>
                <a:cs typeface="Times New Roman" pitchFamily="18" charset="0"/>
              </a:rPr>
              <a:t>Источники финансирования дефицита бюджета</a:t>
            </a:r>
            <a:endParaRPr lang="ru-RU" dirty="0">
              <a:latin typeface="Times New Roman" pitchFamily="18" charset="0"/>
              <a:cs typeface="Times New Roman" pitchFamily="18" charset="0"/>
            </a:endParaRPr>
          </a:p>
        </p:txBody>
      </p:sp>
      <p:sp>
        <p:nvSpPr>
          <p:cNvPr id="7" name="TextBox 6"/>
          <p:cNvSpPr txBox="1"/>
          <p:nvPr/>
        </p:nvSpPr>
        <p:spPr>
          <a:xfrm>
            <a:off x="5410200" y="1828800"/>
            <a:ext cx="1143000" cy="646331"/>
          </a:xfrm>
          <a:prstGeom prst="rect">
            <a:avLst/>
          </a:prstGeom>
          <a:noFill/>
        </p:spPr>
        <p:txBody>
          <a:bodyPr wrap="square" rtlCol="0">
            <a:spAutoFit/>
          </a:bodyPr>
          <a:lstStyle/>
          <a:p>
            <a:pPr algn="ctr"/>
            <a:r>
              <a:rPr lang="ru-RU" dirty="0" smtClean="0">
                <a:latin typeface="Times New Roman" pitchFamily="18" charset="0"/>
                <a:cs typeface="Times New Roman" pitchFamily="18" charset="0"/>
              </a:rPr>
              <a:t>49 204,47 </a:t>
            </a:r>
            <a:r>
              <a:rPr lang="ru-RU" dirty="0" smtClean="0">
                <a:latin typeface="Times New Roman" pitchFamily="18" charset="0"/>
                <a:cs typeface="Times New Roman" pitchFamily="18" charset="0"/>
              </a:rPr>
              <a:t>тыс. руб.</a:t>
            </a:r>
          </a:p>
        </p:txBody>
      </p:sp>
      <p:sp>
        <p:nvSpPr>
          <p:cNvPr id="8" name="TextBox 7"/>
          <p:cNvSpPr txBox="1"/>
          <p:nvPr/>
        </p:nvSpPr>
        <p:spPr>
          <a:xfrm>
            <a:off x="5410200" y="3352800"/>
            <a:ext cx="1143000" cy="646331"/>
          </a:xfrm>
          <a:prstGeom prst="rect">
            <a:avLst/>
          </a:prstGeom>
          <a:noFill/>
        </p:spPr>
        <p:txBody>
          <a:bodyPr wrap="square" rtlCol="0">
            <a:spAutoFit/>
          </a:bodyPr>
          <a:lstStyle/>
          <a:p>
            <a:pPr algn="ctr"/>
            <a:r>
              <a:rPr lang="ru-RU" dirty="0" smtClean="0">
                <a:latin typeface="Times New Roman" pitchFamily="18" charset="0"/>
                <a:cs typeface="Times New Roman" pitchFamily="18" charset="0"/>
              </a:rPr>
              <a:t>51 366,64 тыс</a:t>
            </a:r>
            <a:r>
              <a:rPr lang="ru-RU" dirty="0" smtClean="0">
                <a:latin typeface="Times New Roman" pitchFamily="18" charset="0"/>
                <a:cs typeface="Times New Roman" pitchFamily="18" charset="0"/>
              </a:rPr>
              <a:t>. руб.</a:t>
            </a:r>
            <a:endParaRPr lang="ru-RU" dirty="0">
              <a:latin typeface="Times New Roman" pitchFamily="18" charset="0"/>
              <a:cs typeface="Times New Roman" pitchFamily="18" charset="0"/>
            </a:endParaRPr>
          </a:p>
        </p:txBody>
      </p:sp>
      <p:sp>
        <p:nvSpPr>
          <p:cNvPr id="9" name="TextBox 8"/>
          <p:cNvSpPr txBox="1"/>
          <p:nvPr/>
        </p:nvSpPr>
        <p:spPr>
          <a:xfrm>
            <a:off x="5410200" y="4876800"/>
            <a:ext cx="1219200" cy="646331"/>
          </a:xfrm>
          <a:prstGeom prst="rect">
            <a:avLst/>
          </a:prstGeom>
          <a:noFill/>
        </p:spPr>
        <p:txBody>
          <a:bodyPr wrap="square" rtlCol="0">
            <a:spAutoFit/>
          </a:bodyPr>
          <a:lstStyle/>
          <a:p>
            <a:pPr algn="ctr"/>
            <a:r>
              <a:rPr lang="ru-RU" dirty="0" smtClean="0">
                <a:latin typeface="Times New Roman" pitchFamily="18" charset="0"/>
                <a:cs typeface="Times New Roman" pitchFamily="18" charset="0"/>
              </a:rPr>
              <a:t>2 162,17</a:t>
            </a:r>
          </a:p>
          <a:p>
            <a:pPr algn="ctr"/>
            <a:r>
              <a:rPr lang="ru-RU" dirty="0" smtClean="0">
                <a:latin typeface="Times New Roman" pitchFamily="18" charset="0"/>
                <a:cs typeface="Times New Roman" pitchFamily="18" charset="0"/>
              </a:rPr>
              <a:t>тыс</a:t>
            </a:r>
            <a:r>
              <a:rPr lang="ru-RU" dirty="0" smtClean="0">
                <a:latin typeface="Times New Roman" pitchFamily="18" charset="0"/>
                <a:cs typeface="Times New Roman" pitchFamily="18" charset="0"/>
              </a:rPr>
              <a:t>. руб.</a:t>
            </a:r>
            <a:endParaRPr lang="ru-RU" dirty="0">
              <a:latin typeface="Times New Roman" pitchFamily="18" charset="0"/>
              <a:cs typeface="Times New Roman" pitchFamily="18" charset="0"/>
            </a:endParaRPr>
          </a:p>
        </p:txBody>
      </p:sp>
      <p:sp>
        <p:nvSpPr>
          <p:cNvPr id="13" name="Стрелка вниз 12"/>
          <p:cNvSpPr/>
          <p:nvPr/>
        </p:nvSpPr>
        <p:spPr>
          <a:xfrm rot="10800000">
            <a:off x="4724400" y="4648200"/>
            <a:ext cx="609600" cy="10668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Стрелка вниз 13"/>
          <p:cNvSpPr/>
          <p:nvPr/>
        </p:nvSpPr>
        <p:spPr>
          <a:xfrm rot="10800000">
            <a:off x="4724400" y="1524000"/>
            <a:ext cx="609600" cy="10668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Стрелка вниз 14"/>
          <p:cNvSpPr/>
          <p:nvPr/>
        </p:nvSpPr>
        <p:spPr>
          <a:xfrm rot="10800000">
            <a:off x="4724400" y="3124200"/>
            <a:ext cx="609600" cy="10668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p:cNvSpPr txBox="1"/>
          <p:nvPr/>
        </p:nvSpPr>
        <p:spPr>
          <a:xfrm>
            <a:off x="3048000" y="1828800"/>
            <a:ext cx="1447800" cy="646331"/>
          </a:xfrm>
          <a:prstGeom prst="rect">
            <a:avLst/>
          </a:prstGeom>
          <a:noFill/>
        </p:spPr>
        <p:txBody>
          <a:bodyPr wrap="square" rtlCol="0">
            <a:spAutoFit/>
          </a:bodyPr>
          <a:lstStyle/>
          <a:p>
            <a:pPr algn="ctr"/>
            <a:r>
              <a:rPr lang="en-US" dirty="0" smtClean="0">
                <a:latin typeface="Times New Roman" pitchFamily="18" charset="0"/>
                <a:cs typeface="Times New Roman" pitchFamily="18" charset="0"/>
              </a:rPr>
              <a:t>1 174 673,18 </a:t>
            </a:r>
            <a:r>
              <a:rPr lang="ru-RU" dirty="0" smtClean="0">
                <a:latin typeface="Times New Roman" pitchFamily="18" charset="0"/>
                <a:cs typeface="Times New Roman" pitchFamily="18" charset="0"/>
              </a:rPr>
              <a:t>тыс</a:t>
            </a:r>
            <a:r>
              <a:rPr lang="ru-RU" dirty="0" smtClean="0">
                <a:latin typeface="Times New Roman" pitchFamily="18" charset="0"/>
                <a:cs typeface="Times New Roman" pitchFamily="18" charset="0"/>
              </a:rPr>
              <a:t>. руб.</a:t>
            </a:r>
          </a:p>
        </p:txBody>
      </p:sp>
      <p:sp>
        <p:nvSpPr>
          <p:cNvPr id="17" name="TextBox 16"/>
          <p:cNvSpPr txBox="1"/>
          <p:nvPr/>
        </p:nvSpPr>
        <p:spPr>
          <a:xfrm>
            <a:off x="7086600" y="1828800"/>
            <a:ext cx="1752600" cy="646331"/>
          </a:xfrm>
          <a:prstGeom prst="rect">
            <a:avLst/>
          </a:prstGeom>
          <a:noFill/>
        </p:spPr>
        <p:txBody>
          <a:bodyPr wrap="square" rtlCol="0">
            <a:spAutoFit/>
          </a:bodyPr>
          <a:lstStyle/>
          <a:p>
            <a:pPr algn="ctr"/>
            <a:r>
              <a:rPr lang="en-US" dirty="0" smtClean="0">
                <a:latin typeface="Times New Roman" pitchFamily="18" charset="0"/>
                <a:cs typeface="Times New Roman" pitchFamily="18" charset="0"/>
              </a:rPr>
              <a:t>1 </a:t>
            </a:r>
            <a:r>
              <a:rPr lang="ru-RU" dirty="0" smtClean="0">
                <a:latin typeface="Times New Roman" pitchFamily="18" charset="0"/>
                <a:cs typeface="Times New Roman" pitchFamily="18" charset="0"/>
              </a:rPr>
              <a:t>223 877,65 тыс</a:t>
            </a:r>
            <a:r>
              <a:rPr lang="ru-RU" dirty="0" smtClean="0">
                <a:latin typeface="Times New Roman" pitchFamily="18" charset="0"/>
                <a:cs typeface="Times New Roman" pitchFamily="18" charset="0"/>
              </a:rPr>
              <a:t>. руб.</a:t>
            </a:r>
          </a:p>
        </p:txBody>
      </p:sp>
      <p:sp>
        <p:nvSpPr>
          <p:cNvPr id="18" name="TextBox 17"/>
          <p:cNvSpPr txBox="1"/>
          <p:nvPr/>
        </p:nvSpPr>
        <p:spPr>
          <a:xfrm>
            <a:off x="3048000" y="3316069"/>
            <a:ext cx="1447800" cy="646331"/>
          </a:xfrm>
          <a:prstGeom prst="rect">
            <a:avLst/>
          </a:prstGeom>
          <a:noFill/>
        </p:spPr>
        <p:txBody>
          <a:bodyPr wrap="square" rtlCol="0">
            <a:spAutoFit/>
          </a:bodyPr>
          <a:lstStyle/>
          <a:p>
            <a:pPr algn="ctr"/>
            <a:r>
              <a:rPr lang="ru-RU"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206</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007,40тыс</a:t>
            </a:r>
            <a:r>
              <a:rPr lang="ru-RU" dirty="0" smtClean="0">
                <a:latin typeface="Times New Roman" pitchFamily="18" charset="0"/>
                <a:cs typeface="Times New Roman" pitchFamily="18" charset="0"/>
              </a:rPr>
              <a:t>. руб.</a:t>
            </a:r>
          </a:p>
        </p:txBody>
      </p:sp>
      <p:sp>
        <p:nvSpPr>
          <p:cNvPr id="19" name="TextBox 18"/>
          <p:cNvSpPr txBox="1"/>
          <p:nvPr/>
        </p:nvSpPr>
        <p:spPr>
          <a:xfrm>
            <a:off x="7239000" y="3352800"/>
            <a:ext cx="1447800" cy="646331"/>
          </a:xfrm>
          <a:prstGeom prst="rect">
            <a:avLst/>
          </a:prstGeom>
          <a:noFill/>
        </p:spPr>
        <p:txBody>
          <a:bodyPr wrap="square" rtlCol="0">
            <a:spAutoFit/>
          </a:bodyPr>
          <a:lstStyle/>
          <a:p>
            <a:pPr algn="ctr"/>
            <a:r>
              <a:rPr lang="ru-RU"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257 374,04 тыс</a:t>
            </a:r>
            <a:r>
              <a:rPr lang="ru-RU" dirty="0" smtClean="0">
                <a:latin typeface="Times New Roman" pitchFamily="18" charset="0"/>
                <a:cs typeface="Times New Roman" pitchFamily="18" charset="0"/>
              </a:rPr>
              <a:t>. руб.</a:t>
            </a:r>
          </a:p>
        </p:txBody>
      </p:sp>
      <p:sp>
        <p:nvSpPr>
          <p:cNvPr id="20" name="TextBox 19"/>
          <p:cNvSpPr txBox="1"/>
          <p:nvPr/>
        </p:nvSpPr>
        <p:spPr>
          <a:xfrm>
            <a:off x="3048000" y="4876800"/>
            <a:ext cx="1447800" cy="646331"/>
          </a:xfrm>
          <a:prstGeom prst="rect">
            <a:avLst/>
          </a:prstGeom>
          <a:noFill/>
        </p:spPr>
        <p:txBody>
          <a:bodyPr wrap="square" rtlCol="0">
            <a:spAutoFit/>
          </a:bodyPr>
          <a:lstStyle/>
          <a:p>
            <a:pPr algn="ctr"/>
            <a:r>
              <a:rPr lang="ru-RU" dirty="0" smtClean="0">
                <a:latin typeface="Times New Roman" pitchFamily="18" charset="0"/>
                <a:cs typeface="Times New Roman" pitchFamily="18" charset="0"/>
              </a:rPr>
              <a:t>31 334,22</a:t>
            </a:r>
            <a:endParaRPr lang="ru-RU" dirty="0" smtClean="0">
              <a:latin typeface="Times New Roman" pitchFamily="18" charset="0"/>
              <a:cs typeface="Times New Roman" pitchFamily="18" charset="0"/>
            </a:endParaRPr>
          </a:p>
          <a:p>
            <a:pPr algn="ctr"/>
            <a:r>
              <a:rPr lang="ru-RU" dirty="0" smtClean="0">
                <a:latin typeface="Times New Roman" pitchFamily="18" charset="0"/>
                <a:cs typeface="Times New Roman" pitchFamily="18" charset="0"/>
              </a:rPr>
              <a:t>тыс. руб.</a:t>
            </a:r>
          </a:p>
        </p:txBody>
      </p:sp>
      <p:sp>
        <p:nvSpPr>
          <p:cNvPr id="21" name="TextBox 20"/>
          <p:cNvSpPr txBox="1"/>
          <p:nvPr/>
        </p:nvSpPr>
        <p:spPr>
          <a:xfrm>
            <a:off x="7239000" y="4876800"/>
            <a:ext cx="1447800" cy="646331"/>
          </a:xfrm>
          <a:prstGeom prst="rect">
            <a:avLst/>
          </a:prstGeom>
          <a:noFill/>
        </p:spPr>
        <p:txBody>
          <a:bodyPr wrap="square" rtlCol="0">
            <a:spAutoFit/>
          </a:bodyPr>
          <a:lstStyle/>
          <a:p>
            <a:pPr algn="ctr"/>
            <a:r>
              <a:rPr lang="ru-RU" dirty="0" smtClean="0">
                <a:latin typeface="Times New Roman" pitchFamily="18" charset="0"/>
                <a:cs typeface="Times New Roman" pitchFamily="18" charset="0"/>
              </a:rPr>
              <a:t>33 496,39</a:t>
            </a:r>
            <a:endParaRPr lang="ru-RU" dirty="0" smtClean="0">
              <a:latin typeface="Times New Roman" pitchFamily="18" charset="0"/>
              <a:cs typeface="Times New Roman" pitchFamily="18" charset="0"/>
            </a:endParaRPr>
          </a:p>
          <a:p>
            <a:pPr algn="ctr"/>
            <a:r>
              <a:rPr lang="ru-RU" dirty="0" smtClean="0">
                <a:latin typeface="Times New Roman" pitchFamily="18" charset="0"/>
                <a:cs typeface="Times New Roman" pitchFamily="18" charset="0"/>
              </a:rPr>
              <a:t>тыс. руб.</a:t>
            </a:r>
          </a:p>
        </p:txBody>
      </p:sp>
      <p:sp>
        <p:nvSpPr>
          <p:cNvPr id="25" name="TextBox 2"/>
          <p:cNvSpPr txBox="1"/>
          <p:nvPr/>
        </p:nvSpPr>
        <p:spPr>
          <a:xfrm>
            <a:off x="2514600" y="838200"/>
            <a:ext cx="2514600" cy="369332"/>
          </a:xfrm>
          <a:prstGeom prst="rect">
            <a:avLst/>
          </a:prstGeom>
          <a:noFill/>
        </p:spPr>
        <p:txBody>
          <a:bodyPr wrap="square" rtlCol="0">
            <a:spAutoFit/>
          </a:bodyPr>
          <a:ls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a:lstStyle>
          <a:p>
            <a:pPr algn="ctr"/>
            <a:r>
              <a:rPr lang="ru-RU" dirty="0" smtClean="0">
                <a:latin typeface="Times New Roman" pitchFamily="18" charset="0"/>
                <a:cs typeface="Times New Roman" pitchFamily="18" charset="0"/>
              </a:rPr>
              <a:t>утвержденный бюджет</a:t>
            </a:r>
          </a:p>
        </p:txBody>
      </p:sp>
      <p:sp>
        <p:nvSpPr>
          <p:cNvPr id="26" name="TextBox 3"/>
          <p:cNvSpPr txBox="1"/>
          <p:nvPr/>
        </p:nvSpPr>
        <p:spPr>
          <a:xfrm>
            <a:off x="6781800" y="685800"/>
            <a:ext cx="2362200" cy="646331"/>
          </a:xfrm>
          <a:prstGeom prst="rect">
            <a:avLst/>
          </a:prstGeom>
          <a:noFill/>
        </p:spPr>
        <p:txBody>
          <a:bodyPr wrap="square" rtlCol="0">
            <a:spAutoFit/>
          </a:bodyPr>
          <a:ls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a:lstStyle>
          <a:p>
            <a:pPr algn="ctr"/>
            <a:r>
              <a:rPr lang="ru-RU" dirty="0" smtClean="0">
                <a:latin typeface="Times New Roman" pitchFamily="18" charset="0"/>
                <a:cs typeface="Times New Roman" pitchFamily="18" charset="0"/>
              </a:rPr>
              <a:t>с учетом </a:t>
            </a:r>
          </a:p>
          <a:p>
            <a:pPr algn="ctr"/>
            <a:r>
              <a:rPr lang="ru-RU" dirty="0" smtClean="0">
                <a:latin typeface="Times New Roman" pitchFamily="18" charset="0"/>
                <a:cs typeface="Times New Roman" pitchFamily="18" charset="0"/>
              </a:rPr>
              <a:t> принятых изменений</a:t>
            </a:r>
            <a:endParaRPr lang="ru-RU" dirty="0">
              <a:latin typeface="Times New Roman" pitchFamily="18" charset="0"/>
              <a:cs typeface="Times New Roman" pitchFamily="18" charset="0"/>
            </a:endParaRPr>
          </a:p>
        </p:txBody>
      </p:sp>
      <p:sp>
        <p:nvSpPr>
          <p:cNvPr id="27" name="TextBox 26"/>
          <p:cNvSpPr txBox="1"/>
          <p:nvPr/>
        </p:nvSpPr>
        <p:spPr>
          <a:xfrm>
            <a:off x="5257800" y="838200"/>
            <a:ext cx="1447800" cy="369332"/>
          </a:xfrm>
          <a:prstGeom prst="rect">
            <a:avLst/>
          </a:prstGeom>
          <a:noFill/>
        </p:spPr>
        <p:txBody>
          <a:bodyPr wrap="square" rtlCol="0">
            <a:spAutoFit/>
          </a:bodyPr>
          <a:lstStyle/>
          <a:p>
            <a:pPr algn="ctr"/>
            <a:r>
              <a:rPr lang="ru-RU" dirty="0" smtClean="0">
                <a:latin typeface="Times New Roman" pitchFamily="18" charset="0"/>
                <a:cs typeface="Times New Roman" pitchFamily="18" charset="0"/>
              </a:rPr>
              <a:t>отклонение</a:t>
            </a:r>
            <a:endParaRPr lang="ru-RU" dirty="0">
              <a:latin typeface="Times New Roman" pitchFamily="18" charset="0"/>
              <a:cs typeface="Times New Roman" pitchFamily="18" charset="0"/>
            </a:endParaRPr>
          </a:p>
        </p:txBody>
      </p:sp>
      <p:sp>
        <p:nvSpPr>
          <p:cNvPr id="28" name="TextBox 27"/>
          <p:cNvSpPr txBox="1"/>
          <p:nvPr/>
        </p:nvSpPr>
        <p:spPr>
          <a:xfrm>
            <a:off x="1905000" y="228600"/>
            <a:ext cx="5295552" cy="369332"/>
          </a:xfrm>
          <a:prstGeom prst="rect">
            <a:avLst/>
          </a:prstGeom>
          <a:noFill/>
        </p:spPr>
        <p:txBody>
          <a:bodyPr wrap="none" rtlCol="0">
            <a:spAutoFit/>
          </a:bodyPr>
          <a:lstStyle/>
          <a:p>
            <a:pPr algn="ctr"/>
            <a:r>
              <a:rPr lang="ru-RU" b="1" dirty="0" smtClean="0">
                <a:latin typeface="Times New Roman" pitchFamily="18" charset="0"/>
                <a:cs typeface="Times New Roman" pitchFamily="18" charset="0"/>
              </a:rPr>
              <a:t>ОСНОВНЫЕ ХАРАКТЕРИСТИКИ БЮДЖЕТА:</a:t>
            </a:r>
            <a:endParaRPr lang="ru-RU" b="1"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zab.ru/image/800x600/news_520510b44a02e1d05206da59bcc06419.jpg"/>
          <p:cNvPicPr>
            <a:picLocks noChangeAspect="1" noChangeArrowheads="1"/>
          </p:cNvPicPr>
          <p:nvPr/>
        </p:nvPicPr>
        <p:blipFill>
          <a:blip r:embed="rId2"/>
          <a:srcRect/>
          <a:stretch>
            <a:fillRect/>
          </a:stretch>
        </p:blipFill>
        <p:spPr bwMode="auto">
          <a:xfrm>
            <a:off x="1981200" y="2895600"/>
            <a:ext cx="5181600" cy="3733800"/>
          </a:xfrm>
          <a:prstGeom prst="rect">
            <a:avLst/>
          </a:prstGeom>
          <a:noFill/>
        </p:spPr>
      </p:pic>
      <p:sp>
        <p:nvSpPr>
          <p:cNvPr id="2" name="Прямоугольник 1"/>
          <p:cNvSpPr/>
          <p:nvPr/>
        </p:nvSpPr>
        <p:spPr>
          <a:xfrm>
            <a:off x="152400" y="228600"/>
            <a:ext cx="8839200" cy="646331"/>
          </a:xfrm>
          <a:prstGeom prst="rect">
            <a:avLst/>
          </a:prstGeom>
          <a:solidFill>
            <a:schemeClr val="accent1">
              <a:lumMod val="20000"/>
              <a:lumOff val="80000"/>
            </a:schemeClr>
          </a:solidFill>
          <a:ln>
            <a:solidFill>
              <a:schemeClr val="accent1">
                <a:lumMod val="20000"/>
                <a:lumOff val="80000"/>
              </a:schemeClr>
            </a:solidFill>
          </a:ln>
        </p:spPr>
        <p:txBody>
          <a:bodyPr wrap="square">
            <a:spAutoFit/>
          </a:bodyPr>
          <a:lstStyle/>
          <a:p>
            <a:pPr algn="ctr"/>
            <a:r>
              <a:rPr lang="ru-RU" dirty="0" smtClean="0">
                <a:latin typeface="Times New Roman" pitchFamily="18" charset="0"/>
                <a:cs typeface="Times New Roman" pitchFamily="18" charset="0"/>
              </a:rPr>
              <a:t>Увеличение источников финансирования бюджета на </a:t>
            </a:r>
            <a:r>
              <a:rPr lang="ru-RU" dirty="0" smtClean="0">
                <a:latin typeface="Times New Roman" pitchFamily="18" charset="0"/>
                <a:cs typeface="Times New Roman" pitchFamily="18" charset="0"/>
              </a:rPr>
              <a:t>2 162,17 тыс</a:t>
            </a:r>
            <a:r>
              <a:rPr lang="ru-RU" dirty="0" smtClean="0">
                <a:latin typeface="Times New Roman" pitchFamily="18" charset="0"/>
                <a:cs typeface="Times New Roman" pitchFamily="18" charset="0"/>
              </a:rPr>
              <a:t>. руб. </a:t>
            </a:r>
          </a:p>
          <a:p>
            <a:pPr algn="ctr"/>
            <a:r>
              <a:rPr lang="ru-RU" dirty="0" smtClean="0">
                <a:latin typeface="Times New Roman" pitchFamily="18" charset="0"/>
                <a:cs typeface="Times New Roman" pitchFamily="18" charset="0"/>
              </a:rPr>
              <a:t>произведено за счет:</a:t>
            </a:r>
            <a:endParaRPr lang="ru-RU" dirty="0">
              <a:latin typeface="Times New Roman" pitchFamily="18" charset="0"/>
              <a:cs typeface="Times New Roman" pitchFamily="18" charset="0"/>
            </a:endParaRPr>
          </a:p>
        </p:txBody>
      </p:sp>
      <p:sp>
        <p:nvSpPr>
          <p:cNvPr id="3" name="Прямоугольник 2"/>
          <p:cNvSpPr/>
          <p:nvPr/>
        </p:nvSpPr>
        <p:spPr>
          <a:xfrm>
            <a:off x="457200" y="1295400"/>
            <a:ext cx="8305800" cy="1754326"/>
          </a:xfrm>
          <a:prstGeom prst="rect">
            <a:avLst/>
          </a:prstGeom>
          <a:noFill/>
        </p:spPr>
        <p:txBody>
          <a:bodyPr wrap="square">
            <a:spAutoFit/>
          </a:bodyPr>
          <a:lstStyle/>
          <a:p>
            <a:pPr algn="just">
              <a:buFont typeface="Wingdings" pitchFamily="2" charset="2"/>
              <a:buChar char="Ø"/>
            </a:pPr>
            <a:r>
              <a:rPr lang="ru-RU" dirty="0" smtClean="0">
                <a:latin typeface="Times New Roman" pitchFamily="18" charset="0"/>
                <a:cs typeface="Times New Roman" pitchFamily="18" charset="0"/>
              </a:rPr>
              <a:t> направления свободных остатков местного бюджета - </a:t>
            </a:r>
            <a:r>
              <a:rPr lang="ru-RU" dirty="0" smtClean="0">
                <a:latin typeface="Times New Roman" pitchFamily="18" charset="0"/>
                <a:cs typeface="Times New Roman" pitchFamily="18" charset="0"/>
              </a:rPr>
              <a:t> 2 122,37 тыс</a:t>
            </a:r>
            <a:r>
              <a:rPr lang="ru-RU" dirty="0" smtClean="0">
                <a:latin typeface="Times New Roman" pitchFamily="18" charset="0"/>
                <a:cs typeface="Times New Roman" pitchFamily="18" charset="0"/>
              </a:rPr>
              <a:t>. рублей;</a:t>
            </a:r>
          </a:p>
          <a:p>
            <a:endParaRPr lang="ru-RU"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pPr algn="just">
              <a:buFont typeface="Wingdings" pitchFamily="2" charset="2"/>
              <a:buChar char="Ø"/>
            </a:pPr>
            <a:r>
              <a:rPr lang="ru-RU" dirty="0" smtClean="0">
                <a:latin typeface="Times New Roman" pitchFamily="18" charset="0"/>
                <a:cs typeface="Times New Roman" pitchFamily="18" charset="0"/>
              </a:rPr>
              <a:t> возврата остатков и субсидий прошлых лет – </a:t>
            </a:r>
            <a:r>
              <a:rPr lang="ru-RU" dirty="0" smtClean="0">
                <a:latin typeface="Times New Roman" pitchFamily="18" charset="0"/>
                <a:cs typeface="Times New Roman" pitchFamily="18" charset="0"/>
              </a:rPr>
              <a:t>39,80 </a:t>
            </a:r>
            <a:r>
              <a:rPr lang="ru-RU" dirty="0" smtClean="0">
                <a:latin typeface="Times New Roman" pitchFamily="18" charset="0"/>
                <a:cs typeface="Times New Roman" pitchFamily="18" charset="0"/>
              </a:rPr>
              <a:t>тыс. рублей (управление труда и социальной защиты населения администрации Курского муниципального района Ставропольского края</a:t>
            </a:r>
            <a:r>
              <a:rPr lang="ru-RU"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3051</TotalTime>
  <Words>1191</Words>
  <PresentationFormat>Экран (4:3)</PresentationFormat>
  <Paragraphs>64</Paragraphs>
  <Slides>9</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Office Theme</vt:lpstr>
      <vt:lpstr>Слайд 1</vt:lpstr>
      <vt:lpstr>Слайд 2</vt:lpstr>
      <vt:lpstr>Слайд 3</vt:lpstr>
      <vt:lpstr>Слайд 4</vt:lpstr>
      <vt:lpstr>Слайд 5</vt:lpstr>
      <vt:lpstr>Слайд 6</vt:lpstr>
      <vt:lpstr>Слайд 7</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СУФД</dc:creator>
  <cp:lastModifiedBy>КострицкаяЕВ</cp:lastModifiedBy>
  <cp:revision>376</cp:revision>
  <dcterms:created xsi:type="dcterms:W3CDTF">2017-08-15T11:56:06Z</dcterms:created>
  <dcterms:modified xsi:type="dcterms:W3CDTF">2018-12-03T12:34:04Z</dcterms:modified>
</cp:coreProperties>
</file>