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93" r:id="rId3"/>
    <p:sldId id="266" r:id="rId4"/>
    <p:sldId id="294" r:id="rId5"/>
    <p:sldId id="295" r:id="rId6"/>
    <p:sldId id="296" r:id="rId7"/>
    <p:sldId id="287" r:id="rId8"/>
    <p:sldId id="290" r:id="rId9"/>
    <p:sldId id="272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799BB-8852-4B4A-8776-6E7E48B99DC0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E1F58-664D-484F-B1E3-1000CA541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E1F58-664D-484F-B1E3-1000CA5418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old.dumask.ru/media/k2/galleries/15535/IMG_7695.jpg"/>
          <p:cNvPicPr>
            <a:picLocks noChangeAspect="1" noChangeArrowheads="1"/>
          </p:cNvPicPr>
          <p:nvPr/>
        </p:nvPicPr>
        <p:blipFill>
          <a:blip r:embed="rId2"/>
          <a:srcRect t="4255" b="14894"/>
          <a:stretch>
            <a:fillRect/>
          </a:stretch>
        </p:blipFill>
        <p:spPr bwMode="auto">
          <a:xfrm>
            <a:off x="1539551" y="3810000"/>
            <a:ext cx="6064898" cy="2895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7467600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 «О внесении изменений в решение совета Курского муниципального района Ставропольского края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07 декабря 2017 г. № 16 «О бюджете Курского муниципального района Ставропольского края на 2018 год и плановый период 2019 и 2020 годов»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20 декабря 2018 года № 101</a:t>
            </a:r>
          </a:p>
        </p:txBody>
      </p:sp>
      <p:pic>
        <p:nvPicPr>
          <p:cNvPr id="1027" name="Picture 3" descr="C:\Users\СУФД\Desktop\2453456\Flag_of_Kursky_rayon_(Stavropol_krai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381000"/>
            <a:ext cx="8839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источников финансирования бюджета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26,17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произведено за счет возврата остатков и субсидий прошлых лет  (управление труда и социальной защиты населения администрации Курского муниципального района Ставропольского края)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emabankov.ru/wp-content/uploads/2018/09/%D0%BF%D0%BB%D1%8E%D1%81%D1%8B-%D0%BF%D0%BE%D0%BB%D1%83%D1%87%D0%B5%D0%BD%D0%B8%D0%B5-%D0%BA%D1%80%D0%B5%D0%B4%D0%B8%D1%82%D0%B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838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основании Законов Ставропольского края от 08 октября 2018 г.            № 65-кз «О внесении изменений в Закон Ставропольского края «О бюджете Ставропольского края на 2018 год и плановый период 2019 и 2020 годов» и от 04 декабря 2018 г. № 96-кз «О внесении изменений в Закон Ставропольского края «О бюджете Ставропольского края на 2018 год и плановый период 2019 и 2020 годов», постановлений Правительства Ставропольского края от 14 ноября 2018 г. № 498-п «О внесении изменений в распределение субсидий из бюджета Ставропольского края, выделяемых бюджетам муниципальных районов и городских округов Ставропольского края в 2018 году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расходов на проведение работ по капитальному ремонту кровель в муниципальных общеобразовательных организациях Ставропольского края в рамках реализации подпрограммы «Развитие дошкольного, общего и дополнительного образования» государственной программы Ставропольского края «Развитие образования», утвержденное постановлением Правительства Ставропольского края от 04 апреля 2018 г. № 123-п», от 29 ноября 2018 г. № 531-п «О распределении субсидий из бюджета Ставропольского края, выделяемых бюджетам муниципальных районов и городских округов Ставропольского края в 2018 году на повышение заработной платы педагогических работников муниципальных образовательных организаций дополнительного образования Ставропольского края в рамках реализации подпрограммы «Развитие дошкольного, общего и дополнительного образования» государственной программы Ставропольского края «Развитие образования», от 04 декабря 2018 г. № 547-п «О распределении в 2018 году субсидий из бюджета Ставропольского края бюджетам муниципальных районов и городских округов Ставропольского края на повышение заработной платы педагогических работников муниципальных образовательных организаций дополнительного образования Ставропольского края в сфере физической культуры и спорта в рамках реализации подпрограммы «Развитие дошкольного, общего и дополнительного образования» государственной программы Ставропольского края «Развитие образования»,  от 06 декабря 2018 г. № 550-п «О внесении изменений в распределение из бюджета Ставропольского края иных межбюджетных трансфертов местным бюджетам в 2018 году на компенсацию части потерь доходов местных бюджетов от уплаты единого налога на вмененный доход для отдельных видов деятельности в связи с реализацией налогоплательщиками - индивидуальными предпринимателями права, предусмотренного абзацем первым пункта 2.2 статьи 346.32 части второй Налогового кодекса Российской Федерации, утвержденное постановлением Правительства Ставропольского края от 27 июня 2018 г.   №259-п», от 14 декабря 2018 г. № 562-п «О распределении в 2018 году субсидий из бюджета Ставропольского края, выделяемых бюджетам муниципальных районов и городских округов Ставропольского края на повышение заработной платы педагогических работников муниципальных образовательных организаций дополнительного образования Ставропольского края в рамках реализации подпрограммы «Развитие дошкольного, общего и дополнительного образования» государственной программы Ставропольского края «Развитие образования»,   </a:t>
            </a:r>
            <a:endParaRPr lang="ru-RU" sz="1400" dirty="0" smtClean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sznud.ru/pics/index00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657600"/>
            <a:ext cx="2667000" cy="2667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распоряжения Правительства Ставропольского края от 28 ноября 2018 г. №507-рп «О выделении средств из резервного фонда Правительства Ставропольского края на приобретение новогодних подарков детям, обучающимся по образовательным программам начального общего образования в образовательных организациях Ставропольского края», распоряжения Правительства Ставропольского края от 28 ноября 2018 г. № 507-рп «О выделении средств из резервного фонда Правительства Ставропольского края на приобретение новогодних подарков детям, обучающимся в образовательных организациях Ставропольского края, реализующих образовательные программы начального общего образования», распоряжения администрации Курского муниципального района Ставропольского края  от 07 декабря  2018 г. № 358-р «О внесении на рассмотрение совета Курского муниципального района Ставропольского края предложения о перераспределении  утвержденных бюджетных ассигнований между главными распорядителями бюджетных средств бюджета Курского муниципального района», и уведомлений, поступивших от министерства образования Ставропольского края, министерства труда и социальной защиты населения Ставропольского края, министерства сельского хозяйства Ставропольского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59668"/>
            <a:ext cx="6629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увеличены бюджетные ассигнования на следующие мероприятия: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564791"/>
            <a:ext cx="6553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выплату государственных пособий лицам, не подлежащим обязательному социальному страхованию на случай временной нетрудоспособности и в связи с материнством, и лицам, уволенным в связи с ликвидацией организаций (прекращением деятельности, полномочий физическими лицами)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4 370,76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рублей; 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социальной защите отдельных категорий граждан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576,04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переданного полномочия Российской Федерации по обеспечению ежегодной денежной выплаты лицам, награжденным нагрудным знаком «Почетный донор России»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27,49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1"/>
            <a:ext cx="6477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выплату инвалидам компенсаций страховых премий по договорам обязательного страхования гражданской ответственности владельцев транспортных средств в соответствии с Федеральным законом от 25 апреля 2002 года № 40-ФЗ «Об обязательном страховании гражданской ответственности владельцев транспортных средств»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0,35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предоставление государственной социальной помощи малоимущим семьям, малоимущим одиноко проживающим гражданам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280,00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выплата пособия на ребенка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1 858,60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предоставление мер социальной поддержки по оплате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поселках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типа)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2 950,27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государственная поддержка лучших работников муниципальных учреждений культуры, находящихся на территориях сельских поселений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50,00 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педагогических работников муниципальных образовательных организаций дополнительного образования детей в сфере образования 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427,40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педагогических работников муниципальных образовательных организаций дополнительного образования детей в сфере культуры 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630,67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педагогических работников муниципальных образовательных организаций дополнительного образования детей в сфере физической культуры и спорта 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439,37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georgievsk.ru/upload/iblock/dc9/sotsialnoe-obespech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1752599" cy="1752600"/>
          </a:xfrm>
          <a:prstGeom prst="rect">
            <a:avLst/>
          </a:prstGeom>
          <a:noFill/>
        </p:spPr>
      </p:pic>
      <p:pic>
        <p:nvPicPr>
          <p:cNvPr id="10244" name="Picture 4" descr="https://im0-tub-ru.yandex.net/i?id=782af5b58766467cf1d3e09f450d0f70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2209800" cy="1694852"/>
          </a:xfrm>
          <a:prstGeom prst="rect">
            <a:avLst/>
          </a:prstGeom>
          <a:noFill/>
        </p:spPr>
      </p:pic>
      <p:sp>
        <p:nvSpPr>
          <p:cNvPr id="10246" name="AutoShape 6" descr="https://eactt.ru/upload/2018.02.19._povyshenie_zarpla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s://eactt.ru/upload/2018.02.19._povyshenie_zarplaty.jpg"/>
          <p:cNvPicPr>
            <a:picLocks noChangeAspect="1" noChangeArrowheads="1"/>
          </p:cNvPicPr>
          <p:nvPr/>
        </p:nvPicPr>
        <p:blipFill>
          <a:blip r:embed="rId4"/>
          <a:srcRect l="11661" r="4302"/>
          <a:stretch>
            <a:fillRect/>
          </a:stretch>
        </p:blipFill>
        <p:spPr bwMode="auto">
          <a:xfrm>
            <a:off x="228600" y="4191000"/>
            <a:ext cx="2148417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670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 обеспечение получения дошкольного образования в частных дошкольных и частных общеобразовательных организациях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5 457,06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приобретение новогодних подарков детям, обучающимся по образовательным программам начального общего образования в образовательных организациях Ставропольского края за счет средств из резервного фонда Правительства Ставропольского края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1 435,00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компенсацию части потерь доходов местных бюджетов от уплаты единого налога на вмененный доход для отдельных видов деятельности, в связи с реализацией налогоплательщиками – индивидуальными предпринимателями права, предусмотренного абзацем первым пункта 2.2 статьи 346.32 части второй Налогового кодекса Российской Федерации -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770,65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оказание несвязанной поддержки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сельскохозяйственным товаропроизводителям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области растениеводства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9 738,11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выплату единовременного пособия на погребение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125,43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</p:txBody>
      </p:sp>
      <p:pic>
        <p:nvPicPr>
          <p:cNvPr id="6" name="Picture 7" descr="https://avatars.mds.yandex.net/get-pdb/368827/a1d254f5-98b2-48e0-8ca6-4da856de5998/s1200"/>
          <p:cNvPicPr>
            <a:picLocks noChangeAspect="1" noChangeArrowheads="1"/>
          </p:cNvPicPr>
          <p:nvPr/>
        </p:nvPicPr>
        <p:blipFill>
          <a:blip r:embed="rId2" cstate="print"/>
          <a:srcRect l="9375" r="6250"/>
          <a:stretch>
            <a:fillRect/>
          </a:stretch>
        </p:blipFill>
        <p:spPr bwMode="auto">
          <a:xfrm>
            <a:off x="6657975" y="0"/>
            <a:ext cx="2486025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AutoShape 4" descr="https://infinica.ru/wp-content/uploads/2016/10/11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nfinica.ru/wp-content/uploads/2016/10/11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2336800" cy="1752600"/>
          </a:xfrm>
          <a:prstGeom prst="rect">
            <a:avLst/>
          </a:prstGeom>
          <a:noFill/>
        </p:spPr>
      </p:pic>
      <p:pic>
        <p:nvPicPr>
          <p:cNvPr id="2056" name="Picture 8" descr="https://im0-tub-ru.yandex.net/i?id=609017eccadf9e69cc5d543409c6ae94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2209800"/>
            <a:ext cx="1983014" cy="199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im0-tub-ru.yandex.net/i?id=c6706229b66db6185bb18d296d1ac756&amp;n=33&amp;w=21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3900" y="2590800"/>
            <a:ext cx="2070100" cy="1552575"/>
          </a:xfrm>
          <a:prstGeom prst="rect">
            <a:avLst/>
          </a:prstGeom>
          <a:noFill/>
        </p:spPr>
      </p:pic>
      <p:pic>
        <p:nvPicPr>
          <p:cNvPr id="1027" name="Picture 3" descr="https://img5.lalafo.com/i/posters/original/ff/27/019ab03aab8036a17a40ce452a7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57200"/>
            <a:ext cx="1752600" cy="18589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68580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уменьшены бюджетные ассигнования на следующие мероприятия: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1289"/>
            <a:ext cx="7239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работ по капитальному ремонту кровель в муниципальных общеобразовательных организациях 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16,55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в муниципальных общеобразовательных организациях,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общего, основного общего, среднего общего образования в частных общеобразовательных организациях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2 059,02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рублей;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компенсацию части платы, взимаемой с родителей (законных представителей) за присмотр и уход за детьми, осваивающими образовательные программы дошкольного образования в образовательных организациях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796,41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рублей;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7 598,08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рублей;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оплату жилищно-коммунальных услуг отдельным категориям граждан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673,91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рублей;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компенсацию отдельным категориям граждан оплаты взноса на капитальный ремонт общего имущества в многоквартирном доме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22,00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рублей;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достижению целевых показателей реализации региональных программ развития агропромышленного комплекса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353,07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рублей;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социальной поддержке семьи и детей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311,18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рублей;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rabota-online198.webnode.ru/_files/200000000-6e11a6f9b5/50000000.jpg?ph=2bf84534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1" y="4572000"/>
            <a:ext cx="1905000" cy="1652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228600"/>
            <a:ext cx="8839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распоряжением администрации Курского муниципального  района  Ставропольского края  № 358-р  от 07 декабря  2018 г. «О внесении на рассмотрение совета Курского муниципального района Ставропольского края предложения о перераспределении утвержденных бюджетных ассигнований между главными распорядителями бюджетных средств бюджета Курского муниципального района Ставропольского края»: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.1. Уменьшить бюджетные ассигнования главным распорядителям бюджетных средств: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администрации Курского муниципального района Ставропольского края с подраздела 0113 «Другие общегосударственные вопросы» на 450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,00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Финансовому управлению администрации  Курского муниципального района Ставропольского края с подраздела 0113 «Другие общегосударственные вопросы» на 243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1.2. Увеличить бюджетные ассигнования главным распорядителям бюджетных средств: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совету Курского муниципального района Ставропольского края на        подраздел 0113 «Другие общегосударственные вопросы» на 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для оплаты страховых взносов по выплате единовременного поощрения в связи с выходом на страховую пенсию по старости (инвалидности) Алленовой Ольги Николаевны, инспектора контрольно-счетного органа Курского муниципального района Ставропольского края;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отделу образования администрации Курского муниципального района Ставропольского края на подраздел 0701 «Дошкольное образование»  на    158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,  на подраздел 0702 «Общее образование»  на 35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и на подраздел 0709 «Другие вопросы в области образования»  на 489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тыс. рублей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 на оплату муниципальному унитарному предприятию «ЖКХ Курского района» за теплоснабжение и муниципальному унитарному предприятию «Курское РСУ» за  выполненные ремонтные работы.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2400" y="0"/>
            <a:ext cx="88392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Согласно фактически поступивших доходов от оказания платных услуг и компенсации затрат государства в бюджет Курского муниципального района отделу образования администрации Курского муниципального района Ставропольского края увеличены бюджетные ассигнования на 4 583,16 тыс. рублей (из них: доходы от предпринимательской деятельности - 2 942,31 тыс. рублей; доходы от родительской платы – 1 640,85 тыс. рублей), администрации Курского муниципального района Ставропольского края – на 35,71 тыс. рублей (при обращении через многофункциональные центры), управлению культуры Курского муниципального района – на 9,82 тыс. рублей.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4.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фактически поступивших доходов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прочих доходов от компенсации затрат бюджетов муниципальных районов Финансовому управлению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администрации Курского муниципального района Ставропольского края увеличены бюджетные ассигнования на 132,19 тыс. рублей (ведение бюджетного учета).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5.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Согласно фактически поступивших доходов от прочих безвозмездных поступлений в бюджет Курского муниципального района увеличены бюджетные ассигнования Управлению культуры Курского муниципального района Ставропольского края на 83,40 тыс. рублей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. В связи с невыполнением  единого налога  на вмененный доход для отдельных видов деятельности на 200,00 тыс. рублей, налога, взимаемого в связи с применением патентной системы налогообложения, зачисляемого в бюджеты муниципальных районов на 12,34 тыс. рублей, платы за иные виды негативного воздействия на окружающую среду на 250,00 тыс. рублей, плановые назначения по данным видам доходов уменьшить, при этом увеличив – доходы от единого сельскохозяйственного налога на  212,34 тыс. рублей и доходы от продажи земельных участков, государственная собственность на которые не разграничена и которые расположены в границах сельских поселений межселенных территорий муниципальных районов на 250,00 тыс. рублей.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Учтены передвижки бюджетных средств по разделам, согласно поданным письмам главных распорядителей средств бюджета.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0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Доходная часть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429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Расходная часть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87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182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22 125,09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22 151,26 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876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26,17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4724400" y="4648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24400" y="15240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4724400" y="3124200"/>
            <a:ext cx="609600" cy="10668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48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223 877,65 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66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246 002,74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3316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257 374,04 тыс.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3352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279 525,30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33 496,39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000" y="4876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33 522,56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5" name="TextBox 2"/>
          <p:cNvSpPr txBox="1"/>
          <p:nvPr/>
        </p:nvSpPr>
        <p:spPr>
          <a:xfrm>
            <a:off x="2514600" y="838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утвержденный бюджет</a:t>
            </a:r>
          </a:p>
        </p:txBody>
      </p:sp>
      <p:sp>
        <p:nvSpPr>
          <p:cNvPr id="26" name="TextBox 3"/>
          <p:cNvSpPr txBox="1"/>
          <p:nvPr/>
        </p:nvSpPr>
        <p:spPr>
          <a:xfrm>
            <a:off x="6781800" y="685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принятых изменений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838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отклонение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05000" y="228600"/>
            <a:ext cx="529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1407</Words>
  <PresentationFormat>Экран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КострицкаяЕВ</cp:lastModifiedBy>
  <cp:revision>403</cp:revision>
  <dcterms:created xsi:type="dcterms:W3CDTF">2017-08-15T11:56:06Z</dcterms:created>
  <dcterms:modified xsi:type="dcterms:W3CDTF">2019-02-14T12:36:54Z</dcterms:modified>
</cp:coreProperties>
</file>