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diagrams/colors4.xml" ContentType="application/vnd.openxmlformats-officedocument.drawingml.diagramColor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Default Extension="vml" ContentType="application/vnd.openxmlformats-officedocument.vmlDrawing"/>
  <Override PartName="/ppt/tags/tag24.xml" ContentType="application/vnd.openxmlformats-officedocument.presentationml.tags+xml"/>
  <Override PartName="/ppt/diagrams/layout2.xml" ContentType="application/vnd.openxmlformats-officedocument.drawingml.diagramLayout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diagrams/data3.xml" ContentType="application/vnd.openxmlformats-officedocument.drawingml.diagramData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diagrams/layout4.xml" ContentType="application/vnd.openxmlformats-officedocument.drawingml.diagramLayout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29" r:id="rId2"/>
    <p:sldId id="469" r:id="rId3"/>
    <p:sldId id="470" r:id="rId4"/>
    <p:sldId id="434" r:id="rId5"/>
    <p:sldId id="435" r:id="rId6"/>
    <p:sldId id="436" r:id="rId7"/>
    <p:sldId id="502" r:id="rId8"/>
    <p:sldId id="437" r:id="rId9"/>
    <p:sldId id="438" r:id="rId10"/>
    <p:sldId id="446" r:id="rId11"/>
    <p:sldId id="503" r:id="rId12"/>
    <p:sldId id="447" r:id="rId13"/>
    <p:sldId id="448" r:id="rId14"/>
    <p:sldId id="449" r:id="rId15"/>
    <p:sldId id="501" r:id="rId16"/>
    <p:sldId id="484" r:id="rId17"/>
    <p:sldId id="488" r:id="rId18"/>
    <p:sldId id="489" r:id="rId19"/>
    <p:sldId id="490" r:id="rId20"/>
    <p:sldId id="491" r:id="rId21"/>
    <p:sldId id="492" r:id="rId22"/>
    <p:sldId id="493" r:id="rId23"/>
    <p:sldId id="494" r:id="rId24"/>
    <p:sldId id="495" r:id="rId25"/>
    <p:sldId id="496" r:id="rId26"/>
    <p:sldId id="498" r:id="rId27"/>
    <p:sldId id="499" r:id="rId28"/>
    <p:sldId id="486" r:id="rId29"/>
    <p:sldId id="485" r:id="rId30"/>
    <p:sldId id="483" r:id="rId31"/>
  </p:sldIdLst>
  <p:sldSz cx="9144000" cy="6858000" type="screen4x3"/>
  <p:notesSz cx="6797675" cy="9928225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2FF"/>
    <a:srgbClr val="000000"/>
    <a:srgbClr val="C63434"/>
    <a:srgbClr val="0070C0"/>
    <a:srgbClr val="6BD3A9"/>
    <a:srgbClr val="E77F40"/>
    <a:srgbClr val="FFB33B"/>
    <a:srgbClr val="45C792"/>
    <a:srgbClr val="9E8E7E"/>
    <a:srgbClr val="1CB5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9" autoAdjust="0"/>
    <p:restoredTop sz="94660" autoAdjust="0"/>
  </p:normalViewPr>
  <p:slideViewPr>
    <p:cSldViewPr>
      <p:cViewPr>
        <p:scale>
          <a:sx n="75" d="100"/>
          <a:sy n="75" d="100"/>
        </p:scale>
        <p:origin x="-36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7840DD-B2B0-42B6-A880-BE86C11F3111}" type="doc">
      <dgm:prSet loTypeId="urn:microsoft.com/office/officeart/2005/8/layout/radial6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31F9944-5FA9-4429-8D65-D70074922942}">
      <dgm:prSet phldrT="[Текст]" custT="1"/>
      <dgm:spPr>
        <a:solidFill>
          <a:srgbClr val="A6D0CC"/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Нефинансовый вклад</a:t>
          </a:r>
        </a:p>
        <a:p>
          <a:pPr>
            <a:lnSpc>
              <a:spcPts val="1300"/>
            </a:lnSpc>
            <a:spcAft>
              <a:spcPts val="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+mn-lt"/>
            </a:rPr>
            <a:t>20 баллов</a:t>
          </a:r>
          <a:endParaRPr lang="ru-RU" sz="1600" b="1" kern="1200" dirty="0">
            <a:solidFill>
              <a:srgbClr val="FF0000"/>
            </a:solidFill>
            <a:latin typeface="+mn-lt"/>
          </a:endParaRPr>
        </a:p>
      </dgm:t>
    </dgm:pt>
    <dgm:pt modelId="{8AF098F0-BA2C-468A-822E-37754C819BC3}" type="parTrans" cxnId="{125D31F1-AA65-44F1-8480-518D238A99AE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B798F33B-0A4D-4E74-A7D1-04F581B8A30D}" type="sibTrans" cxnId="{125D31F1-AA65-44F1-8480-518D238A99AE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320F3552-0CC2-4808-88B6-77C06E737C81}">
      <dgm:prSet phldrT="[Текст]" custT="1"/>
      <dgm:spPr>
        <a:solidFill>
          <a:srgbClr val="A6D0CC"/>
        </a:solidFill>
      </dgm:spPr>
      <dgm:t>
        <a:bodyPr/>
        <a:lstStyle/>
        <a:p>
          <a:pPr>
            <a:lnSpc>
              <a:spcPts val="1200"/>
            </a:lnSpc>
          </a:pPr>
          <a:r>
            <a:rPr lang="ru-RU" sz="1300" b="1" kern="1200" dirty="0" err="1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Безвоз-мездный</a:t>
          </a:r>
          <a:r>
            <a:rPr lang="ru-RU" sz="13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 труд граждан</a:t>
          </a:r>
          <a:endParaRPr lang="ru-RU" sz="1300" b="1" kern="1200" dirty="0">
            <a:solidFill>
              <a:schemeClr val="accent6">
                <a:lumMod val="50000"/>
              </a:schemeClr>
            </a:solidFill>
            <a:latin typeface="+mn-lt"/>
            <a:ea typeface="+mn-ea"/>
            <a:cs typeface="Times New Roman" pitchFamily="18" charset="0"/>
          </a:endParaRPr>
        </a:p>
      </dgm:t>
    </dgm:pt>
    <dgm:pt modelId="{778A92BD-4E50-46E6-8C3F-134651D948A2}" type="parTrans" cxnId="{F5FC73C8-5259-4AA1-B342-F38DA51532B0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252BD1E4-CCCA-479E-94E8-B0829C7E1613}" type="sibTrans" cxnId="{F5FC73C8-5259-4AA1-B342-F38DA51532B0}">
      <dgm:prSet/>
      <dgm:spPr>
        <a:solidFill>
          <a:srgbClr val="A6D0CC"/>
        </a:solidFill>
      </dgm:spPr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CC148660-3A92-464A-92D6-B04DB5467306}">
      <dgm:prSet phldrT="[Текст]" custT="1"/>
      <dgm:spPr>
        <a:solidFill>
          <a:srgbClr val="A6D0CC"/>
        </a:solidFill>
      </dgm:spPr>
      <dgm:t>
        <a:bodyPr/>
        <a:lstStyle/>
        <a:p>
          <a:pPr>
            <a:lnSpc>
              <a:spcPts val="1200"/>
            </a:lnSpc>
          </a:pPr>
          <a:r>
            <a:rPr lang="ru-RU" sz="1300" b="1" kern="1200" dirty="0" err="1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Безвоз-мездное</a:t>
          </a:r>
          <a:r>
            <a:rPr lang="ru-RU" sz="13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 оказание услуг </a:t>
          </a:r>
          <a:r>
            <a:rPr lang="ru-RU" sz="1300" b="1" kern="1200" dirty="0" err="1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юрлицами</a:t>
          </a:r>
          <a:endParaRPr lang="ru-RU" sz="1300" b="1" kern="1200" dirty="0">
            <a:solidFill>
              <a:schemeClr val="accent6">
                <a:lumMod val="50000"/>
              </a:schemeClr>
            </a:solidFill>
            <a:latin typeface="+mn-lt"/>
            <a:ea typeface="+mn-ea"/>
            <a:cs typeface="Times New Roman" pitchFamily="18" charset="0"/>
          </a:endParaRPr>
        </a:p>
      </dgm:t>
    </dgm:pt>
    <dgm:pt modelId="{4D21EF22-F363-4792-BEBA-310C4D8829F1}" type="parTrans" cxnId="{6A68EF0C-6C83-4765-A2C7-7C83A352D9A9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1614A7DB-F8D0-4F7E-A73D-5155BCD0A28D}" type="sibTrans" cxnId="{6A68EF0C-6C83-4765-A2C7-7C83A352D9A9}">
      <dgm:prSet/>
      <dgm:spPr>
        <a:solidFill>
          <a:srgbClr val="A6D0CC"/>
        </a:solidFill>
      </dgm:spPr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06E5599E-B56A-4C3F-89B6-CFD6B0056257}" type="pres">
      <dgm:prSet presAssocID="{D17840DD-B2B0-42B6-A880-BE86C11F31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C89A9E-BC78-46E2-82ED-10389C5DE5D5}" type="pres">
      <dgm:prSet presAssocID="{C31F9944-5FA9-4429-8D65-D70074922942}" presName="centerShape" presStyleLbl="node0" presStyleIdx="0" presStyleCnt="1" custScaleX="177830" custScaleY="105969" custLinFactNeighborX="0" custLinFactNeighborY="1549"/>
      <dgm:spPr/>
      <dgm:t>
        <a:bodyPr/>
        <a:lstStyle/>
        <a:p>
          <a:endParaRPr lang="ru-RU"/>
        </a:p>
      </dgm:t>
    </dgm:pt>
    <dgm:pt modelId="{36FAE0E1-FC50-4092-A4E1-4E1D1300EC6D}" type="pres">
      <dgm:prSet presAssocID="{320F3552-0CC2-4808-88B6-77C06E737C81}" presName="node" presStyleLbl="node1" presStyleIdx="0" presStyleCnt="2" custScaleX="182789" custScaleY="139913" custRadScaleRad="102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01710-3E09-4F1F-BA82-ABD7D54EF097}" type="pres">
      <dgm:prSet presAssocID="{320F3552-0CC2-4808-88B6-77C06E737C81}" presName="dummy" presStyleCnt="0"/>
      <dgm:spPr/>
      <dgm:t>
        <a:bodyPr/>
        <a:lstStyle/>
        <a:p>
          <a:endParaRPr lang="ru-RU"/>
        </a:p>
      </dgm:t>
    </dgm:pt>
    <dgm:pt modelId="{157BB24B-136E-4928-AF4E-74DA349BC6B0}" type="pres">
      <dgm:prSet presAssocID="{252BD1E4-CCCA-479E-94E8-B0829C7E161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2972892-D915-4E46-90C5-FECDF5BEDCD1}" type="pres">
      <dgm:prSet presAssocID="{CC148660-3A92-464A-92D6-B04DB5467306}" presName="node" presStyleLbl="node1" presStyleIdx="1" presStyleCnt="2" custScaleX="171301" custScaleY="126962" custRadScaleRad="102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472F3-F84C-4B1A-B7C8-484D0C415ED9}" type="pres">
      <dgm:prSet presAssocID="{CC148660-3A92-464A-92D6-B04DB5467306}" presName="dummy" presStyleCnt="0"/>
      <dgm:spPr/>
      <dgm:t>
        <a:bodyPr/>
        <a:lstStyle/>
        <a:p>
          <a:endParaRPr lang="ru-RU"/>
        </a:p>
      </dgm:t>
    </dgm:pt>
    <dgm:pt modelId="{149A7009-186E-48AE-8192-BAB4766A7C92}" type="pres">
      <dgm:prSet presAssocID="{1614A7DB-F8D0-4F7E-A73D-5155BCD0A28D}" presName="sibTrans" presStyleLbl="sibTrans2D1" presStyleIdx="1" presStyleCnt="2" custScaleX="113586"/>
      <dgm:spPr/>
      <dgm:t>
        <a:bodyPr/>
        <a:lstStyle/>
        <a:p>
          <a:endParaRPr lang="ru-RU"/>
        </a:p>
      </dgm:t>
    </dgm:pt>
  </dgm:ptLst>
  <dgm:cxnLst>
    <dgm:cxn modelId="{480F3C5A-11EE-476E-BA2A-0067E8A174EF}" type="presOf" srcId="{C31F9944-5FA9-4429-8D65-D70074922942}" destId="{AAC89A9E-BC78-46E2-82ED-10389C5DE5D5}" srcOrd="0" destOrd="0" presId="urn:microsoft.com/office/officeart/2005/8/layout/radial6"/>
    <dgm:cxn modelId="{125D31F1-AA65-44F1-8480-518D238A99AE}" srcId="{D17840DD-B2B0-42B6-A880-BE86C11F3111}" destId="{C31F9944-5FA9-4429-8D65-D70074922942}" srcOrd="0" destOrd="0" parTransId="{8AF098F0-BA2C-468A-822E-37754C819BC3}" sibTransId="{B798F33B-0A4D-4E74-A7D1-04F581B8A30D}"/>
    <dgm:cxn modelId="{A0F368B6-A463-4190-BBB6-122DAAABB3D5}" type="presOf" srcId="{D17840DD-B2B0-42B6-A880-BE86C11F3111}" destId="{06E5599E-B56A-4C3F-89B6-CFD6B0056257}" srcOrd="0" destOrd="0" presId="urn:microsoft.com/office/officeart/2005/8/layout/radial6"/>
    <dgm:cxn modelId="{5A80A1F5-D0FD-4AD6-80F1-E3232681B971}" type="presOf" srcId="{1614A7DB-F8D0-4F7E-A73D-5155BCD0A28D}" destId="{149A7009-186E-48AE-8192-BAB4766A7C92}" srcOrd="0" destOrd="0" presId="urn:microsoft.com/office/officeart/2005/8/layout/radial6"/>
    <dgm:cxn modelId="{B7996C57-0A68-42A3-A3E9-2DDFF006BA85}" type="presOf" srcId="{320F3552-0CC2-4808-88B6-77C06E737C81}" destId="{36FAE0E1-FC50-4092-A4E1-4E1D1300EC6D}" srcOrd="0" destOrd="0" presId="urn:microsoft.com/office/officeart/2005/8/layout/radial6"/>
    <dgm:cxn modelId="{6A68EF0C-6C83-4765-A2C7-7C83A352D9A9}" srcId="{C31F9944-5FA9-4429-8D65-D70074922942}" destId="{CC148660-3A92-464A-92D6-B04DB5467306}" srcOrd="1" destOrd="0" parTransId="{4D21EF22-F363-4792-BEBA-310C4D8829F1}" sibTransId="{1614A7DB-F8D0-4F7E-A73D-5155BCD0A28D}"/>
    <dgm:cxn modelId="{F5FC73C8-5259-4AA1-B342-F38DA51532B0}" srcId="{C31F9944-5FA9-4429-8D65-D70074922942}" destId="{320F3552-0CC2-4808-88B6-77C06E737C81}" srcOrd="0" destOrd="0" parTransId="{778A92BD-4E50-46E6-8C3F-134651D948A2}" sibTransId="{252BD1E4-CCCA-479E-94E8-B0829C7E1613}"/>
    <dgm:cxn modelId="{11D86EBA-DB89-4D50-878D-78FD3F56F3EF}" type="presOf" srcId="{CC148660-3A92-464A-92D6-B04DB5467306}" destId="{62972892-D915-4E46-90C5-FECDF5BEDCD1}" srcOrd="0" destOrd="0" presId="urn:microsoft.com/office/officeart/2005/8/layout/radial6"/>
    <dgm:cxn modelId="{E984B4A8-2C38-4841-A082-EDBAAE93C8F2}" type="presOf" srcId="{252BD1E4-CCCA-479E-94E8-B0829C7E1613}" destId="{157BB24B-136E-4928-AF4E-74DA349BC6B0}" srcOrd="0" destOrd="0" presId="urn:microsoft.com/office/officeart/2005/8/layout/radial6"/>
    <dgm:cxn modelId="{BE017053-7F7D-470F-BE5A-5D73FBB35E1F}" type="presParOf" srcId="{06E5599E-B56A-4C3F-89B6-CFD6B0056257}" destId="{AAC89A9E-BC78-46E2-82ED-10389C5DE5D5}" srcOrd="0" destOrd="0" presId="urn:microsoft.com/office/officeart/2005/8/layout/radial6"/>
    <dgm:cxn modelId="{0F4A13D6-3213-4440-999B-416A2467E7C2}" type="presParOf" srcId="{06E5599E-B56A-4C3F-89B6-CFD6B0056257}" destId="{36FAE0E1-FC50-4092-A4E1-4E1D1300EC6D}" srcOrd="1" destOrd="0" presId="urn:microsoft.com/office/officeart/2005/8/layout/radial6"/>
    <dgm:cxn modelId="{F1BF4869-4A63-48ED-B16A-426A3E900B16}" type="presParOf" srcId="{06E5599E-B56A-4C3F-89B6-CFD6B0056257}" destId="{DA601710-3E09-4F1F-BA82-ABD7D54EF097}" srcOrd="2" destOrd="0" presId="urn:microsoft.com/office/officeart/2005/8/layout/radial6"/>
    <dgm:cxn modelId="{8943EFE8-CBBD-4883-8A98-076CCC889FE3}" type="presParOf" srcId="{06E5599E-B56A-4C3F-89B6-CFD6B0056257}" destId="{157BB24B-136E-4928-AF4E-74DA349BC6B0}" srcOrd="3" destOrd="0" presId="urn:microsoft.com/office/officeart/2005/8/layout/radial6"/>
    <dgm:cxn modelId="{C6B35EEE-9119-4535-8EDC-D80AD59A3A42}" type="presParOf" srcId="{06E5599E-B56A-4C3F-89B6-CFD6B0056257}" destId="{62972892-D915-4E46-90C5-FECDF5BEDCD1}" srcOrd="4" destOrd="0" presId="urn:microsoft.com/office/officeart/2005/8/layout/radial6"/>
    <dgm:cxn modelId="{9FEC1A72-2F05-4A70-97FC-638A130B8E8E}" type="presParOf" srcId="{06E5599E-B56A-4C3F-89B6-CFD6B0056257}" destId="{D42472F3-F84C-4B1A-B7C8-484D0C415ED9}" srcOrd="5" destOrd="0" presId="urn:microsoft.com/office/officeart/2005/8/layout/radial6"/>
    <dgm:cxn modelId="{8F0CDE49-9858-4E77-BE67-404B5C139917}" type="presParOf" srcId="{06E5599E-B56A-4C3F-89B6-CFD6B0056257}" destId="{149A7009-186E-48AE-8192-BAB4766A7C92}" srcOrd="6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7840DD-B2B0-42B6-A880-BE86C11F3111}" type="doc">
      <dgm:prSet loTypeId="urn:microsoft.com/office/officeart/2005/8/layout/radial6" loCatId="relationship" qsTypeId="urn:microsoft.com/office/officeart/2005/8/quickstyle/simple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C31F9944-5FA9-4429-8D65-D7007492294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ts val="1300"/>
            </a:lnSpc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Участие населения в выборе проекта</a:t>
          </a:r>
        </a:p>
        <a:p>
          <a:pPr>
            <a:lnSpc>
              <a:spcPts val="1300"/>
            </a:lnSpc>
            <a:spcAft>
              <a:spcPts val="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+mn-lt"/>
            </a:rPr>
            <a:t>20 баллов</a:t>
          </a:r>
          <a:endParaRPr lang="ru-RU" sz="1600" b="1" kern="1200" dirty="0">
            <a:solidFill>
              <a:srgbClr val="FF0000"/>
            </a:solidFill>
            <a:latin typeface="+mn-lt"/>
          </a:endParaRPr>
        </a:p>
      </dgm:t>
    </dgm:pt>
    <dgm:pt modelId="{8AF098F0-BA2C-468A-822E-37754C819BC3}" type="parTrans" cxnId="{125D31F1-AA65-44F1-8480-518D238A99AE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B798F33B-0A4D-4E74-A7D1-04F581B8A30D}" type="sibTrans" cxnId="{125D31F1-AA65-44F1-8480-518D238A99AE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320F3552-0CC2-4808-88B6-77C06E737C8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 lIns="0" tIns="0" rIns="0" bIns="0" anchor="ctr" anchorCtr="0"/>
        <a:lstStyle/>
        <a:p>
          <a:r>
            <a:rPr lang="ru-RU" sz="13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Доля населения, </a:t>
          </a:r>
          <a:r>
            <a:rPr lang="ru-RU" sz="1300" b="1" kern="1200" dirty="0" err="1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заинтересован-ного</a:t>
          </a:r>
          <a:r>
            <a:rPr lang="ru-RU" sz="13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 в реализации проекта </a:t>
          </a:r>
          <a:endParaRPr lang="ru-RU" sz="1300" b="1" kern="1200" dirty="0">
            <a:solidFill>
              <a:schemeClr val="accent6">
                <a:lumMod val="50000"/>
              </a:schemeClr>
            </a:solidFill>
            <a:latin typeface="+mn-lt"/>
            <a:ea typeface="+mn-ea"/>
            <a:cs typeface="Times New Roman" pitchFamily="18" charset="0"/>
          </a:endParaRPr>
        </a:p>
      </dgm:t>
    </dgm:pt>
    <dgm:pt modelId="{778A92BD-4E50-46E6-8C3F-134651D948A2}" type="parTrans" cxnId="{F5FC73C8-5259-4AA1-B342-F38DA51532B0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252BD1E4-CCCA-479E-94E8-B0829C7E1613}" type="sibTrans" cxnId="{F5FC73C8-5259-4AA1-B342-F38DA51532B0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CC148660-3A92-464A-92D6-B04DB546730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 lIns="0" rIns="0"/>
        <a:lstStyle/>
        <a:p>
          <a:r>
            <a:rPr lang="ru-RU" sz="12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Количество проектов, рассмотренных на собрании граждан</a:t>
          </a:r>
          <a:endParaRPr lang="ru-RU" sz="1200" b="1" kern="1200" dirty="0">
            <a:solidFill>
              <a:schemeClr val="accent6">
                <a:lumMod val="50000"/>
              </a:schemeClr>
            </a:solidFill>
            <a:latin typeface="+mn-lt"/>
            <a:ea typeface="+mn-ea"/>
            <a:cs typeface="Times New Roman" pitchFamily="18" charset="0"/>
          </a:endParaRPr>
        </a:p>
      </dgm:t>
    </dgm:pt>
    <dgm:pt modelId="{4D21EF22-F363-4792-BEBA-310C4D8829F1}" type="parTrans" cxnId="{6A68EF0C-6C83-4765-A2C7-7C83A352D9A9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1614A7DB-F8D0-4F7E-A73D-5155BCD0A28D}" type="sibTrans" cxnId="{6A68EF0C-6C83-4765-A2C7-7C83A352D9A9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E1404AC9-B227-4235-B064-FB7975C5841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 lIns="0" rIns="0"/>
        <a:lstStyle/>
        <a:p>
          <a:pPr>
            <a:lnSpc>
              <a:spcPts val="1100"/>
            </a:lnSpc>
          </a:pPr>
          <a:r>
            <a:rPr lang="ru-RU" sz="12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Доля населения, принявшего участие в собрании по </a:t>
          </a:r>
          <a:r>
            <a:rPr lang="ru-RU" sz="1200" b="1" kern="1200" dirty="0" err="1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определе</a:t>
          </a:r>
          <a:r>
            <a:rPr lang="en-US" sz="12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-</a:t>
          </a:r>
          <a:r>
            <a:rPr lang="ru-RU" sz="1200" b="1" kern="1200" dirty="0" err="1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нию</a:t>
          </a:r>
          <a:r>
            <a:rPr lang="ru-RU" sz="12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 проекта</a:t>
          </a:r>
          <a:endParaRPr lang="ru-RU" sz="1200" b="1" kern="1200" dirty="0">
            <a:solidFill>
              <a:schemeClr val="accent6">
                <a:lumMod val="50000"/>
              </a:schemeClr>
            </a:solidFill>
            <a:latin typeface="+mn-lt"/>
            <a:ea typeface="+mn-ea"/>
            <a:cs typeface="Times New Roman" pitchFamily="18" charset="0"/>
          </a:endParaRPr>
        </a:p>
      </dgm:t>
    </dgm:pt>
    <dgm:pt modelId="{0AEF809A-CE55-4FD1-91C9-2B0447E79B99}" type="parTrans" cxnId="{616CC1EA-D693-4482-8FD0-FD1B27B0D132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AFE47105-1021-4228-A6F2-A70F9F476297}" type="sibTrans" cxnId="{616CC1EA-D693-4482-8FD0-FD1B27B0D132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06E5599E-B56A-4C3F-89B6-CFD6B0056257}" type="pres">
      <dgm:prSet presAssocID="{D17840DD-B2B0-42B6-A880-BE86C11F31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C89A9E-BC78-46E2-82ED-10389C5DE5D5}" type="pres">
      <dgm:prSet presAssocID="{C31F9944-5FA9-4429-8D65-D70074922942}" presName="centerShape" presStyleLbl="node0" presStyleIdx="0" presStyleCnt="1" custScaleX="109165" custScaleY="103365" custLinFactNeighborY="2811"/>
      <dgm:spPr/>
      <dgm:t>
        <a:bodyPr/>
        <a:lstStyle/>
        <a:p>
          <a:endParaRPr lang="ru-RU"/>
        </a:p>
      </dgm:t>
    </dgm:pt>
    <dgm:pt modelId="{36FAE0E1-FC50-4092-A4E1-4E1D1300EC6D}" type="pres">
      <dgm:prSet presAssocID="{320F3552-0CC2-4808-88B6-77C06E737C81}" presName="node" presStyleLbl="node1" presStyleIdx="0" presStyleCnt="3" custScaleX="193515" custScaleY="169814" custRadScaleRad="100006" custRadScaleInc="1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01710-3E09-4F1F-BA82-ABD7D54EF097}" type="pres">
      <dgm:prSet presAssocID="{320F3552-0CC2-4808-88B6-77C06E737C81}" presName="dummy" presStyleCnt="0"/>
      <dgm:spPr/>
      <dgm:t>
        <a:bodyPr/>
        <a:lstStyle/>
        <a:p>
          <a:endParaRPr lang="ru-RU"/>
        </a:p>
      </dgm:t>
    </dgm:pt>
    <dgm:pt modelId="{157BB24B-136E-4928-AF4E-74DA349BC6B0}" type="pres">
      <dgm:prSet presAssocID="{252BD1E4-CCCA-479E-94E8-B0829C7E161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2972892-D915-4E46-90C5-FECDF5BEDCD1}" type="pres">
      <dgm:prSet presAssocID="{CC148660-3A92-464A-92D6-B04DB5467306}" presName="node" presStyleLbl="node1" presStyleIdx="1" presStyleCnt="3" custScaleX="177338" custScaleY="159446" custRadScaleRad="111447" custRadScaleInc="-8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472F3-F84C-4B1A-B7C8-484D0C415ED9}" type="pres">
      <dgm:prSet presAssocID="{CC148660-3A92-464A-92D6-B04DB5467306}" presName="dummy" presStyleCnt="0"/>
      <dgm:spPr/>
      <dgm:t>
        <a:bodyPr/>
        <a:lstStyle/>
        <a:p>
          <a:endParaRPr lang="ru-RU"/>
        </a:p>
      </dgm:t>
    </dgm:pt>
    <dgm:pt modelId="{149A7009-186E-48AE-8192-BAB4766A7C92}" type="pres">
      <dgm:prSet presAssocID="{1614A7DB-F8D0-4F7E-A73D-5155BCD0A28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3590B15B-F3F1-469E-B547-72F78107A1E7}" type="pres">
      <dgm:prSet presAssocID="{E1404AC9-B227-4235-B064-FB7975C58412}" presName="node" presStyleLbl="node1" presStyleIdx="2" presStyleCnt="3" custScaleX="147276" custScaleY="151802" custRadScaleRad="102479" custRadScaleInc="1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72CD2-80B6-4C6C-A3BA-89D91B1E138A}" type="pres">
      <dgm:prSet presAssocID="{E1404AC9-B227-4235-B064-FB7975C58412}" presName="dummy" presStyleCnt="0"/>
      <dgm:spPr/>
      <dgm:t>
        <a:bodyPr/>
        <a:lstStyle/>
        <a:p>
          <a:endParaRPr lang="ru-RU"/>
        </a:p>
      </dgm:t>
    </dgm:pt>
    <dgm:pt modelId="{6E0DE480-AFB1-484A-B43F-8010783FE660}" type="pres">
      <dgm:prSet presAssocID="{AFE47105-1021-4228-A6F2-A70F9F476297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16CC1EA-D693-4482-8FD0-FD1B27B0D132}" srcId="{C31F9944-5FA9-4429-8D65-D70074922942}" destId="{E1404AC9-B227-4235-B064-FB7975C58412}" srcOrd="2" destOrd="0" parTransId="{0AEF809A-CE55-4FD1-91C9-2B0447E79B99}" sibTransId="{AFE47105-1021-4228-A6F2-A70F9F476297}"/>
    <dgm:cxn modelId="{F5FC73C8-5259-4AA1-B342-F38DA51532B0}" srcId="{C31F9944-5FA9-4429-8D65-D70074922942}" destId="{320F3552-0CC2-4808-88B6-77C06E737C81}" srcOrd="0" destOrd="0" parTransId="{778A92BD-4E50-46E6-8C3F-134651D948A2}" sibTransId="{252BD1E4-CCCA-479E-94E8-B0829C7E1613}"/>
    <dgm:cxn modelId="{9155341B-F39B-4049-ACCA-3AC64A9B1B43}" type="presOf" srcId="{D17840DD-B2B0-42B6-A880-BE86C11F3111}" destId="{06E5599E-B56A-4C3F-89B6-CFD6B0056257}" srcOrd="0" destOrd="0" presId="urn:microsoft.com/office/officeart/2005/8/layout/radial6"/>
    <dgm:cxn modelId="{2DAE80FA-72AC-433D-8915-3347A3AF7415}" type="presOf" srcId="{E1404AC9-B227-4235-B064-FB7975C58412}" destId="{3590B15B-F3F1-469E-B547-72F78107A1E7}" srcOrd="0" destOrd="0" presId="urn:microsoft.com/office/officeart/2005/8/layout/radial6"/>
    <dgm:cxn modelId="{44685378-6FC2-484B-BDD4-12E699CB4A3E}" type="presOf" srcId="{CC148660-3A92-464A-92D6-B04DB5467306}" destId="{62972892-D915-4E46-90C5-FECDF5BEDCD1}" srcOrd="0" destOrd="0" presId="urn:microsoft.com/office/officeart/2005/8/layout/radial6"/>
    <dgm:cxn modelId="{532025A2-75A1-4DAB-84B6-B2893DFA7EA5}" type="presOf" srcId="{252BD1E4-CCCA-479E-94E8-B0829C7E1613}" destId="{157BB24B-136E-4928-AF4E-74DA349BC6B0}" srcOrd="0" destOrd="0" presId="urn:microsoft.com/office/officeart/2005/8/layout/radial6"/>
    <dgm:cxn modelId="{F5C8026C-AC0E-4FB5-B36C-5825664FC1ED}" type="presOf" srcId="{1614A7DB-F8D0-4F7E-A73D-5155BCD0A28D}" destId="{149A7009-186E-48AE-8192-BAB4766A7C92}" srcOrd="0" destOrd="0" presId="urn:microsoft.com/office/officeart/2005/8/layout/radial6"/>
    <dgm:cxn modelId="{6A68EF0C-6C83-4765-A2C7-7C83A352D9A9}" srcId="{C31F9944-5FA9-4429-8D65-D70074922942}" destId="{CC148660-3A92-464A-92D6-B04DB5467306}" srcOrd="1" destOrd="0" parTransId="{4D21EF22-F363-4792-BEBA-310C4D8829F1}" sibTransId="{1614A7DB-F8D0-4F7E-A73D-5155BCD0A28D}"/>
    <dgm:cxn modelId="{CA48085C-85D7-48CF-B896-58444F105CEA}" type="presOf" srcId="{AFE47105-1021-4228-A6F2-A70F9F476297}" destId="{6E0DE480-AFB1-484A-B43F-8010783FE660}" srcOrd="0" destOrd="0" presId="urn:microsoft.com/office/officeart/2005/8/layout/radial6"/>
    <dgm:cxn modelId="{125D31F1-AA65-44F1-8480-518D238A99AE}" srcId="{D17840DD-B2B0-42B6-A880-BE86C11F3111}" destId="{C31F9944-5FA9-4429-8D65-D70074922942}" srcOrd="0" destOrd="0" parTransId="{8AF098F0-BA2C-468A-822E-37754C819BC3}" sibTransId="{B798F33B-0A4D-4E74-A7D1-04F581B8A30D}"/>
    <dgm:cxn modelId="{4DEBB914-262B-4FB8-AA1F-6A7226E6AD21}" type="presOf" srcId="{C31F9944-5FA9-4429-8D65-D70074922942}" destId="{AAC89A9E-BC78-46E2-82ED-10389C5DE5D5}" srcOrd="0" destOrd="0" presId="urn:microsoft.com/office/officeart/2005/8/layout/radial6"/>
    <dgm:cxn modelId="{99A540F9-B191-45C4-8BD9-09625FA8AAF2}" type="presOf" srcId="{320F3552-0CC2-4808-88B6-77C06E737C81}" destId="{36FAE0E1-FC50-4092-A4E1-4E1D1300EC6D}" srcOrd="0" destOrd="0" presId="urn:microsoft.com/office/officeart/2005/8/layout/radial6"/>
    <dgm:cxn modelId="{2C67ED0D-17F8-40D2-8424-2EE93E85B893}" type="presParOf" srcId="{06E5599E-B56A-4C3F-89B6-CFD6B0056257}" destId="{AAC89A9E-BC78-46E2-82ED-10389C5DE5D5}" srcOrd="0" destOrd="0" presId="urn:microsoft.com/office/officeart/2005/8/layout/radial6"/>
    <dgm:cxn modelId="{B78238FF-AD32-4124-98A7-C5EC736FEFCF}" type="presParOf" srcId="{06E5599E-B56A-4C3F-89B6-CFD6B0056257}" destId="{36FAE0E1-FC50-4092-A4E1-4E1D1300EC6D}" srcOrd="1" destOrd="0" presId="urn:microsoft.com/office/officeart/2005/8/layout/radial6"/>
    <dgm:cxn modelId="{272896D9-2975-44C3-A157-79D2F15A8BD8}" type="presParOf" srcId="{06E5599E-B56A-4C3F-89B6-CFD6B0056257}" destId="{DA601710-3E09-4F1F-BA82-ABD7D54EF097}" srcOrd="2" destOrd="0" presId="urn:microsoft.com/office/officeart/2005/8/layout/radial6"/>
    <dgm:cxn modelId="{AA777F07-34D8-48DE-AE38-A730C337B640}" type="presParOf" srcId="{06E5599E-B56A-4C3F-89B6-CFD6B0056257}" destId="{157BB24B-136E-4928-AF4E-74DA349BC6B0}" srcOrd="3" destOrd="0" presId="urn:microsoft.com/office/officeart/2005/8/layout/radial6"/>
    <dgm:cxn modelId="{5AE652E2-00B4-4CAF-B8BC-5412D8C422CC}" type="presParOf" srcId="{06E5599E-B56A-4C3F-89B6-CFD6B0056257}" destId="{62972892-D915-4E46-90C5-FECDF5BEDCD1}" srcOrd="4" destOrd="0" presId="urn:microsoft.com/office/officeart/2005/8/layout/radial6"/>
    <dgm:cxn modelId="{056F45C9-4930-4B3A-8A49-015906D7183D}" type="presParOf" srcId="{06E5599E-B56A-4C3F-89B6-CFD6B0056257}" destId="{D42472F3-F84C-4B1A-B7C8-484D0C415ED9}" srcOrd="5" destOrd="0" presId="urn:microsoft.com/office/officeart/2005/8/layout/radial6"/>
    <dgm:cxn modelId="{72CF44F1-A574-4B78-A21E-D985C41BEBB6}" type="presParOf" srcId="{06E5599E-B56A-4C3F-89B6-CFD6B0056257}" destId="{149A7009-186E-48AE-8192-BAB4766A7C92}" srcOrd="6" destOrd="0" presId="urn:microsoft.com/office/officeart/2005/8/layout/radial6"/>
    <dgm:cxn modelId="{E8FFE46C-FC46-4604-A19D-84C78E8A89FB}" type="presParOf" srcId="{06E5599E-B56A-4C3F-89B6-CFD6B0056257}" destId="{3590B15B-F3F1-469E-B547-72F78107A1E7}" srcOrd="7" destOrd="0" presId="urn:microsoft.com/office/officeart/2005/8/layout/radial6"/>
    <dgm:cxn modelId="{838BCF49-CFCB-470C-AB3D-42C20B774922}" type="presParOf" srcId="{06E5599E-B56A-4C3F-89B6-CFD6B0056257}" destId="{65C72CD2-80B6-4C6C-A3BA-89D91B1E138A}" srcOrd="8" destOrd="0" presId="urn:microsoft.com/office/officeart/2005/8/layout/radial6"/>
    <dgm:cxn modelId="{1A8FFD7B-E1AA-457F-BD1C-4ACBB158E0D7}" type="presParOf" srcId="{06E5599E-B56A-4C3F-89B6-CFD6B0056257}" destId="{6E0DE480-AFB1-484A-B43F-8010783FE660}" srcOrd="9" destOrd="0" presId="urn:microsoft.com/office/officeart/2005/8/layout/radial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7840DD-B2B0-42B6-A880-BE86C11F3111}" type="doc">
      <dgm:prSet loTypeId="urn:microsoft.com/office/officeart/2005/8/layout/radial6" loCatId="relationship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31F9944-5FA9-4429-8D65-D70074922942}">
      <dgm:prSet phldrT="[Текст]" custT="1"/>
      <dgm:spPr>
        <a:solidFill>
          <a:srgbClr val="F1948A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="1" kern="1200" dirty="0" err="1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Софинанси</a:t>
          </a:r>
          <a:r>
            <a:rPr lang="en-US" sz="14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-</a:t>
          </a:r>
        </a:p>
        <a:p>
          <a:pPr>
            <a:spcAft>
              <a:spcPts val="0"/>
            </a:spcAft>
          </a:pPr>
          <a:r>
            <a:rPr lang="ru-RU" sz="1400" b="1" kern="1200" dirty="0" err="1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рование</a:t>
          </a: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 проекта</a:t>
          </a:r>
          <a:endParaRPr lang="en-US" sz="1400" b="1" kern="1200" dirty="0" smtClean="0">
            <a:solidFill>
              <a:schemeClr val="accent6">
                <a:lumMod val="50000"/>
              </a:schemeClr>
            </a:solidFill>
            <a:latin typeface="+mn-lt"/>
            <a:ea typeface="+mn-ea"/>
            <a:cs typeface="Times New Roman" pitchFamily="18" charset="0"/>
          </a:endParaRPr>
        </a:p>
        <a:p>
          <a:pPr>
            <a:spcAft>
              <a:spcPts val="0"/>
            </a:spcAft>
          </a:pPr>
          <a:endParaRPr lang="ru-RU" sz="700" b="1" kern="1200" dirty="0" smtClean="0">
            <a:solidFill>
              <a:schemeClr val="accent6">
                <a:lumMod val="50000"/>
              </a:schemeClr>
            </a:solidFill>
            <a:latin typeface="+mn-lt"/>
          </a:endParaRPr>
        </a:p>
        <a:p>
          <a:pPr>
            <a:spcAft>
              <a:spcPts val="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+mn-lt"/>
            </a:rPr>
            <a:t>50 баллов</a:t>
          </a:r>
          <a:endParaRPr lang="ru-RU" sz="1600" b="1" kern="1200" dirty="0">
            <a:solidFill>
              <a:srgbClr val="FF0000"/>
            </a:solidFill>
            <a:latin typeface="+mn-lt"/>
          </a:endParaRPr>
        </a:p>
      </dgm:t>
    </dgm:pt>
    <dgm:pt modelId="{8AF098F0-BA2C-468A-822E-37754C819BC3}" type="parTrans" cxnId="{125D31F1-AA65-44F1-8480-518D238A99AE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B798F33B-0A4D-4E74-A7D1-04F581B8A30D}" type="sibTrans" cxnId="{125D31F1-AA65-44F1-8480-518D238A99AE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320F3552-0CC2-4808-88B6-77C06E737C81}">
      <dgm:prSet phldrT="[Текст]" custT="1"/>
      <dgm:spPr>
        <a:solidFill>
          <a:srgbClr val="F1948A"/>
        </a:solidFill>
      </dgm:spPr>
      <dgm:t>
        <a:bodyPr/>
        <a:lstStyle/>
        <a:p>
          <a:pPr marL="0" algn="ctr" defTabSz="914400" rtl="0" eaLnBrk="1" latinLnBrk="0" hangingPunct="1">
            <a:lnSpc>
              <a:spcPct val="96000"/>
            </a:lnSpc>
            <a:defRPr/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rPr>
            <a:t>Юр.лица</a:t>
          </a:r>
          <a:endParaRPr lang="ru-RU" sz="1600" kern="1200" dirty="0">
            <a:solidFill>
              <a:schemeClr val="accent6">
                <a:lumMod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778A92BD-4E50-46E6-8C3F-134651D948A2}" type="parTrans" cxnId="{F5FC73C8-5259-4AA1-B342-F38DA51532B0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252BD1E4-CCCA-479E-94E8-B0829C7E1613}" type="sibTrans" cxnId="{F5FC73C8-5259-4AA1-B342-F38DA51532B0}">
      <dgm:prSet/>
      <dgm:spPr>
        <a:solidFill>
          <a:srgbClr val="F1948A"/>
        </a:solidFill>
      </dgm:spPr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CC148660-3A92-464A-92D6-B04DB5467306}">
      <dgm:prSet phldrT="[Текст]" custT="1"/>
      <dgm:spPr>
        <a:solidFill>
          <a:srgbClr val="F1948A"/>
        </a:solidFill>
      </dgm:spPr>
      <dgm:t>
        <a:bodyPr/>
        <a:lstStyle/>
        <a:p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Население</a:t>
          </a:r>
          <a:endParaRPr lang="ru-RU" sz="1400" b="1" kern="1200" dirty="0">
            <a:solidFill>
              <a:schemeClr val="accent6">
                <a:lumMod val="50000"/>
              </a:schemeClr>
            </a:solidFill>
            <a:latin typeface="+mn-lt"/>
            <a:ea typeface="+mn-ea"/>
            <a:cs typeface="Times New Roman" pitchFamily="18" charset="0"/>
          </a:endParaRPr>
        </a:p>
      </dgm:t>
    </dgm:pt>
    <dgm:pt modelId="{4D21EF22-F363-4792-BEBA-310C4D8829F1}" type="parTrans" cxnId="{6A68EF0C-6C83-4765-A2C7-7C83A352D9A9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1614A7DB-F8D0-4F7E-A73D-5155BCD0A28D}" type="sibTrans" cxnId="{6A68EF0C-6C83-4765-A2C7-7C83A352D9A9}">
      <dgm:prSet/>
      <dgm:spPr>
        <a:solidFill>
          <a:srgbClr val="F1948A"/>
        </a:solidFill>
      </dgm:spPr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E1404AC9-B227-4235-B064-FB7975C58412}">
      <dgm:prSet phldrT="[Текст]" custT="1"/>
      <dgm:spPr>
        <a:solidFill>
          <a:srgbClr val="F1948A"/>
        </a:solidFill>
      </dgm:spPr>
      <dgm:t>
        <a:bodyPr/>
        <a:lstStyle/>
        <a:p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Местный бюджет</a:t>
          </a:r>
          <a:endParaRPr lang="ru-RU" sz="1400" b="1" kern="1200" dirty="0">
            <a:solidFill>
              <a:schemeClr val="accent6">
                <a:lumMod val="50000"/>
              </a:schemeClr>
            </a:solidFill>
            <a:latin typeface="+mn-lt"/>
            <a:ea typeface="+mn-ea"/>
            <a:cs typeface="Times New Roman" pitchFamily="18" charset="0"/>
          </a:endParaRPr>
        </a:p>
      </dgm:t>
    </dgm:pt>
    <dgm:pt modelId="{0AEF809A-CE55-4FD1-91C9-2B0447E79B99}" type="parTrans" cxnId="{616CC1EA-D693-4482-8FD0-FD1B27B0D132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AFE47105-1021-4228-A6F2-A70F9F476297}" type="sibTrans" cxnId="{616CC1EA-D693-4482-8FD0-FD1B27B0D132}">
      <dgm:prSet/>
      <dgm:spPr>
        <a:solidFill>
          <a:srgbClr val="F1948A"/>
        </a:solidFill>
      </dgm:spPr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06E5599E-B56A-4C3F-89B6-CFD6B0056257}" type="pres">
      <dgm:prSet presAssocID="{D17840DD-B2B0-42B6-A880-BE86C11F31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C89A9E-BC78-46E2-82ED-10389C5DE5D5}" type="pres">
      <dgm:prSet presAssocID="{C31F9944-5FA9-4429-8D65-D70074922942}" presName="centerShape" presStyleLbl="node0" presStyleIdx="0" presStyleCnt="1" custScaleX="138595" custScaleY="125487" custLinFactNeighborY="2027"/>
      <dgm:spPr/>
      <dgm:t>
        <a:bodyPr/>
        <a:lstStyle/>
        <a:p>
          <a:endParaRPr lang="ru-RU"/>
        </a:p>
      </dgm:t>
    </dgm:pt>
    <dgm:pt modelId="{36FAE0E1-FC50-4092-A4E1-4E1D1300EC6D}" type="pres">
      <dgm:prSet presAssocID="{320F3552-0CC2-4808-88B6-77C06E737C81}" presName="node" presStyleLbl="node1" presStyleIdx="0" presStyleCnt="3" custScaleX="178564" custScaleY="156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01710-3E09-4F1F-BA82-ABD7D54EF097}" type="pres">
      <dgm:prSet presAssocID="{320F3552-0CC2-4808-88B6-77C06E737C81}" presName="dummy" presStyleCnt="0"/>
      <dgm:spPr/>
      <dgm:t>
        <a:bodyPr/>
        <a:lstStyle/>
        <a:p>
          <a:endParaRPr lang="ru-RU"/>
        </a:p>
      </dgm:t>
    </dgm:pt>
    <dgm:pt modelId="{157BB24B-136E-4928-AF4E-74DA349BC6B0}" type="pres">
      <dgm:prSet presAssocID="{252BD1E4-CCCA-479E-94E8-B0829C7E161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2972892-D915-4E46-90C5-FECDF5BEDCD1}" type="pres">
      <dgm:prSet presAssocID="{CC148660-3A92-464A-92D6-B04DB5467306}" presName="node" presStyleLbl="node1" presStyleIdx="1" presStyleCnt="3" custScaleX="177664" custScaleY="159446" custRadScaleRad="118960" custRadScaleInc="-11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472F3-F84C-4B1A-B7C8-484D0C415ED9}" type="pres">
      <dgm:prSet presAssocID="{CC148660-3A92-464A-92D6-B04DB5467306}" presName="dummy" presStyleCnt="0"/>
      <dgm:spPr/>
      <dgm:t>
        <a:bodyPr/>
        <a:lstStyle/>
        <a:p>
          <a:endParaRPr lang="ru-RU"/>
        </a:p>
      </dgm:t>
    </dgm:pt>
    <dgm:pt modelId="{149A7009-186E-48AE-8192-BAB4766A7C92}" type="pres">
      <dgm:prSet presAssocID="{1614A7DB-F8D0-4F7E-A73D-5155BCD0A28D}" presName="sibTrans" presStyleLbl="sibTrans2D1" presStyleIdx="1" presStyleCnt="3" custScaleY="67137"/>
      <dgm:spPr/>
      <dgm:t>
        <a:bodyPr/>
        <a:lstStyle/>
        <a:p>
          <a:endParaRPr lang="ru-RU"/>
        </a:p>
      </dgm:t>
    </dgm:pt>
    <dgm:pt modelId="{3590B15B-F3F1-469E-B547-72F78107A1E7}" type="pres">
      <dgm:prSet presAssocID="{E1404AC9-B227-4235-B064-FB7975C58412}" presName="node" presStyleLbl="node1" presStyleIdx="2" presStyleCnt="3" custScaleX="179982" custScaleY="159446" custRadScaleRad="115609" custRadScaleInc="9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72CD2-80B6-4C6C-A3BA-89D91B1E138A}" type="pres">
      <dgm:prSet presAssocID="{E1404AC9-B227-4235-B064-FB7975C58412}" presName="dummy" presStyleCnt="0"/>
      <dgm:spPr/>
      <dgm:t>
        <a:bodyPr/>
        <a:lstStyle/>
        <a:p>
          <a:endParaRPr lang="ru-RU"/>
        </a:p>
      </dgm:t>
    </dgm:pt>
    <dgm:pt modelId="{6E0DE480-AFB1-484A-B43F-8010783FE660}" type="pres">
      <dgm:prSet presAssocID="{AFE47105-1021-4228-A6F2-A70F9F476297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D94091A-203B-4D4F-B9AC-E2B30C3041CC}" type="presOf" srcId="{320F3552-0CC2-4808-88B6-77C06E737C81}" destId="{36FAE0E1-FC50-4092-A4E1-4E1D1300EC6D}" srcOrd="0" destOrd="0" presId="urn:microsoft.com/office/officeart/2005/8/layout/radial6"/>
    <dgm:cxn modelId="{54889448-7A1D-44B3-89D9-6E76C38F8630}" type="presOf" srcId="{1614A7DB-F8D0-4F7E-A73D-5155BCD0A28D}" destId="{149A7009-186E-48AE-8192-BAB4766A7C92}" srcOrd="0" destOrd="0" presId="urn:microsoft.com/office/officeart/2005/8/layout/radial6"/>
    <dgm:cxn modelId="{125D31F1-AA65-44F1-8480-518D238A99AE}" srcId="{D17840DD-B2B0-42B6-A880-BE86C11F3111}" destId="{C31F9944-5FA9-4429-8D65-D70074922942}" srcOrd="0" destOrd="0" parTransId="{8AF098F0-BA2C-468A-822E-37754C819BC3}" sibTransId="{B798F33B-0A4D-4E74-A7D1-04F581B8A30D}"/>
    <dgm:cxn modelId="{54B1989B-0D47-4864-95AD-A9C8B87C1D69}" type="presOf" srcId="{AFE47105-1021-4228-A6F2-A70F9F476297}" destId="{6E0DE480-AFB1-484A-B43F-8010783FE660}" srcOrd="0" destOrd="0" presId="urn:microsoft.com/office/officeart/2005/8/layout/radial6"/>
    <dgm:cxn modelId="{616CC1EA-D693-4482-8FD0-FD1B27B0D132}" srcId="{C31F9944-5FA9-4429-8D65-D70074922942}" destId="{E1404AC9-B227-4235-B064-FB7975C58412}" srcOrd="2" destOrd="0" parTransId="{0AEF809A-CE55-4FD1-91C9-2B0447E79B99}" sibTransId="{AFE47105-1021-4228-A6F2-A70F9F476297}"/>
    <dgm:cxn modelId="{5A634EE4-C66F-4A6B-8523-C4EBEA285215}" type="presOf" srcId="{252BD1E4-CCCA-479E-94E8-B0829C7E1613}" destId="{157BB24B-136E-4928-AF4E-74DA349BC6B0}" srcOrd="0" destOrd="0" presId="urn:microsoft.com/office/officeart/2005/8/layout/radial6"/>
    <dgm:cxn modelId="{D86CC5A4-6395-447F-B150-7D70350594EB}" type="presOf" srcId="{D17840DD-B2B0-42B6-A880-BE86C11F3111}" destId="{06E5599E-B56A-4C3F-89B6-CFD6B0056257}" srcOrd="0" destOrd="0" presId="urn:microsoft.com/office/officeart/2005/8/layout/radial6"/>
    <dgm:cxn modelId="{48D46F6F-0792-4E3D-BD76-508A3CCB055F}" type="presOf" srcId="{E1404AC9-B227-4235-B064-FB7975C58412}" destId="{3590B15B-F3F1-469E-B547-72F78107A1E7}" srcOrd="0" destOrd="0" presId="urn:microsoft.com/office/officeart/2005/8/layout/radial6"/>
    <dgm:cxn modelId="{6A68EF0C-6C83-4765-A2C7-7C83A352D9A9}" srcId="{C31F9944-5FA9-4429-8D65-D70074922942}" destId="{CC148660-3A92-464A-92D6-B04DB5467306}" srcOrd="1" destOrd="0" parTransId="{4D21EF22-F363-4792-BEBA-310C4D8829F1}" sibTransId="{1614A7DB-F8D0-4F7E-A73D-5155BCD0A28D}"/>
    <dgm:cxn modelId="{1C0AD604-BAC6-458E-BAD6-EE12B90F2F28}" type="presOf" srcId="{CC148660-3A92-464A-92D6-B04DB5467306}" destId="{62972892-D915-4E46-90C5-FECDF5BEDCD1}" srcOrd="0" destOrd="0" presId="urn:microsoft.com/office/officeart/2005/8/layout/radial6"/>
    <dgm:cxn modelId="{9286CDEE-22FA-4EE8-83CA-F191E08167FE}" type="presOf" srcId="{C31F9944-5FA9-4429-8D65-D70074922942}" destId="{AAC89A9E-BC78-46E2-82ED-10389C5DE5D5}" srcOrd="0" destOrd="0" presId="urn:microsoft.com/office/officeart/2005/8/layout/radial6"/>
    <dgm:cxn modelId="{F5FC73C8-5259-4AA1-B342-F38DA51532B0}" srcId="{C31F9944-5FA9-4429-8D65-D70074922942}" destId="{320F3552-0CC2-4808-88B6-77C06E737C81}" srcOrd="0" destOrd="0" parTransId="{778A92BD-4E50-46E6-8C3F-134651D948A2}" sibTransId="{252BD1E4-CCCA-479E-94E8-B0829C7E1613}"/>
    <dgm:cxn modelId="{B94CB4C4-B719-4959-8C12-9803DC91A9F8}" type="presParOf" srcId="{06E5599E-B56A-4C3F-89B6-CFD6B0056257}" destId="{AAC89A9E-BC78-46E2-82ED-10389C5DE5D5}" srcOrd="0" destOrd="0" presId="urn:microsoft.com/office/officeart/2005/8/layout/radial6"/>
    <dgm:cxn modelId="{FA31EA04-41A6-4E6E-A756-D1C908E8F2AB}" type="presParOf" srcId="{06E5599E-B56A-4C3F-89B6-CFD6B0056257}" destId="{36FAE0E1-FC50-4092-A4E1-4E1D1300EC6D}" srcOrd="1" destOrd="0" presId="urn:microsoft.com/office/officeart/2005/8/layout/radial6"/>
    <dgm:cxn modelId="{278B3B04-CF68-43A8-8875-C1FC9E6E1554}" type="presParOf" srcId="{06E5599E-B56A-4C3F-89B6-CFD6B0056257}" destId="{DA601710-3E09-4F1F-BA82-ABD7D54EF097}" srcOrd="2" destOrd="0" presId="urn:microsoft.com/office/officeart/2005/8/layout/radial6"/>
    <dgm:cxn modelId="{F77F6171-3856-4E6E-A066-5C46A234D0E0}" type="presParOf" srcId="{06E5599E-B56A-4C3F-89B6-CFD6B0056257}" destId="{157BB24B-136E-4928-AF4E-74DA349BC6B0}" srcOrd="3" destOrd="0" presId="urn:microsoft.com/office/officeart/2005/8/layout/radial6"/>
    <dgm:cxn modelId="{C0507211-A177-4DEE-93A1-133923D9F13E}" type="presParOf" srcId="{06E5599E-B56A-4C3F-89B6-CFD6B0056257}" destId="{62972892-D915-4E46-90C5-FECDF5BEDCD1}" srcOrd="4" destOrd="0" presId="urn:microsoft.com/office/officeart/2005/8/layout/radial6"/>
    <dgm:cxn modelId="{74A28E3F-D4E2-4ECE-BA29-19B75E33CC3C}" type="presParOf" srcId="{06E5599E-B56A-4C3F-89B6-CFD6B0056257}" destId="{D42472F3-F84C-4B1A-B7C8-484D0C415ED9}" srcOrd="5" destOrd="0" presId="urn:microsoft.com/office/officeart/2005/8/layout/radial6"/>
    <dgm:cxn modelId="{B8AEDD64-11EA-46E2-9A8D-79C079351E5E}" type="presParOf" srcId="{06E5599E-B56A-4C3F-89B6-CFD6B0056257}" destId="{149A7009-186E-48AE-8192-BAB4766A7C92}" srcOrd="6" destOrd="0" presId="urn:microsoft.com/office/officeart/2005/8/layout/radial6"/>
    <dgm:cxn modelId="{F74902E5-9DEA-4ECB-8014-0E2069A304FE}" type="presParOf" srcId="{06E5599E-B56A-4C3F-89B6-CFD6B0056257}" destId="{3590B15B-F3F1-469E-B547-72F78107A1E7}" srcOrd="7" destOrd="0" presId="urn:microsoft.com/office/officeart/2005/8/layout/radial6"/>
    <dgm:cxn modelId="{8817904A-7DA2-4EB5-985E-C755EEE61BCC}" type="presParOf" srcId="{06E5599E-B56A-4C3F-89B6-CFD6B0056257}" destId="{65C72CD2-80B6-4C6C-A3BA-89D91B1E138A}" srcOrd="8" destOrd="0" presId="urn:microsoft.com/office/officeart/2005/8/layout/radial6"/>
    <dgm:cxn modelId="{CF47D303-E689-4778-BAC8-53163A8FCFE8}" type="presParOf" srcId="{06E5599E-B56A-4C3F-89B6-CFD6B0056257}" destId="{6E0DE480-AFB1-484A-B43F-8010783FE660}" srcOrd="9" destOrd="0" presId="urn:microsoft.com/office/officeart/2005/8/layout/radial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7840DD-B2B0-42B6-A880-BE86C11F3111}" type="doc">
      <dgm:prSet loTypeId="urn:microsoft.com/office/officeart/2005/8/layout/radial6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C31F9944-5FA9-4429-8D65-D70074922942}">
      <dgm:prSet phldrT="[Текст]" custT="1"/>
      <dgm:spPr>
        <a:solidFill>
          <a:srgbClr val="E1F2FF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lIns="0" rIns="0"/>
        <a:lstStyle/>
        <a:p>
          <a:pPr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Изучение общественного мнения</a:t>
          </a:r>
        </a:p>
        <a:p>
          <a:pPr>
            <a:spcAft>
              <a:spcPts val="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+mn-lt"/>
            </a:rPr>
            <a:t>10 баллов</a:t>
          </a:r>
          <a:endParaRPr lang="ru-RU" sz="1600" b="1" kern="1200" dirty="0">
            <a:solidFill>
              <a:srgbClr val="FF0000"/>
            </a:solidFill>
            <a:latin typeface="+mn-lt"/>
          </a:endParaRPr>
        </a:p>
      </dgm:t>
    </dgm:pt>
    <dgm:pt modelId="{8AF098F0-BA2C-468A-822E-37754C819BC3}" type="parTrans" cxnId="{125D31F1-AA65-44F1-8480-518D238A99AE}">
      <dgm:prSet/>
      <dgm:spPr/>
      <dgm:t>
        <a:bodyPr/>
        <a:lstStyle/>
        <a:p>
          <a:endParaRPr lang="ru-RU" sz="1200">
            <a:solidFill>
              <a:schemeClr val="accent6">
                <a:lumMod val="50000"/>
              </a:schemeClr>
            </a:solidFill>
          </a:endParaRPr>
        </a:p>
      </dgm:t>
    </dgm:pt>
    <dgm:pt modelId="{B798F33B-0A4D-4E74-A7D1-04F581B8A30D}" type="sibTrans" cxnId="{125D31F1-AA65-44F1-8480-518D238A99AE}">
      <dgm:prSet/>
      <dgm:spPr/>
      <dgm:t>
        <a:bodyPr/>
        <a:lstStyle/>
        <a:p>
          <a:endParaRPr lang="ru-RU" sz="1200">
            <a:solidFill>
              <a:schemeClr val="accent6">
                <a:lumMod val="50000"/>
              </a:schemeClr>
            </a:solidFill>
          </a:endParaRPr>
        </a:p>
      </dgm:t>
    </dgm:pt>
    <dgm:pt modelId="{320F3552-0CC2-4808-88B6-77C06E737C81}">
      <dgm:prSet phldrT="[Текст]" custT="1"/>
      <dgm:spPr>
        <a:solidFill>
          <a:srgbClr val="E1F2FF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3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Публикация в газете, на сайте </a:t>
          </a:r>
          <a:r>
            <a:rPr lang="ru-RU" sz="1300" b="1" kern="1200" dirty="0" err="1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администра</a:t>
          </a:r>
          <a:r>
            <a:rPr lang="en-US" sz="13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-</a:t>
          </a:r>
        </a:p>
        <a:p>
          <a:pPr>
            <a:spcAft>
              <a:spcPct val="35000"/>
            </a:spcAft>
          </a:pPr>
          <a:r>
            <a:rPr lang="ru-RU" sz="1300" b="1" kern="1200" dirty="0" err="1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ции</a:t>
          </a:r>
          <a:endParaRPr lang="ru-RU" sz="1300" b="1" kern="1200" dirty="0">
            <a:solidFill>
              <a:schemeClr val="accent6">
                <a:lumMod val="50000"/>
              </a:schemeClr>
            </a:solidFill>
            <a:latin typeface="+mn-lt"/>
            <a:ea typeface="+mn-ea"/>
            <a:cs typeface="Times New Roman" pitchFamily="18" charset="0"/>
          </a:endParaRPr>
        </a:p>
      </dgm:t>
    </dgm:pt>
    <dgm:pt modelId="{778A92BD-4E50-46E6-8C3F-134651D948A2}" type="parTrans" cxnId="{F5FC73C8-5259-4AA1-B342-F38DA51532B0}">
      <dgm:prSet/>
      <dgm:spPr/>
      <dgm:t>
        <a:bodyPr/>
        <a:lstStyle/>
        <a:p>
          <a:endParaRPr lang="ru-RU" sz="1200">
            <a:solidFill>
              <a:schemeClr val="accent6">
                <a:lumMod val="50000"/>
              </a:schemeClr>
            </a:solidFill>
          </a:endParaRPr>
        </a:p>
      </dgm:t>
    </dgm:pt>
    <dgm:pt modelId="{252BD1E4-CCCA-479E-94E8-B0829C7E1613}" type="sibTrans" cxnId="{F5FC73C8-5259-4AA1-B342-F38DA51532B0}">
      <dgm:prSet/>
      <dgm:spPr>
        <a:solidFill>
          <a:srgbClr val="E1F2FF"/>
        </a:solidFill>
      </dgm:spPr>
      <dgm:t>
        <a:bodyPr/>
        <a:lstStyle/>
        <a:p>
          <a:endParaRPr lang="ru-RU" sz="1200">
            <a:solidFill>
              <a:schemeClr val="accent6">
                <a:lumMod val="50000"/>
              </a:schemeClr>
            </a:solidFill>
          </a:endParaRPr>
        </a:p>
      </dgm:t>
    </dgm:pt>
    <dgm:pt modelId="{CC148660-3A92-464A-92D6-B04DB5467306}">
      <dgm:prSet phldrT="[Текст]" custT="1"/>
      <dgm:spPr>
        <a:solidFill>
          <a:srgbClr val="E1F2FF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3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Проведение опроса</a:t>
          </a:r>
          <a:endParaRPr lang="ru-RU" sz="1300" b="1" kern="1200" dirty="0">
            <a:solidFill>
              <a:schemeClr val="accent6">
                <a:lumMod val="50000"/>
              </a:schemeClr>
            </a:solidFill>
            <a:latin typeface="+mn-lt"/>
            <a:ea typeface="+mn-ea"/>
            <a:cs typeface="Times New Roman" pitchFamily="18" charset="0"/>
          </a:endParaRPr>
        </a:p>
      </dgm:t>
    </dgm:pt>
    <dgm:pt modelId="{4D21EF22-F363-4792-BEBA-310C4D8829F1}" type="parTrans" cxnId="{6A68EF0C-6C83-4765-A2C7-7C83A352D9A9}">
      <dgm:prSet/>
      <dgm:spPr/>
      <dgm:t>
        <a:bodyPr/>
        <a:lstStyle/>
        <a:p>
          <a:endParaRPr lang="ru-RU" sz="1200">
            <a:solidFill>
              <a:schemeClr val="accent6">
                <a:lumMod val="50000"/>
              </a:schemeClr>
            </a:solidFill>
          </a:endParaRPr>
        </a:p>
      </dgm:t>
    </dgm:pt>
    <dgm:pt modelId="{1614A7DB-F8D0-4F7E-A73D-5155BCD0A28D}" type="sibTrans" cxnId="{6A68EF0C-6C83-4765-A2C7-7C83A352D9A9}">
      <dgm:prSet/>
      <dgm:spPr>
        <a:solidFill>
          <a:srgbClr val="E1F2FF"/>
        </a:solidFill>
      </dgm:spPr>
      <dgm:t>
        <a:bodyPr/>
        <a:lstStyle/>
        <a:p>
          <a:endParaRPr lang="ru-RU" sz="1200">
            <a:solidFill>
              <a:schemeClr val="accent6">
                <a:lumMod val="50000"/>
              </a:schemeClr>
            </a:solidFill>
          </a:endParaRPr>
        </a:p>
      </dgm:t>
    </dgm:pt>
    <dgm:pt modelId="{E1404AC9-B227-4235-B064-FB7975C58412}">
      <dgm:prSet phldrT="[Текст]" custT="1"/>
      <dgm:spPr>
        <a:solidFill>
          <a:srgbClr val="E1F2FF"/>
        </a:solidFill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lIns="0" rIns="0"/>
        <a:lstStyle/>
        <a:p>
          <a:r>
            <a:rPr lang="ru-RU" sz="1300" b="1" kern="1200" dirty="0" err="1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Использо-вание</a:t>
          </a:r>
          <a:r>
            <a:rPr lang="ru-RU" sz="13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 </a:t>
          </a:r>
          <a:r>
            <a:rPr lang="ru-RU" sz="1300" b="1" kern="1200" dirty="0" err="1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Times New Roman" pitchFamily="18" charset="0"/>
            </a:rPr>
            <a:t>соцсетей</a:t>
          </a:r>
          <a:endParaRPr lang="ru-RU" sz="1300" b="1" kern="1200" dirty="0">
            <a:solidFill>
              <a:schemeClr val="accent6">
                <a:lumMod val="50000"/>
              </a:schemeClr>
            </a:solidFill>
            <a:latin typeface="+mn-lt"/>
            <a:ea typeface="+mn-ea"/>
            <a:cs typeface="Times New Roman" pitchFamily="18" charset="0"/>
          </a:endParaRPr>
        </a:p>
      </dgm:t>
    </dgm:pt>
    <dgm:pt modelId="{0AEF809A-CE55-4FD1-91C9-2B0447E79B99}" type="parTrans" cxnId="{616CC1EA-D693-4482-8FD0-FD1B27B0D132}">
      <dgm:prSet/>
      <dgm:spPr/>
      <dgm:t>
        <a:bodyPr/>
        <a:lstStyle/>
        <a:p>
          <a:endParaRPr lang="ru-RU" sz="1200">
            <a:solidFill>
              <a:schemeClr val="accent6">
                <a:lumMod val="50000"/>
              </a:schemeClr>
            </a:solidFill>
          </a:endParaRPr>
        </a:p>
      </dgm:t>
    </dgm:pt>
    <dgm:pt modelId="{AFE47105-1021-4228-A6F2-A70F9F476297}" type="sibTrans" cxnId="{616CC1EA-D693-4482-8FD0-FD1B27B0D132}">
      <dgm:prSet/>
      <dgm:spPr>
        <a:solidFill>
          <a:srgbClr val="E1F2FF"/>
        </a:solidFill>
      </dgm:spPr>
      <dgm:t>
        <a:bodyPr/>
        <a:lstStyle/>
        <a:p>
          <a:endParaRPr lang="ru-RU" sz="1200">
            <a:solidFill>
              <a:schemeClr val="accent6">
                <a:lumMod val="50000"/>
              </a:schemeClr>
            </a:solidFill>
          </a:endParaRPr>
        </a:p>
      </dgm:t>
    </dgm:pt>
    <dgm:pt modelId="{06E5599E-B56A-4C3F-89B6-CFD6B0056257}" type="pres">
      <dgm:prSet presAssocID="{D17840DD-B2B0-42B6-A880-BE86C11F31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C89A9E-BC78-46E2-82ED-10389C5DE5D5}" type="pres">
      <dgm:prSet presAssocID="{C31F9944-5FA9-4429-8D65-D70074922942}" presName="centerShape" presStyleLbl="node0" presStyleIdx="0" presStyleCnt="1" custScaleX="116563" custScaleY="93291" custLinFactNeighborX="-531" custLinFactNeighborY="2860"/>
      <dgm:spPr/>
      <dgm:t>
        <a:bodyPr/>
        <a:lstStyle/>
        <a:p>
          <a:endParaRPr lang="ru-RU"/>
        </a:p>
      </dgm:t>
    </dgm:pt>
    <dgm:pt modelId="{36FAE0E1-FC50-4092-A4E1-4E1D1300EC6D}" type="pres">
      <dgm:prSet presAssocID="{320F3552-0CC2-4808-88B6-77C06E737C81}" presName="node" presStyleLbl="node1" presStyleIdx="0" presStyleCnt="3" custScaleX="253312" custScaleY="197930" custRadScaleRad="99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01710-3E09-4F1F-BA82-ABD7D54EF097}" type="pres">
      <dgm:prSet presAssocID="{320F3552-0CC2-4808-88B6-77C06E737C81}" presName="dummy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157BB24B-136E-4928-AF4E-74DA349BC6B0}" type="pres">
      <dgm:prSet presAssocID="{252BD1E4-CCCA-479E-94E8-B0829C7E161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2972892-D915-4E46-90C5-FECDF5BEDCD1}" type="pres">
      <dgm:prSet presAssocID="{CC148660-3A92-464A-92D6-B04DB5467306}" presName="node" presStyleLbl="node1" presStyleIdx="1" presStyleCnt="3" custScaleX="168598" custScaleY="159446" custRadScaleRad="113506" custRadScaleInc="19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472F3-F84C-4B1A-B7C8-484D0C415ED9}" type="pres">
      <dgm:prSet presAssocID="{CC148660-3A92-464A-92D6-B04DB5467306}" presName="dummy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149A7009-186E-48AE-8192-BAB4766A7C92}" type="pres">
      <dgm:prSet presAssocID="{1614A7DB-F8D0-4F7E-A73D-5155BCD0A28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3590B15B-F3F1-469E-B547-72F78107A1E7}" type="pres">
      <dgm:prSet presAssocID="{E1404AC9-B227-4235-B064-FB7975C58412}" presName="node" presStyleLbl="node1" presStyleIdx="2" presStyleCnt="3" custScaleX="151383" custScaleY="146113" custRadScaleRad="110177" custRadScaleInc="-20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72CD2-80B6-4C6C-A3BA-89D91B1E138A}" type="pres">
      <dgm:prSet presAssocID="{E1404AC9-B227-4235-B064-FB7975C58412}" presName="dummy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6E0DE480-AFB1-484A-B43F-8010783FE660}" type="pres">
      <dgm:prSet presAssocID="{AFE47105-1021-4228-A6F2-A70F9F476297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B103E1A-3FD1-465D-BDA4-0829A3E333C5}" type="presOf" srcId="{1614A7DB-F8D0-4F7E-A73D-5155BCD0A28D}" destId="{149A7009-186E-48AE-8192-BAB4766A7C92}" srcOrd="0" destOrd="0" presId="urn:microsoft.com/office/officeart/2005/8/layout/radial6"/>
    <dgm:cxn modelId="{CA118980-4407-4501-BBCE-2A701D5C3308}" type="presOf" srcId="{C31F9944-5FA9-4429-8D65-D70074922942}" destId="{AAC89A9E-BC78-46E2-82ED-10389C5DE5D5}" srcOrd="0" destOrd="0" presId="urn:microsoft.com/office/officeart/2005/8/layout/radial6"/>
    <dgm:cxn modelId="{47166EE5-6CC7-46A9-A31E-3B6EFD12A132}" type="presOf" srcId="{CC148660-3A92-464A-92D6-B04DB5467306}" destId="{62972892-D915-4E46-90C5-FECDF5BEDCD1}" srcOrd="0" destOrd="0" presId="urn:microsoft.com/office/officeart/2005/8/layout/radial6"/>
    <dgm:cxn modelId="{125D31F1-AA65-44F1-8480-518D238A99AE}" srcId="{D17840DD-B2B0-42B6-A880-BE86C11F3111}" destId="{C31F9944-5FA9-4429-8D65-D70074922942}" srcOrd="0" destOrd="0" parTransId="{8AF098F0-BA2C-468A-822E-37754C819BC3}" sibTransId="{B798F33B-0A4D-4E74-A7D1-04F581B8A30D}"/>
    <dgm:cxn modelId="{616CC1EA-D693-4482-8FD0-FD1B27B0D132}" srcId="{C31F9944-5FA9-4429-8D65-D70074922942}" destId="{E1404AC9-B227-4235-B064-FB7975C58412}" srcOrd="2" destOrd="0" parTransId="{0AEF809A-CE55-4FD1-91C9-2B0447E79B99}" sibTransId="{AFE47105-1021-4228-A6F2-A70F9F476297}"/>
    <dgm:cxn modelId="{63D5113E-FE2B-40F0-8269-024C933DBBFE}" type="presOf" srcId="{D17840DD-B2B0-42B6-A880-BE86C11F3111}" destId="{06E5599E-B56A-4C3F-89B6-CFD6B0056257}" srcOrd="0" destOrd="0" presId="urn:microsoft.com/office/officeart/2005/8/layout/radial6"/>
    <dgm:cxn modelId="{0F2FC908-FD5E-4D88-8407-27B523B0FFA6}" type="presOf" srcId="{E1404AC9-B227-4235-B064-FB7975C58412}" destId="{3590B15B-F3F1-469E-B547-72F78107A1E7}" srcOrd="0" destOrd="0" presId="urn:microsoft.com/office/officeart/2005/8/layout/radial6"/>
    <dgm:cxn modelId="{F1F3BA37-D1E6-4086-A373-761E46003C90}" type="presOf" srcId="{252BD1E4-CCCA-479E-94E8-B0829C7E1613}" destId="{157BB24B-136E-4928-AF4E-74DA349BC6B0}" srcOrd="0" destOrd="0" presId="urn:microsoft.com/office/officeart/2005/8/layout/radial6"/>
    <dgm:cxn modelId="{6A68EF0C-6C83-4765-A2C7-7C83A352D9A9}" srcId="{C31F9944-5FA9-4429-8D65-D70074922942}" destId="{CC148660-3A92-464A-92D6-B04DB5467306}" srcOrd="1" destOrd="0" parTransId="{4D21EF22-F363-4792-BEBA-310C4D8829F1}" sibTransId="{1614A7DB-F8D0-4F7E-A73D-5155BCD0A28D}"/>
    <dgm:cxn modelId="{76D31E41-2E3D-40E9-B68D-2791E100E78C}" type="presOf" srcId="{AFE47105-1021-4228-A6F2-A70F9F476297}" destId="{6E0DE480-AFB1-484A-B43F-8010783FE660}" srcOrd="0" destOrd="0" presId="urn:microsoft.com/office/officeart/2005/8/layout/radial6"/>
    <dgm:cxn modelId="{DC75F5B4-939A-4D20-B5BB-2C188826EC2D}" type="presOf" srcId="{320F3552-0CC2-4808-88B6-77C06E737C81}" destId="{36FAE0E1-FC50-4092-A4E1-4E1D1300EC6D}" srcOrd="0" destOrd="0" presId="urn:microsoft.com/office/officeart/2005/8/layout/radial6"/>
    <dgm:cxn modelId="{F5FC73C8-5259-4AA1-B342-F38DA51532B0}" srcId="{C31F9944-5FA9-4429-8D65-D70074922942}" destId="{320F3552-0CC2-4808-88B6-77C06E737C81}" srcOrd="0" destOrd="0" parTransId="{778A92BD-4E50-46E6-8C3F-134651D948A2}" sibTransId="{252BD1E4-CCCA-479E-94E8-B0829C7E1613}"/>
    <dgm:cxn modelId="{E5345720-47C2-49B3-B4DA-85E76C896516}" type="presParOf" srcId="{06E5599E-B56A-4C3F-89B6-CFD6B0056257}" destId="{AAC89A9E-BC78-46E2-82ED-10389C5DE5D5}" srcOrd="0" destOrd="0" presId="urn:microsoft.com/office/officeart/2005/8/layout/radial6"/>
    <dgm:cxn modelId="{02098F43-16A2-4682-90CD-2C57C9AE3A7E}" type="presParOf" srcId="{06E5599E-B56A-4C3F-89B6-CFD6B0056257}" destId="{36FAE0E1-FC50-4092-A4E1-4E1D1300EC6D}" srcOrd="1" destOrd="0" presId="urn:microsoft.com/office/officeart/2005/8/layout/radial6"/>
    <dgm:cxn modelId="{B261A4EF-1A63-436A-A3C2-A139DC0FCED4}" type="presParOf" srcId="{06E5599E-B56A-4C3F-89B6-CFD6B0056257}" destId="{DA601710-3E09-4F1F-BA82-ABD7D54EF097}" srcOrd="2" destOrd="0" presId="urn:microsoft.com/office/officeart/2005/8/layout/radial6"/>
    <dgm:cxn modelId="{26ADBEF0-1FDC-48AF-BCF5-0A301FA4ABBF}" type="presParOf" srcId="{06E5599E-B56A-4C3F-89B6-CFD6B0056257}" destId="{157BB24B-136E-4928-AF4E-74DA349BC6B0}" srcOrd="3" destOrd="0" presId="urn:microsoft.com/office/officeart/2005/8/layout/radial6"/>
    <dgm:cxn modelId="{3DC6CC76-D0F1-45A1-A336-22E8D733ADDC}" type="presParOf" srcId="{06E5599E-B56A-4C3F-89B6-CFD6B0056257}" destId="{62972892-D915-4E46-90C5-FECDF5BEDCD1}" srcOrd="4" destOrd="0" presId="urn:microsoft.com/office/officeart/2005/8/layout/radial6"/>
    <dgm:cxn modelId="{4486E026-13DA-4C0C-AF04-4174683736C0}" type="presParOf" srcId="{06E5599E-B56A-4C3F-89B6-CFD6B0056257}" destId="{D42472F3-F84C-4B1A-B7C8-484D0C415ED9}" srcOrd="5" destOrd="0" presId="urn:microsoft.com/office/officeart/2005/8/layout/radial6"/>
    <dgm:cxn modelId="{34D8B3A0-E36B-4605-A7EF-7687D3D4A431}" type="presParOf" srcId="{06E5599E-B56A-4C3F-89B6-CFD6B0056257}" destId="{149A7009-186E-48AE-8192-BAB4766A7C92}" srcOrd="6" destOrd="0" presId="urn:microsoft.com/office/officeart/2005/8/layout/radial6"/>
    <dgm:cxn modelId="{B5A7BD6F-CBA8-45F1-BE03-1292A902941F}" type="presParOf" srcId="{06E5599E-B56A-4C3F-89B6-CFD6B0056257}" destId="{3590B15B-F3F1-469E-B547-72F78107A1E7}" srcOrd="7" destOrd="0" presId="urn:microsoft.com/office/officeart/2005/8/layout/radial6"/>
    <dgm:cxn modelId="{B770AB5F-6C57-4DC1-BB02-9AF24BA813A5}" type="presParOf" srcId="{06E5599E-B56A-4C3F-89B6-CFD6B0056257}" destId="{65C72CD2-80B6-4C6C-A3BA-89D91B1E138A}" srcOrd="8" destOrd="0" presId="urn:microsoft.com/office/officeart/2005/8/layout/radial6"/>
    <dgm:cxn modelId="{AD9076BF-34C6-4264-9E15-A6B3DD7E693B}" type="presParOf" srcId="{06E5599E-B56A-4C3F-89B6-CFD6B0056257}" destId="{6E0DE480-AFB1-484A-B43F-8010783FE660}" srcOrd="9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6729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65" y="0"/>
            <a:ext cx="2945024" cy="496729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33BE2FBB-11EB-4FFC-A46C-E6CCF148993F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909"/>
            <a:ext cx="2945024" cy="496729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65" y="9429909"/>
            <a:ext cx="2945024" cy="496729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CC1DA433-9B3F-43BB-9D65-5F9FE3FC8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7"/>
            <a:ext cx="2945659" cy="496410"/>
          </a:xfrm>
          <a:prstGeom prst="rect">
            <a:avLst/>
          </a:prstGeom>
        </p:spPr>
        <p:txBody>
          <a:bodyPr vert="horz" lIns="91494" tIns="45747" rIns="91494" bIns="457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1" y="7"/>
            <a:ext cx="2945659" cy="496410"/>
          </a:xfrm>
          <a:prstGeom prst="rect">
            <a:avLst/>
          </a:prstGeom>
        </p:spPr>
        <p:txBody>
          <a:bodyPr vert="horz" lIns="91494" tIns="45747" rIns="91494" bIns="45747" rtlCol="0"/>
          <a:lstStyle>
            <a:lvl1pPr algn="r">
              <a:defRPr sz="1200"/>
            </a:lvl1pPr>
          </a:lstStyle>
          <a:p>
            <a:fld id="{0A2A0A7E-778A-499B-A027-457984D7CA5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4" tIns="45747" rIns="91494" bIns="457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3"/>
            <a:ext cx="5438140" cy="4467701"/>
          </a:xfrm>
          <a:prstGeom prst="rect">
            <a:avLst/>
          </a:prstGeom>
        </p:spPr>
        <p:txBody>
          <a:bodyPr vert="horz" lIns="91494" tIns="45747" rIns="91494" bIns="4574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30097"/>
            <a:ext cx="2945659" cy="496410"/>
          </a:xfrm>
          <a:prstGeom prst="rect">
            <a:avLst/>
          </a:prstGeom>
        </p:spPr>
        <p:txBody>
          <a:bodyPr vert="horz" lIns="91494" tIns="45747" rIns="91494" bIns="457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1" y="9430097"/>
            <a:ext cx="2945659" cy="496410"/>
          </a:xfrm>
          <a:prstGeom prst="rect">
            <a:avLst/>
          </a:prstGeom>
        </p:spPr>
        <p:txBody>
          <a:bodyPr vert="horz" lIns="91494" tIns="45747" rIns="91494" bIns="45747" rtlCol="0" anchor="b"/>
          <a:lstStyle>
            <a:lvl1pPr algn="r">
              <a:defRPr sz="1200"/>
            </a:lvl1pPr>
          </a:lstStyle>
          <a:p>
            <a:fld id="{017A21CA-4932-4C93-B415-9B922AAFE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81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251520" y="-243408"/>
            <a:ext cx="8617514" cy="3816424"/>
            <a:chOff x="202958" y="-11723"/>
            <a:chExt cx="8617514" cy="135249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11560" y="188640"/>
              <a:ext cx="8208912" cy="115212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02958" y="-11723"/>
              <a:ext cx="8568952" cy="13407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 userDrawn="1"/>
        </p:nvGrpSpPr>
        <p:grpSpPr>
          <a:xfrm>
            <a:off x="0" y="-83731"/>
            <a:ext cx="9144000" cy="200363"/>
            <a:chOff x="0" y="-11723"/>
            <a:chExt cx="9144000" cy="20036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2" name="Прямая соединительная линия 11"/>
          <p:cNvCxnSpPr/>
          <p:nvPr userDrawn="1"/>
        </p:nvCxnSpPr>
        <p:spPr>
          <a:xfrm>
            <a:off x="4572000" y="4509120"/>
            <a:ext cx="3888432" cy="0"/>
          </a:xfrm>
          <a:prstGeom prst="line">
            <a:avLst/>
          </a:prstGeom>
          <a:ln w="15875" cmpd="thickThin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 userDrawn="1"/>
        </p:nvGrpSpPr>
        <p:grpSpPr>
          <a:xfrm>
            <a:off x="1343" y="6453336"/>
            <a:ext cx="9142657" cy="404664"/>
            <a:chOff x="1343" y="6451068"/>
            <a:chExt cx="9142657" cy="40693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275856" y="6451068"/>
              <a:ext cx="3491880" cy="4069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732240" y="6451068"/>
              <a:ext cx="2411760" cy="4069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343" y="6451068"/>
              <a:ext cx="6802905" cy="4069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V:\Записи и презентации\Презентации\!ДЛЯ ИСПОЛЬЗОВАНИЯ В ПРЕЗЕНТАЦИЯХ\ГЕРБ МФСК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1944216" cy="20752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krdoas\Desktop\ДЛЯ ПРЕЗЕНТАЦИЙ\15.03.2018 ППМИ\фон.png"/>
          <p:cNvPicPr>
            <a:picLocks noChangeAspect="1" noChangeArrowheads="1"/>
          </p:cNvPicPr>
          <p:nvPr userDrawn="1"/>
        </p:nvPicPr>
        <p:blipFill>
          <a:blip r:embed="rId2" cstate="print">
            <a:lum bright="35000" contrast="-44000"/>
          </a:blip>
          <a:srcRect/>
          <a:stretch>
            <a:fillRect/>
          </a:stretch>
        </p:blipFill>
        <p:spPr bwMode="auto">
          <a:xfrm>
            <a:off x="0" y="0"/>
            <a:ext cx="9176046" cy="6858000"/>
          </a:xfrm>
          <a:prstGeom prst="rect">
            <a:avLst/>
          </a:prstGeom>
          <a:noFill/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202630"/>
            <a:ext cx="9144000" cy="778098"/>
          </a:xfrm>
        </p:spPr>
        <p:txBody>
          <a:bodyPr>
            <a:normAutofit/>
          </a:bodyPr>
          <a:lstStyle>
            <a:lvl1pPr>
              <a:def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720080" cy="365125"/>
          </a:xfrm>
        </p:spPr>
        <p:txBody>
          <a:bodyPr/>
          <a:lstStyle>
            <a:lvl1pPr algn="ctr">
              <a:def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krdoas\Desktop\ДЛЯ ПРЕЗЕНТАЦИЙ\15.03.2018 ППМИ\фон.png"/>
          <p:cNvPicPr>
            <a:picLocks noChangeAspect="1" noChangeArrowheads="1"/>
          </p:cNvPicPr>
          <p:nvPr userDrawn="1"/>
        </p:nvPicPr>
        <p:blipFill>
          <a:blip r:embed="rId2" cstate="print">
            <a:lum bright="69000" contrast="-86000"/>
          </a:blip>
          <a:srcRect/>
          <a:stretch>
            <a:fillRect/>
          </a:stretch>
        </p:blipFill>
        <p:spPr bwMode="auto">
          <a:xfrm>
            <a:off x="0" y="0"/>
            <a:ext cx="9176046" cy="6858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202630"/>
            <a:ext cx="9144000" cy="778098"/>
          </a:xfrm>
        </p:spPr>
        <p:txBody>
          <a:bodyPr>
            <a:normAutofit/>
          </a:bodyPr>
          <a:lstStyle>
            <a:lvl1pPr>
              <a:def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720080" cy="365125"/>
          </a:xfrm>
        </p:spPr>
        <p:txBody>
          <a:bodyPr/>
          <a:lstStyle>
            <a:lvl1pPr algn="ctr">
              <a:def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202630"/>
            <a:ext cx="9144000" cy="778098"/>
          </a:xfrm>
        </p:spPr>
        <p:txBody>
          <a:bodyPr>
            <a:normAutofit/>
          </a:bodyPr>
          <a:lstStyle>
            <a:lvl1pPr>
              <a:def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720080" cy="365125"/>
          </a:xfrm>
        </p:spPr>
        <p:txBody>
          <a:bodyPr/>
          <a:lstStyle>
            <a:lvl1pPr algn="ctr">
              <a:def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314" name="Picture 2" descr="D:\Users\krdoas\Desktop\ДЛЯ ПРЕЗЕНТАЦИЙ\15.03.2018 ППМИ\14570fa7893f15a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  <a:lum bright="45000"/>
          </a:blip>
          <a:srcRect/>
          <a:stretch>
            <a:fillRect/>
          </a:stretch>
        </p:blipFill>
        <p:spPr bwMode="auto">
          <a:xfrm>
            <a:off x="-828600" y="4430216"/>
            <a:ext cx="10657184" cy="2743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Users\krdoas\Desktop\ДЛЯ ПРЕЗЕНТАЦИЙ\15.03.2018 ППМИ\фон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5364088" cy="16288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202630"/>
            <a:ext cx="9144000" cy="778098"/>
          </a:xfrm>
        </p:spPr>
        <p:txBody>
          <a:bodyPr>
            <a:normAutofit/>
          </a:bodyPr>
          <a:lstStyle>
            <a:lvl1pPr>
              <a:def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pic>
        <p:nvPicPr>
          <p:cNvPr id="6" name="Picture 2" descr="D:\Users\krdoas\Desktop\ДЛЯ ПРЕЗЕНТАЦИЙ\15.03.2018 ППМИ\фон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229200"/>
            <a:ext cx="5364088" cy="16288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 userDrawn="1"/>
        </p:nvSpPr>
        <p:spPr>
          <a:xfrm>
            <a:off x="8604448" y="6381328"/>
            <a:ext cx="539552" cy="476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720080" cy="365125"/>
          </a:xfrm>
        </p:spPr>
        <p:txBody>
          <a:bodyPr/>
          <a:lstStyle>
            <a:lvl1pPr algn="r">
              <a:def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202630"/>
            <a:ext cx="9144000" cy="778098"/>
          </a:xfrm>
        </p:spPr>
        <p:txBody>
          <a:bodyPr>
            <a:normAutofit/>
          </a:bodyPr>
          <a:lstStyle>
            <a:lvl1pPr>
              <a:def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pic>
        <p:nvPicPr>
          <p:cNvPr id="6" name="Picture 2" descr="D:\Users\krdoas\Desktop\ДЛЯ ПРЕЗЕНТАЦИЙ\15.03.2018 ППМИ\фон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647556" y="1867644"/>
            <a:ext cx="5364088" cy="16288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 userDrawn="1"/>
        </p:nvSpPr>
        <p:spPr>
          <a:xfrm>
            <a:off x="8604448" y="6381328"/>
            <a:ext cx="539552" cy="476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720080" cy="365125"/>
          </a:xfrm>
        </p:spPr>
        <p:txBody>
          <a:bodyPr/>
          <a:lstStyle>
            <a:lvl1pPr algn="r">
              <a:def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D:\Users\krdoas\Desktop\ДЛЯ ПРЕЗЕНТАЦИЙ\15.03.2018 ППМИ\фон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647556" y="7240860"/>
            <a:ext cx="536408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202630"/>
            <a:ext cx="9144000" cy="778098"/>
          </a:xfrm>
        </p:spPr>
        <p:txBody>
          <a:bodyPr>
            <a:normAutofit/>
          </a:bodyPr>
          <a:lstStyle>
            <a:lvl1pPr>
              <a:def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sp>
        <p:nvSpPr>
          <p:cNvPr id="7" name="Овал 6"/>
          <p:cNvSpPr/>
          <p:nvPr userDrawn="1"/>
        </p:nvSpPr>
        <p:spPr>
          <a:xfrm>
            <a:off x="8604448" y="6381328"/>
            <a:ext cx="539552" cy="476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720080" cy="365125"/>
          </a:xfrm>
        </p:spPr>
        <p:txBody>
          <a:bodyPr/>
          <a:lstStyle>
            <a:lvl1pPr algn="r">
              <a:def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9A62-16D6-4FD5-82A8-C9C452ACB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AC4A9-F81D-4EBF-8D55-9D2BE80E9EA3}" type="datetimeFigureOut">
              <a:rPr lang="ru-RU"/>
              <a:pPr>
                <a:defRPr/>
              </a:pPr>
              <a:t>06.06.2018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EF933-3AA5-4182-90ED-A627AA6085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5190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49" r:id="rId2"/>
    <p:sldLayoutId id="2147483680" r:id="rId3"/>
    <p:sldLayoutId id="2147483681" r:id="rId4"/>
    <p:sldLayoutId id="2147483682" r:id="rId5"/>
    <p:sldLayoutId id="2147483685" r:id="rId6"/>
    <p:sldLayoutId id="2147483683" r:id="rId7"/>
    <p:sldLayoutId id="2147483687" r:id="rId8"/>
    <p:sldLayoutId id="2147483688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tags" Target="../tags/tag55.xml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33" Type="http://schemas.openxmlformats.org/officeDocument/2006/relationships/oleObject" Target="../embeddings/oleObject3.bin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29" Type="http://schemas.openxmlformats.org/officeDocument/2006/relationships/tags" Target="../tags/tag58.xml"/><Relationship Id="rId1" Type="http://schemas.openxmlformats.org/officeDocument/2006/relationships/vmlDrawing" Target="../drawings/vmlDrawing3.v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tags" Target="../tags/tag57.xml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31" Type="http://schemas.openxmlformats.org/officeDocument/2006/relationships/tags" Target="../tags/tag60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tags" Target="../tags/tag56.xml"/><Relationship Id="rId30" Type="http://schemas.openxmlformats.org/officeDocument/2006/relationships/tags" Target="../tags/tag5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34" Type="http://schemas.openxmlformats.org/officeDocument/2006/relationships/tags" Target="../tags/tag93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33" Type="http://schemas.openxmlformats.org/officeDocument/2006/relationships/tags" Target="../tags/tag92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tags" Target="../tags/tag88.xml"/><Relationship Id="rId1" Type="http://schemas.openxmlformats.org/officeDocument/2006/relationships/vmlDrawing" Target="../drawings/vmlDrawing4.v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tags" Target="../tags/tag91.xml"/><Relationship Id="rId37" Type="http://schemas.openxmlformats.org/officeDocument/2006/relationships/oleObject" Target="../embeddings/oleObject4.bin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tags" Target="../tags/tag87.xml"/><Relationship Id="rId36" Type="http://schemas.openxmlformats.org/officeDocument/2006/relationships/slideLayout" Target="../slideLayouts/slideLayout7.xml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tags" Target="../tags/tag90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tags" Target="../tags/tag86.xml"/><Relationship Id="rId30" Type="http://schemas.openxmlformats.org/officeDocument/2006/relationships/tags" Target="../tags/tag89.xml"/><Relationship Id="rId35" Type="http://schemas.openxmlformats.org/officeDocument/2006/relationships/tags" Target="../tags/tag9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9" Type="http://schemas.openxmlformats.org/officeDocument/2006/relationships/slideLayout" Target="../slideLayouts/slideLayout7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34" Type="http://schemas.openxmlformats.org/officeDocument/2006/relationships/tags" Target="../tags/tag127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tags" Target="../tags/tag126.xml"/><Relationship Id="rId38" Type="http://schemas.openxmlformats.org/officeDocument/2006/relationships/tags" Target="../tags/tag131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tags" Target="../tags/tag122.xml"/><Relationship Id="rId1" Type="http://schemas.openxmlformats.org/officeDocument/2006/relationships/vmlDrawing" Target="../drawings/vmlDrawing5.v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tags" Target="../tags/tag125.xml"/><Relationship Id="rId37" Type="http://schemas.openxmlformats.org/officeDocument/2006/relationships/tags" Target="../tags/tag130.xml"/><Relationship Id="rId40" Type="http://schemas.openxmlformats.org/officeDocument/2006/relationships/oleObject" Target="../embeddings/oleObject5.bin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36" Type="http://schemas.openxmlformats.org/officeDocument/2006/relationships/tags" Target="../tags/tag129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tags" Target="../tags/tag124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tags" Target="../tags/tag123.xml"/><Relationship Id="rId35" Type="http://schemas.openxmlformats.org/officeDocument/2006/relationships/tags" Target="../tags/tag1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image" Target="../media/image9.jpe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oleObject" Target="../embeddings/oleObject2.bin"/><Relationship Id="rId2" Type="http://schemas.openxmlformats.org/officeDocument/2006/relationships/tags" Target="../tags/tag10.xml"/><Relationship Id="rId16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9633" name="think-cell Slide" r:id="rId5" imgW="360" imgH="360" progId="">
              <p:embed/>
            </p:oleObj>
          </a:graphicData>
        </a:graphic>
      </p:graphicFrame>
      <p:sp>
        <p:nvSpPr>
          <p:cNvPr id="7" name="Прямоугольник 6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20000"/>
              <a:lumOff val="8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85728"/>
            <a:ext cx="4608562" cy="1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714876" y="2786058"/>
            <a:ext cx="44291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 smtClean="0"/>
              <a:t>ОСНОВНАЯ ИДЕОЛОГИЯ ПРОГРАММЫ ПОДДЕРЖКИ МЕСТНЫХ ИНИЦИАТИВ – ИНИЦИАТИВА САМИХ ГРАЖДАН</a:t>
            </a:r>
            <a:endParaRPr lang="ru-RU" sz="2800" dirty="0"/>
          </a:p>
        </p:txBody>
      </p:sp>
      <p:pic>
        <p:nvPicPr>
          <p:cNvPr id="6" name="Picture 4" descr="Картинки по запросу illustration png благоустройство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65009"/>
            <a:ext cx="4643438" cy="429299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3438" y="6119336"/>
            <a:ext cx="45005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Докладчик: Мишина Елена Владимировна – начальник Финансового управления администрации Курского муниципального района Ставропольского края 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9"/>
          <p:cNvSpPr txBox="1">
            <a:spLocks noChangeArrowheads="1"/>
          </p:cNvSpPr>
          <p:nvPr/>
        </p:nvSpPr>
        <p:spPr bwMode="auto">
          <a:xfrm>
            <a:off x="250825" y="47526"/>
            <a:ext cx="8642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ДОКУМЕНТЫ, ПРЕДСТАВЛЯЕМЫЕ ДЛЯ УЧАСТИЯ</a:t>
            </a:r>
            <a:r>
              <a:rPr lang="en-US" altLang="ru-RU" b="1" dirty="0" smtClean="0">
                <a:solidFill>
                  <a:srgbClr val="0070C0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b="1" dirty="0" smtClean="0">
                <a:solidFill>
                  <a:srgbClr val="0070C0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В КОНКУРСНОМ ОТБОРЕ ПРОЕКТОВ </a:t>
            </a:r>
            <a:endParaRPr lang="ru-RU" altLang="ru-RU" b="1" dirty="0">
              <a:solidFill>
                <a:srgbClr val="0070C0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331640" y="1268413"/>
            <a:ext cx="1368152" cy="720725"/>
          </a:xfrm>
          <a:prstGeom prst="rect">
            <a:avLst/>
          </a:prstGeom>
          <a:noFill/>
          <a:ln w="12700"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ts val="1300"/>
              </a:lnSpc>
              <a:defRPr/>
            </a:pPr>
            <a:r>
              <a:rPr lang="ru-RU" b="1" dirty="0">
                <a:solidFill>
                  <a:schemeClr val="tx1"/>
                </a:solidFill>
              </a:rPr>
              <a:t>заявка</a:t>
            </a:r>
            <a:r>
              <a:rPr lang="ru-RU" dirty="0">
                <a:solidFill>
                  <a:schemeClr val="tx1"/>
                </a:solidFill>
              </a:rPr>
              <a:t> на участие в конкурсном отборе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58888" y="2981573"/>
            <a:ext cx="4500000" cy="879475"/>
          </a:xfrm>
          <a:prstGeom prst="rect">
            <a:avLst/>
          </a:prstGeom>
          <a:noFill/>
          <a:ln w="127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300"/>
              </a:lnSpc>
              <a:defRPr/>
            </a:pPr>
            <a:r>
              <a:rPr lang="ru-RU" sz="1600" b="1" dirty="0">
                <a:solidFill>
                  <a:schemeClr val="tx1"/>
                </a:solidFill>
              </a:rPr>
              <a:t>гарантийное письмо главы администрации </a:t>
            </a:r>
            <a:r>
              <a:rPr lang="ru-RU" sz="1600" dirty="0">
                <a:solidFill>
                  <a:schemeClr val="tx1"/>
                </a:solidFill>
              </a:rPr>
              <a:t>муниципального образования, содержащее обязательство </a:t>
            </a:r>
            <a:r>
              <a:rPr lang="ru-RU" sz="1600" b="1" dirty="0">
                <a:solidFill>
                  <a:schemeClr val="tx1"/>
                </a:solidFill>
              </a:rPr>
              <a:t>по </a:t>
            </a:r>
            <a:r>
              <a:rPr lang="ru-RU" sz="1600" b="1" dirty="0" err="1">
                <a:solidFill>
                  <a:schemeClr val="tx1"/>
                </a:solidFill>
              </a:rPr>
              <a:t>софинансированию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расходов на реализации проекта за счет местного бюджета в размере предусмотренном  проектом в очередном финансовом году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2987824" y="1543447"/>
            <a:ext cx="922313" cy="720725"/>
          </a:xfrm>
          <a:prstGeom prst="rect">
            <a:avLst/>
          </a:prstGeom>
          <a:noFill/>
          <a:ln w="127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ts val="1300"/>
              </a:lnSpc>
              <a:defRPr/>
            </a:pPr>
            <a:r>
              <a:rPr lang="ru-RU" dirty="0">
                <a:solidFill>
                  <a:schemeClr val="tx1"/>
                </a:solidFill>
              </a:rPr>
              <a:t>проект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160246" y="1268413"/>
            <a:ext cx="1511622" cy="720725"/>
          </a:xfrm>
          <a:prstGeom prst="rect">
            <a:avLst/>
          </a:prstGeom>
          <a:noFill/>
          <a:ln w="127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ts val="1300"/>
              </a:lnSpc>
              <a:defRPr/>
            </a:pPr>
            <a:r>
              <a:rPr lang="ru-RU" sz="1600" b="1" dirty="0">
                <a:solidFill>
                  <a:schemeClr val="tx1"/>
                </a:solidFill>
              </a:rPr>
              <a:t>Фото </a:t>
            </a:r>
            <a:r>
              <a:rPr lang="ru-RU" sz="1600" b="1" dirty="0">
                <a:solidFill>
                  <a:srgbClr val="FF0000"/>
                </a:solidFill>
              </a:rPr>
              <a:t>+ </a:t>
            </a:r>
            <a:r>
              <a:rPr lang="ru-RU" sz="1600" b="1" dirty="0" smtClean="0">
                <a:solidFill>
                  <a:srgbClr val="FF0000"/>
                </a:solidFill>
              </a:rPr>
              <a:t>видео</a:t>
            </a:r>
            <a:r>
              <a:rPr lang="en-US" sz="1600" b="1" dirty="0" smtClean="0">
                <a:solidFill>
                  <a:srgbClr val="FF0000"/>
                </a:solidFill>
              </a:rPr>
              <a:t>!</a:t>
            </a:r>
            <a:r>
              <a:rPr lang="en-US" sz="1600" dirty="0" smtClean="0">
                <a:solidFill>
                  <a:srgbClr val="FF0000"/>
                </a:solidFill>
              </a:rPr>
              <a:t>!!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chemeClr val="tx1"/>
                </a:solidFill>
              </a:rPr>
              <a:t>собрания граждан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148138" y="1196107"/>
            <a:ext cx="1152053" cy="720725"/>
          </a:xfrm>
          <a:prstGeom prst="rect">
            <a:avLst/>
          </a:prstGeom>
          <a:noFill/>
          <a:ln w="127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300"/>
              </a:lnSpc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протокол</a:t>
            </a:r>
            <a:r>
              <a:rPr lang="ru-RU" sz="1600" dirty="0">
                <a:solidFill>
                  <a:schemeClr val="tx1"/>
                </a:solidFill>
              </a:rPr>
              <a:t> собрания граждан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259632" y="5329808"/>
            <a:ext cx="4176464" cy="720725"/>
          </a:xfrm>
          <a:prstGeom prst="rect">
            <a:avLst/>
          </a:prstGeom>
          <a:noFill/>
          <a:ln w="127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300"/>
              </a:lnSpc>
              <a:defRPr/>
            </a:pPr>
            <a:r>
              <a:rPr lang="ru-RU" sz="1600" b="1" dirty="0">
                <a:solidFill>
                  <a:schemeClr val="tx1"/>
                </a:solidFill>
              </a:rPr>
              <a:t>список граждан</a:t>
            </a:r>
            <a:r>
              <a:rPr lang="ru-RU" sz="1600" dirty="0">
                <a:solidFill>
                  <a:schemeClr val="tx1"/>
                </a:solidFill>
              </a:rPr>
              <a:t>, изъявивших желание принять участие в </a:t>
            </a:r>
            <a:r>
              <a:rPr lang="ru-RU" sz="1600" b="1" dirty="0" err="1">
                <a:solidFill>
                  <a:schemeClr val="tx1"/>
                </a:solidFill>
              </a:rPr>
              <a:t>софинансировании</a:t>
            </a:r>
            <a:r>
              <a:rPr lang="ru-RU" sz="1600" dirty="0">
                <a:solidFill>
                  <a:schemeClr val="tx1"/>
                </a:solidFill>
              </a:rPr>
              <a:t> проекта с личными подписями и суммами вкладов в реализацию проекта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443215" y="5218087"/>
            <a:ext cx="2881313" cy="803201"/>
          </a:xfrm>
          <a:prstGeom prst="rect">
            <a:avLst/>
          </a:prstGeom>
          <a:noFill/>
          <a:ln w="127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300"/>
              </a:lnSpc>
              <a:defRPr/>
            </a:pPr>
            <a:r>
              <a:rPr lang="ru-RU" sz="1600" b="1" dirty="0">
                <a:solidFill>
                  <a:schemeClr val="tx1"/>
                </a:solidFill>
              </a:rPr>
              <a:t>список граждан, изъявивших желание принять </a:t>
            </a:r>
            <a:r>
              <a:rPr lang="ru-RU" sz="1600" dirty="0">
                <a:solidFill>
                  <a:schemeClr val="tx1"/>
                </a:solidFill>
              </a:rPr>
              <a:t>участие в реализации программы безвозмездным трудом с личными подписями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259632" y="6120679"/>
            <a:ext cx="7560840" cy="663451"/>
          </a:xfrm>
          <a:prstGeom prst="rect">
            <a:avLst/>
          </a:prstGeom>
          <a:noFill/>
          <a:ln w="127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300"/>
              </a:lnSpc>
              <a:defRPr/>
            </a:pPr>
            <a:r>
              <a:rPr lang="ru-RU" sz="1600" b="1" dirty="0">
                <a:solidFill>
                  <a:schemeClr val="tx1"/>
                </a:solidFill>
              </a:rPr>
              <a:t>гарантийные письма индивидуальных предпринимателей и организаций</a:t>
            </a:r>
            <a:r>
              <a:rPr lang="ru-RU" sz="1600" dirty="0">
                <a:solidFill>
                  <a:schemeClr val="tx1"/>
                </a:solidFill>
              </a:rPr>
              <a:t>, заверенные подписью и печатью руководителей, о готовности принять участие в софинансировании проекта с указанием </a:t>
            </a:r>
            <a:r>
              <a:rPr lang="ru-RU" sz="1600" dirty="0" smtClean="0">
                <a:solidFill>
                  <a:schemeClr val="tx1"/>
                </a:solidFill>
              </a:rPr>
              <a:t>его </a:t>
            </a:r>
            <a:r>
              <a:rPr lang="ru-RU" sz="1600" dirty="0">
                <a:solidFill>
                  <a:schemeClr val="tx1"/>
                </a:solidFill>
              </a:rPr>
              <a:t>наименования, сумм софинансирования, объемов и видов работ (объемов строительных материалов)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985569" y="2169096"/>
            <a:ext cx="3482975" cy="825500"/>
          </a:xfrm>
          <a:prstGeom prst="rect">
            <a:avLst/>
          </a:prstGeom>
          <a:noFill/>
          <a:ln w="127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ts val="1300"/>
              </a:lnSpc>
              <a:defRPr/>
            </a:pPr>
            <a:r>
              <a:rPr lang="ru-RU" sz="1600" b="1" dirty="0">
                <a:solidFill>
                  <a:schemeClr val="tx1"/>
                </a:solidFill>
              </a:rPr>
              <a:t>локальная смета </a:t>
            </a:r>
            <a:r>
              <a:rPr lang="ru-RU" sz="1600" dirty="0">
                <a:solidFill>
                  <a:schemeClr val="tx1"/>
                </a:solidFill>
              </a:rPr>
              <a:t>проведения ремонтно-строительных работ без учета материалов, услуг (работ), предоставляемых, оказываемых </a:t>
            </a:r>
            <a:r>
              <a:rPr lang="ru-RU" sz="1600" dirty="0" smtClean="0">
                <a:solidFill>
                  <a:schemeClr val="tx1"/>
                </a:solidFill>
              </a:rPr>
              <a:t>безвозмездно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331641" y="2132856"/>
            <a:ext cx="3456383" cy="669925"/>
          </a:xfrm>
          <a:prstGeom prst="rect">
            <a:avLst/>
          </a:prstGeom>
          <a:noFill/>
          <a:ln w="127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ts val="1300"/>
              </a:lnSpc>
              <a:defRPr/>
            </a:pPr>
            <a:r>
              <a:rPr lang="ru-RU" sz="1600" dirty="0">
                <a:solidFill>
                  <a:schemeClr val="tx1"/>
                </a:solidFill>
              </a:rPr>
              <a:t>сведения, содержащиеся в Едином государственном реестре недвижимости, </a:t>
            </a:r>
            <a:r>
              <a:rPr lang="ru-RU" sz="1600" b="1" dirty="0">
                <a:solidFill>
                  <a:schemeClr val="tx1"/>
                </a:solidFill>
              </a:rPr>
              <a:t>о правообладателях недвижимого имущества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1258888" y="4013051"/>
            <a:ext cx="5041304" cy="1241549"/>
          </a:xfrm>
          <a:prstGeom prst="rect">
            <a:avLst/>
          </a:prstGeom>
          <a:noFill/>
          <a:ln w="127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300"/>
              </a:lnSpc>
              <a:defRPr/>
            </a:pPr>
            <a:r>
              <a:rPr lang="ru-RU" sz="1600" dirty="0">
                <a:solidFill>
                  <a:schemeClr val="tx1"/>
                </a:solidFill>
              </a:rPr>
              <a:t>документы подтверждающие </a:t>
            </a:r>
            <a:r>
              <a:rPr lang="ru-RU" sz="1600" b="1" dirty="0">
                <a:solidFill>
                  <a:schemeClr val="tx1"/>
                </a:solidFill>
              </a:rPr>
              <a:t>изучение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>
              <a:lnSpc>
                <a:spcPts val="1300"/>
              </a:lnSpc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общественного </a:t>
            </a:r>
            <a:r>
              <a:rPr lang="ru-RU" sz="1600" b="1" dirty="0">
                <a:solidFill>
                  <a:schemeClr val="tx1"/>
                </a:solidFill>
              </a:rPr>
              <a:t>мнения:</a:t>
            </a:r>
          </a:p>
          <a:p>
            <a:pPr indent="-171450">
              <a:lnSpc>
                <a:spcPts val="1300"/>
              </a:lnSpc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</a:rPr>
              <a:t>результаты анкетирования граждан, </a:t>
            </a:r>
            <a:endParaRPr lang="ru-RU" sz="1600" dirty="0" smtClean="0">
              <a:solidFill>
                <a:schemeClr val="tx1"/>
              </a:solidFill>
            </a:endParaRPr>
          </a:p>
          <a:p>
            <a:pPr indent="-171450">
              <a:lnSpc>
                <a:spcPts val="1300"/>
              </a:lnSpc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Проживающих на </a:t>
            </a:r>
            <a:r>
              <a:rPr lang="ru-RU" sz="1600" dirty="0">
                <a:solidFill>
                  <a:schemeClr val="tx1"/>
                </a:solidFill>
              </a:rPr>
              <a:t>территории населенного пункта</a:t>
            </a:r>
          </a:p>
          <a:p>
            <a:pPr indent="-171450">
              <a:lnSpc>
                <a:spcPts val="1300"/>
              </a:lnSpc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</a:rPr>
              <a:t>снимок экрана ("скриншот") с изображением страницы специализированного сайта, использованного для отбора населением проекта, его обсуждения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018337" y="3068960"/>
            <a:ext cx="2162175" cy="2016223"/>
          </a:xfrm>
          <a:prstGeom prst="rect">
            <a:avLst/>
          </a:prstGeom>
          <a:noFill/>
          <a:ln w="127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300"/>
              </a:lnSpc>
              <a:defRPr/>
            </a:pPr>
            <a:r>
              <a:rPr lang="ru-RU" sz="1600" dirty="0">
                <a:solidFill>
                  <a:schemeClr val="tx1"/>
                </a:solidFill>
              </a:rPr>
              <a:t>копия </a:t>
            </a:r>
            <a:r>
              <a:rPr lang="ru-RU" sz="1600" b="1" dirty="0">
                <a:solidFill>
                  <a:schemeClr val="tx1"/>
                </a:solidFill>
              </a:rPr>
              <a:t>статьи в местной газете</a:t>
            </a:r>
            <a:r>
              <a:rPr lang="ru-RU" sz="1600" dirty="0">
                <a:solidFill>
                  <a:schemeClr val="tx1"/>
                </a:solidFill>
              </a:rPr>
              <a:t>, содержащие информацию об условиях проведения конкурсного отбора, способах и сроках внесения населением предложений о реализации проектов</a:t>
            </a:r>
          </a:p>
        </p:txBody>
      </p:sp>
      <p:pic>
        <p:nvPicPr>
          <p:cNvPr id="131076" name="Picture 4" descr="http://publichnaya-kadastrovaya-karta.ru/wp-content/uploads/2017/01/vypiska-iz-egr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77800" y="2148583"/>
            <a:ext cx="1705472" cy="592177"/>
          </a:xfrm>
          <a:prstGeom prst="rect">
            <a:avLst/>
          </a:prstGeom>
          <a:noFill/>
        </p:spPr>
      </p:pic>
      <p:pic>
        <p:nvPicPr>
          <p:cNvPr id="131078" name="Picture 6" descr="https://im0-tub-ru.yandex.net/i?id=0096c391ae2e9257623fcae99435626e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0828" y="2924944"/>
            <a:ext cx="887760" cy="887760"/>
          </a:xfrm>
          <a:prstGeom prst="rect">
            <a:avLst/>
          </a:prstGeom>
          <a:noFill/>
        </p:spPr>
      </p:pic>
      <p:pic>
        <p:nvPicPr>
          <p:cNvPr id="131080" name="Picture 8" descr="http://www.patriciarossi.com/wp-content/uploads/2014/01/icon_19375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8820" y="4159101"/>
            <a:ext cx="916832" cy="916832"/>
          </a:xfrm>
          <a:prstGeom prst="rect">
            <a:avLst/>
          </a:prstGeom>
          <a:noFill/>
        </p:spPr>
      </p:pic>
      <p:pic>
        <p:nvPicPr>
          <p:cNvPr id="131082" name="Picture 10" descr="https://im0-tub-ru.yandex.net/i?id=5ca3c7948bb766453f699d191d673bf8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1052736"/>
            <a:ext cx="1109241" cy="1109241"/>
          </a:xfrm>
          <a:prstGeom prst="rect">
            <a:avLst/>
          </a:prstGeom>
          <a:noFill/>
        </p:spPr>
      </p:pic>
      <p:pic>
        <p:nvPicPr>
          <p:cNvPr id="131084" name="Picture 12" descr="https://d30y9cdsu7xlg0.cloudfront.net/png/593906-20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6812" y="5114429"/>
            <a:ext cx="1016967" cy="1016967"/>
          </a:xfrm>
          <a:prstGeom prst="rect">
            <a:avLst/>
          </a:prstGeom>
          <a:noFill/>
        </p:spPr>
      </p:pic>
      <p:pic>
        <p:nvPicPr>
          <p:cNvPr id="131086" name="Picture 14" descr="https://avto-feat.ru/wp-content/uploads/2017/07/c44524bd2c458a795467388950e50ec9bf40e40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5974376"/>
            <a:ext cx="897956" cy="911008"/>
          </a:xfrm>
          <a:prstGeom prst="rect">
            <a:avLst/>
          </a:prstGeom>
          <a:noFill/>
        </p:spPr>
      </p:pic>
      <p:pic>
        <p:nvPicPr>
          <p:cNvPr id="131088" name="Picture 16" descr="http://cdn.onlinewebfonts.com/svg/download_432593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08104" y="5157192"/>
            <a:ext cx="936104" cy="861598"/>
          </a:xfrm>
          <a:prstGeom prst="rect">
            <a:avLst/>
          </a:prstGeom>
          <a:noFill/>
        </p:spPr>
      </p:pic>
      <p:pic>
        <p:nvPicPr>
          <p:cNvPr id="131090" name="Picture 18" descr="https://cdn0.iconfinder.com/data/icons/smashicons-news-media-outline-vol-1/60/1_-Newspaper-_news_media_communication-512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41280" y="3389436"/>
            <a:ext cx="1204392" cy="1204392"/>
          </a:xfrm>
          <a:prstGeom prst="rect">
            <a:avLst/>
          </a:prstGeom>
          <a:noFill/>
        </p:spPr>
      </p:pic>
      <p:pic>
        <p:nvPicPr>
          <p:cNvPr id="131092" name="Picture 20" descr="http://cdn.onlinewebfonts.com/svg/img_477656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52702" y="2060848"/>
            <a:ext cx="826046" cy="947922"/>
          </a:xfrm>
          <a:prstGeom prst="rect">
            <a:avLst/>
          </a:prstGeom>
          <a:noFill/>
        </p:spPr>
      </p:pic>
      <p:pic>
        <p:nvPicPr>
          <p:cNvPr id="131094" name="Picture 22" descr="https://www.shareicon.net/data/2016/07/18/797890_document_512x512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3968" y="1052736"/>
            <a:ext cx="916360" cy="916360"/>
          </a:xfrm>
          <a:prstGeom prst="rect">
            <a:avLst/>
          </a:prstGeom>
          <a:noFill/>
        </p:spPr>
      </p:pic>
      <p:sp>
        <p:nvSpPr>
          <p:cNvPr id="131098" name="AutoShape 26" descr="https://www.nalog.ru/cdn/image/785403/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1100" name="AutoShape 28" descr="https://www.nalog.ru/cdn/image/785403/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1102" name="Picture 30" descr="http://www.7starservice.com/wp-content/uploads/2015/05/Willing-to-Learn-More_Medium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31508" y="980728"/>
            <a:ext cx="1699842" cy="1132227"/>
          </a:xfrm>
          <a:prstGeom prst="rect">
            <a:avLst/>
          </a:prstGeom>
          <a:noFill/>
        </p:spPr>
      </p:pic>
      <p:pic>
        <p:nvPicPr>
          <p:cNvPr id="131104" name="Picture 32" descr="http://www.pvhc.net/img7/lcsiqjqtpoldrhbeaugn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14612" y="1000108"/>
            <a:ext cx="1357322" cy="1047206"/>
          </a:xfrm>
          <a:prstGeom prst="rect">
            <a:avLst/>
          </a:prstGeom>
          <a:noFill/>
        </p:spPr>
      </p:pic>
      <p:sp>
        <p:nvSpPr>
          <p:cNvPr id="45" name="TextBox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32813" y="6638925"/>
            <a:ext cx="468312" cy="24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D9D9D9"/>
                </a:solidFill>
                <a:latin typeface="+mn-lt"/>
              </a:rPr>
              <a:t>10</a:t>
            </a:r>
            <a:endParaRPr lang="ru-RU" altLang="ru-RU" sz="1800" b="1" dirty="0">
              <a:solidFill>
                <a:srgbClr val="D9D9D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9"/>
          <p:cNvSpPr txBox="1">
            <a:spLocks noChangeArrowheads="1"/>
          </p:cNvSpPr>
          <p:nvPr/>
        </p:nvSpPr>
        <p:spPr bwMode="auto">
          <a:xfrm>
            <a:off x="0" y="44624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КРИТЕРИИ ОЦЕНКИ ПРОЕКТОВ </a:t>
            </a:r>
            <a:endParaRPr lang="en-US" altLang="ru-RU" b="1" dirty="0" smtClean="0">
              <a:solidFill>
                <a:srgbClr val="0070C0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ДЛЯ ПРЕДОСТАВЛЕНИЯ СУБСИДИЙ (БАЛЛЫ) </a:t>
            </a:r>
            <a:endParaRPr lang="ru-RU" altLang="ru-RU" b="1" dirty="0">
              <a:solidFill>
                <a:srgbClr val="0070C0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6312967" y="1340768"/>
          <a:ext cx="3299593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211960" y="3356992"/>
          <a:ext cx="406794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1861096" y="1154336"/>
          <a:ext cx="403244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264295" y="3140968"/>
          <a:ext cx="3011561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2297" name="TextBox 14"/>
          <p:cNvSpPr txBox="1">
            <a:spLocks noChangeArrowheads="1"/>
          </p:cNvSpPr>
          <p:nvPr/>
        </p:nvSpPr>
        <p:spPr bwMode="auto">
          <a:xfrm>
            <a:off x="8532813" y="6638925"/>
            <a:ext cx="468312" cy="24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D9D9D9"/>
                </a:solidFill>
                <a:latin typeface="+mn-lt"/>
              </a:rPr>
              <a:t>14</a:t>
            </a:r>
            <a:endParaRPr lang="ru-RU" altLang="ru-RU" sz="1800" b="1" dirty="0">
              <a:solidFill>
                <a:srgbClr val="D9D9D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3906" name="think-cell Slide" r:id="rId33" imgW="360" imgH="360" progId="">
              <p:embed/>
            </p:oleObj>
          </a:graphicData>
        </a:graphic>
      </p:graphicFrame>
      <p:sp>
        <p:nvSpPr>
          <p:cNvPr id="43" name="Овал 42"/>
          <p:cNvSpPr/>
          <p:nvPr>
            <p:custDataLst>
              <p:tags r:id="rId2"/>
            </p:custDataLst>
          </p:nvPr>
        </p:nvSpPr>
        <p:spPr>
          <a:xfrm>
            <a:off x="5220072" y="4581128"/>
            <a:ext cx="3275856" cy="1152128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2" name="Овал 41"/>
          <p:cNvSpPr/>
          <p:nvPr>
            <p:custDataLst>
              <p:tags r:id="rId3"/>
            </p:custDataLst>
          </p:nvPr>
        </p:nvSpPr>
        <p:spPr>
          <a:xfrm>
            <a:off x="4860032" y="5705872"/>
            <a:ext cx="3275856" cy="1152128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5" name="Овал 34"/>
          <p:cNvSpPr/>
          <p:nvPr>
            <p:custDataLst>
              <p:tags r:id="rId4"/>
            </p:custDataLst>
          </p:nvPr>
        </p:nvSpPr>
        <p:spPr>
          <a:xfrm>
            <a:off x="467544" y="4797152"/>
            <a:ext cx="3275856" cy="1152128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0" name="Овал 29"/>
          <p:cNvSpPr/>
          <p:nvPr>
            <p:custDataLst>
              <p:tags r:id="rId5"/>
            </p:custDataLst>
          </p:nvPr>
        </p:nvSpPr>
        <p:spPr>
          <a:xfrm>
            <a:off x="539552" y="3212976"/>
            <a:ext cx="3275856" cy="1152128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8" name="Овал 27"/>
          <p:cNvSpPr/>
          <p:nvPr>
            <p:custDataLst>
              <p:tags r:id="rId6"/>
            </p:custDataLst>
          </p:nvPr>
        </p:nvSpPr>
        <p:spPr>
          <a:xfrm>
            <a:off x="4932040" y="1844824"/>
            <a:ext cx="3275856" cy="1152128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9" name="Овал 28"/>
          <p:cNvSpPr/>
          <p:nvPr>
            <p:custDataLst>
              <p:tags r:id="rId7"/>
            </p:custDataLst>
          </p:nvPr>
        </p:nvSpPr>
        <p:spPr>
          <a:xfrm>
            <a:off x="4644008" y="3429000"/>
            <a:ext cx="3275856" cy="1152128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6" name="Овал 25"/>
          <p:cNvSpPr/>
          <p:nvPr>
            <p:custDataLst>
              <p:tags r:id="rId8"/>
            </p:custDataLst>
          </p:nvPr>
        </p:nvSpPr>
        <p:spPr>
          <a:xfrm>
            <a:off x="0" y="1916832"/>
            <a:ext cx="3275856" cy="1152128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2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080" y="4873625"/>
            <a:ext cx="3660620" cy="865188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r>
              <a:rPr lang="ru-RU" sz="1600" dirty="0">
                <a:solidFill>
                  <a:schemeClr val="dk1"/>
                </a:solidFill>
              </a:rPr>
              <a:t>Проработка </a:t>
            </a:r>
            <a:r>
              <a:rPr lang="ru-RU" sz="1600" dirty="0" smtClean="0">
                <a:solidFill>
                  <a:schemeClr val="dk1"/>
                </a:solidFill>
              </a:rPr>
              <a:t>администрацией </a:t>
            </a:r>
            <a:r>
              <a:rPr lang="ru-RU" sz="1600" dirty="0">
                <a:solidFill>
                  <a:schemeClr val="dk1"/>
                </a:solidFill>
              </a:rPr>
              <a:t>и инициативными группами форм участия населения и организаций</a:t>
            </a:r>
          </a:p>
          <a:p>
            <a:pPr algn="ctr">
              <a:lnSpc>
                <a:spcPct val="96000"/>
              </a:lnSpc>
              <a:defRPr/>
            </a:pPr>
            <a:r>
              <a:rPr lang="ru-RU" sz="1600" dirty="0">
                <a:solidFill>
                  <a:schemeClr val="dk1"/>
                </a:solidFill>
              </a:rPr>
              <a:t>в реализации проектов</a:t>
            </a:r>
          </a:p>
        </p:txBody>
      </p:sp>
      <p:sp>
        <p:nvSpPr>
          <p:cNvPr id="9219" name="TextBox 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30278" y="44624"/>
            <a:ext cx="70326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СХЕМА РЕАЛИЗАЦИИ КОНКУРСНОГО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ОТБОРА ПРОЕКТОВ</a:t>
            </a:r>
            <a:endParaRPr lang="ru-RU" altLang="ru-RU" b="1" dirty="0">
              <a:solidFill>
                <a:srgbClr val="0070C0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93" name="Rectangle 7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5763" y="1121241"/>
            <a:ext cx="8713787" cy="58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ts val="1900"/>
              </a:lnSpc>
              <a:defRPr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andara" pitchFamily="34" charset="0"/>
                <a:ea typeface="Segoe UI" pitchFamily="34" charset="0"/>
                <a:cs typeface="Simplified Arabic" pitchFamily="18" charset="-78"/>
              </a:rPr>
              <a:t>I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Candara" pitchFamily="34" charset="0"/>
                <a:ea typeface="Segoe UI" pitchFamily="34" charset="0"/>
                <a:cs typeface="Simplified Arabic" pitchFamily="18" charset="-78"/>
              </a:rPr>
              <a:t>-</a:t>
            </a:r>
            <a:r>
              <a:rPr lang="ru-RU" sz="2000" b="1" dirty="0" err="1">
                <a:solidFill>
                  <a:schemeClr val="tx1">
                    <a:lumMod val="75000"/>
                  </a:schemeClr>
                </a:solidFill>
                <a:latin typeface="Candara" pitchFamily="34" charset="0"/>
                <a:ea typeface="Segoe UI" pitchFamily="34" charset="0"/>
                <a:cs typeface="Simplified Arabic" pitchFamily="18" charset="-78"/>
              </a:rPr>
              <a:t>й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Candara" pitchFamily="34" charset="0"/>
                <a:ea typeface="Segoe UI" pitchFamily="34" charset="0"/>
                <a:cs typeface="Simplified Arabic" pitchFamily="18" charset="-78"/>
              </a:rPr>
              <a:t> этап </a:t>
            </a:r>
            <a:r>
              <a:rPr lang="ru-RU" sz="2000" b="1" dirty="0">
                <a:solidFill>
                  <a:srgbClr val="0070C0"/>
                </a:solidFill>
                <a:latin typeface="Candara" pitchFamily="34" charset="0"/>
                <a:ea typeface="Segoe UI" pitchFamily="34" charset="0"/>
                <a:cs typeface="Simplified Arabic" pitchFamily="18" charset="-78"/>
              </a:rPr>
              <a:t>– определение проекта для участия в конкурсе и </a:t>
            </a:r>
          </a:p>
          <a:p>
            <a:pPr algn="ctr">
              <a:lnSpc>
                <a:spcPts val="1900"/>
              </a:lnSpc>
              <a:defRPr/>
            </a:pPr>
            <a:r>
              <a:rPr lang="ru-RU" sz="2000" b="1" dirty="0">
                <a:solidFill>
                  <a:srgbClr val="0070C0"/>
                </a:solidFill>
                <a:latin typeface="Candara" pitchFamily="34" charset="0"/>
                <a:ea typeface="Segoe UI" pitchFamily="34" charset="0"/>
                <a:cs typeface="Simplified Arabic" pitchFamily="18" charset="-78"/>
              </a:rPr>
              <a:t>подготовка необходимых документов </a:t>
            </a:r>
          </a:p>
        </p:txBody>
      </p:sp>
      <p:sp>
        <p:nvSpPr>
          <p:cNvPr id="1026" name="Text Box 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28" y="1844675"/>
            <a:ext cx="3629048" cy="1008063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r>
              <a:rPr lang="ru-RU" sz="1600" dirty="0">
                <a:solidFill>
                  <a:schemeClr val="dk1"/>
                </a:solidFill>
              </a:rPr>
              <a:t>Публикация  информации о намерении участвовать в конкурсном отборе в СМИ, на официальном сайте администрации МО, в социальной сети</a:t>
            </a:r>
          </a:p>
        </p:txBody>
      </p:sp>
      <p:sp>
        <p:nvSpPr>
          <p:cNvPr id="1027" name="Text Box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43450" y="1844675"/>
            <a:ext cx="4032250" cy="936625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endParaRPr lang="ru-RU" sz="1600" dirty="0">
              <a:solidFill>
                <a:schemeClr val="dk1"/>
              </a:solidFill>
            </a:endParaRPr>
          </a:p>
          <a:p>
            <a:pPr algn="ctr">
              <a:lnSpc>
                <a:spcPct val="96000"/>
              </a:lnSpc>
              <a:defRPr/>
            </a:pPr>
            <a:r>
              <a:rPr lang="ru-RU" sz="1600" dirty="0">
                <a:solidFill>
                  <a:schemeClr val="dk1"/>
                </a:solidFill>
              </a:rPr>
              <a:t>Проработка предложений граждан.</a:t>
            </a:r>
          </a:p>
          <a:p>
            <a:pPr algn="ctr">
              <a:lnSpc>
                <a:spcPct val="96000"/>
              </a:lnSpc>
              <a:defRPr/>
            </a:pPr>
            <a:r>
              <a:rPr lang="ru-RU" sz="1600" dirty="0">
                <a:solidFill>
                  <a:schemeClr val="dk1"/>
                </a:solidFill>
              </a:rPr>
              <a:t>Формирование «портфеля инициатив».</a:t>
            </a:r>
          </a:p>
          <a:p>
            <a:pPr algn="ctr">
              <a:lnSpc>
                <a:spcPct val="96000"/>
              </a:lnSpc>
              <a:defRPr/>
            </a:pPr>
            <a:endParaRPr lang="ru-RU" sz="1600" dirty="0">
              <a:solidFill>
                <a:schemeClr val="dk1"/>
              </a:solidFill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16463" y="3284538"/>
            <a:ext cx="4032250" cy="1020762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r>
              <a:rPr lang="ru-RU" sz="1600" dirty="0">
                <a:solidFill>
                  <a:schemeClr val="dk1"/>
                </a:solidFill>
              </a:rPr>
              <a:t>Изучение общественного мнения населения с помощью проведения опроса граждан (опроса в соц. сетях, на сайте администрации) для выявления приоритетных проектов.</a:t>
            </a:r>
          </a:p>
        </p:txBody>
      </p:sp>
      <p:sp>
        <p:nvSpPr>
          <p:cNvPr id="1031" name="Text Box 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0" y="3284538"/>
            <a:ext cx="3695700" cy="1020762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r>
              <a:rPr lang="ru-RU" sz="1600" dirty="0">
                <a:solidFill>
                  <a:schemeClr val="dk1"/>
                </a:solidFill>
              </a:rPr>
              <a:t>Проведение собрания (серии собраний) граждан для утверждения на конкурс.</a:t>
            </a:r>
          </a:p>
          <a:p>
            <a:pPr algn="ctr">
              <a:lnSpc>
                <a:spcPct val="96000"/>
              </a:lnSpc>
              <a:defRPr/>
            </a:pPr>
            <a:r>
              <a:rPr lang="ru-RU" sz="1600" dirty="0">
                <a:solidFill>
                  <a:schemeClr val="dk1"/>
                </a:solidFill>
              </a:rPr>
              <a:t>Формирование инициативных групп.</a:t>
            </a:r>
          </a:p>
        </p:txBody>
      </p:sp>
      <p:sp>
        <p:nvSpPr>
          <p:cNvPr id="1033" name="Text Box 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49800" y="5878513"/>
            <a:ext cx="3959225" cy="503237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r>
              <a:rPr lang="ru-RU" sz="1600" b="1" dirty="0">
                <a:solidFill>
                  <a:schemeClr val="dk1"/>
                </a:solidFill>
              </a:rPr>
              <a:t>Утверждение проекта(</a:t>
            </a:r>
            <a:r>
              <a:rPr lang="ru-RU" sz="1600" b="1" dirty="0" err="1">
                <a:solidFill>
                  <a:schemeClr val="dk1"/>
                </a:solidFill>
              </a:rPr>
              <a:t>ов</a:t>
            </a:r>
            <a:r>
              <a:rPr lang="ru-RU" sz="1600" b="1" dirty="0">
                <a:solidFill>
                  <a:schemeClr val="dk1"/>
                </a:solidFill>
              </a:rPr>
              <a:t>) главой </a:t>
            </a:r>
            <a:r>
              <a:rPr lang="ru-RU" sz="1600" dirty="0">
                <a:solidFill>
                  <a:schemeClr val="dk1"/>
                </a:solidFill>
              </a:rPr>
              <a:t>муниципального образования.</a:t>
            </a:r>
          </a:p>
        </p:txBody>
      </p:sp>
      <p:sp>
        <p:nvSpPr>
          <p:cNvPr id="1034" name="Text Box 1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743450" y="4854575"/>
            <a:ext cx="4032250" cy="576263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r>
              <a:rPr lang="ru-RU" sz="1600" dirty="0">
                <a:solidFill>
                  <a:schemeClr val="dk1"/>
                </a:solidFill>
              </a:rPr>
              <a:t>Комплекта документов </a:t>
            </a:r>
            <a:endParaRPr lang="ru-RU" sz="1600" dirty="0" smtClean="0">
              <a:solidFill>
                <a:schemeClr val="dk1"/>
              </a:solidFill>
            </a:endParaRPr>
          </a:p>
          <a:p>
            <a:pPr algn="ctr">
              <a:lnSpc>
                <a:spcPct val="96000"/>
              </a:lnSpc>
              <a:defRPr/>
            </a:pPr>
            <a:r>
              <a:rPr lang="ru-RU" sz="1600" dirty="0" smtClean="0">
                <a:solidFill>
                  <a:schemeClr val="dk1"/>
                </a:solidFill>
              </a:rPr>
              <a:t>на </a:t>
            </a:r>
            <a:r>
              <a:rPr lang="ru-RU" sz="1600" dirty="0">
                <a:solidFill>
                  <a:schemeClr val="dk1"/>
                </a:solidFill>
              </a:rPr>
              <a:t>конкурсный отбор.</a:t>
            </a:r>
          </a:p>
        </p:txBody>
      </p:sp>
      <p:sp>
        <p:nvSpPr>
          <p:cNvPr id="9231" name="AutoShape 1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92513" y="1773238"/>
            <a:ext cx="331415" cy="359618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 b="1"/>
              <a:t>  1</a:t>
            </a:r>
            <a:endParaRPr lang="ru-RU" altLang="ru-RU" b="1">
              <a:latin typeface="Arial" panose="020B0604020202020204" pitchFamily="34" charset="0"/>
            </a:endParaRPr>
          </a:p>
        </p:txBody>
      </p:sp>
      <p:sp>
        <p:nvSpPr>
          <p:cNvPr id="9232" name="AutoShap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704263" y="1773238"/>
            <a:ext cx="331415" cy="362364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 b="1"/>
              <a:t> 2</a:t>
            </a:r>
            <a:endParaRPr lang="ru-RU" altLang="ru-RU" b="1">
              <a:latin typeface="Arial" panose="020B0604020202020204" pitchFamily="34" charset="0"/>
            </a:endParaRPr>
          </a:p>
        </p:txBody>
      </p:sp>
      <p:sp>
        <p:nvSpPr>
          <p:cNvPr id="9233" name="AutoShap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704263" y="3213100"/>
            <a:ext cx="331415" cy="35962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 b="1"/>
              <a:t>  3</a:t>
            </a:r>
            <a:endParaRPr lang="ru-RU" altLang="ru-RU" b="1">
              <a:latin typeface="Arial" panose="020B0604020202020204" pitchFamily="34" charset="0"/>
            </a:endParaRPr>
          </a:p>
        </p:txBody>
      </p:sp>
      <p:sp>
        <p:nvSpPr>
          <p:cNvPr id="9234" name="AutoShap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592513" y="3213100"/>
            <a:ext cx="331415" cy="35962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 b="1"/>
              <a:t>  4</a:t>
            </a:r>
            <a:endParaRPr lang="ru-RU" altLang="ru-RU" b="1">
              <a:latin typeface="Arial" panose="020B0604020202020204" pitchFamily="34" charset="0"/>
            </a:endParaRPr>
          </a:p>
        </p:txBody>
      </p:sp>
      <p:sp>
        <p:nvSpPr>
          <p:cNvPr id="9235" name="AutoShape 1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563888" y="4725144"/>
            <a:ext cx="331415" cy="359618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 b="1"/>
              <a:t>  5</a:t>
            </a:r>
            <a:endParaRPr lang="ru-RU" altLang="ru-RU" b="1">
              <a:latin typeface="Arial" panose="020B0604020202020204" pitchFamily="34" charset="0"/>
            </a:endParaRPr>
          </a:p>
        </p:txBody>
      </p:sp>
      <p:sp>
        <p:nvSpPr>
          <p:cNvPr id="9236" name="AutoShape 2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704263" y="5934075"/>
            <a:ext cx="331415" cy="35962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 b="1"/>
              <a:t>  7</a:t>
            </a:r>
            <a:endParaRPr lang="ru-RU" altLang="ru-RU" b="1">
              <a:latin typeface="Arial" panose="020B0604020202020204" pitchFamily="34" charset="0"/>
            </a:endParaRPr>
          </a:p>
        </p:txBody>
      </p:sp>
      <p:sp>
        <p:nvSpPr>
          <p:cNvPr id="9239" name="AutoShape 1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704263" y="4783138"/>
            <a:ext cx="331415" cy="359618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 b="1"/>
              <a:t>  6</a:t>
            </a:r>
            <a:endParaRPr lang="ru-RU" altLang="ru-RU" b="1">
              <a:latin typeface="Arial" panose="020B0604020202020204" pitchFamily="34" charset="0"/>
            </a:endParaRPr>
          </a:p>
        </p:txBody>
      </p:sp>
      <p:sp>
        <p:nvSpPr>
          <p:cNvPr id="36" name="Стрелка вправо 35"/>
          <p:cNvSpPr/>
          <p:nvPr>
            <p:custDataLst>
              <p:tags r:id="rId25"/>
            </p:custDataLst>
          </p:nvPr>
        </p:nvSpPr>
        <p:spPr>
          <a:xfrm>
            <a:off x="3779912" y="2204864"/>
            <a:ext cx="864096" cy="3600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37" name="Стрелка вправо 36"/>
          <p:cNvSpPr/>
          <p:nvPr>
            <p:custDataLst>
              <p:tags r:id="rId26"/>
            </p:custDataLst>
          </p:nvPr>
        </p:nvSpPr>
        <p:spPr>
          <a:xfrm>
            <a:off x="3779912" y="5013176"/>
            <a:ext cx="864096" cy="3600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38" name="Стрелка вправо 37"/>
          <p:cNvSpPr/>
          <p:nvPr>
            <p:custDataLst>
              <p:tags r:id="rId27"/>
            </p:custDataLst>
          </p:nvPr>
        </p:nvSpPr>
        <p:spPr>
          <a:xfrm rot="10800000">
            <a:off x="3779912" y="3645024"/>
            <a:ext cx="864096" cy="3600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39" name="Стрелка вправо 38"/>
          <p:cNvSpPr/>
          <p:nvPr>
            <p:custDataLst>
              <p:tags r:id="rId28"/>
            </p:custDataLst>
          </p:nvPr>
        </p:nvSpPr>
        <p:spPr>
          <a:xfrm rot="5400000">
            <a:off x="6516216" y="2852936"/>
            <a:ext cx="360040" cy="3600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40" name="Стрелка вправо 39"/>
          <p:cNvSpPr/>
          <p:nvPr>
            <p:custDataLst>
              <p:tags r:id="rId29"/>
            </p:custDataLst>
          </p:nvPr>
        </p:nvSpPr>
        <p:spPr>
          <a:xfrm rot="5400000">
            <a:off x="6624228" y="5481228"/>
            <a:ext cx="288032" cy="3600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41" name="Стрелка вправо 40"/>
          <p:cNvSpPr/>
          <p:nvPr>
            <p:custDataLst>
              <p:tags r:id="rId30"/>
            </p:custDataLst>
          </p:nvPr>
        </p:nvSpPr>
        <p:spPr>
          <a:xfrm rot="5400000">
            <a:off x="1835696" y="4437112"/>
            <a:ext cx="360040" cy="3600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44" name="TextBox 1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532813" y="6638925"/>
            <a:ext cx="468312" cy="24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D9D9D9"/>
                </a:solidFill>
                <a:latin typeface="+mn-lt"/>
              </a:rPr>
              <a:t>11</a:t>
            </a:r>
            <a:endParaRPr lang="ru-RU" altLang="ru-RU" sz="1800" b="1" dirty="0">
              <a:solidFill>
                <a:srgbClr val="D9D9D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Объект 2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4930" name="think-cell Slide" r:id="rId37" imgW="360" imgH="360" progId="">
              <p:embed/>
            </p:oleObj>
          </a:graphicData>
        </a:graphic>
      </p:graphicFrame>
      <p:sp>
        <p:nvSpPr>
          <p:cNvPr id="48" name="Овал 47"/>
          <p:cNvSpPr/>
          <p:nvPr>
            <p:custDataLst>
              <p:tags r:id="rId2"/>
            </p:custDataLst>
          </p:nvPr>
        </p:nvSpPr>
        <p:spPr>
          <a:xfrm>
            <a:off x="323528" y="1556792"/>
            <a:ext cx="3275856" cy="936104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7" name="Овал 46"/>
          <p:cNvSpPr/>
          <p:nvPr>
            <p:custDataLst>
              <p:tags r:id="rId3"/>
            </p:custDataLst>
          </p:nvPr>
        </p:nvSpPr>
        <p:spPr>
          <a:xfrm>
            <a:off x="0" y="2636912"/>
            <a:ext cx="3275856" cy="1152128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6" name="Овал 45"/>
          <p:cNvSpPr/>
          <p:nvPr>
            <p:custDataLst>
              <p:tags r:id="rId4"/>
            </p:custDataLst>
          </p:nvPr>
        </p:nvSpPr>
        <p:spPr>
          <a:xfrm>
            <a:off x="395536" y="4221088"/>
            <a:ext cx="3275856" cy="1152128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8" name="Овал 37"/>
          <p:cNvSpPr/>
          <p:nvPr>
            <p:custDataLst>
              <p:tags r:id="rId5"/>
            </p:custDataLst>
          </p:nvPr>
        </p:nvSpPr>
        <p:spPr>
          <a:xfrm>
            <a:off x="395536" y="5373216"/>
            <a:ext cx="3275856" cy="1152128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6" name="Овал 35"/>
          <p:cNvSpPr/>
          <p:nvPr>
            <p:custDataLst>
              <p:tags r:id="rId6"/>
            </p:custDataLst>
          </p:nvPr>
        </p:nvSpPr>
        <p:spPr>
          <a:xfrm>
            <a:off x="5508104" y="5705872"/>
            <a:ext cx="3275856" cy="1152128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5" name="Овал 34"/>
          <p:cNvSpPr/>
          <p:nvPr>
            <p:custDataLst>
              <p:tags r:id="rId7"/>
            </p:custDataLst>
          </p:nvPr>
        </p:nvSpPr>
        <p:spPr>
          <a:xfrm>
            <a:off x="5868144" y="4077072"/>
            <a:ext cx="3275856" cy="1152128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4" name="Овал 33"/>
          <p:cNvSpPr/>
          <p:nvPr>
            <p:custDataLst>
              <p:tags r:id="rId8"/>
            </p:custDataLst>
          </p:nvPr>
        </p:nvSpPr>
        <p:spPr>
          <a:xfrm>
            <a:off x="5148064" y="2780928"/>
            <a:ext cx="3275856" cy="1152128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9" name="Овал 28"/>
          <p:cNvSpPr/>
          <p:nvPr>
            <p:custDataLst>
              <p:tags r:id="rId9"/>
            </p:custDataLst>
          </p:nvPr>
        </p:nvSpPr>
        <p:spPr>
          <a:xfrm>
            <a:off x="5868144" y="1484784"/>
            <a:ext cx="3275856" cy="1152128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0242" name="TextBox 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-1286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СХЕМА РЕАЛИЗАЦИИ КОНКУРСНОГО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ОТБОРА ПРОЕКТОВ </a:t>
            </a:r>
            <a:r>
              <a:rPr lang="ru-RU" altLang="ru-RU" sz="2000" b="1" dirty="0" smtClean="0">
                <a:solidFill>
                  <a:srgbClr val="0070C0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(ПРОДОЛЖЕНИЕ)</a:t>
            </a:r>
            <a:endParaRPr lang="ru-RU" altLang="ru-RU" b="1" dirty="0">
              <a:solidFill>
                <a:srgbClr val="0070C0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17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1045041"/>
            <a:ext cx="9144000" cy="58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1900"/>
              </a:lnSpc>
              <a:defRPr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andara" pitchFamily="34" charset="0"/>
                <a:ea typeface="Segoe UI" pitchFamily="34" charset="0"/>
                <a:cs typeface="Simplified Arabic" pitchFamily="18" charset="-78"/>
              </a:rPr>
              <a:t>II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Candara" pitchFamily="34" charset="0"/>
                <a:ea typeface="Segoe UI" pitchFamily="34" charset="0"/>
                <a:cs typeface="Simplified Arabic" pitchFamily="18" charset="-78"/>
              </a:rPr>
              <a:t>-</a:t>
            </a:r>
            <a:r>
              <a:rPr lang="ru-RU" sz="2000" b="1" dirty="0" err="1">
                <a:solidFill>
                  <a:schemeClr val="tx1">
                    <a:lumMod val="75000"/>
                  </a:schemeClr>
                </a:solidFill>
                <a:latin typeface="Candara" pitchFamily="34" charset="0"/>
                <a:ea typeface="Segoe UI" pitchFamily="34" charset="0"/>
                <a:cs typeface="Simplified Arabic" pitchFamily="18" charset="-78"/>
              </a:rPr>
              <a:t>й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Candara" pitchFamily="34" charset="0"/>
                <a:ea typeface="Segoe UI" pitchFamily="34" charset="0"/>
                <a:cs typeface="Simplified Arabic" pitchFamily="18" charset="-78"/>
              </a:rPr>
              <a:t> этап </a:t>
            </a:r>
            <a:r>
              <a:rPr lang="ru-RU" sz="2000" b="1" dirty="0">
                <a:solidFill>
                  <a:srgbClr val="0070C0"/>
                </a:solidFill>
                <a:latin typeface="Candara" pitchFamily="34" charset="0"/>
                <a:ea typeface="Segoe UI" pitchFamily="34" charset="0"/>
                <a:cs typeface="Simplified Arabic" pitchFamily="18" charset="-78"/>
              </a:rPr>
              <a:t>- участие в конкурсном отборе и, в случае победы, </a:t>
            </a:r>
            <a:endParaRPr lang="en-US" sz="2000" b="1" dirty="0">
              <a:solidFill>
                <a:srgbClr val="0070C0"/>
              </a:solidFill>
              <a:latin typeface="Candara" pitchFamily="34" charset="0"/>
              <a:ea typeface="Segoe UI" pitchFamily="34" charset="0"/>
              <a:cs typeface="Simplified Arabic" pitchFamily="18" charset="-78"/>
            </a:endParaRPr>
          </a:p>
          <a:p>
            <a:pPr algn="ctr">
              <a:lnSpc>
                <a:spcPts val="1900"/>
              </a:lnSpc>
              <a:defRPr/>
            </a:pPr>
            <a:r>
              <a:rPr lang="ru-RU" sz="2000" b="1" dirty="0">
                <a:solidFill>
                  <a:srgbClr val="0070C0"/>
                </a:solidFill>
                <a:latin typeface="Candara" pitchFamily="34" charset="0"/>
                <a:ea typeface="Segoe UI" pitchFamily="34" charset="0"/>
                <a:cs typeface="Simplified Arabic" pitchFamily="18" charset="-78"/>
              </a:rPr>
              <a:t>заключение соглашения о получении субсидии </a:t>
            </a:r>
          </a:p>
        </p:txBody>
      </p:sp>
      <p:sp>
        <p:nvSpPr>
          <p:cNvPr id="2050" name="Text Box 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9512" y="1700213"/>
            <a:ext cx="3455863" cy="649287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r>
              <a:rPr lang="ru-RU" sz="1600" dirty="0">
                <a:solidFill>
                  <a:schemeClr val="dk1"/>
                </a:solidFill>
              </a:rPr>
              <a:t>Подача заявки в МФ СК</a:t>
            </a:r>
          </a:p>
        </p:txBody>
      </p:sp>
      <p:sp>
        <p:nvSpPr>
          <p:cNvPr id="2051" name="Text Box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580063" y="1700213"/>
            <a:ext cx="3366963" cy="720725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r>
              <a:rPr lang="ru-RU" sz="1600" dirty="0">
                <a:solidFill>
                  <a:schemeClr val="dk1"/>
                </a:solidFill>
              </a:rPr>
              <a:t>Проведение  УЦ МФСК оценки критериев предоставления субсидии</a:t>
            </a:r>
          </a:p>
        </p:txBody>
      </p:sp>
      <p:sp>
        <p:nvSpPr>
          <p:cNvPr id="2052" name="Text Box 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08104" y="2852738"/>
            <a:ext cx="3366963" cy="1008062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r>
              <a:rPr lang="ru-RU" sz="1600" dirty="0">
                <a:solidFill>
                  <a:schemeClr val="dk1"/>
                </a:solidFill>
              </a:rPr>
              <a:t>Заседание конкурсной </a:t>
            </a:r>
            <a:r>
              <a:rPr lang="ru-RU" sz="1600" dirty="0" smtClean="0">
                <a:solidFill>
                  <a:schemeClr val="dk1"/>
                </a:solidFill>
              </a:rPr>
              <a:t>комиссии</a:t>
            </a:r>
          </a:p>
          <a:p>
            <a:pPr algn="ctr">
              <a:lnSpc>
                <a:spcPct val="96000"/>
              </a:lnSpc>
              <a:defRPr/>
            </a:pPr>
            <a:r>
              <a:rPr lang="ru-RU" sz="1600" dirty="0" smtClean="0">
                <a:solidFill>
                  <a:schemeClr val="dk1"/>
                </a:solidFill>
              </a:rPr>
              <a:t> </a:t>
            </a:r>
            <a:r>
              <a:rPr lang="ru-RU" sz="1600" dirty="0">
                <a:solidFill>
                  <a:schemeClr val="dk1"/>
                </a:solidFill>
              </a:rPr>
              <a:t>и формирование предложений о распределении субсидий между муниципальными образованиями</a:t>
            </a:r>
          </a:p>
        </p:txBody>
      </p:sp>
      <p:sp>
        <p:nvSpPr>
          <p:cNvPr id="2053" name="Text Box 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79512" y="2852886"/>
            <a:ext cx="3455863" cy="935038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r>
              <a:rPr lang="ru-RU" sz="1600" dirty="0">
                <a:solidFill>
                  <a:schemeClr val="dk1"/>
                </a:solidFill>
              </a:rPr>
              <a:t>Закон Ставропольского края </a:t>
            </a:r>
          </a:p>
          <a:p>
            <a:pPr algn="ctr">
              <a:lnSpc>
                <a:spcPct val="96000"/>
              </a:lnSpc>
              <a:defRPr/>
            </a:pPr>
            <a:r>
              <a:rPr lang="ru-RU" sz="1600" dirty="0">
                <a:solidFill>
                  <a:schemeClr val="dk1"/>
                </a:solidFill>
              </a:rPr>
              <a:t>«О бюджете Ставропольского края  на 2018 год» с распределением субсидий</a:t>
            </a:r>
          </a:p>
        </p:txBody>
      </p:sp>
      <p:sp>
        <p:nvSpPr>
          <p:cNvPr id="2054" name="Text Box 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0461" y="5805636"/>
            <a:ext cx="3474914" cy="647700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r>
              <a:rPr lang="ru-RU" sz="1600" dirty="0">
                <a:solidFill>
                  <a:schemeClr val="dk1"/>
                </a:solidFill>
              </a:rPr>
              <a:t>Проведение конкурсных процедур </a:t>
            </a:r>
            <a:endParaRPr lang="ru-RU" sz="1600" dirty="0" smtClean="0">
              <a:solidFill>
                <a:schemeClr val="dk1"/>
              </a:solidFill>
            </a:endParaRPr>
          </a:p>
          <a:p>
            <a:pPr algn="ctr">
              <a:lnSpc>
                <a:spcPct val="96000"/>
              </a:lnSpc>
              <a:defRPr/>
            </a:pPr>
            <a:r>
              <a:rPr lang="ru-RU" sz="1600" dirty="0" smtClean="0">
                <a:solidFill>
                  <a:schemeClr val="dk1"/>
                </a:solidFill>
              </a:rPr>
              <a:t>в </a:t>
            </a:r>
            <a:r>
              <a:rPr lang="ru-RU" sz="1600" dirty="0">
                <a:solidFill>
                  <a:schemeClr val="dk1"/>
                </a:solidFill>
              </a:rPr>
              <a:t>соответствии с 44-ФЗ</a:t>
            </a:r>
          </a:p>
        </p:txBody>
      </p:sp>
      <p:sp>
        <p:nvSpPr>
          <p:cNvPr id="2055" name="Text Box 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97525" y="5661025"/>
            <a:ext cx="3366963" cy="863600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r>
              <a:rPr lang="ru-RU" sz="1600" dirty="0">
                <a:solidFill>
                  <a:schemeClr val="dk1"/>
                </a:solidFill>
              </a:rPr>
              <a:t>Представление выписки  из решения о бюджете и </a:t>
            </a:r>
            <a:r>
              <a:rPr lang="ru-RU" sz="1600" b="1" dirty="0">
                <a:solidFill>
                  <a:schemeClr val="dk1"/>
                </a:solidFill>
              </a:rPr>
              <a:t>заключение соглашения о предоставлении субсидии</a:t>
            </a:r>
          </a:p>
        </p:txBody>
      </p:sp>
      <p:sp>
        <p:nvSpPr>
          <p:cNvPr id="2056" name="Text Box 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79512" y="4221311"/>
            <a:ext cx="3455863" cy="1236663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r>
              <a:rPr lang="ru-RU" sz="1600" dirty="0">
                <a:solidFill>
                  <a:schemeClr val="dk1"/>
                </a:solidFill>
              </a:rPr>
              <a:t>Решение о бюджете муниципального образования с отражением всех средств на реализацию проекта в доходной и расходной частях</a:t>
            </a:r>
          </a:p>
        </p:txBody>
      </p:sp>
      <p:sp>
        <p:nvSpPr>
          <p:cNvPr id="10252" name="AutoShape 1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19872" y="1704449"/>
            <a:ext cx="431998" cy="428407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 dirty="0"/>
              <a:t>  1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0256" name="AutoShape 1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701906" y="1484784"/>
            <a:ext cx="431998" cy="428407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 dirty="0"/>
              <a:t>  2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0257" name="AutoShape 1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680648" y="2708920"/>
            <a:ext cx="431998" cy="431676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 dirty="0"/>
              <a:t>  3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0258" name="AutoShape 1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19872" y="2708275"/>
            <a:ext cx="431998" cy="428407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/>
              <a:t>  4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259" name="AutoShape 1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07172" y="4000872"/>
            <a:ext cx="431998" cy="42840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 dirty="0"/>
              <a:t>  5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0260" name="AutoShape 1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679936" y="5452137"/>
            <a:ext cx="428568" cy="42513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/>
              <a:t> 7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262" name="AutoShape 2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419872" y="5589240"/>
            <a:ext cx="435425" cy="431676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/>
              <a:t>  8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580063" y="4076700"/>
            <a:ext cx="3366963" cy="1081088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r>
              <a:rPr lang="ru-RU" sz="1600" dirty="0">
                <a:solidFill>
                  <a:schemeClr val="dk1"/>
                </a:solidFill>
              </a:rPr>
              <a:t>Внесение изменений в </a:t>
            </a:r>
            <a:r>
              <a:rPr lang="ru-RU" sz="1600" dirty="0" smtClean="0">
                <a:solidFill>
                  <a:schemeClr val="dk1"/>
                </a:solidFill>
              </a:rPr>
              <a:t>план</a:t>
            </a:r>
          </a:p>
          <a:p>
            <a:pPr algn="ctr">
              <a:lnSpc>
                <a:spcPct val="96000"/>
              </a:lnSpc>
              <a:defRPr/>
            </a:pPr>
            <a:r>
              <a:rPr lang="ru-RU" sz="1600" dirty="0" smtClean="0">
                <a:solidFill>
                  <a:schemeClr val="dk1"/>
                </a:solidFill>
              </a:rPr>
              <a:t> </a:t>
            </a:r>
            <a:r>
              <a:rPr lang="ru-RU" sz="1600" dirty="0">
                <a:solidFill>
                  <a:schemeClr val="dk1"/>
                </a:solidFill>
              </a:rPr>
              <a:t>график и план закупок МО. Подготовка технической и конкурсной документации для проведения закупки. </a:t>
            </a:r>
          </a:p>
        </p:txBody>
      </p:sp>
      <p:sp>
        <p:nvSpPr>
          <p:cNvPr id="10265" name="AutoShape 1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692633" y="3933056"/>
            <a:ext cx="428571" cy="42513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/>
              <a:t> 6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9" name="Стрелка вправо 38"/>
          <p:cNvSpPr/>
          <p:nvPr>
            <p:custDataLst>
              <p:tags r:id="rId28"/>
            </p:custDataLst>
          </p:nvPr>
        </p:nvSpPr>
        <p:spPr>
          <a:xfrm>
            <a:off x="4482976" y="1916832"/>
            <a:ext cx="1008112" cy="3600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40" name="Стрелка вправо 39"/>
          <p:cNvSpPr/>
          <p:nvPr>
            <p:custDataLst>
              <p:tags r:id="rId29"/>
            </p:custDataLst>
          </p:nvPr>
        </p:nvSpPr>
        <p:spPr>
          <a:xfrm rot="10800000">
            <a:off x="4067945" y="3068960"/>
            <a:ext cx="1008112" cy="3600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41" name="Стрелка вправо 40"/>
          <p:cNvSpPr/>
          <p:nvPr>
            <p:custDataLst>
              <p:tags r:id="rId30"/>
            </p:custDataLst>
          </p:nvPr>
        </p:nvSpPr>
        <p:spPr>
          <a:xfrm>
            <a:off x="4499992" y="4509120"/>
            <a:ext cx="1008112" cy="3600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42" name="Стрелка вправо 41"/>
          <p:cNvSpPr/>
          <p:nvPr>
            <p:custDataLst>
              <p:tags r:id="rId31"/>
            </p:custDataLst>
          </p:nvPr>
        </p:nvSpPr>
        <p:spPr>
          <a:xfrm rot="10800000">
            <a:off x="4067945" y="5805264"/>
            <a:ext cx="1008112" cy="3600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43" name="Стрелка вправо 42"/>
          <p:cNvSpPr/>
          <p:nvPr>
            <p:custDataLst>
              <p:tags r:id="rId32"/>
            </p:custDataLst>
          </p:nvPr>
        </p:nvSpPr>
        <p:spPr>
          <a:xfrm rot="5400000">
            <a:off x="6984268" y="2456892"/>
            <a:ext cx="288032" cy="3600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44" name="Стрелка вправо 43"/>
          <p:cNvSpPr/>
          <p:nvPr>
            <p:custDataLst>
              <p:tags r:id="rId33"/>
            </p:custDataLst>
          </p:nvPr>
        </p:nvSpPr>
        <p:spPr>
          <a:xfrm rot="5400000">
            <a:off x="6948264" y="5229200"/>
            <a:ext cx="360040" cy="3600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45" name="Стрелка вправо 44"/>
          <p:cNvSpPr/>
          <p:nvPr>
            <p:custDataLst>
              <p:tags r:id="rId34"/>
            </p:custDataLst>
          </p:nvPr>
        </p:nvSpPr>
        <p:spPr>
          <a:xfrm rot="5400000">
            <a:off x="1943708" y="3825639"/>
            <a:ext cx="288032" cy="3600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49" name="TextBox 1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532813" y="6638925"/>
            <a:ext cx="468312" cy="24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D9D9D9"/>
                </a:solidFill>
                <a:latin typeface="+mn-lt"/>
              </a:rPr>
              <a:t>12</a:t>
            </a:r>
            <a:endParaRPr lang="ru-RU" altLang="ru-RU" sz="1800" b="1" dirty="0">
              <a:solidFill>
                <a:srgbClr val="D9D9D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Объект 33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5954" name="think-cell Slide" r:id="rId40" imgW="360" imgH="360" progId="">
              <p:embed/>
            </p:oleObj>
          </a:graphicData>
        </a:graphic>
      </p:graphicFrame>
      <p:sp>
        <p:nvSpPr>
          <p:cNvPr id="54" name="Овал 53"/>
          <p:cNvSpPr/>
          <p:nvPr>
            <p:custDataLst>
              <p:tags r:id="rId2"/>
            </p:custDataLst>
          </p:nvPr>
        </p:nvSpPr>
        <p:spPr>
          <a:xfrm>
            <a:off x="1187624" y="6253796"/>
            <a:ext cx="6408712" cy="604204"/>
          </a:xfrm>
          <a:prstGeom prst="ellipse">
            <a:avLst/>
          </a:prstGeom>
          <a:solidFill>
            <a:schemeClr val="accent6">
              <a:lumMod val="20000"/>
              <a:lumOff val="8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>
            <p:custDataLst>
              <p:tags r:id="rId3"/>
            </p:custDataLst>
          </p:nvPr>
        </p:nvSpPr>
        <p:spPr>
          <a:xfrm>
            <a:off x="5652120" y="1556792"/>
            <a:ext cx="3275856" cy="936104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5" name="Овал 44"/>
          <p:cNvSpPr/>
          <p:nvPr>
            <p:custDataLst>
              <p:tags r:id="rId4"/>
            </p:custDataLst>
          </p:nvPr>
        </p:nvSpPr>
        <p:spPr>
          <a:xfrm>
            <a:off x="5220072" y="2564904"/>
            <a:ext cx="3275856" cy="936104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4" name="Овал 43"/>
          <p:cNvSpPr/>
          <p:nvPr>
            <p:custDataLst>
              <p:tags r:id="rId5"/>
            </p:custDataLst>
          </p:nvPr>
        </p:nvSpPr>
        <p:spPr>
          <a:xfrm>
            <a:off x="5364088" y="3501008"/>
            <a:ext cx="3275856" cy="936104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2" name="Овал 41"/>
          <p:cNvSpPr/>
          <p:nvPr>
            <p:custDataLst>
              <p:tags r:id="rId6"/>
            </p:custDataLst>
          </p:nvPr>
        </p:nvSpPr>
        <p:spPr>
          <a:xfrm>
            <a:off x="4932040" y="4869160"/>
            <a:ext cx="3275856" cy="936104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1" name="Овал 40"/>
          <p:cNvSpPr/>
          <p:nvPr>
            <p:custDataLst>
              <p:tags r:id="rId7"/>
            </p:custDataLst>
          </p:nvPr>
        </p:nvSpPr>
        <p:spPr>
          <a:xfrm>
            <a:off x="395536" y="4797152"/>
            <a:ext cx="3275856" cy="936104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0" name="Овал 39"/>
          <p:cNvSpPr/>
          <p:nvPr>
            <p:custDataLst>
              <p:tags r:id="rId8"/>
            </p:custDataLst>
          </p:nvPr>
        </p:nvSpPr>
        <p:spPr>
          <a:xfrm>
            <a:off x="-252536" y="3573016"/>
            <a:ext cx="3275856" cy="936104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7" name="Овал 36"/>
          <p:cNvSpPr/>
          <p:nvPr>
            <p:custDataLst>
              <p:tags r:id="rId9"/>
            </p:custDataLst>
          </p:nvPr>
        </p:nvSpPr>
        <p:spPr>
          <a:xfrm>
            <a:off x="827584" y="2564904"/>
            <a:ext cx="3275856" cy="936104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3" name="Овал 32"/>
          <p:cNvSpPr/>
          <p:nvPr>
            <p:custDataLst>
              <p:tags r:id="rId10"/>
            </p:custDataLst>
          </p:nvPr>
        </p:nvSpPr>
        <p:spPr>
          <a:xfrm>
            <a:off x="323528" y="1556792"/>
            <a:ext cx="3275856" cy="936104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5" name="Text Box 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76056" y="2779985"/>
            <a:ext cx="3888432" cy="722313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r>
              <a:rPr lang="ru-RU" altLang="ru-RU" sz="1600" dirty="0">
                <a:solidFill>
                  <a:schemeClr val="dk1"/>
                </a:solidFill>
              </a:rPr>
              <a:t>Сбор средств населения, организаций и индивидуальных предпринимателей и зачисление в доход местного бюджета </a:t>
            </a:r>
          </a:p>
        </p:txBody>
      </p:sp>
      <p:sp>
        <p:nvSpPr>
          <p:cNvPr id="18442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8313" y="1022022"/>
            <a:ext cx="8496300" cy="58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ts val="1900"/>
              </a:lnSpc>
              <a:defRPr/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andara" pitchFamily="34" charset="0"/>
                <a:ea typeface="Segoe UI" pitchFamily="34" charset="0"/>
                <a:cs typeface="Simplified Arabic" pitchFamily="18" charset="-78"/>
              </a:rPr>
              <a:t>III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Candara" pitchFamily="34" charset="0"/>
                <a:ea typeface="Segoe UI" pitchFamily="34" charset="0"/>
                <a:cs typeface="Simplified Arabic" pitchFamily="18" charset="-78"/>
              </a:rPr>
              <a:t>-</a:t>
            </a:r>
            <a:r>
              <a:rPr lang="ru-RU" sz="2000" b="1" dirty="0" err="1">
                <a:solidFill>
                  <a:schemeClr val="tx1">
                    <a:lumMod val="75000"/>
                  </a:schemeClr>
                </a:solidFill>
                <a:latin typeface="Candara" pitchFamily="34" charset="0"/>
                <a:ea typeface="Segoe UI" pitchFamily="34" charset="0"/>
                <a:cs typeface="Simplified Arabic" pitchFamily="18" charset="-78"/>
              </a:rPr>
              <a:t>й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Candara" pitchFamily="34" charset="0"/>
                <a:ea typeface="Segoe UI" pitchFamily="34" charset="0"/>
                <a:cs typeface="Simplified Arabic" pitchFamily="18" charset="-78"/>
              </a:rPr>
              <a:t> этап </a:t>
            </a:r>
            <a:r>
              <a:rPr lang="ru-RU" sz="2000" b="1" dirty="0">
                <a:solidFill>
                  <a:srgbClr val="0070C0"/>
                </a:solidFill>
                <a:latin typeface="Candara" pitchFamily="34" charset="0"/>
                <a:ea typeface="Segoe UI" pitchFamily="34" charset="0"/>
                <a:cs typeface="Simplified Arabic" pitchFamily="18" charset="-78"/>
              </a:rPr>
              <a:t>–реализация проекта и предоставление отчета о ходе реализации проекта </a:t>
            </a:r>
          </a:p>
        </p:txBody>
      </p:sp>
      <p:sp>
        <p:nvSpPr>
          <p:cNvPr id="3075" name="Text Box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5428" y="1746523"/>
            <a:ext cx="4032572" cy="719137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r>
              <a:rPr lang="ru-RU" sz="1600" dirty="0">
                <a:solidFill>
                  <a:schemeClr val="dk1"/>
                </a:solidFill>
              </a:rPr>
              <a:t>Заключение муниципального контракта </a:t>
            </a:r>
            <a:r>
              <a:rPr lang="ru-RU" sz="1600" dirty="0" smtClean="0">
                <a:solidFill>
                  <a:schemeClr val="dk1"/>
                </a:solidFill>
              </a:rPr>
              <a:t>\</a:t>
            </a:r>
          </a:p>
          <a:p>
            <a:pPr algn="ctr">
              <a:lnSpc>
                <a:spcPct val="96000"/>
              </a:lnSpc>
              <a:defRPr/>
            </a:pPr>
            <a:r>
              <a:rPr lang="ru-RU" sz="1600" dirty="0" smtClean="0">
                <a:solidFill>
                  <a:schemeClr val="dk1"/>
                </a:solidFill>
              </a:rPr>
              <a:t>по </a:t>
            </a:r>
            <a:r>
              <a:rPr lang="ru-RU" sz="1600" dirty="0">
                <a:solidFill>
                  <a:schemeClr val="dk1"/>
                </a:solidFill>
              </a:rPr>
              <a:t>итогам проведения конкурсных процедур в соответствии с 44-ФЗ</a:t>
            </a:r>
          </a:p>
        </p:txBody>
      </p:sp>
      <p:sp>
        <p:nvSpPr>
          <p:cNvPr id="3077" name="Text Box 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23528" y="3653110"/>
            <a:ext cx="4032572" cy="712788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r>
              <a:rPr lang="ru-RU" altLang="ru-RU" sz="1600" dirty="0">
                <a:solidFill>
                  <a:schemeClr val="dk1"/>
                </a:solidFill>
              </a:rPr>
              <a:t>Прием работ, подписание актов выполненных работ (формы КС – 2, КС – 3)</a:t>
            </a:r>
          </a:p>
        </p:txBody>
      </p:sp>
      <p:sp>
        <p:nvSpPr>
          <p:cNvPr id="11275" name="AutoShap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995936" y="1629048"/>
            <a:ext cx="472060" cy="426224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000" dirty="0"/>
              <a:t>  1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  <p:sp>
        <p:nvSpPr>
          <p:cNvPr id="3086" name="AutoShape 14"/>
          <p:cNvSpPr>
            <a:spLocks/>
          </p:cNvSpPr>
          <p:nvPr>
            <p:custDataLst>
              <p:tags r:id="rId16"/>
            </p:custDataLst>
          </p:nvPr>
        </p:nvSpPr>
        <p:spPr bwMode="auto">
          <a:xfrm rot="16200000">
            <a:off x="4622963" y="1824148"/>
            <a:ext cx="330200" cy="8064823"/>
          </a:xfrm>
          <a:prstGeom prst="leftBrace">
            <a:avLst>
              <a:gd name="adj1" fmla="val 103595"/>
              <a:gd name="adj2" fmla="val 50065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087" name="Text Box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115616" y="6166123"/>
            <a:ext cx="7344815" cy="503237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r>
              <a:rPr lang="ru-RU" altLang="ru-RU" sz="1600" b="1" dirty="0">
                <a:solidFill>
                  <a:schemeClr val="dk1"/>
                </a:solidFill>
              </a:rPr>
              <a:t>Выполнение мероприятий </a:t>
            </a:r>
            <a:r>
              <a:rPr lang="en-US" altLang="ru-RU" sz="1600" b="1" dirty="0">
                <a:solidFill>
                  <a:schemeClr val="dk1"/>
                </a:solidFill>
              </a:rPr>
              <a:t>III</a:t>
            </a:r>
            <a:r>
              <a:rPr lang="ru-RU" altLang="ru-RU" sz="1600" b="1" dirty="0">
                <a:solidFill>
                  <a:schemeClr val="dk1"/>
                </a:solidFill>
              </a:rPr>
              <a:t>-этапа ежеквартально отражается в </a:t>
            </a:r>
          </a:p>
          <a:p>
            <a:pPr algn="ctr">
              <a:lnSpc>
                <a:spcPct val="96000"/>
              </a:lnSpc>
              <a:defRPr/>
            </a:pPr>
            <a:r>
              <a:rPr lang="ru-RU" altLang="ru-RU" sz="1600" b="1" dirty="0">
                <a:solidFill>
                  <a:schemeClr val="dk1"/>
                </a:solidFill>
              </a:rPr>
              <a:t>отчете об использовании субсидии на поддержку проекта</a:t>
            </a:r>
          </a:p>
        </p:txBody>
      </p:sp>
      <p:sp>
        <p:nvSpPr>
          <p:cNvPr id="11278" name="AutoShap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604448" y="1484784"/>
            <a:ext cx="468312" cy="426224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000"/>
              <a:t> </a:t>
            </a:r>
            <a:r>
              <a:rPr lang="en-US" altLang="ru-RU" sz="2000"/>
              <a:t>2</a:t>
            </a:r>
            <a:endParaRPr lang="ru-RU" altLang="ru-RU" sz="3600">
              <a:latin typeface="Arial" panose="020B0604020202020204" pitchFamily="34" charset="0"/>
            </a:endParaRPr>
          </a:p>
        </p:txBody>
      </p:sp>
      <p:sp>
        <p:nvSpPr>
          <p:cNvPr id="11279" name="AutoShap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95936" y="3581673"/>
            <a:ext cx="468312" cy="426224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000"/>
              <a:t> 5</a:t>
            </a:r>
            <a:endParaRPr lang="ru-RU" altLang="ru-RU" sz="3600">
              <a:latin typeface="Arial" panose="020B0604020202020204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076825" y="4726260"/>
            <a:ext cx="3965584" cy="935038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r>
              <a:rPr lang="ru-RU" altLang="ru-RU" sz="1600" b="1" dirty="0">
                <a:solidFill>
                  <a:schemeClr val="dk1"/>
                </a:solidFill>
              </a:rPr>
              <a:t>Оплата </a:t>
            </a:r>
            <a:r>
              <a:rPr lang="ru-RU" altLang="ru-RU" sz="1600" dirty="0">
                <a:solidFill>
                  <a:schemeClr val="dk1"/>
                </a:solidFill>
              </a:rPr>
              <a:t>в соответствии с актами выполненных работ за счет средств субсидии, бюджета МО, населения, организаций и ИП</a:t>
            </a:r>
          </a:p>
        </p:txBody>
      </p:sp>
      <p:sp>
        <p:nvSpPr>
          <p:cNvPr id="11281" name="AutoShape 1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675688" y="4581128"/>
            <a:ext cx="468312" cy="422994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000"/>
              <a:t> 7</a:t>
            </a:r>
            <a:endParaRPr lang="ru-RU" altLang="ru-RU" sz="3600">
              <a:latin typeface="Arial" panose="020B0604020202020204" pitchFamily="34" charset="0"/>
            </a:endParaRPr>
          </a:p>
        </p:txBody>
      </p:sp>
      <p:sp>
        <p:nvSpPr>
          <p:cNvPr id="11282" name="Text Box 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076056" y="1748110"/>
            <a:ext cx="3888432" cy="738188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6000"/>
              </a:lnSpc>
              <a:defRPr/>
            </a:pPr>
            <a:r>
              <a:rPr lang="ru-RU" altLang="ru-RU" sz="1600" dirty="0">
                <a:solidFill>
                  <a:schemeClr val="dk1"/>
                </a:solidFill>
                <a:latin typeface="+mn-lt"/>
                <a:cs typeface="+mn-cs"/>
              </a:rPr>
              <a:t>Направление в УЦ МФСК отчета об использовании субсидии с учетом сложившейся экономии.</a:t>
            </a:r>
          </a:p>
        </p:txBody>
      </p:sp>
      <p:sp>
        <p:nvSpPr>
          <p:cNvPr id="11283" name="AutoShape 1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675688" y="2498720"/>
            <a:ext cx="468312" cy="426224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000"/>
              <a:t> 3</a:t>
            </a:r>
            <a:endParaRPr lang="ru-RU" altLang="ru-RU" sz="3600">
              <a:latin typeface="Arial" panose="020B0604020202020204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3528" y="2718073"/>
            <a:ext cx="4032572" cy="576262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r>
              <a:rPr lang="ru-RU" altLang="ru-RU" sz="1600" dirty="0">
                <a:solidFill>
                  <a:schemeClr val="dk1"/>
                </a:solidFill>
              </a:rPr>
              <a:t>Выполнение работ, оказание услуг, поставка материалов по контракту</a:t>
            </a:r>
          </a:p>
        </p:txBody>
      </p:sp>
      <p:sp>
        <p:nvSpPr>
          <p:cNvPr id="11285" name="AutoShape 1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95936" y="2645048"/>
            <a:ext cx="468312" cy="426224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000"/>
              <a:t>4</a:t>
            </a:r>
            <a:endParaRPr lang="ru-RU" altLang="ru-RU" sz="3600">
              <a:latin typeface="Arial" panose="020B0604020202020204" pitchFamily="34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076056" y="3653110"/>
            <a:ext cx="3888432" cy="852488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r>
              <a:rPr lang="ru-RU" altLang="ru-RU" sz="1600" dirty="0">
                <a:solidFill>
                  <a:schemeClr val="dk1"/>
                </a:solidFill>
              </a:rPr>
              <a:t>Направление заявки  на перечисление средств в Управление Федерального казначейства</a:t>
            </a:r>
          </a:p>
        </p:txBody>
      </p:sp>
      <p:sp>
        <p:nvSpPr>
          <p:cNvPr id="11287" name="AutoShape 1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675688" y="3506832"/>
            <a:ext cx="468312" cy="426224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000"/>
              <a:t> 6</a:t>
            </a:r>
            <a:endParaRPr lang="ru-RU" altLang="ru-RU" sz="3600">
              <a:latin typeface="Arial" panose="020B0604020202020204" pitchFamily="34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23528" y="4726260"/>
            <a:ext cx="4032572" cy="669925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6000"/>
              </a:lnSpc>
              <a:defRPr/>
            </a:pPr>
            <a:r>
              <a:rPr lang="ru-RU" altLang="ru-RU" sz="1600" dirty="0">
                <a:solidFill>
                  <a:schemeClr val="dk1"/>
                </a:solidFill>
              </a:rPr>
              <a:t>Завершение работ по проекту. Торжественное открытие / ввод в эксплуатацию.</a:t>
            </a:r>
          </a:p>
        </p:txBody>
      </p:sp>
      <p:sp>
        <p:nvSpPr>
          <p:cNvPr id="11296" name="AutoShape 1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995936" y="4653235"/>
            <a:ext cx="468312" cy="426224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ru-RU" sz="200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46" name="Стрелка вправо 45"/>
          <p:cNvSpPr/>
          <p:nvPr>
            <p:custDataLst>
              <p:tags r:id="rId30"/>
            </p:custDataLst>
          </p:nvPr>
        </p:nvSpPr>
        <p:spPr>
          <a:xfrm>
            <a:off x="4427984" y="1916832"/>
            <a:ext cx="576064" cy="360040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47" name="Стрелка вправо 46"/>
          <p:cNvSpPr/>
          <p:nvPr>
            <p:custDataLst>
              <p:tags r:id="rId31"/>
            </p:custDataLst>
          </p:nvPr>
        </p:nvSpPr>
        <p:spPr>
          <a:xfrm rot="10800000">
            <a:off x="4427984" y="2852936"/>
            <a:ext cx="576064" cy="360040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48" name="Стрелка вправо 47"/>
          <p:cNvSpPr/>
          <p:nvPr>
            <p:custDataLst>
              <p:tags r:id="rId32"/>
            </p:custDataLst>
          </p:nvPr>
        </p:nvSpPr>
        <p:spPr>
          <a:xfrm rot="5400000">
            <a:off x="6818058" y="2479086"/>
            <a:ext cx="188404" cy="360040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49" name="Стрелка вправо 48"/>
          <p:cNvSpPr/>
          <p:nvPr>
            <p:custDataLst>
              <p:tags r:id="rId33"/>
            </p:custDataLst>
          </p:nvPr>
        </p:nvSpPr>
        <p:spPr>
          <a:xfrm>
            <a:off x="4427984" y="3861048"/>
            <a:ext cx="576064" cy="360040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50" name="Стрелка вправо 49"/>
          <p:cNvSpPr/>
          <p:nvPr>
            <p:custDataLst>
              <p:tags r:id="rId34"/>
            </p:custDataLst>
          </p:nvPr>
        </p:nvSpPr>
        <p:spPr>
          <a:xfrm rot="5400000">
            <a:off x="2353562" y="3271174"/>
            <a:ext cx="188404" cy="360040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51" name="Стрелка вправо 50"/>
          <p:cNvSpPr/>
          <p:nvPr>
            <p:custDataLst>
              <p:tags r:id="rId35"/>
            </p:custDataLst>
          </p:nvPr>
        </p:nvSpPr>
        <p:spPr>
          <a:xfrm rot="5400000">
            <a:off x="6890066" y="4423302"/>
            <a:ext cx="188404" cy="360040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52" name="Стрелка вправо 51"/>
          <p:cNvSpPr/>
          <p:nvPr>
            <p:custDataLst>
              <p:tags r:id="rId36"/>
            </p:custDataLst>
          </p:nvPr>
        </p:nvSpPr>
        <p:spPr>
          <a:xfrm rot="10800000">
            <a:off x="4427984" y="4869160"/>
            <a:ext cx="576064" cy="360040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32" name="TextBox 9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0" y="-1286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СХЕМА РЕАЛИЗАЦИИ КОНКУРСНОГО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ОТБОРА ПРОЕКТОВ </a:t>
            </a:r>
            <a:r>
              <a:rPr lang="ru-RU" altLang="ru-RU" sz="2000" b="1" dirty="0" smtClean="0">
                <a:solidFill>
                  <a:srgbClr val="0070C0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(ПРОДОЛЖЕНИЕ)</a:t>
            </a:r>
            <a:endParaRPr lang="ru-RU" altLang="ru-RU" b="1" dirty="0">
              <a:solidFill>
                <a:srgbClr val="0070C0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TextBox 14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532813" y="6638925"/>
            <a:ext cx="468312" cy="24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D9D9D9"/>
                </a:solidFill>
                <a:latin typeface="+mn-lt"/>
              </a:rPr>
              <a:t>13</a:t>
            </a:r>
            <a:endParaRPr lang="ru-RU" altLang="ru-RU" sz="1800" b="1" dirty="0">
              <a:solidFill>
                <a:srgbClr val="D9D9D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edissiya.ru/tinybrowser/images/image/realizatciya-programmy-proekta-i-e-tap-ustroystva-parka-v-sele-e-dissiya-kurskogo-rayona-stavropol-skogo-kraya/04/271120151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786058"/>
            <a:ext cx="2892475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6492875"/>
            <a:ext cx="500034" cy="365125"/>
          </a:xfrm>
        </p:spPr>
        <p:txBody>
          <a:bodyPr/>
          <a:lstStyle/>
          <a:p>
            <a:fld id="{26666E84-CA21-407A-9098-B0529236DD86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РЕАЛИЗАЦИЯ  ПРОЕКТОВ  ПМИ</a:t>
            </a:r>
            <a:endParaRPr lang="en-US" altLang="ru-RU" b="1" dirty="0" smtClean="0">
              <a:solidFill>
                <a:srgbClr val="0070C0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НА ТЕРРИТОРИИ  КУРСКОГО РАЙОНА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2014-2017 ГОДЫ</a:t>
            </a:r>
            <a:endParaRPr lang="ru-RU" altLang="ru-RU" b="1" dirty="0">
              <a:solidFill>
                <a:srgbClr val="0070C0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Рисунок 15" descr="http://pmisk.ru/uploads/projects-before/c4006f424f75d7bab9f885c18be8a8e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2880000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http://pmisk.ru/uploads/projects-after/cef2e5dc2488bae3c3cb5fb0754247e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3000372"/>
            <a:ext cx="2880000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http://pmisk.ru/uploads/projects-after/7eeeb88415f632a560f0418b8db2524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518000"/>
            <a:ext cx="2880000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C:\Users\Admin\Desktop\ДК\WP_20180423_0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6264000" y="857232"/>
            <a:ext cx="2880000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http://pmisk.ru/uploads/projects-after/31870821764f14392c9c8cff8429a4bc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4518000"/>
            <a:ext cx="2880000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http://pmisk.ru/uploads/projects-after/f162d4ca444c37603b504acba0b304a2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071678"/>
            <a:ext cx="2160000" cy="222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http://pmisk.ru/uploads/projects-after/d9285e4217f752c804086281918baf7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2071678"/>
            <a:ext cx="2160000" cy="219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6492875"/>
            <a:ext cx="500034" cy="365125"/>
          </a:xfrm>
        </p:spPr>
        <p:txBody>
          <a:bodyPr/>
          <a:lstStyle/>
          <a:p>
            <a:fld id="{26666E84-CA21-407A-9098-B0529236DD86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5984" y="57148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ИСХОДНОЕ СОСТОЯНИЕ ОБЪЕКТА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43174" y="3786190"/>
            <a:ext cx="421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РЕЗУЛЬТАТЫ РЕАЛИЗАЦИИ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dium" charset="0"/>
                <a:ea typeface="Times New Roman" pitchFamily="18" charset="0"/>
                <a:cs typeface="Times New Roman" pitchFamily="18" charset="0"/>
              </a:rPr>
              <a:t>Ремонт здания Дома культуры поселка Рощино Курского района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8501090" y="0"/>
            <a:ext cx="642910" cy="642918"/>
          </a:xfrm>
        </p:spPr>
        <p:txBody>
          <a:bodyPr>
            <a:normAutofit/>
          </a:bodyPr>
          <a:lstStyle/>
          <a:p>
            <a:r>
              <a:rPr sz="1800" smtClean="0"/>
              <a:t>2014 год</a:t>
            </a:r>
            <a:endParaRPr lang="ru-RU" sz="1800" dirty="0"/>
          </a:p>
        </p:txBody>
      </p:sp>
      <p:pic>
        <p:nvPicPr>
          <p:cNvPr id="13" name="Рисунок 12" descr="http://pmisk.ru/uploads/projects-before/a1f053ae41969513f3d155abb1f79ab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071546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pmisk.ru/uploads/projects-after/cef2e5dc2488bae3c3cb5fb0754247e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143380"/>
            <a:ext cx="38576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pmisk.ru/uploads/projects-after/4be254c106f6e9cdabdac27f534b733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14818"/>
            <a:ext cx="37862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857884" y="1071546"/>
            <a:ext cx="328611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/>
                <a:ea typeface="Times New Roman" pitchFamily="18" charset="0"/>
                <a:cs typeface="Times New Roman" pitchFamily="18" charset="0"/>
              </a:rPr>
              <a:t>ИСТОЧНИКИ ФИНАНСИРОВАНИЯ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egular"/>
                <a:ea typeface="Times New Roman" pitchFamily="18" charset="0"/>
                <a:cs typeface="Times New Roman" pitchFamily="18" charset="0"/>
              </a:rPr>
              <a:t>Краевой бюджет: 1 384 350.00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egular"/>
                <a:ea typeface="Times New Roman" pitchFamily="18" charset="0"/>
                <a:cs typeface="Times New Roman" pitchFamily="18" charset="0"/>
              </a:rPr>
              <a:t>Бюджет поселения: 202 343.00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egular"/>
                <a:ea typeface="Times New Roman" pitchFamily="18" charset="0"/>
                <a:cs typeface="Times New Roman" pitchFamily="18" charset="0"/>
              </a:rPr>
              <a:t>Население: 63 000.00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egular"/>
                <a:ea typeface="Times New Roman" pitchFamily="18" charset="0"/>
                <a:cs typeface="Times New Roman" pitchFamily="18" charset="0"/>
              </a:rPr>
              <a:t>Организации:  20 000.00</a:t>
            </a:r>
            <a:endParaRPr lang="ru-RU" sz="1600" dirty="0" smtClean="0">
              <a:solidFill>
                <a:srgbClr val="000000"/>
              </a:solidFill>
              <a:latin typeface="Regular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Безвозмездный труд населения (чел.): 22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 descr="http://pmisk.ru/uploads/projects-before/aa657bf17781cd5ef17b45827676c57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071546"/>
            <a:ext cx="255905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6492875"/>
            <a:ext cx="500034" cy="365125"/>
          </a:xfrm>
        </p:spPr>
        <p:txBody>
          <a:bodyPr/>
          <a:lstStyle/>
          <a:p>
            <a:fld id="{26666E84-CA21-407A-9098-B0529236DD86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14546" y="714356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ИСХОДНОЕ СОСТОЯНИЕ ОБЪЕКТА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00232" y="3857628"/>
            <a:ext cx="421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РЕЗУЛЬТАТЫ РЕАЛИЗАЦИИ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8501090" y="0"/>
            <a:ext cx="642910" cy="642918"/>
          </a:xfrm>
        </p:spPr>
        <p:txBody>
          <a:bodyPr>
            <a:normAutofit/>
          </a:bodyPr>
          <a:lstStyle/>
          <a:p>
            <a:r>
              <a:rPr sz="1800" smtClean="0"/>
              <a:t>2014 год</a:t>
            </a:r>
            <a:endParaRPr lang="ru-RU" sz="1800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Medium"/>
                <a:ea typeface="Times New Roman" pitchFamily="18" charset="0"/>
                <a:cs typeface="Times New Roman" pitchFamily="18" charset="0"/>
              </a:rPr>
              <a:t>Ремонт системы электроснабжения, системы отопления и устройство котельной здания Русского СДК села Русское Курского района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http://pmisk.ru/uploads/projects-before/ecf10db32405a13c713b2984b2cc1f1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25717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pmisk.ru/uploads/projects-after/c75998ce45f7e583b74fb186702bb27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357694"/>
            <a:ext cx="38576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pmisk.ru/uploads/projects-after/d55626f0d0e95b67e82ec811bd78666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357694"/>
            <a:ext cx="38576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5786446" y="1071546"/>
            <a:ext cx="335755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/>
                <a:ea typeface="Times New Roman" pitchFamily="18" charset="0"/>
                <a:cs typeface="Times New Roman" pitchFamily="18" charset="0"/>
              </a:rPr>
              <a:t>ИСТОЧНИКИ ФИНАНСИРОВАНИЯ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Краевой бюджет: 1 989 330.00</a:t>
            </a:r>
            <a:endParaRPr lang="ru-RU" sz="16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Бюджет поселения: 606 750.00</a:t>
            </a:r>
            <a:endParaRPr lang="ru-RU" sz="16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Население: 25 070.00</a:t>
            </a:r>
            <a:endParaRPr lang="ru-RU" sz="16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Организации:  150 000.00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Безвозмездный труд населения (чел.): 12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Вклад организаций безвозмездным оказанием услуг (руб.): 49 068</a:t>
            </a:r>
          </a:p>
        </p:txBody>
      </p:sp>
      <p:pic>
        <p:nvPicPr>
          <p:cNvPr id="23" name="Рисунок 22" descr="http://pmisk.ru/uploads/projects-before/8f7e0d229d985f425823611871b9902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1214422"/>
            <a:ext cx="281093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6492875"/>
            <a:ext cx="500034" cy="365125"/>
          </a:xfrm>
        </p:spPr>
        <p:txBody>
          <a:bodyPr/>
          <a:lstStyle/>
          <a:p>
            <a:fld id="{26666E84-CA21-407A-9098-B0529236DD86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08" y="500042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ИСХОДНОЕ СОСТОЯНИЕ ОБЪЕКТА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00166" y="3714752"/>
            <a:ext cx="421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РЕЗУЛЬТАТЫ РЕАЛИЗАЦИИ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8501090" y="0"/>
            <a:ext cx="642910" cy="642918"/>
          </a:xfrm>
        </p:spPr>
        <p:txBody>
          <a:bodyPr>
            <a:normAutofit/>
          </a:bodyPr>
          <a:lstStyle/>
          <a:p>
            <a:r>
              <a:rPr sz="1800" smtClean="0"/>
              <a:t>2014 год</a:t>
            </a:r>
            <a:endParaRPr lang="ru-RU" sz="1800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cs typeface="Miriam" pitchFamily="34" charset="-79"/>
              </a:rPr>
              <a:t>Второй этап устройства парка села </a:t>
            </a:r>
            <a:r>
              <a:rPr lang="ru-RU" sz="2000" dirty="0" err="1" smtClean="0">
                <a:solidFill>
                  <a:srgbClr val="000000"/>
                </a:solidFill>
                <a:cs typeface="Miriam" pitchFamily="34" charset="-79"/>
              </a:rPr>
              <a:t>Эдиссия</a:t>
            </a:r>
            <a:r>
              <a:rPr lang="ru-RU" sz="2000" dirty="0" smtClean="0">
                <a:solidFill>
                  <a:srgbClr val="000000"/>
                </a:solidFill>
                <a:cs typeface="Miriam" pitchFamily="34" charset="-79"/>
              </a:rPr>
              <a:t> Курского района</a:t>
            </a:r>
            <a:endParaRPr lang="ru-RU" sz="2000" dirty="0">
              <a:solidFill>
                <a:srgbClr val="000000"/>
              </a:solidFill>
              <a:cs typeface="Miriam" pitchFamily="34" charset="-79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500694" y="928670"/>
            <a:ext cx="364330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/>
                <a:ea typeface="Times New Roman" pitchFamily="18" charset="0"/>
                <a:cs typeface="Times New Roman" pitchFamily="18" charset="0"/>
              </a:rPr>
              <a:t>ИСТОЧНИКИ ФИНАНСИРОВАНИЯ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Краевой бюджет: 2 000 000.00</a:t>
            </a:r>
            <a:endParaRPr lang="ru-RU" sz="16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Бюджет поселения: 285 000.00</a:t>
            </a:r>
            <a:endParaRPr lang="ru-RU" sz="16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Население: 50 000.00</a:t>
            </a:r>
            <a:endParaRPr lang="ru-RU" sz="16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Организации:  30 000.00</a:t>
            </a:r>
            <a:endParaRPr lang="ru-RU" sz="1400" dirty="0" smtClean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Безвозмездный труд населения (чел.): 30 Вклад населения в натуральной форме (руб.): 26 500 Вклад организаций в натуральной форме (руб.): 36 000 Вклад организаций безвозмездным оказанием услуг (руб.): 95 000</a:t>
            </a:r>
          </a:p>
        </p:txBody>
      </p:sp>
      <p:pic>
        <p:nvPicPr>
          <p:cNvPr id="20" name="Picture 4" descr="http://pmisk.ru/uploads/projects-before/14131ad60f81a27db8478fdb5090e0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071942"/>
            <a:ext cx="3786214" cy="2589652"/>
          </a:xfrm>
          <a:prstGeom prst="rect">
            <a:avLst/>
          </a:prstGeom>
          <a:noFill/>
        </p:spPr>
      </p:pic>
      <p:pic>
        <p:nvPicPr>
          <p:cNvPr id="149506" name="Picture 2" descr="http://edissiya.ru/tinybrowser/images/proekt/28112014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71942"/>
            <a:ext cx="3571900" cy="2571768"/>
          </a:xfrm>
          <a:prstGeom prst="rect">
            <a:avLst/>
          </a:prstGeom>
          <a:noFill/>
        </p:spPr>
      </p:pic>
      <p:pic>
        <p:nvPicPr>
          <p:cNvPr id="149510" name="Picture 6" descr="ÐÐ°Ð²ÐµÑÑÐµÐ½Ð¸Ðµ Ð¿ÑÐ¾ÐµÐºÑÐ° I ÑÑÐ°Ð¿ ÑÑÑÑÐ¾Ð¹ÑÑÐ²Ð° Ð¿Ð°ÑÐºÐ° Ð² Ñ. Ð­Ð´Ð¸ÑÑÐ¸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857232"/>
            <a:ext cx="2857520" cy="2471324"/>
          </a:xfrm>
          <a:prstGeom prst="rect">
            <a:avLst/>
          </a:prstGeom>
          <a:noFill/>
        </p:spPr>
      </p:pic>
      <p:pic>
        <p:nvPicPr>
          <p:cNvPr id="11" name="Picture 4" descr="http://edissiya.ru/tinybrowser/images/foto/010920143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857232"/>
            <a:ext cx="235745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6492875"/>
            <a:ext cx="500034" cy="365125"/>
          </a:xfrm>
        </p:spPr>
        <p:txBody>
          <a:bodyPr/>
          <a:lstStyle/>
          <a:p>
            <a:fld id="{26666E84-CA21-407A-9098-B0529236DD86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08" y="500042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ИСХОДНОЕ СОСТОЯНИЕ ОБЪЕКТА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14546" y="3643314"/>
            <a:ext cx="421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РЕЗУЛЬТАТЫ РЕАЛИЗАЦИИ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8501090" y="0"/>
            <a:ext cx="642910" cy="642918"/>
          </a:xfrm>
        </p:spPr>
        <p:txBody>
          <a:bodyPr>
            <a:normAutofit/>
          </a:bodyPr>
          <a:lstStyle/>
          <a:p>
            <a:r>
              <a:rPr sz="1800" smtClean="0"/>
              <a:t>2015 год</a:t>
            </a:r>
            <a:endParaRPr lang="ru-RU" sz="18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00628" y="1071546"/>
            <a:ext cx="428624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/>
                <a:ea typeface="Times New Roman" pitchFamily="18" charset="0"/>
                <a:cs typeface="Times New Roman" pitchFamily="18" charset="0"/>
              </a:rPr>
              <a:t>ИСТОЧНИКИ ФИНАНСИРОВАНИЯ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 charset="0"/>
                <a:ea typeface="Times New Roman" pitchFamily="18" charset="0"/>
                <a:cs typeface="Times New Roman" pitchFamily="18" charset="0"/>
              </a:rPr>
              <a:t>Краевой бюджет: 1 673 350.00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 charset="0"/>
                <a:ea typeface="Times New Roman" pitchFamily="18" charset="0"/>
                <a:cs typeface="Times New Roman" pitchFamily="18" charset="0"/>
              </a:rPr>
              <a:t>Бюджет поселения: 611 647.00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 charset="0"/>
                <a:ea typeface="Times New Roman" pitchFamily="18" charset="0"/>
                <a:cs typeface="Times New Roman" pitchFamily="18" charset="0"/>
              </a:rPr>
              <a:t>Население: 40 000.00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 charset="0"/>
                <a:ea typeface="Times New Roman" pitchFamily="18" charset="0"/>
                <a:cs typeface="Times New Roman" pitchFamily="18" charset="0"/>
              </a:rPr>
              <a:t>Организации: 40 000.00</a:t>
            </a:r>
            <a:endParaRPr lang="ru-RU" sz="1400" dirty="0" smtClean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Безвозмездный труд населения (чел.): 29 Вклад организаций в натуральной форме (руб.): 85 000,00 Вклад организаций безвозмездным трудом (руб.): 40 034,00</a:t>
            </a:r>
          </a:p>
        </p:txBody>
      </p:sp>
      <p:pic>
        <p:nvPicPr>
          <p:cNvPr id="12" name="Рисунок 11" descr="http://pmisk.ru/uploads/projects-after/aff2fe2c4d7185dbb288528d5eb72a9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71942"/>
            <a:ext cx="38576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edissiya.ru/tinybrowser/images/image/realizatciya-programmy-proekta-i-e-tap-ustroystva-parka-v-sele-e-dissiya-kurskogo-rayona-stavropol-skogo-kraya/04/2711201511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7" y="4071942"/>
            <a:ext cx="3934361" cy="2559951"/>
          </a:xfrm>
          <a:prstGeom prst="rect">
            <a:avLst/>
          </a:prstGeom>
          <a:noFill/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dium"/>
                <a:ea typeface="Times New Roman" pitchFamily="18" charset="0"/>
                <a:cs typeface="Times New Roman" pitchFamily="18" charset="0"/>
              </a:rPr>
              <a:t>Заключительный этап устройства парка села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edium"/>
                <a:ea typeface="Times New Roman" pitchFamily="18" charset="0"/>
                <a:cs typeface="Times New Roman" pitchFamily="18" charset="0"/>
              </a:rPr>
              <a:t>Эдиссия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dium"/>
                <a:ea typeface="Times New Roman" pitchFamily="18" charset="0"/>
                <a:cs typeface="Times New Roman" pitchFamily="18" charset="0"/>
              </a:rPr>
              <a:t> Курского района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1014" name="Picture 6" descr="http://edissiya.ru/tinybrowser/images/image/realizatciya-programmy-proekta-i-e-tap-ustroystva-parka-v-sele-e-dissiya-kurskogo-rayona-stavropol-skogo-kraya/ustanovka-detskogo-igrovogo-oborudovaniya/1711201510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71546"/>
            <a:ext cx="369040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altLang="ru-RU" sz="2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  <a:cs typeface="+mn-cs"/>
              </a:rPr>
              <a:t>Как это работает?</a:t>
            </a:r>
          </a:p>
        </p:txBody>
      </p:sp>
      <p:grpSp>
        <p:nvGrpSpPr>
          <p:cNvPr id="2" name="Группа 51"/>
          <p:cNvGrpSpPr>
            <a:grpSpLocks/>
          </p:cNvGrpSpPr>
          <p:nvPr/>
        </p:nvGrpSpPr>
        <p:grpSpPr bwMode="auto">
          <a:xfrm>
            <a:off x="500034" y="571480"/>
            <a:ext cx="8143931" cy="5810269"/>
            <a:chOff x="957732" y="1047590"/>
            <a:chExt cx="7291162" cy="5333737"/>
          </a:xfrm>
        </p:grpSpPr>
        <p:grpSp>
          <p:nvGrpSpPr>
            <p:cNvPr id="3" name="Группа 210"/>
            <p:cNvGrpSpPr>
              <a:grpSpLocks/>
            </p:cNvGrpSpPr>
            <p:nvPr/>
          </p:nvGrpSpPr>
          <p:grpSpPr bwMode="auto">
            <a:xfrm>
              <a:off x="962494" y="1047590"/>
              <a:ext cx="7286400" cy="1012775"/>
              <a:chOff x="928938" y="558354"/>
              <a:chExt cx="7286400" cy="1012775"/>
            </a:xfrm>
          </p:grpSpPr>
          <p:sp>
            <p:nvSpPr>
              <p:cNvPr id="151" name="AutoShape 5"/>
              <p:cNvSpPr>
                <a:spLocks noChangeArrowheads="1"/>
              </p:cNvSpPr>
              <p:nvPr/>
            </p:nvSpPr>
            <p:spPr bwMode="gray">
              <a:xfrm>
                <a:off x="928938" y="558354"/>
                <a:ext cx="7286400" cy="1012775"/>
              </a:xfrm>
              <a:prstGeom prst="roundRect">
                <a:avLst>
                  <a:gd name="adj" fmla="val 7292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sz="1600" b="1">
                  <a:ln w="3175" cmpd="sng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4" name="Text Box 7"/>
              <p:cNvSpPr txBox="1">
                <a:spLocks noChangeArrowheads="1"/>
              </p:cNvSpPr>
              <p:nvPr/>
            </p:nvSpPr>
            <p:spPr bwMode="white">
              <a:xfrm>
                <a:off x="1946495" y="588516"/>
                <a:ext cx="6197409" cy="536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12700" indent="-12700">
                  <a:buClr>
                    <a:schemeClr val="tx1"/>
                  </a:buClr>
                  <a:defRPr/>
                </a:pPr>
                <a:r>
                  <a:rPr lang="ru-RU" sz="1600" b="1" dirty="0">
                    <a:ln w="10541" cmpd="sng">
                      <a:noFill/>
                      <a:prstDash val="solid"/>
                    </a:ln>
                    <a:solidFill>
                      <a:schemeClr val="tx1">
                        <a:lumMod val="50000"/>
                      </a:schemeClr>
                    </a:solidFill>
                    <a:latin typeface="Arial Narrow" pitchFamily="34" charset="0"/>
                    <a:cs typeface="+mn-cs"/>
                  </a:rPr>
                  <a:t>Администрации муниципальных образований края совместно с населением отбирают и готовят проекты для участия в региональном конкурсе</a:t>
                </a:r>
                <a:endParaRPr lang="en-US" sz="1600" b="1" dirty="0">
                  <a:ln w="10541" cmpd="sng">
                    <a:noFill/>
                    <a:prstDash val="solid"/>
                  </a:ln>
                  <a:solidFill>
                    <a:schemeClr val="tx1">
                      <a:lumMod val="50000"/>
                    </a:schemeClr>
                  </a:solidFill>
                  <a:latin typeface="Arial Narrow" pitchFamily="34" charset="0"/>
                  <a:cs typeface="+mn-cs"/>
                </a:endParaRPr>
              </a:p>
            </p:txBody>
          </p: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1000100" y="565391"/>
                <a:ext cx="928694" cy="949929"/>
                <a:chOff x="4166" y="1706"/>
                <a:chExt cx="1252" cy="1252"/>
              </a:xfrm>
            </p:grpSpPr>
            <p:sp>
              <p:nvSpPr>
                <p:cNvPr id="147" name="Oval 9"/>
                <p:cNvSpPr>
                  <a:spLocks noChangeArrowheads="1"/>
                </p:cNvSpPr>
                <p:nvPr/>
              </p:nvSpPr>
              <p:spPr bwMode="gray">
                <a:xfrm>
                  <a:off x="4166" y="1705"/>
                  <a:ext cx="1252" cy="12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 sz="1600" b="1">
                    <a:ln w="3175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50000"/>
                      </a:schemeClr>
                    </a:solidFill>
                    <a:latin typeface="Arial Narrow" pitchFamily="34" charset="0"/>
                    <a:cs typeface="Arial" charset="0"/>
                  </a:endParaRPr>
                </a:p>
              </p:txBody>
            </p:sp>
            <p:sp>
              <p:nvSpPr>
                <p:cNvPr id="148" name="Oval 10"/>
                <p:cNvSpPr>
                  <a:spLocks noChangeArrowheads="1"/>
                </p:cNvSpPr>
                <p:nvPr/>
              </p:nvSpPr>
              <p:spPr bwMode="gray">
                <a:xfrm>
                  <a:off x="4177" y="1709"/>
                  <a:ext cx="1222" cy="12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 sz="1600" b="1">
                    <a:ln w="3175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50000"/>
                      </a:schemeClr>
                    </a:solidFill>
                    <a:latin typeface="Arial Narrow" pitchFamily="34" charset="0"/>
                    <a:cs typeface="Arial" charset="0"/>
                  </a:endParaRPr>
                </a:p>
              </p:txBody>
            </p:sp>
            <p:sp>
              <p:nvSpPr>
                <p:cNvPr id="149" name="Oval 11"/>
                <p:cNvSpPr>
                  <a:spLocks noChangeArrowheads="1"/>
                </p:cNvSpPr>
                <p:nvPr/>
              </p:nvSpPr>
              <p:spPr bwMode="gray">
                <a:xfrm>
                  <a:off x="4196" y="1724"/>
                  <a:ext cx="1160" cy="11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 sz="1600" b="1">
                    <a:ln w="3175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50000"/>
                      </a:schemeClr>
                    </a:solidFill>
                    <a:latin typeface="Arial Narrow" pitchFamily="34" charset="0"/>
                    <a:cs typeface="Arial" charset="0"/>
                  </a:endParaRPr>
                </a:p>
              </p:txBody>
            </p:sp>
            <p:sp>
              <p:nvSpPr>
                <p:cNvPr id="150" name="Oval 12"/>
                <p:cNvSpPr>
                  <a:spLocks noChangeArrowheads="1"/>
                </p:cNvSpPr>
                <p:nvPr/>
              </p:nvSpPr>
              <p:spPr bwMode="gray">
                <a:xfrm>
                  <a:off x="4263" y="1753"/>
                  <a:ext cx="1034" cy="9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 sz="1600" b="1">
                    <a:ln w="3175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50000"/>
                      </a:schemeClr>
                    </a:solidFill>
                    <a:latin typeface="Arial Narrow" pitchFamily="34" charset="0"/>
                    <a:cs typeface="Arial" charset="0"/>
                  </a:endParaRPr>
                </a:p>
              </p:txBody>
            </p:sp>
          </p:grpSp>
          <p:sp>
            <p:nvSpPr>
              <p:cNvPr id="146" name="Text Box 13"/>
              <p:cNvSpPr txBox="1">
                <a:spLocks noChangeArrowheads="1"/>
              </p:cNvSpPr>
              <p:nvPr/>
            </p:nvSpPr>
            <p:spPr bwMode="auto">
              <a:xfrm>
                <a:off x="1012552" y="640976"/>
                <a:ext cx="9260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3200" b="1" dirty="0">
                    <a:ln w="19050">
                      <a:solidFill>
                        <a:schemeClr val="tx1"/>
                      </a:solidFill>
                      <a:prstDash val="solid"/>
                    </a:ln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latin typeface="Arial Narrow" pitchFamily="34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6" name="Группа 247"/>
            <p:cNvGrpSpPr>
              <a:grpSpLocks/>
            </p:cNvGrpSpPr>
            <p:nvPr/>
          </p:nvGrpSpPr>
          <p:grpSpPr bwMode="auto">
            <a:xfrm>
              <a:off x="957732" y="3211247"/>
              <a:ext cx="7286400" cy="1152468"/>
              <a:chOff x="986802" y="3074031"/>
              <a:chExt cx="7286400" cy="1152468"/>
            </a:xfrm>
          </p:grpSpPr>
          <p:sp>
            <p:nvSpPr>
              <p:cNvPr id="222" name="AutoShape 5"/>
              <p:cNvSpPr>
                <a:spLocks noChangeArrowheads="1"/>
              </p:cNvSpPr>
              <p:nvPr/>
            </p:nvSpPr>
            <p:spPr bwMode="gray">
              <a:xfrm>
                <a:off x="986802" y="3074031"/>
                <a:ext cx="7286400" cy="1152468"/>
              </a:xfrm>
              <a:prstGeom prst="roundRect">
                <a:avLst>
                  <a:gd name="adj" fmla="val 7292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sz="1600" b="1">
                  <a:ln w="3175" cmpd="sng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3" name="Text Box 7"/>
              <p:cNvSpPr txBox="1">
                <a:spLocks noChangeArrowheads="1"/>
              </p:cNvSpPr>
              <p:nvPr/>
            </p:nvSpPr>
            <p:spPr bwMode="white">
              <a:xfrm>
                <a:off x="1945622" y="3124828"/>
                <a:ext cx="6197409" cy="988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12700" indent="-12700">
                  <a:buClr>
                    <a:schemeClr val="tx1"/>
                  </a:buClr>
                  <a:defRPr/>
                </a:pPr>
                <a:r>
                  <a:rPr lang="ru-RU" sz="1600" b="1" dirty="0">
                    <a:ln w="10541" cmpd="sng">
                      <a:noFill/>
                      <a:prstDash val="solid"/>
                    </a:ln>
                    <a:solidFill>
                      <a:schemeClr val="tx1">
                        <a:lumMod val="50000"/>
                      </a:schemeClr>
                    </a:solidFill>
                    <a:latin typeface="Arial Narrow" pitchFamily="34" charset="0"/>
                    <a:cs typeface="+mn-cs"/>
                  </a:rPr>
                  <a:t>Субсидии предоставляются из регионального бюджета на условии местного софинансирования (муниципалитет, спонсоры, население), которое может выражаться как в денежном так и в другом эквиваленте (материалы, техника, труд и пр.)</a:t>
                </a:r>
                <a:endParaRPr lang="en-US" sz="1600" b="1" dirty="0">
                  <a:ln w="10541" cmpd="sng">
                    <a:noFill/>
                    <a:prstDash val="solid"/>
                  </a:ln>
                  <a:solidFill>
                    <a:schemeClr val="tx1">
                      <a:lumMod val="50000"/>
                    </a:schemeClr>
                  </a:solidFill>
                  <a:latin typeface="Arial Narrow" pitchFamily="34" charset="0"/>
                  <a:cs typeface="+mn-cs"/>
                </a:endParaRPr>
              </a:p>
            </p:txBody>
          </p:sp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1000100" y="3169571"/>
                <a:ext cx="928694" cy="986348"/>
                <a:chOff x="4166" y="1929"/>
                <a:chExt cx="1252" cy="1300"/>
              </a:xfrm>
            </p:grpSpPr>
            <p:sp>
              <p:nvSpPr>
                <p:cNvPr id="226" name="Oval 9"/>
                <p:cNvSpPr>
                  <a:spLocks noChangeArrowheads="1"/>
                </p:cNvSpPr>
                <p:nvPr/>
              </p:nvSpPr>
              <p:spPr bwMode="gray">
                <a:xfrm>
                  <a:off x="4165" y="1929"/>
                  <a:ext cx="1252" cy="1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 sz="1600" b="1">
                    <a:ln w="3175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50000"/>
                      </a:schemeClr>
                    </a:solidFill>
                    <a:latin typeface="Arial Narrow" pitchFamily="34" charset="0"/>
                    <a:cs typeface="Arial" charset="0"/>
                  </a:endParaRPr>
                </a:p>
              </p:txBody>
            </p:sp>
            <p:sp>
              <p:nvSpPr>
                <p:cNvPr id="227" name="Oval 10"/>
                <p:cNvSpPr>
                  <a:spLocks noChangeArrowheads="1"/>
                </p:cNvSpPr>
                <p:nvPr/>
              </p:nvSpPr>
              <p:spPr bwMode="gray">
                <a:xfrm>
                  <a:off x="4176" y="2008"/>
                  <a:ext cx="1222" cy="12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 sz="1600" b="1">
                    <a:ln w="3175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50000"/>
                      </a:schemeClr>
                    </a:solidFill>
                    <a:latin typeface="Arial Narrow" pitchFamily="34" charset="0"/>
                    <a:cs typeface="Arial" charset="0"/>
                  </a:endParaRPr>
                </a:p>
              </p:txBody>
            </p:sp>
            <p:sp>
              <p:nvSpPr>
                <p:cNvPr id="228" name="Oval 11"/>
                <p:cNvSpPr>
                  <a:spLocks noChangeArrowheads="1"/>
                </p:cNvSpPr>
                <p:nvPr/>
              </p:nvSpPr>
              <p:spPr bwMode="gray">
                <a:xfrm>
                  <a:off x="4195" y="1991"/>
                  <a:ext cx="1160" cy="11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 sz="1600" b="1">
                    <a:ln w="3175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50000"/>
                      </a:schemeClr>
                    </a:solidFill>
                    <a:latin typeface="Arial Narrow" pitchFamily="34" charset="0"/>
                    <a:cs typeface="Arial" charset="0"/>
                  </a:endParaRPr>
                </a:p>
              </p:txBody>
            </p:sp>
            <p:sp>
              <p:nvSpPr>
                <p:cNvPr id="229" name="Oval 12"/>
                <p:cNvSpPr>
                  <a:spLocks noChangeArrowheads="1"/>
                </p:cNvSpPr>
                <p:nvPr/>
              </p:nvSpPr>
              <p:spPr bwMode="gray">
                <a:xfrm>
                  <a:off x="4259" y="2019"/>
                  <a:ext cx="1036" cy="9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 sz="1600" b="1">
                    <a:ln w="3175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50000"/>
                      </a:schemeClr>
                    </a:solidFill>
                    <a:latin typeface="Arial Narrow" pitchFamily="34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8" name="Группа 252"/>
            <p:cNvGrpSpPr>
              <a:grpSpLocks/>
            </p:cNvGrpSpPr>
            <p:nvPr/>
          </p:nvGrpSpPr>
          <p:grpSpPr bwMode="auto">
            <a:xfrm>
              <a:off x="962494" y="2127037"/>
              <a:ext cx="7286400" cy="1014363"/>
              <a:chOff x="928938" y="1642377"/>
              <a:chExt cx="7286400" cy="1014363"/>
            </a:xfrm>
          </p:grpSpPr>
          <p:grpSp>
            <p:nvGrpSpPr>
              <p:cNvPr id="9" name="Группа 211"/>
              <p:cNvGrpSpPr>
                <a:grpSpLocks/>
              </p:cNvGrpSpPr>
              <p:nvPr/>
            </p:nvGrpSpPr>
            <p:grpSpPr bwMode="auto">
              <a:xfrm>
                <a:off x="928938" y="1642377"/>
                <a:ext cx="7286400" cy="1014363"/>
                <a:chOff x="928938" y="557681"/>
                <a:chExt cx="7286400" cy="1014363"/>
              </a:xfrm>
            </p:grpSpPr>
            <p:sp>
              <p:nvSpPr>
                <p:cNvPr id="213" name="AutoShape 5"/>
                <p:cNvSpPr>
                  <a:spLocks noChangeArrowheads="1"/>
                </p:cNvSpPr>
                <p:nvPr/>
              </p:nvSpPr>
              <p:spPr bwMode="gray">
                <a:xfrm>
                  <a:off x="928938" y="557681"/>
                  <a:ext cx="7286400" cy="1014363"/>
                </a:xfrm>
                <a:prstGeom prst="roundRect">
                  <a:avLst>
                    <a:gd name="adj" fmla="val 7292"/>
                  </a:avLst>
                </a:prstGeom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ru-RU" sz="1600" b="1">
                    <a:ln w="3175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14" name="Text Box 7"/>
                <p:cNvSpPr txBox="1">
                  <a:spLocks noChangeArrowheads="1"/>
                </p:cNvSpPr>
                <p:nvPr/>
              </p:nvSpPr>
              <p:spPr bwMode="white">
                <a:xfrm>
                  <a:off x="1946495" y="587843"/>
                  <a:ext cx="6197409" cy="5368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12700" indent="-12700">
                    <a:buClr>
                      <a:schemeClr val="tx1"/>
                    </a:buClr>
                    <a:defRPr/>
                  </a:pPr>
                  <a:r>
                    <a:rPr lang="ru-RU" sz="1600" b="1" dirty="0">
                      <a:ln w="10541" cmpd="sng">
                        <a:noFill/>
                        <a:prstDash val="solid"/>
                      </a:ln>
                      <a:solidFill>
                        <a:schemeClr val="tx1">
                          <a:lumMod val="50000"/>
                        </a:schemeClr>
                      </a:solidFill>
                      <a:latin typeface="Arial Narrow" pitchFamily="34" charset="0"/>
                      <a:cs typeface="+mn-cs"/>
                    </a:rPr>
                    <a:t>Краевая конкурсная комиссия, на основе заранее согласованных критериев, определяет лучшие проекты для предоставления им субсидии</a:t>
                  </a:r>
                  <a:endParaRPr lang="en-US" sz="1600" b="1" dirty="0">
                    <a:ln w="10541" cmpd="sng">
                      <a:noFill/>
                      <a:prstDash val="solid"/>
                    </a:ln>
                    <a:solidFill>
                      <a:schemeClr val="tx1">
                        <a:lumMod val="50000"/>
                      </a:schemeClr>
                    </a:solidFill>
                    <a:latin typeface="Arial Narrow" pitchFamily="34" charset="0"/>
                    <a:cs typeface="+mn-cs"/>
                  </a:endParaRPr>
                </a:p>
              </p:txBody>
            </p:sp>
            <p:grpSp>
              <p:nvGrpSpPr>
                <p:cNvPr id="10" name="Group 8"/>
                <p:cNvGrpSpPr>
                  <a:grpSpLocks/>
                </p:cNvGrpSpPr>
                <p:nvPr/>
              </p:nvGrpSpPr>
              <p:grpSpPr bwMode="auto">
                <a:xfrm>
                  <a:off x="1000100" y="565391"/>
                  <a:ext cx="928694" cy="949929"/>
                  <a:chOff x="4166" y="1706"/>
                  <a:chExt cx="1252" cy="1252"/>
                </a:xfrm>
              </p:grpSpPr>
              <p:sp>
                <p:nvSpPr>
                  <p:cNvPr id="217" name="Oval 9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2"/>
                    <a:ext cx="1252" cy="125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>
                      <a:defRPr/>
                    </a:pPr>
                    <a:endParaRPr lang="ru-RU" sz="1600" b="1">
                      <a:ln w="3175" cmpd="sng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</a:ln>
                      <a:solidFill>
                        <a:schemeClr val="tx2">
                          <a:lumMod val="50000"/>
                        </a:schemeClr>
                      </a:solidFill>
                      <a:latin typeface="Arial Narrow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18" name="Oval 10"/>
                  <p:cNvSpPr>
                    <a:spLocks noChangeArrowheads="1"/>
                  </p:cNvSpPr>
                  <p:nvPr/>
                </p:nvSpPr>
                <p:spPr bwMode="gray">
                  <a:xfrm>
                    <a:off x="4177" y="1708"/>
                    <a:ext cx="1222" cy="12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>
                      <a:defRPr/>
                    </a:pPr>
                    <a:endParaRPr lang="ru-RU" sz="1600" b="1">
                      <a:ln w="3175" cmpd="sng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</a:ln>
                      <a:solidFill>
                        <a:schemeClr val="tx2">
                          <a:lumMod val="50000"/>
                        </a:schemeClr>
                      </a:solidFill>
                      <a:latin typeface="Arial Narrow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19" name="Oval 11"/>
                  <p:cNvSpPr>
                    <a:spLocks noChangeArrowheads="1"/>
                  </p:cNvSpPr>
                  <p:nvPr/>
                </p:nvSpPr>
                <p:spPr bwMode="gray">
                  <a:xfrm>
                    <a:off x="4196" y="1721"/>
                    <a:ext cx="1160" cy="11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>
                      <a:defRPr/>
                    </a:pPr>
                    <a:endParaRPr lang="ru-RU" sz="1600" b="1">
                      <a:ln w="3175" cmpd="sng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</a:ln>
                      <a:solidFill>
                        <a:schemeClr val="tx2">
                          <a:lumMod val="50000"/>
                        </a:schemeClr>
                      </a:solidFill>
                      <a:latin typeface="Arial Narrow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20" name="Oval 12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2"/>
                    <a:ext cx="1034" cy="9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>
                      <a:defRPr/>
                    </a:pPr>
                    <a:endParaRPr lang="ru-RU" sz="1600" b="1">
                      <a:ln w="3175" cmpd="sng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</a:ln>
                      <a:solidFill>
                        <a:schemeClr val="tx2">
                          <a:lumMod val="50000"/>
                        </a:schemeClr>
                      </a:solidFill>
                      <a:latin typeface="Arial Narrow" pitchFamily="34" charset="0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249" name="Text Box 13"/>
              <p:cNvSpPr txBox="1">
                <a:spLocks noChangeArrowheads="1"/>
              </p:cNvSpPr>
              <p:nvPr/>
            </p:nvSpPr>
            <p:spPr bwMode="auto">
              <a:xfrm>
                <a:off x="1008489" y="1701217"/>
                <a:ext cx="9260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3200" b="1" dirty="0">
                    <a:ln w="19050">
                      <a:solidFill>
                        <a:schemeClr val="tx1"/>
                      </a:solidFill>
                      <a:prstDash val="solid"/>
                    </a:ln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latin typeface="Arial Narrow" pitchFamily="34" charset="0"/>
                    <a:cs typeface="Arial" charset="0"/>
                  </a:rPr>
                  <a:t>2</a:t>
                </a:r>
                <a:endParaRPr lang="en-US" sz="3200" b="1" dirty="0">
                  <a:ln w="19050">
                    <a:solidFill>
                      <a:schemeClr val="tx1"/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 Narrow" pitchFamily="34" charset="0"/>
                  <a:cs typeface="Arial" charset="0"/>
                </a:endParaRPr>
              </a:p>
            </p:txBody>
          </p:sp>
        </p:grpSp>
        <p:sp>
          <p:nvSpPr>
            <p:cNvPr id="250" name="Text Box 13"/>
            <p:cNvSpPr txBox="1">
              <a:spLocks noChangeArrowheads="1"/>
            </p:cNvSpPr>
            <p:nvPr/>
          </p:nvSpPr>
          <p:spPr bwMode="auto">
            <a:xfrm>
              <a:off x="971600" y="3348281"/>
              <a:ext cx="92604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3200" b="1" dirty="0">
                  <a:ln w="19050">
                    <a:solidFill>
                      <a:schemeClr val="tx1"/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 Narrow" pitchFamily="34" charset="0"/>
                  <a:cs typeface="Arial" charset="0"/>
                </a:rPr>
                <a:t>3</a:t>
              </a:r>
              <a:endParaRPr lang="en-US" sz="3200" b="1" dirty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  <p:grpSp>
          <p:nvGrpSpPr>
            <p:cNvPr id="11" name="Группа 253"/>
            <p:cNvGrpSpPr>
              <a:grpSpLocks/>
            </p:cNvGrpSpPr>
            <p:nvPr/>
          </p:nvGrpSpPr>
          <p:grpSpPr bwMode="auto">
            <a:xfrm>
              <a:off x="957732" y="4404987"/>
              <a:ext cx="7286400" cy="1003251"/>
              <a:chOff x="928187" y="4429217"/>
              <a:chExt cx="7286400" cy="1013026"/>
            </a:xfrm>
          </p:grpSpPr>
          <p:grpSp>
            <p:nvGrpSpPr>
              <p:cNvPr id="12" name="Группа 229"/>
              <p:cNvGrpSpPr>
                <a:grpSpLocks/>
              </p:cNvGrpSpPr>
              <p:nvPr/>
            </p:nvGrpSpPr>
            <p:grpSpPr bwMode="auto">
              <a:xfrm>
                <a:off x="928187" y="4429217"/>
                <a:ext cx="7286400" cy="1013026"/>
                <a:chOff x="928187" y="558439"/>
                <a:chExt cx="7286400" cy="1013026"/>
              </a:xfrm>
            </p:grpSpPr>
            <p:sp>
              <p:nvSpPr>
                <p:cNvPr id="231" name="AutoShape 5"/>
                <p:cNvSpPr>
                  <a:spLocks noChangeArrowheads="1"/>
                </p:cNvSpPr>
                <p:nvPr/>
              </p:nvSpPr>
              <p:spPr bwMode="gray">
                <a:xfrm>
                  <a:off x="928187" y="558439"/>
                  <a:ext cx="7286400" cy="1013026"/>
                </a:xfrm>
                <a:prstGeom prst="roundRect">
                  <a:avLst>
                    <a:gd name="adj" fmla="val 7292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ru-RU" sz="1600" b="1">
                    <a:ln w="3175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32" name="Text Box 7"/>
                <p:cNvSpPr txBox="1">
                  <a:spLocks noChangeArrowheads="1"/>
                </p:cNvSpPr>
                <p:nvPr/>
              </p:nvSpPr>
              <p:spPr bwMode="white">
                <a:xfrm>
                  <a:off x="1945743" y="600114"/>
                  <a:ext cx="6197409" cy="5420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12700" indent="-12700">
                    <a:spcBef>
                      <a:spcPct val="50000"/>
                    </a:spcBef>
                    <a:buClr>
                      <a:schemeClr val="tx1"/>
                    </a:buClr>
                    <a:defRPr/>
                  </a:pPr>
                  <a:r>
                    <a:rPr lang="ru-RU" sz="1600" b="1" dirty="0">
                      <a:ln w="10541" cmpd="sng">
                        <a:noFill/>
                        <a:prstDash val="solid"/>
                      </a:ln>
                      <a:solidFill>
                        <a:schemeClr val="tx1">
                          <a:lumMod val="50000"/>
                        </a:schemeClr>
                      </a:solidFill>
                      <a:latin typeface="Arial Narrow" pitchFamily="34" charset="0"/>
                      <a:cs typeface="+mn-cs"/>
                    </a:rPr>
                    <a:t>Муниципальные образования, победившие в конкурсе, проводят конкурсные процедуры по выбору подрядчика и заключают с ними соглашение</a:t>
                  </a:r>
                  <a:endParaRPr lang="en-US" sz="1600" b="1" dirty="0">
                    <a:ln w="10541" cmpd="sng">
                      <a:noFill/>
                      <a:prstDash val="solid"/>
                    </a:ln>
                    <a:solidFill>
                      <a:schemeClr val="tx1">
                        <a:lumMod val="50000"/>
                      </a:schemeClr>
                    </a:solidFill>
                    <a:latin typeface="Arial Narrow" pitchFamily="34" charset="0"/>
                    <a:cs typeface="+mn-cs"/>
                  </a:endParaRPr>
                </a:p>
              </p:txBody>
            </p:sp>
            <p:grpSp>
              <p:nvGrpSpPr>
                <p:cNvPr id="13" name="Group 8"/>
                <p:cNvGrpSpPr>
                  <a:grpSpLocks/>
                </p:cNvGrpSpPr>
                <p:nvPr/>
              </p:nvGrpSpPr>
              <p:grpSpPr bwMode="auto">
                <a:xfrm>
                  <a:off x="1000100" y="565391"/>
                  <a:ext cx="928694" cy="949929"/>
                  <a:chOff x="4166" y="1706"/>
                  <a:chExt cx="1252" cy="1252"/>
                </a:xfrm>
              </p:grpSpPr>
              <p:sp>
                <p:nvSpPr>
                  <p:cNvPr id="235" name="Oval 9"/>
                  <p:cNvSpPr>
                    <a:spLocks noChangeArrowheads="1"/>
                  </p:cNvSpPr>
                  <p:nvPr/>
                </p:nvSpPr>
                <p:spPr bwMode="gray">
                  <a:xfrm>
                    <a:off x="4165" y="1705"/>
                    <a:ext cx="1252" cy="125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>
                      <a:defRPr/>
                    </a:pPr>
                    <a:endParaRPr lang="ru-RU" sz="1600" b="1">
                      <a:ln w="3175" cmpd="sng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</a:ln>
                      <a:solidFill>
                        <a:schemeClr val="tx2">
                          <a:lumMod val="50000"/>
                        </a:schemeClr>
                      </a:solidFill>
                      <a:latin typeface="Arial Narrow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36" name="Oval 10"/>
                  <p:cNvSpPr>
                    <a:spLocks noChangeArrowheads="1"/>
                  </p:cNvSpPr>
                  <p:nvPr/>
                </p:nvSpPr>
                <p:spPr bwMode="gray">
                  <a:xfrm>
                    <a:off x="4176" y="1712"/>
                    <a:ext cx="1222" cy="122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>
                      <a:defRPr/>
                    </a:pPr>
                    <a:endParaRPr lang="ru-RU" sz="1600" b="1">
                      <a:ln w="3175" cmpd="sng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</a:ln>
                      <a:solidFill>
                        <a:schemeClr val="tx2">
                          <a:lumMod val="50000"/>
                        </a:schemeClr>
                      </a:solidFill>
                      <a:latin typeface="Arial Narrow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37" name="Oval 11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4"/>
                    <a:ext cx="1160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>
                      <a:defRPr/>
                    </a:pPr>
                    <a:endParaRPr lang="ru-RU" sz="1600" b="1">
                      <a:ln w="3175" cmpd="sng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</a:ln>
                      <a:solidFill>
                        <a:schemeClr val="tx2">
                          <a:lumMod val="50000"/>
                        </a:schemeClr>
                      </a:solidFill>
                      <a:latin typeface="Arial Narrow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38" name="Oval 12"/>
                  <p:cNvSpPr>
                    <a:spLocks noChangeArrowheads="1"/>
                  </p:cNvSpPr>
                  <p:nvPr/>
                </p:nvSpPr>
                <p:spPr bwMode="gray">
                  <a:xfrm>
                    <a:off x="4262" y="1756"/>
                    <a:ext cx="1034" cy="9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>
                      <a:defRPr/>
                    </a:pPr>
                    <a:endParaRPr lang="ru-RU" sz="1600" b="1">
                      <a:ln w="3175" cmpd="sng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</a:ln>
                      <a:solidFill>
                        <a:schemeClr val="tx2">
                          <a:lumMod val="50000"/>
                        </a:schemeClr>
                      </a:solidFill>
                      <a:latin typeface="Arial Narrow" pitchFamily="34" charset="0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251" name="Text Box 13"/>
              <p:cNvSpPr txBox="1">
                <a:spLocks noChangeArrowheads="1"/>
              </p:cNvSpPr>
              <p:nvPr/>
            </p:nvSpPr>
            <p:spPr bwMode="auto">
              <a:xfrm>
                <a:off x="1008489" y="4500570"/>
                <a:ext cx="9260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3200" b="1" dirty="0">
                    <a:ln w="19050">
                      <a:solidFill>
                        <a:schemeClr val="tx1"/>
                      </a:solidFill>
                      <a:prstDash val="solid"/>
                    </a:ln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latin typeface="Arial Narrow" pitchFamily="34" charset="0"/>
                    <a:cs typeface="Arial" charset="0"/>
                  </a:rPr>
                  <a:t>4</a:t>
                </a:r>
                <a:endParaRPr lang="en-US" sz="3200" b="1" dirty="0">
                  <a:ln w="19050">
                    <a:solidFill>
                      <a:schemeClr val="tx1"/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 Narrow" pitchFamily="34" charset="0"/>
                  <a:cs typeface="Arial" charset="0"/>
                </a:endParaRPr>
              </a:p>
            </p:txBody>
          </p:sp>
        </p:grpSp>
        <p:grpSp>
          <p:nvGrpSpPr>
            <p:cNvPr id="14" name="Группа 254"/>
            <p:cNvGrpSpPr>
              <a:grpSpLocks/>
            </p:cNvGrpSpPr>
            <p:nvPr/>
          </p:nvGrpSpPr>
          <p:grpSpPr bwMode="auto">
            <a:xfrm>
              <a:off x="962494" y="5492371"/>
              <a:ext cx="7286400" cy="888956"/>
              <a:chOff x="928938" y="5572207"/>
              <a:chExt cx="7286400" cy="1013191"/>
            </a:xfrm>
          </p:grpSpPr>
          <p:grpSp>
            <p:nvGrpSpPr>
              <p:cNvPr id="15" name="Группа 238"/>
              <p:cNvGrpSpPr>
                <a:grpSpLocks/>
              </p:cNvGrpSpPr>
              <p:nvPr/>
            </p:nvGrpSpPr>
            <p:grpSpPr bwMode="auto">
              <a:xfrm>
                <a:off x="928938" y="5572207"/>
                <a:ext cx="7286400" cy="1013191"/>
                <a:chOff x="928938" y="558421"/>
                <a:chExt cx="7286400" cy="1013191"/>
              </a:xfrm>
            </p:grpSpPr>
            <p:sp>
              <p:nvSpPr>
                <p:cNvPr id="240" name="AutoShape 5"/>
                <p:cNvSpPr>
                  <a:spLocks noChangeArrowheads="1"/>
                </p:cNvSpPr>
                <p:nvPr/>
              </p:nvSpPr>
              <p:spPr bwMode="gray">
                <a:xfrm>
                  <a:off x="928938" y="558421"/>
                  <a:ext cx="7286400" cy="1013191"/>
                </a:xfrm>
                <a:prstGeom prst="roundRect">
                  <a:avLst>
                    <a:gd name="adj" fmla="val 7292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ru-RU" sz="1600" b="1">
                    <a:ln w="3175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>
                    <a:solidFill>
                      <a:schemeClr val="tx2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41" name="Text Box 7"/>
                <p:cNvSpPr txBox="1">
                  <a:spLocks noChangeArrowheads="1"/>
                </p:cNvSpPr>
                <p:nvPr/>
              </p:nvSpPr>
              <p:spPr bwMode="white">
                <a:xfrm>
                  <a:off x="1946495" y="742967"/>
                  <a:ext cx="6197409" cy="6118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12700" indent="-12700">
                    <a:spcBef>
                      <a:spcPct val="50000"/>
                    </a:spcBef>
                    <a:buClr>
                      <a:schemeClr val="tx1"/>
                    </a:buClr>
                    <a:defRPr/>
                  </a:pPr>
                  <a:r>
                    <a:rPr lang="ru-RU" sz="1600" b="1" dirty="0">
                      <a:ln w="10541" cmpd="sng">
                        <a:noFill/>
                        <a:prstDash val="solid"/>
                      </a:ln>
                      <a:solidFill>
                        <a:schemeClr val="tx1">
                          <a:lumMod val="50000"/>
                        </a:schemeClr>
                      </a:solidFill>
                      <a:latin typeface="Arial Narrow" pitchFamily="34" charset="0"/>
                      <a:cs typeface="+mn-cs"/>
                    </a:rPr>
                    <a:t>Проект реализуется при постоянном мониторинге населения муниципального образования</a:t>
                  </a:r>
                  <a:endParaRPr lang="en-US" sz="1600" b="1" dirty="0">
                    <a:ln w="10541" cmpd="sng">
                      <a:noFill/>
                      <a:prstDash val="solid"/>
                    </a:ln>
                    <a:solidFill>
                      <a:schemeClr val="tx1">
                        <a:lumMod val="50000"/>
                      </a:schemeClr>
                    </a:solidFill>
                    <a:latin typeface="Arial Narrow" pitchFamily="34" charset="0"/>
                    <a:cs typeface="+mn-cs"/>
                  </a:endParaRPr>
                </a:p>
              </p:txBody>
            </p:sp>
            <p:grpSp>
              <p:nvGrpSpPr>
                <p:cNvPr id="16" name="Group 8"/>
                <p:cNvGrpSpPr>
                  <a:grpSpLocks/>
                </p:cNvGrpSpPr>
                <p:nvPr/>
              </p:nvGrpSpPr>
              <p:grpSpPr bwMode="auto">
                <a:xfrm>
                  <a:off x="1000100" y="565391"/>
                  <a:ext cx="928694" cy="949929"/>
                  <a:chOff x="4166" y="1706"/>
                  <a:chExt cx="1252" cy="1252"/>
                </a:xfrm>
              </p:grpSpPr>
              <p:sp>
                <p:nvSpPr>
                  <p:cNvPr id="244" name="Oval 9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>
                      <a:defRPr/>
                    </a:pPr>
                    <a:endParaRPr lang="ru-RU" sz="1600" b="1">
                      <a:ln w="3175" cmpd="sng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</a:ln>
                      <a:solidFill>
                        <a:schemeClr val="tx2">
                          <a:lumMod val="50000"/>
                        </a:schemeClr>
                      </a:solidFill>
                      <a:latin typeface="Arial Narrow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45" name="Oval 10"/>
                  <p:cNvSpPr>
                    <a:spLocks noChangeArrowheads="1"/>
                  </p:cNvSpPr>
                  <p:nvPr/>
                </p:nvSpPr>
                <p:spPr bwMode="gray">
                  <a:xfrm>
                    <a:off x="4177" y="1714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>
                      <a:defRPr/>
                    </a:pPr>
                    <a:endParaRPr lang="ru-RU" sz="1600" b="1">
                      <a:ln w="3175" cmpd="sng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</a:ln>
                      <a:solidFill>
                        <a:schemeClr val="tx2">
                          <a:lumMod val="50000"/>
                        </a:schemeClr>
                      </a:solidFill>
                      <a:latin typeface="Arial Narrow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46" name="Oval 11"/>
                  <p:cNvSpPr>
                    <a:spLocks noChangeArrowheads="1"/>
                  </p:cNvSpPr>
                  <p:nvPr/>
                </p:nvSpPr>
                <p:spPr bwMode="gray">
                  <a:xfrm>
                    <a:off x="4196" y="1725"/>
                    <a:ext cx="1160" cy="11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>
                      <a:defRPr/>
                    </a:pPr>
                    <a:endParaRPr lang="ru-RU" sz="1600" b="1">
                      <a:ln w="3175" cmpd="sng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</a:ln>
                      <a:solidFill>
                        <a:schemeClr val="tx2">
                          <a:lumMod val="50000"/>
                        </a:schemeClr>
                      </a:solidFill>
                      <a:latin typeface="Arial Narrow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47" name="Oval 12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6"/>
                    <a:ext cx="1034" cy="92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>
                      <a:defRPr/>
                    </a:pPr>
                    <a:endParaRPr lang="ru-RU" sz="1600" b="1">
                      <a:ln w="3175" cmpd="sng">
                        <a:solidFill>
                          <a:schemeClr val="accent1">
                            <a:lumMod val="50000"/>
                          </a:schemeClr>
                        </a:solidFill>
                        <a:prstDash val="solid"/>
                      </a:ln>
                      <a:solidFill>
                        <a:schemeClr val="tx2">
                          <a:lumMod val="50000"/>
                        </a:schemeClr>
                      </a:solidFill>
                      <a:latin typeface="Arial Narrow" pitchFamily="34" charset="0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252" name="Text Box 13"/>
              <p:cNvSpPr txBox="1">
                <a:spLocks noChangeArrowheads="1"/>
              </p:cNvSpPr>
              <p:nvPr/>
            </p:nvSpPr>
            <p:spPr bwMode="auto">
              <a:xfrm>
                <a:off x="1008489" y="5700645"/>
                <a:ext cx="9260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3200" b="1" dirty="0">
                    <a:ln w="19050">
                      <a:solidFill>
                        <a:schemeClr val="tx1"/>
                      </a:solidFill>
                      <a:prstDash val="solid"/>
                    </a:ln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latin typeface="Arial Narrow" pitchFamily="34" charset="0"/>
                    <a:cs typeface="Arial" charset="0"/>
                  </a:rPr>
                  <a:t>5</a:t>
                </a:r>
                <a:endParaRPr lang="en-US" sz="3200" b="1" dirty="0">
                  <a:ln w="19050">
                    <a:solidFill>
                      <a:schemeClr val="tx1"/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 Narrow" pitchFamily="34" charset="0"/>
                  <a:cs typeface="Arial" charset="0"/>
                </a:endParaRPr>
              </a:p>
            </p:txBody>
          </p:sp>
        </p:grpSp>
      </p:grpSp>
      <p:sp>
        <p:nvSpPr>
          <p:cNvPr id="51" name="Номер слайда 3"/>
          <p:cNvSpPr txBox="1">
            <a:spLocks noGrp="1"/>
          </p:cNvSpPr>
          <p:nvPr/>
        </p:nvSpPr>
        <p:spPr>
          <a:xfrm>
            <a:off x="8382000" y="6492875"/>
            <a:ext cx="7620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2C4D602-31BD-498E-B88A-78173CBB3E7A}" type="slidenum">
              <a:rPr lang="ru-RU" sz="24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2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6492875"/>
            <a:ext cx="500034" cy="365125"/>
          </a:xfrm>
        </p:spPr>
        <p:txBody>
          <a:bodyPr/>
          <a:lstStyle/>
          <a:p>
            <a:fld id="{26666E84-CA21-407A-9098-B0529236DD86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08" y="500042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ИСХОДНОЕ СОСТОЯНИЕ ОБЪЕКТА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14546" y="3714752"/>
            <a:ext cx="421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РЕЗУЛЬТАТЫ РЕАЛИЗАЦИИ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8501090" y="0"/>
            <a:ext cx="642910" cy="642918"/>
          </a:xfrm>
        </p:spPr>
        <p:txBody>
          <a:bodyPr>
            <a:normAutofit/>
          </a:bodyPr>
          <a:lstStyle/>
          <a:p>
            <a:r>
              <a:rPr sz="1800" smtClean="0"/>
              <a:t>2015 год</a:t>
            </a:r>
            <a:endParaRPr lang="ru-RU" sz="1800" dirty="0"/>
          </a:p>
        </p:txBody>
      </p:sp>
      <p:pic>
        <p:nvPicPr>
          <p:cNvPr id="13" name="Рисунок 12" descr="http://pmisk.ru/uploads/projects-after/544279a93315ffaf5d1f83106590cc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14818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pmisk.ru/uploads/projects-after/817a5a4c4f96d091bf3c23b4a28188a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14818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23"/>
          <p:cNvPicPr>
            <a:picLocks noChangeAspect="1" noChangeArrowheads="1"/>
          </p:cNvPicPr>
          <p:nvPr/>
        </p:nvPicPr>
        <p:blipFill>
          <a:blip r:embed="rId4" cstate="print"/>
          <a:srcRect l="10484" t="12714" r="11630" b="14931"/>
          <a:stretch>
            <a:fillRect/>
          </a:stretch>
        </p:blipFill>
        <p:spPr bwMode="auto">
          <a:xfrm>
            <a:off x="285720" y="1000108"/>
            <a:ext cx="4071966" cy="245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Medium"/>
                <a:ea typeface="Times New Roman" pitchFamily="18" charset="0"/>
                <a:cs typeface="Times New Roman" pitchFamily="18" charset="0"/>
              </a:rPr>
              <a:t>Ремонт здания Дома культуры х. Широкий Камыш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000628" y="1071546"/>
            <a:ext cx="42862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/>
                <a:ea typeface="Times New Roman" pitchFamily="18" charset="0"/>
                <a:cs typeface="Times New Roman" pitchFamily="18" charset="0"/>
              </a:rPr>
              <a:t>ИСТОЧНИКИ ФИНАНСИРОВАНИЯ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Краевой бюджет: 2 000 000.00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Бюджет поселения: 564 930.00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Население: 40 000.00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Организации: 50 000.00</a:t>
            </a:r>
            <a:endParaRPr lang="ru-RU" sz="1400" dirty="0" smtClean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Безвозмездный труд населения (чел.): 23 Вклад организаций безвозмездным трудом (руб.): 97 406,09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6492875"/>
            <a:ext cx="500034" cy="365125"/>
          </a:xfrm>
        </p:spPr>
        <p:txBody>
          <a:bodyPr/>
          <a:lstStyle/>
          <a:p>
            <a:fld id="{26666E84-CA21-407A-9098-B0529236DD86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08" y="57148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ИСХОДНОЕ СОСТОЯНИЕ ОБЪЕКТА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14546" y="3571876"/>
            <a:ext cx="421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РЕЗУЛЬТАТЫ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B9B9B"/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РЕАЛИЗАЦИИ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8501090" y="0"/>
            <a:ext cx="642910" cy="642918"/>
          </a:xfrm>
        </p:spPr>
        <p:txBody>
          <a:bodyPr>
            <a:normAutofit/>
          </a:bodyPr>
          <a:lstStyle/>
          <a:p>
            <a:r>
              <a:rPr sz="1800" smtClean="0"/>
              <a:t>2015 год</a:t>
            </a:r>
            <a:endParaRPr lang="ru-RU" sz="18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Medium"/>
                <a:ea typeface="Times New Roman" pitchFamily="18" charset="0"/>
                <a:cs typeface="Times New Roman" pitchFamily="18" charset="0"/>
              </a:rPr>
              <a:t>Ремонт внутренней отделки и напольного покрытия здания СДК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Medium"/>
                <a:ea typeface="Times New Roman" pitchFamily="18" charset="0"/>
                <a:cs typeface="Times New Roman" pitchFamily="18" charset="0"/>
              </a:rPr>
              <a:t>села Русское Курского района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http://pmisk.ru/uploads/projects-before/b3fc6eef3e386bca925d89beac4946c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misk.ru/uploads/projects-after/a8cd1a5a5a63f3826778b0030fd9d60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00504"/>
            <a:ext cx="37147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pmisk.ru/uploads/projects-after/f652ee7503959fdb04c47cb156a8f4d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000504"/>
            <a:ext cx="37147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357818" y="1071546"/>
            <a:ext cx="378618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/>
                <a:ea typeface="Times New Roman" pitchFamily="18" charset="0"/>
                <a:cs typeface="Times New Roman" pitchFamily="18" charset="0"/>
              </a:rPr>
              <a:t>ИСТОЧНИКИ ФИНАНСИРОВАНИЯ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Краевой бюджет: 1 989 950 000.00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Бюджет поселения: 357 790.00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Население: 24 997.00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Организации: 65 000.00</a:t>
            </a:r>
            <a:endParaRPr lang="ru-RU" sz="1400" dirty="0" smtClean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Безвозмездный труд населения (чел.): 26 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Вклад организаций безвозмездным трудом (руб.): 439 034,00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6492875"/>
            <a:ext cx="500034" cy="365125"/>
          </a:xfrm>
        </p:spPr>
        <p:txBody>
          <a:bodyPr/>
          <a:lstStyle/>
          <a:p>
            <a:fld id="{26666E84-CA21-407A-9098-B0529236DD86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08" y="57148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ИСХОДНОЕ СОСТОЯНИЕ ОБЪЕКТА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00298" y="3643314"/>
            <a:ext cx="421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РЕЗУЛЬТАТЫ РЕАЛИЗАЦИИ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8501090" y="0"/>
            <a:ext cx="642910" cy="642918"/>
          </a:xfrm>
        </p:spPr>
        <p:txBody>
          <a:bodyPr>
            <a:normAutofit/>
          </a:bodyPr>
          <a:lstStyle/>
          <a:p>
            <a:r>
              <a:rPr sz="1800" smtClean="0"/>
              <a:t>2015 год</a:t>
            </a:r>
            <a:endParaRPr lang="ru-RU" sz="1800" dirty="0"/>
          </a:p>
        </p:txBody>
      </p:sp>
      <p:pic>
        <p:nvPicPr>
          <p:cNvPr id="13" name="Рисунок 12" descr="http://pmisk.ru/uploads/projects-before/7a6783b516952a0ee17c10469fc7e1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38576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pmisk.ru/uploads/projects-after/a71fefd92ec384b198dc20149dd6cb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71942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pmisk.ru/uploads/projects-after/b1df225c921a104ca79558b6bcc060d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71942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357818" y="1142984"/>
            <a:ext cx="378618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/>
                <a:ea typeface="Times New Roman" pitchFamily="18" charset="0"/>
                <a:cs typeface="Times New Roman" pitchFamily="18" charset="0"/>
              </a:rPr>
              <a:t>ИСТОЧНИКИ ФИНАНСИРОВАНИЯ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Краевой бюджет: 1 884 890.00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Бюджет поселения: 300 000.00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Население: 20 100.00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Организации: 35 000.00</a:t>
            </a:r>
            <a:endParaRPr lang="ru-RU" sz="1400" dirty="0" smtClean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Безвозмездный труд населения (чел.): 35 Вклад организаций безвозмездным трудом (руб.): 127 400,00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Medium"/>
                <a:ea typeface="Times New Roman" pitchFamily="18" charset="0"/>
                <a:cs typeface="Times New Roman" pitchFamily="18" charset="0"/>
              </a:rPr>
              <a:t>Ремонт здания торгового центра (спортивный зал) в пос. Мирный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6492875"/>
            <a:ext cx="500034" cy="365125"/>
          </a:xfrm>
        </p:spPr>
        <p:txBody>
          <a:bodyPr/>
          <a:lstStyle/>
          <a:p>
            <a:fld id="{26666E84-CA21-407A-9098-B0529236DD86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08" y="57148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ИСХОДНОЕ СОСТОЯНИЕ ОБЪЕКТА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71604" y="3643314"/>
            <a:ext cx="421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РЕЗУЛЬТАТЫ РЕАЛИЗАЦИИ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8501090" y="0"/>
            <a:ext cx="642910" cy="642918"/>
          </a:xfrm>
        </p:spPr>
        <p:txBody>
          <a:bodyPr>
            <a:normAutofit/>
          </a:bodyPr>
          <a:lstStyle/>
          <a:p>
            <a:r>
              <a:rPr sz="1800" smtClean="0"/>
              <a:t>2017 год</a:t>
            </a:r>
            <a:endParaRPr lang="ru-RU" sz="1800" dirty="0"/>
          </a:p>
        </p:txBody>
      </p:sp>
      <p:pic>
        <p:nvPicPr>
          <p:cNvPr id="11" name="Рисунок 10" descr="http://pmisk.ru/uploads/projects-after/6eb5cb0f405fc5c48b296c9d109aa3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071942"/>
            <a:ext cx="3886199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pmisk.ru/uploads/projects-after/d9285e4217f752c804086281918baf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643314"/>
            <a:ext cx="25717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214942" y="857232"/>
            <a:ext cx="392905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/>
                <a:ea typeface="Times New Roman" pitchFamily="18" charset="0"/>
                <a:cs typeface="Times New Roman" pitchFamily="18" charset="0"/>
              </a:rPr>
              <a:t>ИСТОЧНИКИ ФИНАНСИРОВАНИЯ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Краевой бюджет: 1 989 740.00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Бюджет поселения: 437 410.00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Население: 22 995.00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Организации: 42 000.00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</a:rPr>
              <a:t>Безвозмездный труд населения (чел.): 31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</a:rPr>
              <a:t>Вклад ИП и организаций безвозмездным трудом (руб.): 48 327,00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</a:rPr>
              <a:t>Вклад ИП и организаций в натуральной форме (руб.): 17 944,00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Medium"/>
                <a:ea typeface="Times New Roman" pitchFamily="18" charset="0"/>
                <a:cs typeface="Times New Roman" pitchFamily="18" charset="0"/>
              </a:rPr>
              <a:t>Ремонт внутренней отделки и напольного покрытия здания Русского СДК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Medium"/>
                <a:ea typeface="Times New Roman" pitchFamily="18" charset="0"/>
                <a:cs typeface="Times New Roman" pitchFamily="18" charset="0"/>
              </a:rPr>
              <a:t>(второй этап)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 descr="http://pmisk.ru/uploads/projects-before/78ed0dbdf80529780404586dc62914cd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000108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6492875"/>
            <a:ext cx="500034" cy="365125"/>
          </a:xfrm>
        </p:spPr>
        <p:txBody>
          <a:bodyPr/>
          <a:lstStyle/>
          <a:p>
            <a:fld id="{26666E84-CA21-407A-9098-B0529236DD86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08" y="357166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ИСХОДНОЕ СОСТОЯНИЕ ОБЪЕКТА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71604" y="3643314"/>
            <a:ext cx="421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РЕЗУЛЬТАТЫ РЕАЛИЗАЦИИ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8501090" y="0"/>
            <a:ext cx="642910" cy="642918"/>
          </a:xfrm>
        </p:spPr>
        <p:txBody>
          <a:bodyPr>
            <a:normAutofit/>
          </a:bodyPr>
          <a:lstStyle/>
          <a:p>
            <a:r>
              <a:rPr sz="1800" smtClean="0"/>
              <a:t>2017 год</a:t>
            </a:r>
            <a:endParaRPr lang="ru-RU" sz="1800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Medium" charset="0"/>
                <a:ea typeface="Times New Roman" pitchFamily="18" charset="0"/>
                <a:cs typeface="Times New Roman" pitchFamily="18" charset="0"/>
              </a:rPr>
              <a:t>Ограждение центрального парка станицы Курской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http://pmisk.ru/uploads/projects-before/6cbcba49bebbc720f00a258d4ced0a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41434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929190" y="857232"/>
            <a:ext cx="421481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/>
                <a:ea typeface="Times New Roman" pitchFamily="18" charset="0"/>
                <a:cs typeface="Times New Roman" pitchFamily="18" charset="0"/>
              </a:rPr>
              <a:t>ИСТОЧНИКИ ФИНАНСИРОВАНИЯ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Краевой бюджет: 1 241 109.00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Бюджет поселения: 397 090.00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Население: 134 250.00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Организации: 173 000.00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Безвозмездный труд населения (чел.): 31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Вклад ИП и организаций безвозмездным трудом (руб.): 132 040,60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Вклад ИП и организаций в натуральной форме (руб.): 10 000,00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8417" name="Picture 1" descr="C:\Users\КострицкаяЕВ\Desktop\Местные инициативы\Курская\IMG_2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451" y="4071942"/>
            <a:ext cx="4081769" cy="2445646"/>
          </a:xfrm>
          <a:prstGeom prst="rect">
            <a:avLst/>
          </a:prstGeom>
          <a:noFill/>
        </p:spPr>
      </p:pic>
      <p:pic>
        <p:nvPicPr>
          <p:cNvPr id="188418" name="Picture 2" descr="C:\Users\КострицкаяЕВ\Desktop\Местные инициативы\Курская\IMG_27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3103" y="4071942"/>
            <a:ext cx="394695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6492875"/>
            <a:ext cx="500034" cy="365125"/>
          </a:xfrm>
        </p:spPr>
        <p:txBody>
          <a:bodyPr/>
          <a:lstStyle/>
          <a:p>
            <a:fld id="{26666E84-CA21-407A-9098-B0529236DD86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5984" y="57148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ИСХОДНОЕ СОСТОЯНИЕ ОБЪЕКТА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71604" y="3643314"/>
            <a:ext cx="421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РЕЗУЛЬТАТЫ РЕАЛИЗАЦИИ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8501090" y="0"/>
            <a:ext cx="642910" cy="642918"/>
          </a:xfrm>
        </p:spPr>
        <p:txBody>
          <a:bodyPr>
            <a:normAutofit/>
          </a:bodyPr>
          <a:lstStyle/>
          <a:p>
            <a:r>
              <a:rPr sz="1800" smtClean="0"/>
              <a:t>2017 год</a:t>
            </a:r>
            <a:endParaRPr lang="ru-RU" sz="18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Medium" charset="0"/>
                <a:ea typeface="Times New Roman" pitchFamily="18" charset="0"/>
                <a:cs typeface="Times New Roman" pitchFamily="18" charset="0"/>
              </a:rPr>
              <a:t>Проведение ремонтных работ для реализации пожарной части поселка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Medium" charset="0"/>
                <a:ea typeface="Times New Roman" pitchFamily="18" charset="0"/>
                <a:cs typeface="Times New Roman" pitchFamily="18" charset="0"/>
              </a:rPr>
              <a:t>Рощино Курского района Ставропольского края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://pmisk.ru/uploads/projects-before/8d8301eb258c3642c48930b6b86575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41434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00628" y="1000108"/>
            <a:ext cx="41433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/>
                <a:ea typeface="Times New Roman" pitchFamily="18" charset="0"/>
                <a:cs typeface="Times New Roman" pitchFamily="18" charset="0"/>
              </a:rPr>
              <a:t>ИСТОЧНИКИ ФИНАНСИРОВАНИЯ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Краевой бюджет: 1 704 420.00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Бюджет поселения: 427 827.00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Население: 104 770.00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Организации: 60 500.00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Безвозмездный труд населения (чел.): 32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Вклад ИП и организаций безвозмездным трудом (руб.): 44 464,50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Вклад ИП и организаций в натуральной форме (руб.): 68 334,00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http://pmisk.ru/uploads/projects-after/31870821764f14392c9c8cff8429a4b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143380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pmisk.ru/uploads/projects-after/b6bdfedc145826a233e9234d78f4a4b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143380"/>
            <a:ext cx="371477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6492875"/>
            <a:ext cx="500034" cy="365125"/>
          </a:xfrm>
        </p:spPr>
        <p:txBody>
          <a:bodyPr/>
          <a:lstStyle/>
          <a:p>
            <a:fld id="{26666E84-CA21-407A-9098-B0529236DD86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08" y="642918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ИСХОДНОЕ СОСТОЯНИЕ ОБЪЕКТА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00232" y="3714752"/>
            <a:ext cx="421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РЕЗУЛЬТАТЫ РЕАЛИЗАЦИИ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8501090" y="0"/>
            <a:ext cx="642910" cy="642918"/>
          </a:xfrm>
        </p:spPr>
        <p:txBody>
          <a:bodyPr>
            <a:normAutofit/>
          </a:bodyPr>
          <a:lstStyle/>
          <a:p>
            <a:r>
              <a:rPr sz="1800" smtClean="0"/>
              <a:t>2017 год</a:t>
            </a:r>
            <a:endParaRPr lang="ru-RU" sz="18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cs typeface="Miriam" pitchFamily="34" charset="-79"/>
              </a:rPr>
              <a:t>Ремонт тротуара по улице Свердлова в селе </a:t>
            </a:r>
            <a:r>
              <a:rPr lang="ru-RU" sz="2000" dirty="0" err="1" smtClean="0">
                <a:solidFill>
                  <a:srgbClr val="000000"/>
                </a:solidFill>
                <a:cs typeface="Miriam" pitchFamily="34" charset="-79"/>
              </a:rPr>
              <a:t>Эдиссии</a:t>
            </a:r>
            <a:r>
              <a:rPr lang="ru-RU" sz="2000" dirty="0" smtClean="0">
                <a:solidFill>
                  <a:srgbClr val="000000"/>
                </a:solidFill>
                <a:cs typeface="Miriam" pitchFamily="34" charset="-79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cs typeface="Miriam" pitchFamily="34" charset="-79"/>
              </a:rPr>
              <a:t>от улицы Абовяна до улицы Миронова</a:t>
            </a:r>
          </a:p>
        </p:txBody>
      </p:sp>
      <p:pic>
        <p:nvPicPr>
          <p:cNvPr id="10" name="Рисунок 9" descr="http://pmisk.ru/uploads/projects-before/85941e7a448d84e95a4a7423d9cc4b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39290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pmisk.ru/uploads/projects-after/837ba3e302bc675e07fbbf99e33a957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43380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pmisk.ru/uploads/projects-after/45f65962d66b1ff4cc98f4bc92808e6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71942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929190" y="1000108"/>
            <a:ext cx="421481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/>
                <a:ea typeface="Times New Roman" pitchFamily="18" charset="0"/>
                <a:cs typeface="Times New Roman" pitchFamily="18" charset="0"/>
              </a:rPr>
              <a:t>ИСТОЧНИКИ ФИНАНСИРОВАНИЯ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Краевой бюджет: 1 825 490.00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Бюджет поселения: 474 512.00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Население: 20 000.00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Организации: 40 000.00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Безвозмездный труд населения (чел.): 35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Вклад ИП и организаций безвозмездным трудом (руб.): 3 000,00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Вклад ИП и организаций в натуральной форме (руб.): 102 000,00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3966" y="6492875"/>
            <a:ext cx="500034" cy="365125"/>
          </a:xfrm>
        </p:spPr>
        <p:txBody>
          <a:bodyPr/>
          <a:lstStyle/>
          <a:p>
            <a:fld id="{26666E84-CA21-407A-9098-B0529236DD86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00232" y="642918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ИСХОДНОЕ СОСТОЯНИЕ ОБЪЕКТА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71604" y="3643314"/>
            <a:ext cx="421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 charset="0"/>
                <a:ea typeface="Times New Roman" pitchFamily="18" charset="0"/>
                <a:cs typeface="Times New Roman" pitchFamily="18" charset="0"/>
              </a:rPr>
              <a:t>РЕЗУЛЬТАТЫ РЕАЛИЗАЦИИ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8501090" y="0"/>
            <a:ext cx="642910" cy="642918"/>
          </a:xfrm>
        </p:spPr>
        <p:txBody>
          <a:bodyPr>
            <a:normAutofit/>
          </a:bodyPr>
          <a:lstStyle/>
          <a:p>
            <a:r>
              <a:rPr sz="1800" smtClean="0"/>
              <a:t>2017 год</a:t>
            </a:r>
            <a:endParaRPr lang="ru-RU" sz="18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072066" y="1000108"/>
            <a:ext cx="407193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emibold"/>
                <a:ea typeface="Times New Roman" pitchFamily="18" charset="0"/>
                <a:cs typeface="Times New Roman" pitchFamily="18" charset="0"/>
              </a:rPr>
              <a:t>ИСТОЧНИКИ ФИНАНСИРОВАНИЯ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Краевой бюджет: 1 284 170.00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Бюджет поселения: 574 830.00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Население: 171 030.00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egular"/>
                <a:ea typeface="Times New Roman" pitchFamily="18" charset="0"/>
                <a:cs typeface="Times New Roman" pitchFamily="18" charset="0"/>
              </a:rPr>
              <a:t>Организации: 82 000.00</a:t>
            </a:r>
            <a:endParaRPr lang="ru-RU" sz="1600" dirty="0" smtClean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Безвозмездный труд населения (чел.): 32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Вклад ИП и организаций безвозмездным трудом (руб.): 190 622,00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Вклад ИП и организаций в натуральной форме (руб.): 180 730,00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Medium"/>
                <a:ea typeface="Times New Roman" pitchFamily="18" charset="0"/>
                <a:cs typeface="Times New Roman" pitchFamily="18" charset="0"/>
              </a:rPr>
              <a:t>Обустройство спортивной площадки в с. </a:t>
            </a:r>
            <a:r>
              <a:rPr lang="ru-RU" sz="2000" dirty="0" err="1" smtClean="0">
                <a:solidFill>
                  <a:srgbClr val="000000"/>
                </a:solidFill>
                <a:latin typeface="Medium"/>
                <a:ea typeface="Times New Roman" pitchFamily="18" charset="0"/>
                <a:cs typeface="Times New Roman" pitchFamily="18" charset="0"/>
              </a:rPr>
              <a:t>Ростовановское</a:t>
            </a:r>
            <a:r>
              <a:rPr lang="ru-RU" sz="2000" dirty="0" smtClean="0">
                <a:solidFill>
                  <a:srgbClr val="000000"/>
                </a:solidFill>
                <a:latin typeface="Medium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Medium"/>
                <a:ea typeface="Times New Roman" pitchFamily="18" charset="0"/>
                <a:cs typeface="Times New Roman" pitchFamily="18" charset="0"/>
              </a:rPr>
              <a:t>Курского района Ставропольского края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BTKAioZeu0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1142984"/>
            <a:ext cx="4357718" cy="2357454"/>
          </a:xfrm>
          <a:prstGeom prst="rect">
            <a:avLst/>
          </a:prstGeom>
        </p:spPr>
      </p:pic>
      <p:pic>
        <p:nvPicPr>
          <p:cNvPr id="15" name="Рисунок 14" descr="C:\Users\Admin\Desktop\ДК\WP_20180423_0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85786" y="4143379"/>
            <a:ext cx="4248152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Admin\Desktop\ДК\WP_20180504_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07650" y="3979235"/>
            <a:ext cx="288641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txBody>
          <a:bodyPr/>
          <a:lstStyle/>
          <a:p>
            <a:r>
              <a:rPr smtClean="0"/>
              <a:t>Реализация проектов в 2018 году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84-CA21-407A-9098-B0529236DD86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928670"/>
          <a:ext cx="8786874" cy="5298218"/>
        </p:xfrm>
        <a:graphic>
          <a:graphicData uri="http://schemas.openxmlformats.org/drawingml/2006/table">
            <a:tbl>
              <a:tblPr/>
              <a:tblGrid>
                <a:gridCol w="3831934"/>
                <a:gridCol w="797249"/>
                <a:gridCol w="874400"/>
                <a:gridCol w="874400"/>
                <a:gridCol w="720096"/>
                <a:gridCol w="780103"/>
                <a:gridCol w="908692"/>
              </a:tblGrid>
              <a:tr h="38638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Курский муниципальный район</a:t>
                      </a:r>
                    </a:p>
                  </a:txBody>
                  <a:tcPr marL="4465" marR="4465" marT="44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</a:t>
                      </a:r>
                    </a:p>
                  </a:txBody>
                  <a:tcPr marL="4465" marR="4465" marT="44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краевые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местные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счет остатков на 01.01.2018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предусмотрено в 2018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спонсорская помощь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3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 центрального парка в станице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Курская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Курского сельсовета Курского района Ставропольского края</a:t>
                      </a:r>
                    </a:p>
                  </a:txBody>
                  <a:tcPr marL="4465" marR="4465" marT="4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2 430,00   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1710,25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719,75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184,14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535,61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4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Ремонтные работы по замене окон и дверей и устройству пандуса в здании Дома культуры села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Ростовановское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Ростовановского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сельсовета Курского района Ставропольского края </a:t>
                      </a:r>
                    </a:p>
                  </a:txBody>
                  <a:tcPr marL="4465" marR="4465" marT="4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2 668,18   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2 000,00   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668,18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111,05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557,13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3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спортивной площадки села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Ростовановское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Ростовановского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сельсовета Курского района Ставропольского края </a:t>
                      </a:r>
                    </a:p>
                  </a:txBody>
                  <a:tcPr marL="4465" marR="4465" marT="4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1 325,62   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915,71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409,91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409,91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3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 территории пожарной части поселка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Рощино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Рощинского сельсовета Курского района Ставропольского края</a:t>
                      </a:r>
                    </a:p>
                  </a:txBody>
                  <a:tcPr marL="4465" marR="4465" marT="4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920,38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691,32   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229,06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90,9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138,16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3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Ремонт фойе здания Дома культуры хутора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Графский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Серноводского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сельсовета Курского района Ставропольского края</a:t>
                      </a:r>
                    </a:p>
                  </a:txBody>
                  <a:tcPr marL="4465" marR="4465" marT="4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863,59   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549,99   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313,6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129,6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184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3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Ремонт зрительного зала и сцены здания Русского СДК в селе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Русском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Русского сельсовета Курского района Ставропольского края</a:t>
                      </a:r>
                    </a:p>
                  </a:txBody>
                  <a:tcPr marL="4465" marR="4465" marT="4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763,87   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2 000,00   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763,87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63,87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700</a:t>
                      </a:r>
                    </a:p>
                  </a:txBody>
                  <a:tcPr marL="4465" marR="4465" marT="44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-36512" y="764704"/>
            <a:ext cx="6120680" cy="2520280"/>
          </a:xfrm>
          <a:prstGeom prst="ellipse">
            <a:avLst/>
          </a:prstGeom>
          <a:solidFill>
            <a:schemeClr val="accent1">
              <a:lumMod val="40000"/>
              <a:lumOff val="6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-14684"/>
            <a:ext cx="9144000" cy="778098"/>
          </a:xfrm>
        </p:spPr>
        <p:txBody>
          <a:bodyPr/>
          <a:lstStyle/>
          <a:p>
            <a:r>
              <a:rPr lang="ru-RU" dirty="0" smtClean="0"/>
              <a:t>САЙТ ПРОГРАММЫ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84-CA21-407A-9098-B0529236DD86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48245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Candara" pitchFamily="34" charset="0"/>
                <a:cs typeface="Times New Roman" panose="02020603050405020304" pitchFamily="18" charset="0"/>
              </a:rPr>
              <a:t>p</a:t>
            </a:r>
            <a:r>
              <a:rPr lang="en-US" sz="8800" b="1" dirty="0" smtClean="0">
                <a:solidFill>
                  <a:srgbClr val="FF0000"/>
                </a:solidFill>
                <a:latin typeface="Candara" pitchFamily="34" charset="0"/>
                <a:cs typeface="Times New Roman" panose="02020603050405020304" pitchFamily="18" charset="0"/>
              </a:rPr>
              <a:t>misk.ru</a:t>
            </a:r>
            <a:endParaRPr lang="ru-RU" sz="80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25604" name="AutoShape 4" descr="Картинки по запросу website icon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Картинки по запросу website icon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Картинки по запросу website icon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9163175" cy="463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345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49250" y="3864793"/>
            <a:ext cx="3425825" cy="206251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ctr" eaLnBrk="1" hangingPunct="1">
              <a:lnSpc>
                <a:spcPct val="96000"/>
              </a:lnSpc>
              <a:defRPr sz="1400">
                <a:latin typeface="+mn-lt"/>
              </a:defRPr>
            </a:lvl1pPr>
          </a:lstStyle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.  Стать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руководителем инициативной группы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(или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хотя бы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состоять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ней). Тогда вы сможете принимать участие в обсуждении и подготовке документации.</a:t>
            </a:r>
          </a:p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2. 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Помочь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администрации собрать списки граждан готовых профинансировать проект или участвовать в его реализации безвозмездным трудом.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219" name="TextBox 9"/>
          <p:cNvSpPr txBox="1">
            <a:spLocks noChangeArrowheads="1"/>
          </p:cNvSpPr>
          <p:nvPr/>
        </p:nvSpPr>
        <p:spPr bwMode="auto">
          <a:xfrm>
            <a:off x="357158" y="214290"/>
            <a:ext cx="8393112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15431D"/>
                </a:solidFill>
              </a:rPr>
              <a:t>Как реализовать свой проект в рамках программы поддержки местных инициатив</a:t>
            </a:r>
            <a:endParaRPr lang="ru-RU" altLang="ru-RU" sz="2800" b="1" dirty="0">
              <a:solidFill>
                <a:srgbClr val="15431D"/>
              </a:solidFill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50838" y="1074154"/>
            <a:ext cx="3424237" cy="1008063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anchor="ctr"/>
          <a:lstStyle/>
          <a:p>
            <a:pPr algn="ctr" eaLnBrk="1" hangingPunct="1">
              <a:lnSpc>
                <a:spcPct val="96000"/>
              </a:lnSpc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Внести предложения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по реализации проекта. Передать идею в  администрацию Вашего </a:t>
            </a:r>
          </a:p>
          <a:p>
            <a:pPr algn="ctr" eaLnBrk="1" hangingPunct="1">
              <a:lnSpc>
                <a:spcPct val="96000"/>
              </a:lnSpc>
              <a:defRPr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населенного пункта.</a:t>
            </a:r>
            <a:endParaRPr lang="ru-RU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654551" y="1074154"/>
            <a:ext cx="4249737" cy="936625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6000"/>
              </a:lnSpc>
              <a:defRPr/>
            </a:pPr>
            <a:endParaRPr lang="ru-RU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algn="ctr" eaLnBrk="1" hangingPunct="1">
              <a:lnSpc>
                <a:spcPct val="96000"/>
              </a:lnSpc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Найти единомышленников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. Вместе проще подготовить проект и защитить его на собрании.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algn="ctr" eaLnBrk="1" hangingPunct="1">
              <a:lnSpc>
                <a:spcPct val="96000"/>
              </a:lnSpc>
              <a:defRPr/>
            </a:pPr>
            <a:endParaRPr lang="ru-RU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223" name="AutoShape 4"/>
          <p:cNvSpPr>
            <a:spLocks noChangeArrowheads="1"/>
          </p:cNvSpPr>
          <p:nvPr/>
        </p:nvSpPr>
        <p:spPr bwMode="auto">
          <a:xfrm>
            <a:off x="3868448" y="1454972"/>
            <a:ext cx="692727" cy="152400"/>
          </a:xfrm>
          <a:prstGeom prst="rightArrow">
            <a:avLst>
              <a:gd name="adj1" fmla="val 50000"/>
              <a:gd name="adj2" fmla="val 12500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49250" y="2398340"/>
            <a:ext cx="8555038" cy="1116013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6000"/>
              </a:lnSpc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Участвовать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в собрании (собраниях) по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выбору проекта.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Рекомендуется не пропускать собрания на которых Вы можете рассказать своим землякам о Вашем предложении. Можно подготовить презентацию своего проекта. Все это поможет привлечь большее количество единомышленников. </a:t>
            </a:r>
            <a:endParaRPr lang="ru-RU" sz="14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algn="ctr" eaLnBrk="1" hangingPunct="1">
              <a:lnSpc>
                <a:spcPct val="96000"/>
              </a:lnSpc>
              <a:defRPr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Если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Ваш проект будет поддержан большинством жителей, то он будет участвовать в краевом конкурсе проектов. Ваша задача сделать все для того чтобы он победил. Для этого нужно: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654550" y="5424066"/>
            <a:ext cx="4249737" cy="503237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anchor="ctr"/>
          <a:lstStyle/>
          <a:p>
            <a:pPr algn="ctr" eaLnBrk="1" hangingPunct="1">
              <a:lnSpc>
                <a:spcPct val="96000"/>
              </a:lnSpc>
              <a:defRPr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У Вас будет возможно непосредственно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контролировать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ход реализации проекта.</a:t>
            </a:r>
            <a:endParaRPr lang="ru-RU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654550" y="3892578"/>
            <a:ext cx="4249737" cy="1155424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anchor="ctr"/>
          <a:lstStyle/>
          <a:p>
            <a:pPr algn="ctr" eaLnBrk="1" hangingPunct="1">
              <a:lnSpc>
                <a:spcPct val="96000"/>
              </a:lnSpc>
              <a:defRPr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После победы в краевом конкурсе, совместно с местной администрацией,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организовать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сбор денежных средств от жителей, индивидуальных предпринимателей и организаций Вашего населенного пункта на реализацию проекта.</a:t>
            </a:r>
            <a:endParaRPr lang="ru-RU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229" name="AutoShape 12"/>
          <p:cNvSpPr>
            <a:spLocks noChangeArrowheads="1"/>
          </p:cNvSpPr>
          <p:nvPr/>
        </p:nvSpPr>
        <p:spPr bwMode="auto">
          <a:xfrm>
            <a:off x="3868449" y="4192772"/>
            <a:ext cx="692727" cy="152400"/>
          </a:xfrm>
          <a:prstGeom prst="rightArrow">
            <a:avLst>
              <a:gd name="adj1" fmla="val 50000"/>
              <a:gd name="adj2" fmla="val 12500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 algn="ctr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30" name="AutoShape 13"/>
          <p:cNvSpPr>
            <a:spLocks noChangeArrowheads="1"/>
          </p:cNvSpPr>
          <p:nvPr/>
        </p:nvSpPr>
        <p:spPr bwMode="auto">
          <a:xfrm rot="5400000">
            <a:off x="6606433" y="5175240"/>
            <a:ext cx="236538" cy="152400"/>
          </a:xfrm>
          <a:prstGeom prst="rightArrow">
            <a:avLst>
              <a:gd name="adj1" fmla="val 50000"/>
              <a:gd name="adj2" fmla="val 38802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 algn="ctr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3592513" y="1002717"/>
            <a:ext cx="200025" cy="207962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100" dirty="0"/>
              <a:t>  1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8704263" y="1002717"/>
            <a:ext cx="200025" cy="20955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100"/>
              <a:t> 2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8820472" y="2326903"/>
            <a:ext cx="200025" cy="207963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100" dirty="0"/>
              <a:t> </a:t>
            </a:r>
            <a:r>
              <a:rPr lang="ru-RU" altLang="ru-RU" sz="1100" dirty="0" smtClean="0"/>
              <a:t>3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3723903" y="3774306"/>
            <a:ext cx="200025" cy="207962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100" dirty="0"/>
              <a:t> </a:t>
            </a:r>
            <a:r>
              <a:rPr lang="ru-RU" altLang="ru-RU" sz="1100" dirty="0" smtClean="0"/>
              <a:t>4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>
            <a:off x="8764463" y="5301208"/>
            <a:ext cx="200025" cy="207963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100" dirty="0"/>
              <a:t> </a:t>
            </a:r>
            <a:r>
              <a:rPr lang="ru-RU" altLang="ru-RU" sz="1100" dirty="0" smtClean="0"/>
              <a:t>6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9237" name="AutoShape 13"/>
          <p:cNvSpPr>
            <a:spLocks noChangeArrowheads="1"/>
          </p:cNvSpPr>
          <p:nvPr/>
        </p:nvSpPr>
        <p:spPr bwMode="auto">
          <a:xfrm rot="5400000">
            <a:off x="6574631" y="2130407"/>
            <a:ext cx="236538" cy="152400"/>
          </a:xfrm>
          <a:prstGeom prst="rightArrow">
            <a:avLst>
              <a:gd name="adj1" fmla="val 50000"/>
              <a:gd name="adj2" fmla="val 38802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 algn="ctr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38" name="AutoShape 13"/>
          <p:cNvSpPr>
            <a:spLocks noChangeArrowheads="1"/>
          </p:cNvSpPr>
          <p:nvPr/>
        </p:nvSpPr>
        <p:spPr bwMode="auto">
          <a:xfrm rot="5400000">
            <a:off x="1765908" y="3613373"/>
            <a:ext cx="236537" cy="152400"/>
          </a:xfrm>
          <a:prstGeom prst="rightArrow">
            <a:avLst>
              <a:gd name="adj1" fmla="val 50000"/>
              <a:gd name="adj2" fmla="val 38802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 algn="ctr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39" name="AutoShape 19"/>
          <p:cNvSpPr>
            <a:spLocks noChangeArrowheads="1"/>
          </p:cNvSpPr>
          <p:nvPr/>
        </p:nvSpPr>
        <p:spPr bwMode="auto">
          <a:xfrm>
            <a:off x="8820472" y="3789040"/>
            <a:ext cx="200025" cy="207962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100" dirty="0"/>
              <a:t> </a:t>
            </a:r>
            <a:r>
              <a:rPr lang="ru-RU" altLang="ru-RU" sz="1100" dirty="0" smtClean="0"/>
              <a:t>5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349250" y="6144568"/>
            <a:ext cx="8555038" cy="524792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anchor="ctr"/>
          <a:lstStyle/>
          <a:p>
            <a:pPr algn="ctr" eaLnBrk="1" hangingPunct="1">
              <a:lnSpc>
                <a:spcPct val="96000"/>
              </a:lnSpc>
              <a:defRPr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Пройдя все этапы Вы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получите новые компетенции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и Вам будет легче организовать эту работу в следующем году. Потому что у Вас наверняка есть еще идеи, как улучшить облик своего населенного пункта.</a:t>
            </a:r>
            <a:endParaRPr lang="ru-RU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80000" cy="25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14349" y="3786190"/>
            <a:ext cx="7929618" cy="387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Благодарю за внимание!</a:t>
            </a:r>
          </a:p>
        </p:txBody>
      </p:sp>
      <p:pic>
        <p:nvPicPr>
          <p:cNvPr id="14346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0862" y="44624"/>
            <a:ext cx="575945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Box 21"/>
          <p:cNvSpPr txBox="1">
            <a:spLocks noChangeArrowheads="1"/>
          </p:cNvSpPr>
          <p:nvPr/>
        </p:nvSpPr>
        <p:spPr bwMode="auto">
          <a:xfrm>
            <a:off x="1" y="11663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ЦЕЛИ КОНКУРСНОГО ОТБОРА ПРОЕКТОВ</a:t>
            </a:r>
            <a:endParaRPr lang="ru-RU" altLang="ru-RU" b="1" dirty="0">
              <a:solidFill>
                <a:srgbClr val="0070C0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05" name="TextBox 28"/>
          <p:cNvSpPr txBox="1">
            <a:spLocks noChangeArrowheads="1"/>
          </p:cNvSpPr>
          <p:nvPr/>
        </p:nvSpPr>
        <p:spPr bwMode="auto">
          <a:xfrm>
            <a:off x="8675688" y="6638925"/>
            <a:ext cx="2159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D9D9D9"/>
                </a:solidFill>
                <a:latin typeface="Arial" panose="020B0604020202020204" pitchFamily="34" charset="0"/>
              </a:rPr>
              <a:t>4</a:t>
            </a:r>
            <a:endParaRPr lang="ru-RU" altLang="ru-RU" sz="1800" b="1" dirty="0">
              <a:solidFill>
                <a:srgbClr val="D9D9D9"/>
              </a:solidFill>
              <a:latin typeface="Arial" panose="020B0604020202020204" pitchFamily="34" charset="0"/>
            </a:endParaRPr>
          </a:p>
        </p:txBody>
      </p:sp>
      <p:sp>
        <p:nvSpPr>
          <p:cNvPr id="14" name="Овал 13"/>
          <p:cNvSpPr/>
          <p:nvPr>
            <p:custDataLst>
              <p:tags r:id="rId1"/>
            </p:custDataLst>
          </p:nvPr>
        </p:nvSpPr>
        <p:spPr>
          <a:xfrm>
            <a:off x="-1116632" y="764704"/>
            <a:ext cx="5040560" cy="1972356"/>
          </a:xfrm>
          <a:prstGeom prst="ellipse">
            <a:avLst/>
          </a:prstGeom>
          <a:solidFill>
            <a:schemeClr val="accent6">
              <a:lumMod val="20000"/>
              <a:lumOff val="8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противолежащими углами 15"/>
          <p:cNvSpPr/>
          <p:nvPr>
            <p:custDataLst>
              <p:tags r:id="rId2"/>
            </p:custDataLst>
          </p:nvPr>
        </p:nvSpPr>
        <p:spPr>
          <a:xfrm>
            <a:off x="-540568" y="980728"/>
            <a:ext cx="5616624" cy="187220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/>
            <a:r>
              <a:rPr lang="ru-RU" altLang="ru-RU" sz="2800" dirty="0" smtClean="0">
                <a:solidFill>
                  <a:schemeClr val="dk1"/>
                </a:solidFill>
              </a:rPr>
              <a:t>Вовлечение населения в </a:t>
            </a:r>
          </a:p>
          <a:p>
            <a:pPr indent="-285750" algn="ctr"/>
            <a:r>
              <a:rPr lang="ru-RU" altLang="ru-RU" sz="2800" dirty="0" smtClean="0">
                <a:solidFill>
                  <a:schemeClr val="dk1"/>
                </a:solidFill>
              </a:rPr>
              <a:t>процессы местного</a:t>
            </a:r>
          </a:p>
          <a:p>
            <a:pPr indent="-285750" algn="ctr"/>
            <a:r>
              <a:rPr lang="ru-RU" altLang="ru-RU" sz="2800" dirty="0" smtClean="0">
                <a:solidFill>
                  <a:schemeClr val="dk1"/>
                </a:solidFill>
              </a:rPr>
              <a:t> самоуправления</a:t>
            </a:r>
          </a:p>
          <a:p>
            <a:pPr indent="-285750" algn="ctr"/>
            <a:endParaRPr lang="ru-RU" sz="2000" b="1" dirty="0" smtClean="0">
              <a:solidFill>
                <a:srgbClr val="0070C0"/>
              </a:solidFill>
              <a:latin typeface="Candara" pitchFamily="34" charset="0"/>
              <a:ea typeface="Segoe UI" pitchFamily="34" charset="0"/>
              <a:cs typeface="Simplified Arabic" pitchFamily="18" charset="-78"/>
            </a:endParaRPr>
          </a:p>
        </p:txBody>
      </p:sp>
      <p:sp>
        <p:nvSpPr>
          <p:cNvPr id="17" name="Овал 16"/>
          <p:cNvSpPr/>
          <p:nvPr>
            <p:custDataLst>
              <p:tags r:id="rId3"/>
            </p:custDataLst>
          </p:nvPr>
        </p:nvSpPr>
        <p:spPr>
          <a:xfrm>
            <a:off x="3203848" y="1816684"/>
            <a:ext cx="5976664" cy="1972356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8" name="Прямоугольник с двумя скругленными противолежащими углами 17"/>
          <p:cNvSpPr/>
          <p:nvPr>
            <p:custDataLst>
              <p:tags r:id="rId4"/>
            </p:custDataLst>
          </p:nvPr>
        </p:nvSpPr>
        <p:spPr>
          <a:xfrm>
            <a:off x="3419872" y="1744676"/>
            <a:ext cx="6084168" cy="187220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/>
            <a:r>
              <a:rPr lang="ru-RU" altLang="ru-RU" sz="2800" dirty="0" smtClean="0">
                <a:solidFill>
                  <a:schemeClr val="dk1"/>
                </a:solidFill>
              </a:rPr>
              <a:t>Содействие муниципальным образованиям Ставропольского </a:t>
            </a:r>
          </a:p>
          <a:p>
            <a:pPr indent="-285750" algn="ctr"/>
            <a:r>
              <a:rPr lang="ru-RU" altLang="ru-RU" sz="2800" dirty="0" smtClean="0">
                <a:solidFill>
                  <a:schemeClr val="dk1"/>
                </a:solidFill>
              </a:rPr>
              <a:t>края в реализации наиболее социально значимых программ</a:t>
            </a:r>
          </a:p>
        </p:txBody>
      </p:sp>
      <p:sp>
        <p:nvSpPr>
          <p:cNvPr id="19" name="Овал 18"/>
          <p:cNvSpPr/>
          <p:nvPr>
            <p:custDataLst>
              <p:tags r:id="rId5"/>
            </p:custDataLst>
          </p:nvPr>
        </p:nvSpPr>
        <p:spPr>
          <a:xfrm>
            <a:off x="-756592" y="3573016"/>
            <a:ext cx="7344816" cy="3024336"/>
          </a:xfrm>
          <a:prstGeom prst="ellipse">
            <a:avLst/>
          </a:prstGeom>
          <a:solidFill>
            <a:schemeClr val="accent6">
              <a:lumMod val="20000"/>
              <a:lumOff val="8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противолежащими углами 19"/>
          <p:cNvSpPr/>
          <p:nvPr>
            <p:custDataLst>
              <p:tags r:id="rId6"/>
            </p:custDataLst>
          </p:nvPr>
        </p:nvSpPr>
        <p:spPr>
          <a:xfrm>
            <a:off x="-288032" y="4077072"/>
            <a:ext cx="6084168" cy="187220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/>
            <a:r>
              <a:rPr lang="ru-RU" altLang="ru-RU" sz="2800" dirty="0" smtClean="0">
                <a:solidFill>
                  <a:schemeClr val="dk1"/>
                </a:solidFill>
              </a:rPr>
              <a:t>Повышение уровня доверия населения к власти за счет совместного участия в выявлении и согласовании приоритетов развития поселений, реализации программ</a:t>
            </a:r>
          </a:p>
        </p:txBody>
      </p:sp>
      <p:sp>
        <p:nvSpPr>
          <p:cNvPr id="120836" name="AutoShape 4" descr="https://calpeculiarities.lexblogplatform.com/wp-content/uploads/sites/221/2013/10/HiRes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0838" name="AutoShape 6" descr="https://calpeculiarities.lexblogplatform.com/wp-content/uploads/sites/221/2013/10/HiRes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0842" name="Picture 10" descr="http://weclipart.com/gimg/24A4623E5B8D6402/multiple-targets-clipart-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8194" y="3643314"/>
            <a:ext cx="2935806" cy="2939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8546" name="think-cell Slide" r:id="rId17" imgW="360" imgH="360" progId="">
              <p:embed/>
            </p:oleObj>
          </a:graphicData>
        </a:graphic>
      </p:graphicFrame>
      <p:sp>
        <p:nvSpPr>
          <p:cNvPr id="5131" name="TextBox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32813" y="6638925"/>
            <a:ext cx="46831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D9D9D9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8" name="Овал 17"/>
          <p:cNvSpPr/>
          <p:nvPr>
            <p:custDataLst>
              <p:tags r:id="rId3"/>
            </p:custDataLst>
          </p:nvPr>
        </p:nvSpPr>
        <p:spPr>
          <a:xfrm>
            <a:off x="-108520" y="1124744"/>
            <a:ext cx="4680520" cy="1640456"/>
          </a:xfrm>
          <a:prstGeom prst="ellipse">
            <a:avLst/>
          </a:prstGeom>
          <a:solidFill>
            <a:schemeClr val="accent6">
              <a:lumMod val="20000"/>
              <a:lumOff val="8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>
            <p:custDataLst>
              <p:tags r:id="rId4"/>
            </p:custDataLst>
          </p:nvPr>
        </p:nvSpPr>
        <p:spPr>
          <a:xfrm>
            <a:off x="-108520" y="980728"/>
            <a:ext cx="5295674" cy="187220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lnSpc>
                <a:spcPct val="96000"/>
              </a:lnSpc>
              <a:defRPr/>
            </a:pPr>
            <a:r>
              <a:rPr lang="ru-RU" altLang="ru-RU" dirty="0" smtClean="0">
                <a:solidFill>
                  <a:schemeClr val="dk1"/>
                </a:solidFill>
              </a:rPr>
              <a:t>Постановление Правительства </a:t>
            </a:r>
          </a:p>
          <a:p>
            <a:pPr indent="-285750" algn="ctr">
              <a:lnSpc>
                <a:spcPct val="96000"/>
              </a:lnSpc>
              <a:defRPr/>
            </a:pPr>
            <a:r>
              <a:rPr lang="ru-RU" altLang="ru-RU" dirty="0" smtClean="0">
                <a:solidFill>
                  <a:schemeClr val="dk1"/>
                </a:solidFill>
              </a:rPr>
              <a:t>Ставропольского края </a:t>
            </a:r>
            <a:r>
              <a:rPr lang="ru-RU" altLang="ru-RU" b="1" dirty="0" smtClean="0">
                <a:solidFill>
                  <a:schemeClr val="dk1"/>
                </a:solidFill>
              </a:rPr>
              <a:t>от 24 декабря </a:t>
            </a:r>
          </a:p>
          <a:p>
            <a:pPr indent="-285750" algn="ctr">
              <a:lnSpc>
                <a:spcPct val="96000"/>
              </a:lnSpc>
              <a:defRPr/>
            </a:pPr>
            <a:r>
              <a:rPr lang="ru-RU" altLang="ru-RU" b="1" dirty="0" smtClean="0">
                <a:solidFill>
                  <a:schemeClr val="dk1"/>
                </a:solidFill>
              </a:rPr>
              <a:t>2015 года</a:t>
            </a:r>
            <a:r>
              <a:rPr lang="ru-RU" altLang="ru-RU" dirty="0" smtClean="0">
                <a:solidFill>
                  <a:schemeClr val="dk1"/>
                </a:solidFill>
              </a:rPr>
              <a:t> </a:t>
            </a:r>
            <a:r>
              <a:rPr lang="ru-RU" altLang="ru-RU" b="1" dirty="0" smtClean="0">
                <a:solidFill>
                  <a:schemeClr val="dk1"/>
                </a:solidFill>
              </a:rPr>
              <a:t>№ 550-п </a:t>
            </a:r>
            <a:r>
              <a:rPr lang="ru-RU" altLang="ru-RU" dirty="0" smtClean="0">
                <a:solidFill>
                  <a:schemeClr val="dk1"/>
                </a:solidFill>
              </a:rPr>
              <a:t>«Об утверждении государственной программы Ставрополь-</a:t>
            </a:r>
          </a:p>
          <a:p>
            <a:pPr indent="-285750" algn="ctr">
              <a:lnSpc>
                <a:spcPct val="96000"/>
              </a:lnSpc>
              <a:defRPr/>
            </a:pPr>
            <a:r>
              <a:rPr lang="ru-RU" altLang="ru-RU" dirty="0" err="1" smtClean="0">
                <a:solidFill>
                  <a:schemeClr val="dk1"/>
                </a:solidFill>
              </a:rPr>
              <a:t>ского</a:t>
            </a:r>
            <a:r>
              <a:rPr lang="ru-RU" altLang="ru-RU" dirty="0" smtClean="0">
                <a:solidFill>
                  <a:schemeClr val="dk1"/>
                </a:solidFill>
              </a:rPr>
              <a:t> края «Управление финансами»</a:t>
            </a:r>
          </a:p>
        </p:txBody>
      </p:sp>
      <p:sp>
        <p:nvSpPr>
          <p:cNvPr id="20" name="Овал 19"/>
          <p:cNvSpPr/>
          <p:nvPr>
            <p:custDataLst>
              <p:tags r:id="rId5"/>
            </p:custDataLst>
          </p:nvPr>
        </p:nvSpPr>
        <p:spPr>
          <a:xfrm>
            <a:off x="251520" y="2852936"/>
            <a:ext cx="4680520" cy="1296144"/>
          </a:xfrm>
          <a:prstGeom prst="ellipse">
            <a:avLst/>
          </a:prstGeom>
          <a:solidFill>
            <a:schemeClr val="accent6">
              <a:lumMod val="20000"/>
              <a:lumOff val="8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противолежащими углами 20"/>
          <p:cNvSpPr/>
          <p:nvPr>
            <p:custDataLst>
              <p:tags r:id="rId6"/>
            </p:custDataLst>
          </p:nvPr>
        </p:nvSpPr>
        <p:spPr>
          <a:xfrm>
            <a:off x="212430" y="2348880"/>
            <a:ext cx="5295674" cy="187220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  <a:defRPr/>
            </a:pPr>
            <a:r>
              <a:rPr lang="ru-RU" altLang="ru-RU" dirty="0" smtClean="0">
                <a:solidFill>
                  <a:schemeClr val="dk1"/>
                </a:solidFill>
              </a:rPr>
              <a:t>Постановление Правительства </a:t>
            </a:r>
          </a:p>
          <a:p>
            <a:pPr algn="ctr">
              <a:lnSpc>
                <a:spcPct val="96000"/>
              </a:lnSpc>
              <a:defRPr/>
            </a:pPr>
            <a:r>
              <a:rPr lang="ru-RU" altLang="ru-RU" dirty="0" smtClean="0">
                <a:solidFill>
                  <a:schemeClr val="dk1"/>
                </a:solidFill>
              </a:rPr>
              <a:t>Ставропольского края </a:t>
            </a:r>
            <a:r>
              <a:rPr lang="ru-RU" altLang="ru-RU" b="1" dirty="0" smtClean="0">
                <a:solidFill>
                  <a:schemeClr val="dk1"/>
                </a:solidFill>
              </a:rPr>
              <a:t>от 24 марта </a:t>
            </a:r>
          </a:p>
          <a:p>
            <a:pPr algn="ctr">
              <a:lnSpc>
                <a:spcPct val="96000"/>
              </a:lnSpc>
              <a:defRPr/>
            </a:pPr>
            <a:r>
              <a:rPr lang="ru-RU" altLang="ru-RU" b="1" dirty="0" smtClean="0">
                <a:solidFill>
                  <a:schemeClr val="dk1"/>
                </a:solidFill>
              </a:rPr>
              <a:t>2009 года № 87-п</a:t>
            </a:r>
          </a:p>
        </p:txBody>
      </p:sp>
      <p:sp>
        <p:nvSpPr>
          <p:cNvPr id="22" name="Овал 21"/>
          <p:cNvSpPr/>
          <p:nvPr>
            <p:custDataLst>
              <p:tags r:id="rId7"/>
            </p:custDataLst>
          </p:nvPr>
        </p:nvSpPr>
        <p:spPr>
          <a:xfrm>
            <a:off x="899592" y="4509120"/>
            <a:ext cx="4139952" cy="1208408"/>
          </a:xfrm>
          <a:prstGeom prst="ellipse">
            <a:avLst/>
          </a:prstGeom>
          <a:solidFill>
            <a:schemeClr val="accent6">
              <a:lumMod val="20000"/>
              <a:lumOff val="8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противолежащими углами 25"/>
          <p:cNvSpPr/>
          <p:nvPr>
            <p:custDataLst>
              <p:tags r:id="rId8"/>
            </p:custDataLst>
          </p:nvPr>
        </p:nvSpPr>
        <p:spPr>
          <a:xfrm>
            <a:off x="755576" y="4149080"/>
            <a:ext cx="5295674" cy="187220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  <a:defRPr/>
            </a:pPr>
            <a:r>
              <a:rPr lang="ru-RU" altLang="ru-RU" dirty="0" smtClean="0">
                <a:solidFill>
                  <a:schemeClr val="dk1"/>
                </a:solidFill>
              </a:rPr>
              <a:t>Приказ министерства</a:t>
            </a:r>
          </a:p>
          <a:p>
            <a:pPr algn="ctr">
              <a:lnSpc>
                <a:spcPct val="96000"/>
              </a:lnSpc>
              <a:defRPr/>
            </a:pPr>
            <a:r>
              <a:rPr lang="ru-RU" altLang="ru-RU" dirty="0" smtClean="0">
                <a:solidFill>
                  <a:schemeClr val="dk1"/>
                </a:solidFill>
              </a:rPr>
              <a:t> финансов Ставропольского </a:t>
            </a:r>
          </a:p>
          <a:p>
            <a:pPr algn="ctr">
              <a:lnSpc>
                <a:spcPct val="96000"/>
              </a:lnSpc>
              <a:defRPr/>
            </a:pPr>
            <a:r>
              <a:rPr lang="ru-RU" altLang="ru-RU" dirty="0" smtClean="0">
                <a:solidFill>
                  <a:schemeClr val="dk1"/>
                </a:solidFill>
              </a:rPr>
              <a:t>края </a:t>
            </a:r>
            <a:r>
              <a:rPr lang="ru-RU" altLang="ru-RU" b="1" dirty="0" smtClean="0">
                <a:solidFill>
                  <a:schemeClr val="dk1"/>
                </a:solidFill>
              </a:rPr>
              <a:t>от 16 декабря</a:t>
            </a:r>
          </a:p>
          <a:p>
            <a:pPr algn="ctr">
              <a:lnSpc>
                <a:spcPct val="96000"/>
              </a:lnSpc>
              <a:defRPr/>
            </a:pPr>
            <a:r>
              <a:rPr lang="ru-RU" altLang="ru-RU" b="1" dirty="0" smtClean="0">
                <a:solidFill>
                  <a:schemeClr val="dk1"/>
                </a:solidFill>
              </a:rPr>
              <a:t> 2014 года № 297</a:t>
            </a:r>
          </a:p>
        </p:txBody>
      </p:sp>
      <p:sp>
        <p:nvSpPr>
          <p:cNvPr id="28" name="Овал 27"/>
          <p:cNvSpPr/>
          <p:nvPr>
            <p:custDataLst>
              <p:tags r:id="rId9"/>
            </p:custDataLst>
          </p:nvPr>
        </p:nvSpPr>
        <p:spPr>
          <a:xfrm>
            <a:off x="4572000" y="764704"/>
            <a:ext cx="5328592" cy="2592288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1" name="Прямоугольник с двумя скругленными противолежащими углами 30"/>
          <p:cNvSpPr/>
          <p:nvPr>
            <p:custDataLst>
              <p:tags r:id="rId10"/>
            </p:custDataLst>
          </p:nvPr>
        </p:nvSpPr>
        <p:spPr>
          <a:xfrm>
            <a:off x="3851920" y="1124744"/>
            <a:ext cx="6084168" cy="187220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/>
            <a:r>
              <a:rPr lang="ru-RU" altLang="ru-RU" b="1" dirty="0" smtClean="0">
                <a:solidFill>
                  <a:schemeClr val="dk1"/>
                </a:solidFill>
              </a:rPr>
              <a:t>Правила</a:t>
            </a:r>
            <a:r>
              <a:rPr lang="ru-RU" altLang="ru-RU" dirty="0" smtClean="0">
                <a:solidFill>
                  <a:schemeClr val="dk1"/>
                </a:solidFill>
              </a:rPr>
              <a:t> </a:t>
            </a:r>
            <a:r>
              <a:rPr lang="ru-RU" altLang="ru-RU" b="1" dirty="0" smtClean="0">
                <a:solidFill>
                  <a:schemeClr val="dk1"/>
                </a:solidFill>
              </a:rPr>
              <a:t>предоставления субсидий </a:t>
            </a:r>
          </a:p>
          <a:p>
            <a:pPr indent="-285750" algn="ctr"/>
            <a:r>
              <a:rPr lang="ru-RU" altLang="ru-RU" dirty="0" smtClean="0">
                <a:solidFill>
                  <a:schemeClr val="dk1"/>
                </a:solidFill>
              </a:rPr>
              <a:t>муниципальным образованиям </a:t>
            </a:r>
          </a:p>
          <a:p>
            <a:pPr indent="-285750" algn="ctr"/>
            <a:r>
              <a:rPr lang="ru-RU" altLang="ru-RU" dirty="0" smtClean="0">
                <a:solidFill>
                  <a:schemeClr val="dk1"/>
                </a:solidFill>
              </a:rPr>
              <a:t>Ставропольского края на реализацию </a:t>
            </a:r>
          </a:p>
          <a:p>
            <a:pPr indent="-285750" algn="ctr"/>
            <a:r>
              <a:rPr lang="ru-RU" altLang="ru-RU" dirty="0" smtClean="0">
                <a:solidFill>
                  <a:schemeClr val="dk1"/>
                </a:solidFill>
              </a:rPr>
              <a:t>программ (проектов) развития </a:t>
            </a:r>
          </a:p>
          <a:p>
            <a:pPr indent="-285750" algn="ctr"/>
            <a:r>
              <a:rPr lang="ru-RU" altLang="ru-RU" dirty="0" smtClean="0">
                <a:solidFill>
                  <a:schemeClr val="dk1"/>
                </a:solidFill>
              </a:rPr>
              <a:t>территорий муниципальных образований Ставропольского края, </a:t>
            </a:r>
          </a:p>
          <a:p>
            <a:pPr indent="-285750" algn="ctr"/>
            <a:r>
              <a:rPr lang="ru-RU" altLang="ru-RU" dirty="0" smtClean="0">
                <a:solidFill>
                  <a:schemeClr val="dk1"/>
                </a:solidFill>
              </a:rPr>
              <a:t>основанных на местных инициативах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/>
              <a:t>НОРМАТИВНО ПРАВОВОЕ РЕГУЛИРОВАНИЕ</a:t>
            </a:r>
          </a:p>
        </p:txBody>
      </p:sp>
      <p:sp>
        <p:nvSpPr>
          <p:cNvPr id="33" name="Овал 32"/>
          <p:cNvSpPr/>
          <p:nvPr>
            <p:custDataLst>
              <p:tags r:id="rId12"/>
            </p:custDataLst>
          </p:nvPr>
        </p:nvSpPr>
        <p:spPr>
          <a:xfrm>
            <a:off x="4644008" y="3140968"/>
            <a:ext cx="5328592" cy="1872208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4" name="Прямоугольник с двумя скругленными противолежащими углами 33"/>
          <p:cNvSpPr/>
          <p:nvPr>
            <p:custDataLst>
              <p:tags r:id="rId13"/>
            </p:custDataLst>
          </p:nvPr>
        </p:nvSpPr>
        <p:spPr>
          <a:xfrm>
            <a:off x="4211960" y="3140968"/>
            <a:ext cx="6084168" cy="187220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lnSpc>
                <a:spcPct val="96000"/>
              </a:lnSpc>
              <a:defRPr/>
            </a:pPr>
            <a:r>
              <a:rPr lang="ru-RU" altLang="ru-RU" b="1" dirty="0" smtClean="0">
                <a:solidFill>
                  <a:schemeClr val="dk1"/>
                </a:solidFill>
              </a:rPr>
              <a:t>Состав и положение </a:t>
            </a:r>
            <a:r>
              <a:rPr lang="ru-RU" altLang="ru-RU" dirty="0" smtClean="0">
                <a:solidFill>
                  <a:schemeClr val="dk1"/>
                </a:solidFill>
              </a:rPr>
              <a:t>о конкурсной </a:t>
            </a:r>
          </a:p>
          <a:p>
            <a:pPr indent="-285750" algn="ctr">
              <a:lnSpc>
                <a:spcPct val="96000"/>
              </a:lnSpc>
              <a:defRPr/>
            </a:pPr>
            <a:r>
              <a:rPr lang="ru-RU" altLang="ru-RU" dirty="0" smtClean="0">
                <a:solidFill>
                  <a:schemeClr val="dk1"/>
                </a:solidFill>
              </a:rPr>
              <a:t>комиссии по проведению конкурсного </a:t>
            </a:r>
          </a:p>
          <a:p>
            <a:pPr indent="-285750" algn="ctr">
              <a:lnSpc>
                <a:spcPct val="96000"/>
              </a:lnSpc>
              <a:defRPr/>
            </a:pPr>
            <a:r>
              <a:rPr lang="ru-RU" altLang="ru-RU" dirty="0" smtClean="0">
                <a:solidFill>
                  <a:schemeClr val="dk1"/>
                </a:solidFill>
              </a:rPr>
              <a:t>отбора проектов развития территорий</a:t>
            </a:r>
          </a:p>
          <a:p>
            <a:pPr indent="-285750" algn="ctr">
              <a:lnSpc>
                <a:spcPct val="96000"/>
              </a:lnSpc>
              <a:defRPr/>
            </a:pPr>
            <a:r>
              <a:rPr lang="ru-RU" altLang="ru-RU" dirty="0" smtClean="0">
                <a:solidFill>
                  <a:schemeClr val="dk1"/>
                </a:solidFill>
              </a:rPr>
              <a:t> муниципальных образований</a:t>
            </a:r>
          </a:p>
          <a:p>
            <a:pPr indent="-285750" algn="ctr">
              <a:lnSpc>
                <a:spcPct val="96000"/>
              </a:lnSpc>
              <a:defRPr/>
            </a:pPr>
            <a:r>
              <a:rPr lang="ru-RU" altLang="ru-RU" dirty="0" smtClean="0">
                <a:solidFill>
                  <a:schemeClr val="dk1"/>
                </a:solidFill>
              </a:rPr>
              <a:t> Ставропольского края, </a:t>
            </a:r>
          </a:p>
          <a:p>
            <a:pPr indent="-285750" algn="ctr">
              <a:lnSpc>
                <a:spcPct val="96000"/>
              </a:lnSpc>
              <a:defRPr/>
            </a:pPr>
            <a:r>
              <a:rPr lang="ru-RU" altLang="ru-RU" dirty="0" smtClean="0">
                <a:solidFill>
                  <a:schemeClr val="dk1"/>
                </a:solidFill>
              </a:rPr>
              <a:t>основанных на местных инициативах</a:t>
            </a:r>
          </a:p>
        </p:txBody>
      </p:sp>
      <p:sp>
        <p:nvSpPr>
          <p:cNvPr id="35" name="Овал 34"/>
          <p:cNvSpPr/>
          <p:nvPr>
            <p:custDataLst>
              <p:tags r:id="rId14"/>
            </p:custDataLst>
          </p:nvPr>
        </p:nvSpPr>
        <p:spPr>
          <a:xfrm>
            <a:off x="4499992" y="4985792"/>
            <a:ext cx="5328592" cy="1872208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6" name="Прямоугольник с двумя скругленными противолежащими углами 35"/>
          <p:cNvSpPr/>
          <p:nvPr>
            <p:custDataLst>
              <p:tags r:id="rId15"/>
            </p:custDataLst>
          </p:nvPr>
        </p:nvSpPr>
        <p:spPr>
          <a:xfrm>
            <a:off x="4211960" y="4985792"/>
            <a:ext cx="6084168" cy="187220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  <a:defRPr/>
            </a:pPr>
            <a:r>
              <a:rPr lang="ru-RU" altLang="ru-RU" b="1" dirty="0" smtClean="0">
                <a:solidFill>
                  <a:schemeClr val="dk1"/>
                </a:solidFill>
              </a:rPr>
              <a:t>Формы документов</a:t>
            </a:r>
            <a:r>
              <a:rPr lang="ru-RU" altLang="ru-RU" dirty="0" smtClean="0">
                <a:solidFill>
                  <a:schemeClr val="dk1"/>
                </a:solidFill>
              </a:rPr>
              <a:t>, представляемых</a:t>
            </a:r>
          </a:p>
          <a:p>
            <a:pPr algn="ctr">
              <a:lnSpc>
                <a:spcPct val="96000"/>
              </a:lnSpc>
              <a:defRPr/>
            </a:pPr>
            <a:r>
              <a:rPr lang="ru-RU" altLang="ru-RU" dirty="0" smtClean="0">
                <a:solidFill>
                  <a:schemeClr val="dk1"/>
                </a:solidFill>
              </a:rPr>
              <a:t> на конкурсный отбор.</a:t>
            </a:r>
          </a:p>
          <a:p>
            <a:pPr algn="ctr">
              <a:lnSpc>
                <a:spcPct val="96000"/>
              </a:lnSpc>
              <a:defRPr/>
            </a:pPr>
            <a:r>
              <a:rPr lang="ru-RU" altLang="ru-RU" dirty="0" smtClean="0">
                <a:solidFill>
                  <a:schemeClr val="dk1"/>
                </a:solidFill>
              </a:rPr>
              <a:t>Формы соглашения и отчета об </a:t>
            </a:r>
          </a:p>
          <a:p>
            <a:pPr algn="ctr">
              <a:lnSpc>
                <a:spcPct val="96000"/>
              </a:lnSpc>
              <a:defRPr/>
            </a:pPr>
            <a:r>
              <a:rPr lang="ru-RU" altLang="ru-RU" dirty="0" smtClean="0">
                <a:solidFill>
                  <a:schemeClr val="dk1"/>
                </a:solidFill>
              </a:rPr>
              <a:t>использовании субсидии</a:t>
            </a:r>
          </a:p>
        </p:txBody>
      </p:sp>
      <p:pic>
        <p:nvPicPr>
          <p:cNvPr id="108548" name="Picture 4" descr="https://st2.depositphotos.com/3274935/7404/v/950/depositphotos_74046937-stock-illustration-man-holding-a-pencil-and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1328" y="3378621"/>
            <a:ext cx="2442028" cy="3479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5"/>
          <p:cNvSpPr txBox="1">
            <a:spLocks noChangeArrowheads="1"/>
          </p:cNvSpPr>
          <p:nvPr/>
        </p:nvSpPr>
        <p:spPr bwMode="auto">
          <a:xfrm>
            <a:off x="2401888" y="6403975"/>
            <a:ext cx="7921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  <a:latin typeface="Arial" panose="020B0604020202020204" pitchFamily="34" charset="0"/>
              </a:rPr>
              <a:t>2,2</a:t>
            </a:r>
          </a:p>
        </p:txBody>
      </p:sp>
      <p:sp>
        <p:nvSpPr>
          <p:cNvPr id="6148" name="Text Box 26"/>
          <p:cNvSpPr txBox="1">
            <a:spLocks noChangeArrowheads="1"/>
          </p:cNvSpPr>
          <p:nvPr/>
        </p:nvSpPr>
        <p:spPr bwMode="auto">
          <a:xfrm>
            <a:off x="4789488" y="6381750"/>
            <a:ext cx="7921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  <a:latin typeface="Arial" panose="020B0604020202020204" pitchFamily="34" charset="0"/>
              </a:rPr>
              <a:t>1,3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260475" y="3887788"/>
            <a:ext cx="4459288" cy="503237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ts val="1500"/>
              </a:lnSpc>
              <a:defRPr/>
            </a:pPr>
            <a:r>
              <a:rPr lang="ru-RU" altLang="ru-RU" sz="2000" dirty="0"/>
              <a:t>Количество потенциальных участников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258888" y="2132013"/>
            <a:ext cx="4460875" cy="1006475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ts val="1100"/>
              </a:lnSpc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indent="-285750" algn="ctr">
              <a:lnSpc>
                <a:spcPct val="96000"/>
              </a:lnSpc>
              <a:defRPr/>
            </a:pPr>
            <a:r>
              <a:rPr lang="ru-RU" altLang="ru-RU" sz="1600" dirty="0"/>
              <a:t>1 населенный пункт численностью &gt; </a:t>
            </a:r>
            <a:r>
              <a:rPr lang="ru-RU" altLang="ru-RU" sz="1600" dirty="0" smtClean="0"/>
              <a:t>1 тыс. </a:t>
            </a:r>
            <a:r>
              <a:rPr lang="ru-RU" altLang="ru-RU" sz="1600" dirty="0"/>
              <a:t>чел.</a:t>
            </a:r>
            <a:br>
              <a:rPr lang="ru-RU" altLang="ru-RU" sz="1600" dirty="0"/>
            </a:br>
            <a:r>
              <a:rPr lang="ru-RU" altLang="ru-RU" sz="1600" dirty="0"/>
              <a:t>(если в составе МО нет нас. пунктов &gt; </a:t>
            </a:r>
            <a:r>
              <a:rPr lang="ru-RU" altLang="ru-RU" sz="1600" dirty="0" smtClean="0"/>
              <a:t>1000 </a:t>
            </a:r>
            <a:r>
              <a:rPr lang="ru-RU" altLang="ru-RU" sz="1600" dirty="0"/>
              <a:t>чел., МО может подать заявку от одного нас. пункта)</a:t>
            </a:r>
          </a:p>
          <a:p>
            <a:pPr indent="-285750" algn="ctr">
              <a:lnSpc>
                <a:spcPct val="96000"/>
              </a:lnSpc>
              <a:defRPr/>
            </a:pPr>
            <a:endParaRPr lang="ru-RU" altLang="ru-RU" sz="16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181725" y="2132013"/>
            <a:ext cx="1006475" cy="1006475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indent="-285750" algn="ctr">
              <a:lnSpc>
                <a:spcPct val="96000"/>
              </a:lnSpc>
              <a:defRPr/>
            </a:pPr>
            <a:r>
              <a:rPr lang="ru-RU" altLang="ru-RU" sz="1600" dirty="0"/>
              <a:t>1 заявка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5827713" y="2636838"/>
            <a:ext cx="246062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1263650" y="3297238"/>
            <a:ext cx="5927725" cy="43180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indent="-285750" algn="ctr">
              <a:lnSpc>
                <a:spcPct val="96000"/>
              </a:lnSpc>
              <a:defRPr/>
            </a:pPr>
            <a:r>
              <a:rPr lang="ru-RU" altLang="ru-RU" sz="2000" dirty="0"/>
              <a:t>Общий объем средств субсидий 200 млн. рублей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257300" y="4606925"/>
            <a:ext cx="2641600" cy="43180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100"/>
              </a:lnSpc>
              <a:defRPr/>
            </a:pPr>
            <a:r>
              <a:rPr lang="ru-RU" altLang="ru-RU" sz="2000" dirty="0"/>
              <a:t>Субсидия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923928" y="4542246"/>
            <a:ext cx="50405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cap="all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≤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518025" y="4606925"/>
            <a:ext cx="2641600" cy="43180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100"/>
              </a:lnSpc>
              <a:defRPr/>
            </a:pPr>
            <a:r>
              <a:rPr lang="ru-RU" altLang="ru-RU" sz="2000" dirty="0"/>
              <a:t>2 </a:t>
            </a:r>
            <a:r>
              <a:rPr lang="ru-RU" altLang="ru-RU" sz="2000" dirty="0" err="1"/>
              <a:t>млн</a:t>
            </a:r>
            <a:r>
              <a:rPr lang="en-US" altLang="ru-RU" sz="2000" dirty="0"/>
              <a:t>.</a:t>
            </a:r>
            <a:r>
              <a:rPr lang="ru-RU" altLang="ru-RU" sz="2000" dirty="0"/>
              <a:t> рублей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257300" y="5197475"/>
            <a:ext cx="2641600" cy="504825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100"/>
              </a:lnSpc>
              <a:defRPr/>
            </a:pPr>
            <a:r>
              <a:rPr lang="ru-RU" altLang="ru-RU" dirty="0"/>
              <a:t>Уровень софинансирования из бюджета МО 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518025" y="5197475"/>
            <a:ext cx="2641600" cy="504825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100"/>
              </a:lnSpc>
              <a:defRPr/>
            </a:pPr>
            <a:r>
              <a:rPr lang="ru-RU" altLang="ru-RU" sz="2000" dirty="0"/>
              <a:t>От 5%</a:t>
            </a: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4067175" y="5445125"/>
            <a:ext cx="24765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162" name="TextBox 14"/>
          <p:cNvSpPr txBox="1">
            <a:spLocks noChangeArrowheads="1"/>
          </p:cNvSpPr>
          <p:nvPr/>
        </p:nvSpPr>
        <p:spPr bwMode="auto">
          <a:xfrm>
            <a:off x="8532813" y="6638925"/>
            <a:ext cx="468312" cy="2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D9D9D9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58888" y="1257300"/>
            <a:ext cx="5929312" cy="72072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indent="-285750" algn="ctr">
              <a:lnSpc>
                <a:spcPct val="96000"/>
              </a:lnSpc>
              <a:defRPr/>
            </a:pPr>
            <a:r>
              <a:rPr lang="ru-RU" altLang="ru-RU" sz="2400" dirty="0"/>
              <a:t>Поселения муниципального района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838825" y="4076700"/>
            <a:ext cx="246063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6181725" y="3886200"/>
            <a:ext cx="1006475" cy="503238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100"/>
              </a:lnSpc>
              <a:defRPr/>
            </a:pPr>
            <a:r>
              <a:rPr lang="ru-RU" altLang="ru-RU" sz="2000" dirty="0"/>
              <a:t>344</a:t>
            </a:r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dirty="0" smtClean="0"/>
              <a:t>ПОКАЗАТЕЛИ КОНКУРСНОГО ОТБОРА </a:t>
            </a:r>
            <a:br>
              <a:rPr lang="ru-RU" altLang="ru-RU" dirty="0" smtClean="0"/>
            </a:br>
            <a:r>
              <a:rPr lang="ru-RU" altLang="ru-RU" dirty="0" smtClean="0"/>
              <a:t>ПРОЕКТОВ В 2018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80000" cy="25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3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txBody>
          <a:bodyPr/>
          <a:lstStyle/>
          <a:p>
            <a:r>
              <a:rPr lang="ru-RU" dirty="0" smtClean="0"/>
              <a:t>ИСТОЧНИКИ ФИНАНСИРОВАНИЯ ПРОЕКТОВ</a:t>
            </a:r>
            <a:endParaRPr lang="ru-RU" dirty="0"/>
          </a:p>
        </p:txBody>
      </p:sp>
      <p:pic>
        <p:nvPicPr>
          <p:cNvPr id="6" name="Picture 2" descr="D:\Users\krdoas\Desktop\программы\Adobe Photoshop CS3 Lite\УФА photoshop\пазл копия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143108" y="1643050"/>
            <a:ext cx="4857784" cy="4381775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072198" y="785794"/>
            <a:ext cx="2880000" cy="1440000"/>
          </a:xfrm>
          <a:prstGeom prst="roundRect">
            <a:avLst/>
          </a:prstGeom>
          <a:solidFill>
            <a:srgbClr val="A6D0CC">
              <a:alpha val="56863"/>
            </a:srgbClr>
          </a:solidFill>
          <a:ln w="444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6072198" y="1285860"/>
            <a:ext cx="28575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Candara" pitchFamily="34" charset="0"/>
                <a:cs typeface="Times New Roman" pitchFamily="18" charset="0"/>
              </a:rPr>
              <a:t>Организации</a:t>
            </a:r>
            <a:endParaRPr lang="ru-RU" sz="2800" b="1" dirty="0">
              <a:solidFill>
                <a:schemeClr val="tx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00760" y="5143512"/>
            <a:ext cx="2880000" cy="1440000"/>
          </a:xfrm>
          <a:prstGeom prst="roundRect">
            <a:avLst/>
          </a:prstGeom>
          <a:solidFill>
            <a:srgbClr val="F1948A">
              <a:alpha val="54902"/>
            </a:srgbClr>
          </a:solidFill>
          <a:ln w="444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5143512"/>
            <a:ext cx="2880000" cy="1440000"/>
          </a:xfrm>
          <a:prstGeom prst="roundRect">
            <a:avLst/>
          </a:prstGeom>
          <a:solidFill>
            <a:srgbClr val="FFD85D">
              <a:alpha val="51765"/>
            </a:srgbClr>
          </a:solidFill>
          <a:ln w="444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>
            <p:custDataLst>
              <p:tags r:id="rId3"/>
            </p:custDataLst>
          </p:nvPr>
        </p:nvSpPr>
        <p:spPr>
          <a:xfrm>
            <a:off x="214282" y="785794"/>
            <a:ext cx="2880000" cy="1440000"/>
          </a:xfrm>
          <a:prstGeom prst="roundRect">
            <a:avLst/>
          </a:prstGeom>
          <a:solidFill>
            <a:srgbClr val="8EB4E3">
              <a:alpha val="53333"/>
            </a:srgbClr>
          </a:solidFill>
          <a:ln w="444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214282" y="1285860"/>
            <a:ext cx="2857520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Candara" pitchFamily="34" charset="0"/>
                <a:cs typeface="Times New Roman" pitchFamily="18" charset="0"/>
              </a:rPr>
              <a:t>Бюджет края</a:t>
            </a:r>
            <a:endParaRPr lang="ru-RU" sz="2800" b="1" dirty="0">
              <a:solidFill>
                <a:schemeClr val="tx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5"/>
            </p:custDataLst>
          </p:nvPr>
        </p:nvSpPr>
        <p:spPr>
          <a:xfrm>
            <a:off x="214282" y="5715016"/>
            <a:ext cx="28575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Candara" pitchFamily="34" charset="0"/>
                <a:cs typeface="Times New Roman" pitchFamily="18" charset="0"/>
              </a:rPr>
              <a:t>Поселение</a:t>
            </a:r>
            <a:endParaRPr lang="ru-RU" sz="2800" b="1" dirty="0">
              <a:solidFill>
                <a:schemeClr val="tx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>
            <p:custDataLst>
              <p:tags r:id="rId6"/>
            </p:custDataLst>
          </p:nvPr>
        </p:nvSpPr>
        <p:spPr>
          <a:xfrm>
            <a:off x="6000760" y="5715016"/>
            <a:ext cx="28575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Candara" pitchFamily="34" charset="0"/>
                <a:cs typeface="Times New Roman" pitchFamily="18" charset="0"/>
              </a:rPr>
              <a:t>Население</a:t>
            </a:r>
            <a:endParaRPr lang="ru-RU" sz="2800" b="1" dirty="0">
              <a:solidFill>
                <a:schemeClr val="tx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8928100" y="6608762"/>
            <a:ext cx="2159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D9D9D9"/>
                </a:solidFill>
                <a:latin typeface="Arial" panose="020B0604020202020204" pitchFamily="34" charset="0"/>
              </a:rPr>
              <a:t>7</a:t>
            </a:r>
            <a:endParaRPr lang="ru-RU" altLang="ru-RU" sz="1800" b="1" dirty="0">
              <a:solidFill>
                <a:srgbClr val="D9D9D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67544" y="6165850"/>
            <a:ext cx="8280920" cy="576263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6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176887" y="836712"/>
            <a:ext cx="3651697" cy="951136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/>
              <a:t>обеспечение первичных мер </a:t>
            </a:r>
            <a:endParaRPr lang="ru-RU" sz="1400" dirty="0" smtClean="0"/>
          </a:p>
          <a:p>
            <a:pPr eaLnBrk="1" hangingPunct="1">
              <a:defRPr/>
            </a:pPr>
            <a:r>
              <a:rPr lang="ru-RU" sz="1400" b="1" dirty="0" smtClean="0"/>
              <a:t>пожарной </a:t>
            </a:r>
            <a:r>
              <a:rPr lang="ru-RU" sz="1400" b="1" dirty="0"/>
              <a:t>безопасности </a:t>
            </a:r>
            <a:r>
              <a:rPr lang="ru-RU" sz="1400" dirty="0"/>
              <a:t>в границах населенных пунктов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172791" y="1688954"/>
            <a:ext cx="3241852" cy="947958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/>
              <a:t>создание условий для обеспечения жителей </a:t>
            </a:r>
            <a:r>
              <a:rPr lang="ru-RU" sz="1400" b="1" dirty="0" smtClean="0"/>
              <a:t>услугами торговли и </a:t>
            </a:r>
          </a:p>
          <a:p>
            <a:pPr eaLnBrk="1" hangingPunct="1">
              <a:defRPr/>
            </a:pPr>
            <a:r>
              <a:rPr lang="ru-RU" sz="1400" b="1" dirty="0" smtClean="0"/>
              <a:t>бытового </a:t>
            </a:r>
            <a:r>
              <a:rPr lang="ru-RU" sz="1400" b="1" dirty="0"/>
              <a:t>обслуживания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819076" y="908720"/>
            <a:ext cx="4536504" cy="648072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400" dirty="0"/>
              <a:t>создание условий </a:t>
            </a:r>
            <a:r>
              <a:rPr lang="ru-RU" altLang="ru-RU" sz="1400" b="1" dirty="0"/>
              <a:t>для организации досуга </a:t>
            </a:r>
            <a:r>
              <a:rPr lang="ru-RU" altLang="ru-RU" sz="1400" dirty="0"/>
              <a:t>и обеспечения жителей услугами организаций культуры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18654" y="1699593"/>
            <a:ext cx="4248894" cy="649287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 smtClean="0"/>
              <a:t>организация </a:t>
            </a:r>
            <a:r>
              <a:rPr lang="ru-RU" sz="1400" b="1" dirty="0"/>
              <a:t>обустройства мест массового отдыха </a:t>
            </a:r>
            <a:r>
              <a:rPr lang="ru-RU" sz="1400" dirty="0" smtClean="0"/>
              <a:t>населения, </a:t>
            </a:r>
            <a:r>
              <a:rPr lang="ru-RU" sz="1400" dirty="0"/>
              <a:t>включая обеспечение свободного доступа граждан к водным объектам общего пользования и их береговым полосам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6195727" y="2708920"/>
            <a:ext cx="2391332" cy="647700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 smtClean="0"/>
              <a:t>организация </a:t>
            </a:r>
            <a:r>
              <a:rPr lang="ru-RU" sz="1400" dirty="0"/>
              <a:t>деятельности </a:t>
            </a:r>
            <a:r>
              <a:rPr lang="ru-RU" sz="1400" dirty="0" smtClean="0"/>
              <a:t>по сбору и </a:t>
            </a:r>
            <a:r>
              <a:rPr lang="ru-RU" sz="1400" dirty="0"/>
              <a:t>транспортированию </a:t>
            </a:r>
            <a:r>
              <a:rPr lang="ru-RU" sz="1400" b="1" dirty="0" smtClean="0"/>
              <a:t>ТКО</a:t>
            </a:r>
            <a:endParaRPr lang="ru-RU" sz="1400" b="1" dirty="0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810568" y="4521820"/>
            <a:ext cx="4392414" cy="713061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/>
              <a:t>организация </a:t>
            </a:r>
            <a:r>
              <a:rPr lang="ru-RU" sz="1400" b="1" dirty="0"/>
              <a:t>благоустройства территории </a:t>
            </a:r>
            <a:r>
              <a:rPr lang="ru-RU" sz="1400" dirty="0" smtClean="0"/>
              <a:t>(озеленение </a:t>
            </a:r>
            <a:r>
              <a:rPr lang="ru-RU" sz="1400" dirty="0"/>
              <a:t>территории, устройство пешеходных дорожек и тротуаров, </a:t>
            </a:r>
            <a:r>
              <a:rPr lang="ru-RU" sz="1400" dirty="0" smtClean="0"/>
              <a:t>размещение </a:t>
            </a:r>
            <a:r>
              <a:rPr lang="ru-RU" sz="1400" dirty="0"/>
              <a:t>малых архитектурных форм)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822778" y="6237288"/>
            <a:ext cx="7723339" cy="431800"/>
          </a:xfrm>
          <a:prstGeom prst="rect">
            <a:avLst/>
          </a:prstGeom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FF0000"/>
                </a:solidFill>
              </a:rPr>
              <a:t>За исключением мероприятий по </a:t>
            </a:r>
            <a:r>
              <a:rPr lang="ru-RU" sz="1600" b="1" dirty="0" smtClean="0">
                <a:solidFill>
                  <a:srgbClr val="FF0000"/>
                </a:solidFill>
              </a:rPr>
              <a:t>строительству </a:t>
            </a:r>
            <a:r>
              <a:rPr lang="ru-RU" sz="1600" b="1" dirty="0">
                <a:solidFill>
                  <a:srgbClr val="FF0000"/>
                </a:solidFill>
              </a:rPr>
              <a:t>объектов </a:t>
            </a:r>
            <a:r>
              <a:rPr lang="ru-RU" sz="1600" b="1" dirty="0" smtClean="0">
                <a:solidFill>
                  <a:srgbClr val="FF0000"/>
                </a:solidFill>
              </a:rPr>
              <a:t>капитального </a:t>
            </a:r>
            <a:r>
              <a:rPr lang="ru-RU" sz="1600" b="1" dirty="0">
                <a:solidFill>
                  <a:srgbClr val="FF0000"/>
                </a:solidFill>
              </a:rPr>
              <a:t>строительства и приобретению объектов недвижимого имущества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827584" y="3412083"/>
            <a:ext cx="4752528" cy="1025029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/>
              <a:t>дорожная деятельность </a:t>
            </a:r>
            <a:r>
              <a:rPr lang="ru-RU" sz="1400" dirty="0"/>
              <a:t>в отношении автомобильных дорог местного значения в границах населенного пункта </a:t>
            </a:r>
            <a:r>
              <a:rPr lang="ru-RU" sz="1400" dirty="0" smtClean="0"/>
              <a:t>и </a:t>
            </a:r>
            <a:r>
              <a:rPr lang="ru-RU" sz="1400" dirty="0"/>
              <a:t>обеспечение безопасности дорожного движения на </a:t>
            </a:r>
            <a:r>
              <a:rPr lang="ru-RU" sz="1400" dirty="0" smtClean="0"/>
              <a:t>них (за </a:t>
            </a:r>
            <a:r>
              <a:rPr lang="ru-RU" sz="1400" dirty="0"/>
              <a:t>исключением создания и обеспечения функционирования парковок (парковочных мест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7193" name="TextBox 14"/>
          <p:cNvSpPr txBox="1">
            <a:spLocks noChangeArrowheads="1"/>
          </p:cNvSpPr>
          <p:nvPr/>
        </p:nvSpPr>
        <p:spPr bwMode="auto">
          <a:xfrm>
            <a:off x="8712200" y="6638925"/>
            <a:ext cx="468312" cy="2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D9D9D9"/>
                </a:solidFill>
                <a:latin typeface="Arial" panose="020B0604020202020204" pitchFamily="34" charset="0"/>
              </a:rPr>
              <a:t>8</a:t>
            </a:r>
            <a:endParaRPr lang="ru-RU" altLang="ru-RU" sz="1800" b="1" dirty="0">
              <a:solidFill>
                <a:srgbClr val="D9D9D9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6184025" y="3621733"/>
            <a:ext cx="2619058" cy="791517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/>
              <a:t>содержание мест захоронения </a:t>
            </a:r>
            <a:r>
              <a:rPr lang="ru-RU" sz="1400" dirty="0"/>
              <a:t>на территории населенного </a:t>
            </a:r>
            <a:r>
              <a:rPr lang="ru-RU" sz="1400" dirty="0" smtClean="0"/>
              <a:t>пункта</a:t>
            </a:r>
            <a:endParaRPr lang="ru-RU" sz="1400" dirty="0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806376" y="5461545"/>
            <a:ext cx="4536504" cy="606351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/>
              <a:t>создание условий для </a:t>
            </a:r>
            <a:r>
              <a:rPr lang="ru-RU" sz="1400" b="1" dirty="0"/>
              <a:t>предоставления транспортных услуг</a:t>
            </a:r>
            <a:r>
              <a:rPr lang="ru-RU" sz="1400" dirty="0"/>
              <a:t> жителям и организациям транспортного обслуживания жителей населенного пункта 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831776" y="2624212"/>
            <a:ext cx="4032374" cy="606351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/>
              <a:t>организация библиотечного обслуживания </a:t>
            </a:r>
            <a:r>
              <a:rPr lang="ru-RU" sz="1400" dirty="0"/>
              <a:t>жителей, комплектование и обеспечение сохранности библиотечных фондов 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6148282" y="4608132"/>
            <a:ext cx="2942834" cy="1284668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/>
              <a:t>создание условий для развития местного традиционного народного художественного творчества, участие в сохранении, </a:t>
            </a:r>
            <a:r>
              <a:rPr lang="ru-RU" sz="1400" b="1" dirty="0"/>
              <a:t>возрождении и развитии народных художественных </a:t>
            </a:r>
            <a:r>
              <a:rPr lang="ru-RU" sz="1400" b="1" dirty="0" smtClean="0"/>
              <a:t>промыслов</a:t>
            </a:r>
            <a:endParaRPr lang="ru-RU" sz="1400" b="1" dirty="0"/>
          </a:p>
        </p:txBody>
      </p:sp>
      <p:sp>
        <p:nvSpPr>
          <p:cNvPr id="33" name="Заголовок 26"/>
          <p:cNvSpPr>
            <a:spLocks noGrp="1"/>
          </p:cNvSpPr>
          <p:nvPr>
            <p:ph type="title"/>
          </p:nvPr>
        </p:nvSpPr>
        <p:spPr>
          <a:xfrm>
            <a:off x="-35496" y="116632"/>
            <a:ext cx="9144000" cy="778098"/>
          </a:xfrm>
        </p:spPr>
        <p:txBody>
          <a:bodyPr>
            <a:noAutofit/>
          </a:bodyPr>
          <a:lstStyle/>
          <a:p>
            <a:r>
              <a:rPr lang="ru-RU" altLang="ru-RU" dirty="0" smtClean="0"/>
              <a:t>НАПРАВЛЕНИЯ РЕАЛИЗАЦИИ ПРОЕКТОВ</a:t>
            </a:r>
          </a:p>
        </p:txBody>
      </p:sp>
      <p:pic>
        <p:nvPicPr>
          <p:cNvPr id="118786" name="Picture 2" descr="https://image.freepik.com/free-icon/no-translate-detected_318-302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42012" y="3645024"/>
            <a:ext cx="648072" cy="648072"/>
          </a:xfrm>
          <a:prstGeom prst="rect">
            <a:avLst/>
          </a:prstGeom>
          <a:noFill/>
        </p:spPr>
      </p:pic>
      <p:pic>
        <p:nvPicPr>
          <p:cNvPr id="118788" name="Picture 4" descr="http://weclipart.com/gimg/C0172A75F456C826/theatre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836712"/>
            <a:ext cx="799729" cy="799729"/>
          </a:xfrm>
          <a:prstGeom prst="rect">
            <a:avLst/>
          </a:prstGeom>
          <a:noFill/>
        </p:spPr>
      </p:pic>
      <p:pic>
        <p:nvPicPr>
          <p:cNvPr id="118790" name="Picture 6" descr="http://cdn.onlinewebfonts.com/svg/img_55607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1412" y="1700808"/>
            <a:ext cx="680964" cy="698059"/>
          </a:xfrm>
          <a:prstGeom prst="rect">
            <a:avLst/>
          </a:prstGeom>
          <a:noFill/>
        </p:spPr>
      </p:pic>
      <p:pic>
        <p:nvPicPr>
          <p:cNvPr id="118792" name="Picture 8" descr="http://clipart-library.com/img/1716266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6012" y="2564904"/>
            <a:ext cx="707232" cy="707232"/>
          </a:xfrm>
          <a:prstGeom prst="rect">
            <a:avLst/>
          </a:prstGeom>
          <a:noFill/>
        </p:spPr>
      </p:pic>
      <p:pic>
        <p:nvPicPr>
          <p:cNvPr id="118794" name="Picture 10" descr="http://www.pvhc.net/img145/kdfomzdklxtxnarzkwsw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80528" y="3356992"/>
            <a:ext cx="988840" cy="988840"/>
          </a:xfrm>
          <a:prstGeom prst="rect">
            <a:avLst/>
          </a:prstGeom>
          <a:noFill/>
        </p:spPr>
      </p:pic>
      <p:pic>
        <p:nvPicPr>
          <p:cNvPr id="118798" name="Picture 14" descr="http://www.pvhc.net/img9/awukfnwmhrsklwmendxt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80528" y="5229200"/>
            <a:ext cx="988840" cy="988840"/>
          </a:xfrm>
          <a:prstGeom prst="rect">
            <a:avLst/>
          </a:prstGeom>
          <a:noFill/>
        </p:spPr>
      </p:pic>
      <p:pic>
        <p:nvPicPr>
          <p:cNvPr id="45" name="Picture 16" descr="https://image.freepik.com/free-icon/fire-extinguisher_318-42141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08104" y="908720"/>
            <a:ext cx="720080" cy="720080"/>
          </a:xfrm>
          <a:prstGeom prst="rect">
            <a:avLst/>
          </a:prstGeom>
          <a:noFill/>
        </p:spPr>
      </p:pic>
      <p:pic>
        <p:nvPicPr>
          <p:cNvPr id="118802" name="Picture 18" descr="https://bmbullet01.s3.eu-central-1.amazonaws.com/uploads/lp/9785573533116854a5a0d28489c432ce_2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08104" y="1971204"/>
            <a:ext cx="586036" cy="514277"/>
          </a:xfrm>
          <a:prstGeom prst="rect">
            <a:avLst/>
          </a:prstGeom>
          <a:noFill/>
        </p:spPr>
      </p:pic>
      <p:pic>
        <p:nvPicPr>
          <p:cNvPr id="118804" name="Picture 20" descr="https://thumb7.shutterstock.com/display_pic_with_logo/3962204/500959351/stock-vector-illustration-of-russian-souvenir-doll-vector-eps-50095935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20072" y="4653136"/>
            <a:ext cx="1114835" cy="1164383"/>
          </a:xfrm>
          <a:prstGeom prst="rect">
            <a:avLst/>
          </a:prstGeom>
          <a:noFill/>
        </p:spPr>
      </p:pic>
      <p:pic>
        <p:nvPicPr>
          <p:cNvPr id="118806" name="Picture 22" descr="http://iconsdig.com/images/original/20-Recycling-Bin-Icon-Vectors-%E2%80%93-Design-Blog-14859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6096" y="2708920"/>
            <a:ext cx="778074" cy="778074"/>
          </a:xfrm>
          <a:prstGeom prst="rect">
            <a:avLst/>
          </a:prstGeom>
          <a:noFill/>
        </p:spPr>
      </p:pic>
      <p:pic>
        <p:nvPicPr>
          <p:cNvPr id="118808" name="Picture 24" descr="https://image.freepik.com/free-icon/no-translate-detected_318-56717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49212" y="4415630"/>
            <a:ext cx="885578" cy="885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25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23529" y="5301009"/>
            <a:ext cx="8496944" cy="576263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2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593850" y="1124744"/>
            <a:ext cx="7129463" cy="649288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/>
              <a:t>Организация </a:t>
            </a:r>
            <a:r>
              <a:rPr lang="ru-RU" sz="1600" b="1" dirty="0"/>
              <a:t>электро-, тепло-, газо- и водоснабжения </a:t>
            </a:r>
            <a:r>
              <a:rPr lang="ru-RU" sz="1600" b="1" dirty="0" smtClean="0"/>
              <a:t>населения</a:t>
            </a:r>
            <a:r>
              <a:rPr lang="ru-RU" sz="1600" dirty="0" smtClean="0"/>
              <a:t>, водоотведения, снабжения населения топливом в </a:t>
            </a:r>
            <a:r>
              <a:rPr lang="ru-RU" sz="1600" dirty="0"/>
              <a:t>пределах полномочий, установленных законодательством Российской Федерации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1585764" y="3284984"/>
            <a:ext cx="6586635" cy="897581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/>
              <a:t>осуществление мероприятий по обеспечению </a:t>
            </a:r>
            <a:r>
              <a:rPr lang="ru-RU" sz="1600" b="1" dirty="0"/>
              <a:t>безопасности людей на водных объектах, охране их жизни и здоровья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681171" y="5372447"/>
            <a:ext cx="7904523" cy="4318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Включая мероприятия </a:t>
            </a:r>
            <a:r>
              <a:rPr lang="ru-RU" sz="1600" b="1" dirty="0">
                <a:solidFill>
                  <a:srgbClr val="FF0000"/>
                </a:solidFill>
              </a:rPr>
              <a:t>по </a:t>
            </a:r>
            <a:r>
              <a:rPr lang="ru-RU" sz="1600" b="1" dirty="0" smtClean="0">
                <a:solidFill>
                  <a:srgbClr val="FF0000"/>
                </a:solidFill>
              </a:rPr>
              <a:t>строительству </a:t>
            </a:r>
            <a:r>
              <a:rPr lang="ru-RU" sz="1600" b="1" dirty="0">
                <a:solidFill>
                  <a:srgbClr val="FF0000"/>
                </a:solidFill>
              </a:rPr>
              <a:t>объектов капитального </a:t>
            </a:r>
            <a:r>
              <a:rPr lang="ru-RU" sz="1600" b="1" dirty="0" smtClean="0">
                <a:solidFill>
                  <a:srgbClr val="FF0000"/>
                </a:solidFill>
              </a:rPr>
              <a:t>строительства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193" name="TextBox 14"/>
          <p:cNvSpPr txBox="1">
            <a:spLocks noChangeArrowheads="1"/>
          </p:cNvSpPr>
          <p:nvPr/>
        </p:nvSpPr>
        <p:spPr bwMode="auto">
          <a:xfrm>
            <a:off x="8712200" y="6638925"/>
            <a:ext cx="468312" cy="2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D9D9D9"/>
                </a:solidFill>
                <a:latin typeface="Arial" panose="020B0604020202020204" pitchFamily="34" charset="0"/>
              </a:rPr>
              <a:t>9</a:t>
            </a:r>
            <a:endParaRPr lang="ru-RU" altLang="ru-RU" sz="1800" b="1" dirty="0">
              <a:solidFill>
                <a:srgbClr val="D9D9D9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1585765" y="4221088"/>
            <a:ext cx="7090691" cy="921295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/>
              <a:t>создание</a:t>
            </a:r>
            <a:r>
              <a:rPr lang="ru-RU" sz="1600" dirty="0"/>
              <a:t>, развитие и обеспечение </a:t>
            </a:r>
            <a:r>
              <a:rPr lang="ru-RU" sz="1600" b="1" dirty="0"/>
              <a:t>охраны лечебно-оздоровительных местностей и курортов </a:t>
            </a:r>
            <a:r>
              <a:rPr lang="ru-RU" sz="1600" dirty="0"/>
              <a:t>местного значения в муниципальном </a:t>
            </a:r>
            <a:r>
              <a:rPr lang="ru-RU" sz="1600" dirty="0" smtClean="0"/>
              <a:t>образовании </a:t>
            </a:r>
            <a:r>
              <a:rPr lang="ru-RU" sz="1600" dirty="0"/>
              <a:t>края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585764" y="2348880"/>
            <a:ext cx="7234708" cy="647700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/>
              <a:t>обеспечение условий для развития </a:t>
            </a:r>
            <a:r>
              <a:rPr lang="ru-RU" sz="1600" dirty="0" smtClean="0"/>
              <a:t>на территории населенного пункта </a:t>
            </a:r>
            <a:r>
              <a:rPr lang="ru-RU" sz="1600" b="1" dirty="0" smtClean="0"/>
              <a:t>физической культуры и </a:t>
            </a:r>
            <a:r>
              <a:rPr lang="ru-RU" sz="1600" b="1" dirty="0"/>
              <a:t>массового спорта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323529" y="6093097"/>
            <a:ext cx="8496944" cy="576263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2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681171" y="6164535"/>
            <a:ext cx="7904523" cy="4318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FF0000"/>
                </a:solidFill>
              </a:rPr>
              <a:t>За исключением мероприятий по </a:t>
            </a:r>
            <a:r>
              <a:rPr lang="ru-RU" sz="1600" b="1" dirty="0" smtClean="0">
                <a:solidFill>
                  <a:srgbClr val="FF0000"/>
                </a:solidFill>
              </a:rPr>
              <a:t>приобретению </a:t>
            </a:r>
            <a:r>
              <a:rPr lang="ru-RU" sz="1600" b="1" dirty="0">
                <a:solidFill>
                  <a:srgbClr val="FF0000"/>
                </a:solidFill>
              </a:rPr>
              <a:t>объектов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недвижимого имущества в муниципальную собственность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2" name="Заголовок 26"/>
          <p:cNvSpPr>
            <a:spLocks noGrp="1"/>
          </p:cNvSpPr>
          <p:nvPr>
            <p:ph type="title"/>
          </p:nvPr>
        </p:nvSpPr>
        <p:spPr>
          <a:xfrm>
            <a:off x="-35496" y="116632"/>
            <a:ext cx="9144000" cy="778098"/>
          </a:xfrm>
        </p:spPr>
        <p:txBody>
          <a:bodyPr>
            <a:noAutofit/>
          </a:bodyPr>
          <a:lstStyle/>
          <a:p>
            <a:r>
              <a:rPr lang="ru-RU" altLang="ru-RU" dirty="0" smtClean="0"/>
              <a:t>НАПРАВЛЕНИЯ РЕАЛИЗАЦИИ ПРОЕКТОВ</a:t>
            </a:r>
          </a:p>
        </p:txBody>
      </p:sp>
      <p:pic>
        <p:nvPicPr>
          <p:cNvPr id="117762" name="Picture 2" descr="https://image.freepik.com/free-icon/no-translate-detected_318-4713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4434" y="874812"/>
            <a:ext cx="1049214" cy="1049214"/>
          </a:xfrm>
          <a:prstGeom prst="rect">
            <a:avLst/>
          </a:prstGeom>
          <a:noFill/>
        </p:spPr>
      </p:pic>
      <p:pic>
        <p:nvPicPr>
          <p:cNvPr id="117766" name="Picture 6" descr="https://image.freepik.com/free-icon/no-translate-detected_318-2783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9550" y="2218878"/>
            <a:ext cx="922090" cy="922090"/>
          </a:xfrm>
          <a:prstGeom prst="rect">
            <a:avLst/>
          </a:prstGeom>
          <a:noFill/>
        </p:spPr>
      </p:pic>
      <p:pic>
        <p:nvPicPr>
          <p:cNvPr id="117768" name="Picture 8" descr="https://image.flaticon.com/icons/png/512/83/83679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3115568"/>
            <a:ext cx="1204393" cy="1204393"/>
          </a:xfrm>
          <a:prstGeom prst="rect">
            <a:avLst/>
          </a:prstGeom>
          <a:noFill/>
        </p:spPr>
      </p:pic>
      <p:pic>
        <p:nvPicPr>
          <p:cNvPr id="117770" name="Picture 10" descr="https://image.freepik.com/free-icon/rural-hotel-cottage-on-a-hill-with-trees_318-5138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4136380"/>
            <a:ext cx="1138114" cy="1138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0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SlchCdhEaCWNpAQKfMV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N.JuW1VkCvPCu0rJEgr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8jw0o7wk6Isf.CT45qR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RAqTi1Z0iU6WRfzWa4R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c2CutYHkuyGSr6sGRTh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60SWmK1V0S_DD6ijGan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9hCwW8RBkCai1O7dm4K5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TrF4tR30ax7LxfzarMv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u58zA.2UC0LhTaqNI_s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A4GGaKBkusPHNaZFV3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3OukW5rUa2chCkA6C6l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flgQUjkS6kok4xopGJ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6fGOCnxdkqygO3LOyYkm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_RBhHq00mNXc36bVj8_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RbUJbH_UicE07mbi08x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vtCbNKffEKWKS3aKlPbh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620cyru0aKPPAT1PO98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UUfxBv6yEm9L3I_AEzJt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Vjvs_7Dk2IBvKo6.1vW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A4zr19qESaW.XZ8SAg7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mdjGa.Hkm.e5_4XbItw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130LxG3UmJP4DwVcBpn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F0NIITDUOYKDWlTNnH7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9DP_Qz6aUaD_wFiGiCeU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3hnzXyCUCX8j8tEp.30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h4Vu2JN0GjySPiUdAEV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zI7I6AlUmSCh4ZEuh1y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a9UnEjjl0u4UZk_eqrDl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3LiCyBckad.TZJ.qTLN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PQ13xyME6Lg4JfYzNSw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1V0sNNV4UK0wfmoVvLhn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fdkH0WY0SUVBe2_nzdp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1b564AEy3FV.Qe.dmR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P8Fi1ISkKpu2hB3z6sR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LALx5iL0eeNA43M8JP5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3CkwozW0igFkTXnlCCD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8NeY0zOk6M5HRp1sQG2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z9fIK.C0WxfMRr7.XBD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aIX2Py9UGNyybKoyBv.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7Pm3jxdk62cHTUndMVH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isOfzbzkC0kvTniHjDT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WZv_p9eE2votoE53qm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6UYLwk1EyTxEIrRAv4h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7Pm3jxdk62cHTUndMVH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isOfzbzkC0kvTniHjDT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7Pm3jxdk62cHTUndMVH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isOfzbzkC0kvTniHjD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_yHtOypUWX_5..GwdVK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H70YC5d0iOrAQFllgmR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qkVAMTCEaZLm0pH8m9m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yASqKxVEmwuygFFe_9m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bIryXalUSaYGsCaKJQc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5.rWjZGsU2R3mMb6jn0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20SP0yaEKBYUKLtoWiz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3CkwozW0igFkTXnlCCD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zx6Y5zREWziscOQHP4D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IGGTTIQEG_sIdpTHc4P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HE9ASnn02F3Dw_knyWl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jLCTsILEG2oa0hJpRQa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uJW9Q9i0KOWr0A_XSzO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8kZ1PTQUO1N7ueRAwWH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GfU3Ka2UCVEhdL.orUt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ZPfP0_HEq.J_kmJ5IMm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T1vTUaNUyORV8Rv4F7Z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__69cdpk2YKFfnoGzp7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3b128GBUiSs.VmATSdi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0o6BKoKEaaDJTY1lE6Q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ca.NwHuUmOP7trHbLAP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ekSVkDmUW3XqZnKKWs4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4BOdvUj0CTOOSumdc1P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IqTOfVCEi1OT7tXx2Ts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YxppwXvUKW8Y69iw_gk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IHKE9MxUW.nSP67EcT9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mdMC0IIECNeSO7lFWio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cqrwj_eEi.u0j9faPzT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UEwtz.7kOeLcSq7nd.x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BNdQUtSUqlZHJZ84UpC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9_zIeItuEqPrIJ7995sZ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xjHjQqxUuCmrKLJWzpG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7Md4TVZ0qTC_CLy6VQI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y2oupsy0Gj4JuGy2xNQ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fbWYi8yk68bPIqwMaaa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c6pQPQ6Gk2A6MaINjMZ_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WNTRDLz0aftyJ8JwSQ.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M0IdQosEW7Y.b54WBaQ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w5DnZY8qEmYhMIrH6IkP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__69cdpk2YKFfnoGzp7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3CkwozW0igFkTXnlCCD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rUiemvhkmuO.M0EUwy7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HOEB8C5UuaYFxnjI7Dw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6Mgy0uxE6.PcYRApRwG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3wXcc6RUiJIcqwPaWvm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fIMvi59EOcWfOvrL8rz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6iKcvRPYkySCkYLbsOd.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Ta4QWXa0uU1g65ojF9G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92T3XRKUKhyAv3pnGmq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0CoVvSB0ON9t6ft4C5a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UEwtz.7kOeLcSq7nd.x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6yiiGmCUykOxHr.VKtA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KyEv6QjUyDZ4rk.6PwX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zc2D8NRt0CUr7hWNQc2c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_MiQn79UESOFoisCaluu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8Rw2qdN0WC2PT48VX6I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FDsYzZy8UmVSq_f7oS38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Su7y3XekSbMguZi8PAd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TRCDd0EUS5QocoJwrS2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nG3tISI0m81f6Hrc6Fc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lFtpOC50eSnG7vll2sz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__69cdpk2YKFfnoGzp7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Y0GWShKESD6e5bQVR3E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zlnP_OZky8RjSXdMfX6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.X4WYD40ONa2pqN._e2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iSZYwM.0C6l6_5bTRO9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Oxs5aKRUeLj_Pd9PtMn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vbFZ7yI0eMO8piO2wol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.u2u80DlUWrwS.o2_r9r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G2RpsJG0igrjwySh1Dv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eFP8XOvkSbt9HaJvqWu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pUAsS8F0y8WNmsOwRu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UEwtz.7kOeLcSq7nd.x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0wMPmzEEixbC3SRMxj1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diTnshCUm1bN9eAU37Y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EQxIXpZkKBY3cMpJSEr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VdlVJgvEGnK0CghtGKj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3CkwozW0igFkTXnlCCD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38y8iCuUyTlhrXf34Oa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4JUeU7nUGxuQ467MaLN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RB.4cdtE25S4MlU9ski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t8kPDAm0yDOW7iQdAm7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44.HBkspUSoZ1Iq.HTePw"/>
</p:tagLst>
</file>

<file path=ppt/theme/theme1.xml><?xml version="1.0" encoding="utf-8"?>
<a:theme xmlns:a="http://schemas.openxmlformats.org/drawingml/2006/main" name="Тема Office">
  <a:themeElements>
    <a:clrScheme name="Рабочая тема">
      <a:dk1>
        <a:srgbClr val="0070C0"/>
      </a:dk1>
      <a:lt1>
        <a:sysClr val="window" lastClr="FFFFFF"/>
      </a:lt1>
      <a:dk2>
        <a:srgbClr val="C63434"/>
      </a:dk2>
      <a:lt2>
        <a:srgbClr val="9671BB"/>
      </a:lt2>
      <a:accent1>
        <a:srgbClr val="A08D7C"/>
      </a:accent1>
      <a:accent2>
        <a:srgbClr val="FFB03D"/>
      </a:accent2>
      <a:accent3>
        <a:srgbClr val="E97B46"/>
      </a:accent3>
      <a:accent4>
        <a:srgbClr val="1CB57C"/>
      </a:accent4>
      <a:accent5>
        <a:srgbClr val="219B9E"/>
      </a:accent5>
      <a:accent6>
        <a:srgbClr val="0070C0"/>
      </a:accent6>
      <a:hlink>
        <a:srgbClr val="9671BB"/>
      </a:hlink>
      <a:folHlink>
        <a:srgbClr val="C634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9429</TotalTime>
  <Words>2510</Words>
  <Application>Microsoft Office PowerPoint</Application>
  <PresentationFormat>Экран (4:3)</PresentationFormat>
  <Paragraphs>465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think-cell Slide</vt:lpstr>
      <vt:lpstr>Слайд 1</vt:lpstr>
      <vt:lpstr>Слайд 2</vt:lpstr>
      <vt:lpstr>Слайд 3</vt:lpstr>
      <vt:lpstr>Слайд 4</vt:lpstr>
      <vt:lpstr>НОРМАТИВНО ПРАВОВОЕ РЕГУЛИРОВАНИЕ</vt:lpstr>
      <vt:lpstr>ПОКАЗАТЕЛИ КОНКУРСНОГО ОТБОРА  ПРОЕКТОВ В 2018 ГОДУ</vt:lpstr>
      <vt:lpstr>ИСТОЧНИКИ ФИНАНСИРОВАНИЯ ПРОЕКТОВ</vt:lpstr>
      <vt:lpstr>НАПРАВЛЕНИЯ РЕАЛИЗАЦИИ ПРОЕКТОВ</vt:lpstr>
      <vt:lpstr>НАПРАВЛЕНИЯ РЕАЛИЗАЦИИ ПРОЕКТОВ</vt:lpstr>
      <vt:lpstr>Слайд 10</vt:lpstr>
      <vt:lpstr>Слайд 11</vt:lpstr>
      <vt:lpstr>Слайд 12</vt:lpstr>
      <vt:lpstr>Слайд 13</vt:lpstr>
      <vt:lpstr>Слайд 14</vt:lpstr>
      <vt:lpstr>Слайд 15</vt:lpstr>
      <vt:lpstr>2014 год</vt:lpstr>
      <vt:lpstr>2014 год</vt:lpstr>
      <vt:lpstr>2014 год</vt:lpstr>
      <vt:lpstr>2015 год</vt:lpstr>
      <vt:lpstr>2015 год</vt:lpstr>
      <vt:lpstr>2015 год</vt:lpstr>
      <vt:lpstr>2015 год</vt:lpstr>
      <vt:lpstr>2017 год</vt:lpstr>
      <vt:lpstr>2017 год</vt:lpstr>
      <vt:lpstr>2017 год</vt:lpstr>
      <vt:lpstr>2017 год</vt:lpstr>
      <vt:lpstr>2017 год</vt:lpstr>
      <vt:lpstr>Реализация проектов в 2018 году</vt:lpstr>
      <vt:lpstr>САЙТ ПРОГРАММЫ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Прищепа Ирина Валерьевна</dc:creator>
  <cp:lastModifiedBy>Татьяна Иосифовна</cp:lastModifiedBy>
  <cp:revision>1361</cp:revision>
  <cp:lastPrinted>2017-09-06T19:43:24Z</cp:lastPrinted>
  <dcterms:created xsi:type="dcterms:W3CDTF">2016-10-21T06:16:50Z</dcterms:created>
  <dcterms:modified xsi:type="dcterms:W3CDTF">2018-06-06T10:58:34Z</dcterms:modified>
</cp:coreProperties>
</file>