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6" r:id="rId3"/>
    <p:sldId id="295" r:id="rId4"/>
    <p:sldId id="287" r:id="rId5"/>
    <p:sldId id="296" r:id="rId6"/>
    <p:sldId id="297" r:id="rId7"/>
    <p:sldId id="272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old.dumask.ru/media/k2/galleries/15535/IMG_7695.jpg"/>
          <p:cNvPicPr>
            <a:picLocks noChangeAspect="1" noChangeArrowheads="1"/>
          </p:cNvPicPr>
          <p:nvPr/>
        </p:nvPicPr>
        <p:blipFill>
          <a:blip r:embed="rId2"/>
          <a:srcRect t="4255" b="14894"/>
          <a:stretch>
            <a:fillRect/>
          </a:stretch>
        </p:blipFill>
        <p:spPr bwMode="auto">
          <a:xfrm>
            <a:off x="1539551" y="3810000"/>
            <a:ext cx="6064898" cy="2895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52400"/>
            <a:ext cx="7467600" cy="3657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07 декабря 2018 г. № 97 «О бюджете Курского муниципального района Ставропольского края на 2019 год и плановый период 2020 и 2021 годов»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22 марта 2019 года № 114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0"/>
            <a:ext cx="1905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dirty="0" smtClean="0"/>
              <a:t>1.  На основании постановления правительства Ставропольского края от 15 февраля 2019 г. «О распределении в 2019 году субсидий из бюджета Ставропольского края бюджетам муниципальных районов и городских округов Ставропольского края на проведение информационно-пропагандистских мероприятий, направленных на профилактику идеологии терроризма на территории муниципальных образований Ставропольского края», распоряжения администрации Курского муниципального района Ставропольского края от 19 февраля 2019 г. № 19-рк «О выделении денежных средств на выплату материальной помощи», распоряжения администрации Курского муниципального района Ставропольского края от 07 марта 2019 г. № 75-р «О внесении на рассмотрение совета Курского муниципального района Ставропольского края предложений о распределении свободных остатков бюджетных средств, образовавшихся по состоянию на 01 января 2019 г.», письма министерства образования Ставропольского края от 05 февраля 2019 г. №16-44/1098 «О решении комиссии по отбору муниципальных районов и городских округов Ставропольского края на проведение работ по благоустройству территорий муниципальных образовательных организаций Ставропольского края в рамках реализации подпрограммы «Развитие дошкольного, общего и дополнительного образования» государственной программы Ставропольского края «Развитие образования» и уведомлений,  поступивших от министерства образования Ставропольского края, министерства труда и социальной защиты населения Ставропольского края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657600"/>
            <a:ext cx="6629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увеличены бюджетные ассигнования на следующие мероприятия: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2672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/>
              <a:t>проведение информационно-пропагандистских мероприятий, направленных на профилактику идеологии терроризма - </a:t>
            </a:r>
            <a:r>
              <a:rPr lang="ru-RU" sz="1600" b="1" dirty="0" smtClean="0"/>
              <a:t>100,00 тыс. рублей;</a:t>
            </a:r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endParaRPr lang="ru-RU" sz="1600" dirty="0" smtClean="0"/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благоустройство территорий муниципальных </a:t>
            </a:r>
          </a:p>
          <a:p>
            <a:r>
              <a:rPr lang="ru-RU" sz="1600" dirty="0" smtClean="0"/>
              <a:t>общеобразовательных организаций - </a:t>
            </a:r>
            <a:r>
              <a:rPr lang="ru-RU" sz="1600" b="1" dirty="0" smtClean="0"/>
              <a:t>7 679,23 тыс. рублей </a:t>
            </a:r>
          </a:p>
          <a:p>
            <a:r>
              <a:rPr lang="ru-RU" sz="1600" dirty="0" smtClean="0"/>
              <a:t>(СОШ №2, №5);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66294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проведение </a:t>
            </a:r>
            <a:r>
              <a:rPr lang="ru-RU" sz="1600" dirty="0" smtClean="0"/>
              <a:t>информационно-пропагандистских мероприятий, направленных на профилактику идеологии терроризма - </a:t>
            </a:r>
            <a:r>
              <a:rPr lang="ru-RU" sz="1600" b="1" dirty="0" smtClean="0"/>
              <a:t>100,00 тыс. рублей;</a:t>
            </a:r>
          </a:p>
          <a:p>
            <a:endParaRPr lang="ru-RU" sz="1600" dirty="0" smtClean="0"/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благоустройство территорий муниципальных </a:t>
            </a:r>
          </a:p>
          <a:p>
            <a:r>
              <a:rPr lang="ru-RU" sz="1600" dirty="0" smtClean="0"/>
              <a:t>общеобразовательных организаций - </a:t>
            </a:r>
            <a:r>
              <a:rPr lang="ru-RU" sz="1600" b="1" dirty="0" smtClean="0"/>
              <a:t>7 679,23 тыс. рублей </a:t>
            </a:r>
          </a:p>
          <a:p>
            <a:r>
              <a:rPr lang="ru-RU" sz="1600" dirty="0" smtClean="0"/>
              <a:t>(СОШ №2, №5</a:t>
            </a:r>
            <a:r>
              <a:rPr lang="ru-RU" sz="1600" dirty="0" smtClean="0"/>
              <a:t>);</a:t>
            </a:r>
          </a:p>
          <a:p>
            <a:endParaRPr lang="ru-RU" sz="1600" dirty="0" smtClean="0"/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осуществление </a:t>
            </a:r>
            <a:r>
              <a:rPr lang="ru-RU" sz="1600" dirty="0" smtClean="0"/>
              <a:t>переданного полномочия Российской Федерации по обеспечению ежегодной денежной выплаты лицам, награжденным нагрудным знаком «Почетный донор России» - </a:t>
            </a:r>
            <a:r>
              <a:rPr lang="ru-RU" sz="1600" b="1" dirty="0" smtClean="0"/>
              <a:t>64,11 тыс. рублей</a:t>
            </a:r>
            <a:r>
              <a:rPr lang="ru-RU" sz="1600" dirty="0" smtClean="0"/>
              <a:t>;</a:t>
            </a:r>
          </a:p>
          <a:p>
            <a:endParaRPr lang="ru-RU" sz="1600" dirty="0" smtClean="0"/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ремонт помещений, предоставляемых в 2019 году для работы сотрудников, замещающих должности участкового уполномоченного полиции, на обслуживаемом административном участке – </a:t>
            </a:r>
            <a:r>
              <a:rPr lang="ru-RU" sz="1600" b="1" dirty="0" smtClean="0"/>
              <a:t>12,00 тыс. рублей</a:t>
            </a:r>
            <a:r>
              <a:rPr lang="ru-RU" sz="1600" dirty="0" smtClean="0"/>
              <a:t>;</a:t>
            </a:r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выплату единовременного пособия на погребение </a:t>
            </a:r>
            <a:r>
              <a:rPr lang="ru-RU" sz="1600" b="1" dirty="0" smtClean="0"/>
              <a:t>- 62,71 тыс. рублей;</a:t>
            </a:r>
          </a:p>
          <a:p>
            <a:pPr algn="just"/>
            <a:endParaRPr lang="ru-RU" sz="1600" dirty="0" smtClean="0">
              <a:cs typeface="Times New Roman" pitchFamily="18" charset="0"/>
            </a:endParaRPr>
          </a:p>
        </p:txBody>
      </p:sp>
      <p:sp>
        <p:nvSpPr>
          <p:cNvPr id="2052" name="AutoShape 4" descr="https://infinica.ru/wp-content/uploads/2016/10/11-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4" name="Picture 2" descr="http://www.mirniy.ru/uploads/posts/2017-01/1485872602_pamyatka-donor-1.jpg"/>
          <p:cNvPicPr>
            <a:picLocks noChangeAspect="1" noChangeArrowheads="1"/>
          </p:cNvPicPr>
          <p:nvPr/>
        </p:nvPicPr>
        <p:blipFill>
          <a:blip r:embed="rId2"/>
          <a:srcRect l="43425" t="46920" r="40089" b="27239"/>
          <a:stretch>
            <a:fillRect/>
          </a:stretch>
        </p:blipFill>
        <p:spPr bwMode="auto">
          <a:xfrm>
            <a:off x="6629400" y="2895600"/>
            <a:ext cx="1645920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0" name="Picture 2" descr="https://www.admin-smolensk.ru/img/image/news/2015/5-15/1_06_gagarin12.jpg"/>
          <p:cNvPicPr>
            <a:picLocks noChangeAspect="1" noChangeArrowheads="1"/>
          </p:cNvPicPr>
          <p:nvPr/>
        </p:nvPicPr>
        <p:blipFill>
          <a:blip r:embed="rId3"/>
          <a:srcRect l="35054" t="4054" r="10824" b="31081"/>
          <a:stretch>
            <a:fillRect/>
          </a:stretch>
        </p:blipFill>
        <p:spPr bwMode="auto">
          <a:xfrm>
            <a:off x="6629400" y="4419600"/>
            <a:ext cx="200025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www.vesti14.ru/wp-content/uploads/2018/07/59477b8aa47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1676400"/>
            <a:ext cx="2163336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://xn--80agmd2bk.xn--p1ai/uploads/2018_pic/mini/1514270619_protivodeistvie_yekstremizmu-900-600.jpg"/>
          <p:cNvPicPr>
            <a:picLocks noChangeAspect="1" noChangeArrowheads="1"/>
          </p:cNvPicPr>
          <p:nvPr/>
        </p:nvPicPr>
        <p:blipFill>
          <a:blip r:embed="rId5" cstate="print"/>
          <a:srcRect l="6766" r="6054"/>
          <a:stretch>
            <a:fillRect/>
          </a:stretch>
        </p:blipFill>
        <p:spPr bwMode="auto">
          <a:xfrm>
            <a:off x="6400800" y="304800"/>
            <a:ext cx="1693985" cy="1295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117693"/>
            <a:ext cx="8839200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cs typeface="Times New Roman" pitchFamily="18" charset="0"/>
              </a:rPr>
              <a:t>  </a:t>
            </a:r>
            <a:r>
              <a:rPr lang="ru-RU" sz="1600" b="1" dirty="0" smtClean="0">
                <a:cs typeface="Times New Roman" pitchFamily="18" charset="0"/>
              </a:rPr>
              <a:t>     2</a:t>
            </a:r>
            <a:r>
              <a:rPr lang="ru-RU" sz="1600" b="1" dirty="0" smtClean="0">
                <a:cs typeface="Times New Roman" pitchFamily="18" charset="0"/>
              </a:rPr>
              <a:t>. </a:t>
            </a:r>
            <a:r>
              <a:rPr lang="ru-RU" sz="1600" dirty="0" smtClean="0"/>
              <a:t>Согласно фактически поступивших доходов от оказания платных услуг и компенсации затрат государства в бюджет Курского муниципального района, отделу образования администрации Курского муниципального района Ставропольского края увеличены бюджетные ассигнования (доходы от предпринимательской деятельности) на 145,00 тыс. рублей</a:t>
            </a:r>
            <a:r>
              <a:rPr lang="ru-RU" sz="1600" dirty="0" smtClean="0"/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/>
              <a:t>       </a:t>
            </a:r>
            <a:r>
              <a:rPr lang="ru-RU" sz="1600" b="1" dirty="0" smtClean="0"/>
              <a:t>3.</a:t>
            </a:r>
            <a:r>
              <a:rPr lang="ru-RU" sz="1600" dirty="0" smtClean="0"/>
              <a:t> Свободные </a:t>
            </a:r>
            <a:r>
              <a:rPr lang="ru-RU" sz="1600" dirty="0" smtClean="0"/>
              <a:t>остатки по состоянию на 01.01.2019 года в размере 13 855,20 тыс. рублей предлагаем распределить в соответствии с распоряжением администрации Курского муниципального района Ставропольского края № 75-р от 07 марта 2019 г. «О распределении свободных остатков бюджетных средств по состоянию на 01 января 2019 года» следующим образом:  </a:t>
            </a:r>
          </a:p>
          <a:p>
            <a:pPr algn="just"/>
            <a:r>
              <a:rPr lang="ru-RU" sz="1600" dirty="0" smtClean="0"/>
              <a:t>       3</a:t>
            </a:r>
            <a:r>
              <a:rPr lang="x-none" sz="1600" smtClean="0"/>
              <a:t>.1. Отделу образования администрации Курского муниципального района Ставропольского края 1 108</a:t>
            </a:r>
            <a:r>
              <a:rPr lang="ru-RU" sz="1600" dirty="0" smtClean="0"/>
              <a:t>,89 тыс. рублей</a:t>
            </a:r>
            <a:r>
              <a:rPr lang="x-none" sz="1600" smtClean="0"/>
              <a:t> из них на:</a:t>
            </a:r>
            <a:endParaRPr lang="ru-RU" sz="1600" dirty="0" smtClean="0"/>
          </a:p>
          <a:p>
            <a:pPr algn="just"/>
            <a:r>
              <a:rPr lang="x-none" sz="1600" smtClean="0"/>
              <a:t> подраздел 0701 «Общее образование» 660</a:t>
            </a:r>
            <a:r>
              <a:rPr lang="ru-RU" sz="1600" dirty="0" smtClean="0"/>
              <a:t>,</a:t>
            </a:r>
            <a:r>
              <a:rPr lang="x-none" sz="1600" smtClean="0"/>
              <a:t>71</a:t>
            </a:r>
            <a:r>
              <a:rPr lang="ru-RU" sz="1600" dirty="0" smtClean="0"/>
              <a:t> тыс. рублей</a:t>
            </a:r>
            <a:r>
              <a:rPr lang="x-none" sz="1600" smtClean="0"/>
              <a:t> для оплаты выполненных работ по ремонту санитарно-гигиенических помещений групповой ячейки муниципального дошкольного общеобразовательного учреждения детского сада общеразвивающего вида с приоритетным осуществлением художественно-эстетического развития детей № 11 Курского муниципального района Ставропольского края, расположенного по адресу: Ставропольский край, Курский район, станица Курская, улица Калинина, 228; </a:t>
            </a:r>
            <a:endParaRPr lang="ru-RU" sz="1600" dirty="0" smtClean="0"/>
          </a:p>
          <a:p>
            <a:pPr algn="just"/>
            <a:r>
              <a:rPr lang="x-none" sz="1600" smtClean="0"/>
              <a:t>подраздел 0702 «Общее образование» 354</a:t>
            </a:r>
            <a:r>
              <a:rPr lang="ru-RU" sz="1600" dirty="0" smtClean="0"/>
              <a:t>,</a:t>
            </a:r>
            <a:r>
              <a:rPr lang="x-none" sz="1600" smtClean="0"/>
              <a:t>68</a:t>
            </a:r>
            <a:r>
              <a:rPr lang="ru-RU" sz="1600" dirty="0" smtClean="0"/>
              <a:t> тыс. рублей</a:t>
            </a:r>
            <a:r>
              <a:rPr lang="x-none" sz="1600" smtClean="0"/>
              <a:t> для оплаты выполненных работ по замене оконных блоков мастерских муниципального казенного общеобразовательного учреждения средней общеобразовательной школы № 10 Курского муниципального района Ставропольского края, расположенного по адресу: Ставропольский край, Курский район, станица Стодеревская, улица Щербакова, 53</a:t>
            </a:r>
            <a:r>
              <a:rPr lang="x-none" sz="1600" smtClean="0"/>
              <a:t>; </a:t>
            </a:r>
            <a:endParaRPr lang="ru-RU" sz="1600" dirty="0" smtClean="0"/>
          </a:p>
          <a:p>
            <a:pPr algn="just"/>
            <a:r>
              <a:rPr lang="x-none" sz="1600" smtClean="0"/>
              <a:t>подраздел 0707 «Молодёжная политика и оздоровление детей» 93</a:t>
            </a:r>
            <a:r>
              <a:rPr lang="ru-RU" sz="1600" dirty="0" smtClean="0"/>
              <a:t>,</a:t>
            </a:r>
            <a:r>
              <a:rPr lang="x-none" sz="1600" smtClean="0"/>
              <a:t>50</a:t>
            </a:r>
            <a:r>
              <a:rPr lang="ru-RU" sz="1600" dirty="0" smtClean="0"/>
              <a:t> тыс. рублей</a:t>
            </a:r>
            <a:r>
              <a:rPr lang="x-none" sz="1600" smtClean="0"/>
              <a:t> для увеличения количества отдыхающих детей в летний оздоровительный период в муниципальном учреждении дополнительного образования детского оздоровительно-образовательного центра «Звездный» Курского муниципального района Ставропольского края, расположенного по адресу: Ставропольский край, Курский район, станица Курская, улица Моздокская, 98.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      3</a:t>
            </a:r>
            <a:r>
              <a:rPr lang="x-none" sz="1600" smtClean="0"/>
              <a:t>.2. Муниципальному казенному учреждению «Управление культуры» Курского муниципального района Ставропольского края на подраздел 0801 «Культура» 1 241</a:t>
            </a:r>
            <a:r>
              <a:rPr lang="ru-RU" sz="1600" dirty="0" smtClean="0"/>
              <a:t>,</a:t>
            </a:r>
            <a:r>
              <a:rPr lang="x-none" sz="1600" smtClean="0"/>
              <a:t>2</a:t>
            </a:r>
            <a:r>
              <a:rPr lang="ru-RU" sz="1600" dirty="0" smtClean="0"/>
              <a:t>5 тыс. рублей</a:t>
            </a:r>
            <a:r>
              <a:rPr lang="x-none" sz="1600" smtClean="0"/>
              <a:t>, из них для проведения ремонтных работ муниципального учреждения культуры «Межпоселенческий районный Дом культуры» Курского муниципального района Ставропольского края, расположенного по адресу: Ставропольский край, Курский район, станица Курская, переулок Школьный, 14: </a:t>
            </a:r>
            <a:endParaRPr lang="ru-RU" sz="1600" dirty="0" smtClean="0"/>
          </a:p>
          <a:p>
            <a:pPr algn="just"/>
            <a:r>
              <a:rPr lang="x-none" sz="1600" smtClean="0"/>
              <a:t>первого этажа с хореографическими классами 725</a:t>
            </a:r>
            <a:r>
              <a:rPr lang="ru-RU" sz="1600" dirty="0" smtClean="0"/>
              <a:t>,</a:t>
            </a:r>
            <a:r>
              <a:rPr lang="x-none" sz="1600" smtClean="0"/>
              <a:t>93</a:t>
            </a:r>
            <a:r>
              <a:rPr lang="ru-RU" sz="1600" dirty="0" smtClean="0"/>
              <a:t> тыс. рублей</a:t>
            </a:r>
            <a:r>
              <a:rPr lang="x-none" sz="1600" smtClean="0"/>
              <a:t>; </a:t>
            </a:r>
            <a:endParaRPr lang="ru-RU" sz="1600" dirty="0" smtClean="0"/>
          </a:p>
          <a:p>
            <a:pPr algn="just"/>
            <a:r>
              <a:rPr lang="x-none" sz="1600" smtClean="0"/>
              <a:t>по пожарным водоемам 515</a:t>
            </a:r>
            <a:r>
              <a:rPr lang="ru-RU" sz="1600" dirty="0" smtClean="0"/>
              <a:t>,</a:t>
            </a:r>
            <a:r>
              <a:rPr lang="x-none" sz="1600" smtClean="0"/>
              <a:t>32</a:t>
            </a:r>
            <a:r>
              <a:rPr lang="ru-RU" sz="1600" dirty="0" smtClean="0"/>
              <a:t> тыс. рублей</a:t>
            </a:r>
            <a:r>
              <a:rPr lang="x-none" sz="1600" smtClean="0"/>
              <a:t>.</a:t>
            </a:r>
            <a:endParaRPr lang="ru-RU" sz="1600" dirty="0" smtClean="0"/>
          </a:p>
          <a:p>
            <a:pPr algn="just"/>
            <a:r>
              <a:rPr lang="ru-RU" sz="1600" dirty="0" smtClean="0"/>
              <a:t>      3</a:t>
            </a:r>
            <a:r>
              <a:rPr lang="x-none" sz="1600" smtClean="0"/>
              <a:t>.3. Администрации муниципального образования Курского сельсовета Курского района Ставропольского края на дополнительное финансирование расходных обязательств поселения, возникших при выполнении полномочий, установленных  статьей  14  Федерального  закона  от  6  октября  2003 г.     № 131-ФЗ  «Об  общих  принципах  организации  местного самоуправления в </a:t>
            </a:r>
            <a:endParaRPr lang="ru-RU" sz="1600" dirty="0" smtClean="0"/>
          </a:p>
          <a:p>
            <a:pPr algn="just"/>
            <a:r>
              <a:rPr lang="x-none" sz="1600" smtClean="0"/>
              <a:t>Российской Федерации» 8 399</a:t>
            </a:r>
            <a:r>
              <a:rPr lang="ru-RU" sz="1600" dirty="0" smtClean="0"/>
              <a:t>,</a:t>
            </a:r>
            <a:r>
              <a:rPr lang="x-none" sz="1600" smtClean="0"/>
              <a:t>3</a:t>
            </a:r>
            <a:r>
              <a:rPr lang="ru-RU" sz="1600" dirty="0" smtClean="0"/>
              <a:t>5 тыс. рублей</a:t>
            </a:r>
            <a:r>
              <a:rPr lang="x-none" sz="1600" smtClean="0"/>
              <a:t>, из них на:</a:t>
            </a:r>
            <a:endParaRPr lang="ru-RU" sz="1600" dirty="0" smtClean="0"/>
          </a:p>
          <a:p>
            <a:pPr algn="just"/>
            <a:r>
              <a:rPr lang="ru-RU" sz="1600" dirty="0" smtClean="0"/>
              <a:t>     </a:t>
            </a:r>
            <a:r>
              <a:rPr lang="x-none" sz="1600" smtClean="0"/>
              <a:t>изготовление </a:t>
            </a:r>
            <a:r>
              <a:rPr lang="x-none" sz="1600" smtClean="0"/>
              <a:t>проектно-сметной документации на капитальный ремонт участка автомобильной дороги по улице Балтийской в ст</a:t>
            </a:r>
            <a:r>
              <a:rPr lang="ru-RU" sz="1600" dirty="0" smtClean="0"/>
              <a:t>.</a:t>
            </a:r>
            <a:r>
              <a:rPr lang="x-none" sz="1600" smtClean="0"/>
              <a:t> Курской Ставропольского края 5 283</a:t>
            </a:r>
            <a:r>
              <a:rPr lang="ru-RU" sz="1600" dirty="0" smtClean="0"/>
              <a:t>,</a:t>
            </a:r>
            <a:r>
              <a:rPr lang="x-none" sz="1600" smtClean="0"/>
              <a:t>67</a:t>
            </a:r>
            <a:r>
              <a:rPr lang="ru-RU" sz="1600" dirty="0" smtClean="0"/>
              <a:t> тыс. рублей</a:t>
            </a:r>
            <a:r>
              <a:rPr lang="x-none" sz="1600" smtClean="0"/>
              <a:t>; </a:t>
            </a:r>
            <a:endParaRPr lang="ru-RU" sz="1600" dirty="0" smtClean="0"/>
          </a:p>
          <a:p>
            <a:pPr algn="just"/>
            <a:r>
              <a:rPr lang="ru-RU" sz="1600" dirty="0" smtClean="0"/>
              <a:t>     </a:t>
            </a:r>
            <a:r>
              <a:rPr lang="x-none" sz="1600" smtClean="0"/>
              <a:t>ремонт </a:t>
            </a:r>
            <a:r>
              <a:rPr lang="x-none" sz="1600" smtClean="0"/>
              <a:t>укрепленных обочин с устройством парковочных мест по улице Калинина от пер</a:t>
            </a:r>
            <a:r>
              <a:rPr lang="ru-RU" sz="1600" dirty="0" smtClean="0"/>
              <a:t>.</a:t>
            </a:r>
            <a:r>
              <a:rPr lang="x-none" sz="1600" smtClean="0"/>
              <a:t> Пролетарского до примыкания к ул</a:t>
            </a:r>
            <a:r>
              <a:rPr lang="ru-RU" sz="1600" dirty="0" smtClean="0"/>
              <a:t>.</a:t>
            </a:r>
            <a:r>
              <a:rPr lang="x-none" sz="1600" smtClean="0"/>
              <a:t> Заводской станиц</a:t>
            </a:r>
            <a:r>
              <a:rPr lang="ru-RU" sz="1600" dirty="0" smtClean="0"/>
              <a:t>а</a:t>
            </a:r>
            <a:r>
              <a:rPr lang="x-none" sz="1600" smtClean="0"/>
              <a:t> Курск</a:t>
            </a:r>
            <a:r>
              <a:rPr lang="ru-RU" sz="1600" dirty="0" err="1" smtClean="0"/>
              <a:t>ая</a:t>
            </a:r>
            <a:r>
              <a:rPr lang="x-none" sz="1600" smtClean="0"/>
              <a:t> Ставропольского края 3 115</a:t>
            </a:r>
            <a:r>
              <a:rPr lang="ru-RU" sz="1600" dirty="0" smtClean="0"/>
              <a:t>,</a:t>
            </a:r>
            <a:r>
              <a:rPr lang="x-none" sz="1600" smtClean="0"/>
              <a:t>6</a:t>
            </a:r>
            <a:r>
              <a:rPr lang="ru-RU" sz="1600" dirty="0" smtClean="0"/>
              <a:t>8 тыс. рублей</a:t>
            </a:r>
            <a:r>
              <a:rPr lang="x-none" sz="1600" smtClean="0"/>
              <a:t>.</a:t>
            </a:r>
            <a:endParaRPr lang="ru-RU" sz="1600" dirty="0" smtClean="0"/>
          </a:p>
          <a:p>
            <a:pPr algn="just"/>
            <a:r>
              <a:rPr lang="ru-RU" sz="1600" dirty="0" smtClean="0"/>
              <a:t>      3</a:t>
            </a:r>
            <a:r>
              <a:rPr lang="x-none" sz="1600" smtClean="0"/>
              <a:t>.4. Администрации муниципального образования Серноводского сельсовета Курского района Ставропольского края на дополнительное финансирование расходных обязательств поселения, возникших при выполнении полномочий, установленных статьей 14 Федерального закона от 6 октября 2003 г. № 131-ФЗ «Об общих принципах организации местного самоуправления в Российской Федерации» </a:t>
            </a:r>
            <a:r>
              <a:rPr lang="ru-RU" sz="1600" dirty="0" smtClean="0"/>
              <a:t>625,61 тыс. рублей </a:t>
            </a:r>
            <a:r>
              <a:rPr lang="x-none" sz="1600" smtClean="0"/>
              <a:t>на выполнение ремонтных работ Дома культуры хутора Графский расположенного по адресу: Ставропольский край, Курский район, хутор Графский, улица Восточная, 56, из них на:</a:t>
            </a:r>
            <a:endParaRPr lang="ru-RU" sz="1600" dirty="0" smtClean="0"/>
          </a:p>
          <a:p>
            <a:pPr algn="just"/>
            <a:r>
              <a:rPr lang="ru-RU" sz="1600" dirty="0" smtClean="0"/>
              <a:t>      </a:t>
            </a:r>
            <a:r>
              <a:rPr lang="x-none" sz="1600" smtClean="0"/>
              <a:t>ремонт </a:t>
            </a:r>
            <a:r>
              <a:rPr lang="x-none" sz="1600" smtClean="0"/>
              <a:t>коридора и кабинета </a:t>
            </a:r>
            <a:r>
              <a:rPr lang="ru-RU" sz="1600" dirty="0" smtClean="0"/>
              <a:t>299,14 тыс. рублей</a:t>
            </a:r>
            <a:r>
              <a:rPr lang="x-none" sz="1600" smtClean="0"/>
              <a:t>;</a:t>
            </a:r>
            <a:endParaRPr lang="ru-RU" sz="1600" dirty="0" smtClean="0"/>
          </a:p>
          <a:p>
            <a:pPr algn="just"/>
            <a:r>
              <a:rPr lang="ru-RU" sz="1600" dirty="0" smtClean="0"/>
              <a:t>      </a:t>
            </a:r>
            <a:r>
              <a:rPr lang="x-none" sz="1600" smtClean="0"/>
              <a:t>ремонт </a:t>
            </a:r>
            <a:r>
              <a:rPr lang="x-none" sz="1600" smtClean="0"/>
              <a:t>библиотеки </a:t>
            </a:r>
            <a:r>
              <a:rPr lang="ru-RU" sz="1600" dirty="0" smtClean="0"/>
              <a:t>326,47 тыс. рублей</a:t>
            </a:r>
            <a:r>
              <a:rPr lang="x-none" sz="1600" smtClean="0"/>
              <a:t>.</a:t>
            </a:r>
            <a:endParaRPr lang="ru-RU" sz="16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612845"/>
            <a:ext cx="8763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     3</a:t>
            </a:r>
            <a:r>
              <a:rPr lang="x-none" sz="1600" smtClean="0"/>
              <a:t>.5. Администрации муниципального образования станицы Стодеревской Курского района Ставропольского края на дополнительное финансирование расходных обязательств поселения, возникших при выполнении полномочий,  установленных  статьей  14  Федерального закона от 6 октября 2003 г. № 131-ФЗ «Об общих принципах организации местного самоуправления в Российской Федерации» 2 480</a:t>
            </a:r>
            <a:r>
              <a:rPr lang="ru-RU" sz="1600" dirty="0" smtClean="0"/>
              <a:t>,10 тыс. рублей </a:t>
            </a:r>
            <a:r>
              <a:rPr lang="x-none" sz="1600" smtClean="0"/>
              <a:t>на ремонт автомобильной дороги в станице Стодеревской Курского района Ставропольского края, из них на:</a:t>
            </a:r>
            <a:endParaRPr lang="ru-RU" sz="1600" dirty="0" smtClean="0"/>
          </a:p>
          <a:p>
            <a:pPr algn="just"/>
            <a:r>
              <a:rPr lang="x-none" sz="1600" smtClean="0"/>
              <a:t>ремонт участка автомобильной дороги общего пользования местного значения по ул. Новая (от ул. Щербакова) в станице Стодеревская Курского района Ставропольского края 2 428</a:t>
            </a:r>
            <a:r>
              <a:rPr lang="ru-RU" sz="1600" dirty="0" smtClean="0"/>
              <a:t>,14 тыс. рублей</a:t>
            </a:r>
            <a:r>
              <a:rPr lang="x-none" sz="1600" smtClean="0"/>
              <a:t>;</a:t>
            </a:r>
            <a:endParaRPr lang="ru-RU" sz="1600" dirty="0" smtClean="0"/>
          </a:p>
          <a:p>
            <a:pPr algn="just"/>
            <a:r>
              <a:rPr lang="x-none" sz="1600" smtClean="0"/>
              <a:t>строительный контроль 51</a:t>
            </a:r>
            <a:r>
              <a:rPr lang="ru-RU" sz="1600" dirty="0" smtClean="0"/>
              <a:t>,</a:t>
            </a:r>
            <a:r>
              <a:rPr lang="x-none" sz="1600" smtClean="0"/>
              <a:t>96 </a:t>
            </a:r>
            <a:r>
              <a:rPr lang="ru-RU" sz="1600" dirty="0" smtClean="0"/>
              <a:t>тыс. рублей</a:t>
            </a:r>
            <a:r>
              <a:rPr lang="ru-RU" sz="1600" dirty="0" smtClean="0"/>
              <a:t>.</a:t>
            </a:r>
          </a:p>
          <a:p>
            <a:pPr algn="just"/>
            <a:endParaRPr lang="ru-RU" sz="1600" dirty="0" smtClean="0"/>
          </a:p>
          <a:p>
            <a:pPr lvl="0" algn="just"/>
            <a:r>
              <a:rPr lang="ru-RU" sz="1600" b="1" dirty="0" smtClean="0">
                <a:cs typeface="Times New Roman" pitchFamily="18" charset="0"/>
              </a:rPr>
              <a:t>     4</a:t>
            </a:r>
            <a:r>
              <a:rPr lang="ru-RU" sz="1600" dirty="0" smtClean="0">
                <a:cs typeface="Times New Roman" pitchFamily="18" charset="0"/>
              </a:rPr>
              <a:t>. </a:t>
            </a:r>
            <a:r>
              <a:rPr lang="ru-RU" sz="1600" dirty="0" smtClean="0">
                <a:cs typeface="Times New Roman" pitchFamily="18" charset="0"/>
              </a:rPr>
              <a:t>Учтены передвижки бюджетных средств по разделам, согласно поданным письмам главных распорядителей средств бюджета.</a:t>
            </a:r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7 022,42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21 918,25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14 895,83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304 636,57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1828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311 658,99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304 636,57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326 554,82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33 496,39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14 895,83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838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первоначальный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81000"/>
            <a:ext cx="88392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источников финансирования бюджета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14 895,83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произведено 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счет: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аправления свободных остатков местного бюджета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13 855,20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возврата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остатков и субсидий прошлых лет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1 040,63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 (в том числе: отдел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 администрации Курского муниципального района Ставропольского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края – 1 040,43 тыс. рубле;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труда и социальной защиты населения администрации Курского муниципального района Ставропольского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края – 0,20 тыс. рублей)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7795</TotalTime>
  <Words>939</Words>
  <PresentationFormat>Экран (4:3)</PresentationFormat>
  <Paragraphs>81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КострицкаяЕВ</cp:lastModifiedBy>
  <cp:revision>417</cp:revision>
  <dcterms:created xsi:type="dcterms:W3CDTF">2017-08-15T11:56:06Z</dcterms:created>
  <dcterms:modified xsi:type="dcterms:W3CDTF">2019-03-28T07:23:52Z</dcterms:modified>
</cp:coreProperties>
</file>