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66" r:id="rId3"/>
    <p:sldId id="295" r:id="rId4"/>
    <p:sldId id="287" r:id="rId5"/>
    <p:sldId id="296" r:id="rId6"/>
    <p:sldId id="297" r:id="rId7"/>
    <p:sldId id="298" r:id="rId8"/>
    <p:sldId id="292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24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799BB-8852-4B4A-8776-6E7E48B99DC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E1F58-664D-484F-B1E3-1000CA541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old.dumask.ru/media/k2/galleries/15535/IMG_7695.jpg"/>
          <p:cNvPicPr>
            <a:picLocks noChangeAspect="1" noChangeArrowheads="1"/>
          </p:cNvPicPr>
          <p:nvPr/>
        </p:nvPicPr>
        <p:blipFill>
          <a:blip r:embed="rId2"/>
          <a:srcRect t="4255" b="14894"/>
          <a:stretch>
            <a:fillRect/>
          </a:stretch>
        </p:blipFill>
        <p:spPr bwMode="auto">
          <a:xfrm>
            <a:off x="1539551" y="3810000"/>
            <a:ext cx="6064898" cy="28956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152400"/>
            <a:ext cx="7467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Решение № 143 от 26 сентября 2019 г.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«О внесении изменений в решение совета Курского муниципального района Ставропольского края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 07 декабря 2018 г. № 97 «О бюджете Курского муниципального района Ставропольского края на 2019 год и плановый период 2020 и 2021 годов» </a:t>
            </a:r>
          </a:p>
        </p:txBody>
      </p:sp>
      <p:pic>
        <p:nvPicPr>
          <p:cNvPr id="1027" name="Picture 3" descr="C:\Users\СУФД\Desktop\2453456\Flag_of_Kursky_rayon_(Stavropol_krai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0"/>
            <a:ext cx="19050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8392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400" b="1" dirty="0" smtClean="0"/>
              <a:t>1.</a:t>
            </a:r>
            <a:r>
              <a:rPr lang="ru-RU" sz="1400" dirty="0" smtClean="0"/>
              <a:t> На основании Закона Ставропольского края от 17 июля 2019 г. № 44-кз «О внесении изменений в Закон Ставропольского края «О бюджете Ставропольского края на 2019 год и плановый период 2020 и 2021 годов»», распоряжения администрации Курского муниципального района Ставропольского края от 06 сентября 2019 г. № 108-рк «О выделении денежных средств на выплату материальной помощи </a:t>
            </a:r>
            <a:r>
              <a:rPr lang="ru-RU" sz="1400" dirty="0" err="1" smtClean="0"/>
              <a:t>Годжиевой</a:t>
            </a:r>
            <a:r>
              <a:rPr lang="ru-RU" sz="1400" dirty="0" smtClean="0"/>
              <a:t> М.Г.», распоряжения администрации Курского муниципального района Ставропольского края от 06 сентября 2019 г. № 231-р «О внесении на рассмотрение совета Курского муниципального района Ставропольского края предложений о распределении свободных остатков бюджетных средств, образовавшихся по состоянию на 01 января 2019 г.», распоряжения администрации Курского муниципального района Ставропольского края 06 сентября 2019 г. № 232-р «О внесении на рассмотрение совета Курского муниципального района Ставропольского края предложения о перераспределении  утвержденных бюджетных ассигнований», распоряжения администрации Курского муниципального района Ставропольского края 06 сентября 2019 г. № 233-р «О внесении на рассмотрение совета Курского муниципального района Ставропольского края предложений о перераспределении  утвержденных бюджетных ассигнований резервного фонда администрации Курского муниципального района», уведомлений, поступивших от министерства труда и социальной защиты населения Ставропольского края,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3505200"/>
            <a:ext cx="66294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  <a:cs typeface="Calibri" pitchFamily="34" charset="0"/>
              </a:rPr>
              <a:t>увеличены бюджетные ассигнования на следующие мероприятия: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4343400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400" dirty="0" smtClean="0"/>
              <a:t>  предоставление государственной социальной помощи малоимущим семьям, малоимущим одиноко проживающим гражданам – </a:t>
            </a:r>
            <a:r>
              <a:rPr lang="ru-RU" sz="1400" b="1" dirty="0" smtClean="0"/>
              <a:t>39,70</a:t>
            </a:r>
            <a:r>
              <a:rPr lang="ru-RU" sz="1400" dirty="0" smtClean="0"/>
              <a:t> тыс. рублей</a:t>
            </a:r>
            <a:r>
              <a:rPr lang="ru-RU" sz="1400" dirty="0" smtClean="0"/>
              <a:t>;</a:t>
            </a:r>
            <a:endParaRPr lang="ru-RU" sz="1400" dirty="0" smtClean="0"/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  осуществление переданного полномочия Российской Федерации по обеспечению ежегодной денежной выплаты лицам, награжденным нагрудным знаком «Почетный донор России» - </a:t>
            </a:r>
            <a:r>
              <a:rPr lang="ru-RU" sz="1400" b="1" dirty="0" smtClean="0"/>
              <a:t>28,70</a:t>
            </a:r>
            <a:r>
              <a:rPr lang="ru-RU" sz="1400" dirty="0" smtClean="0"/>
              <a:t> тыс. рублей</a:t>
            </a:r>
            <a:r>
              <a:rPr lang="ru-RU" sz="1400" dirty="0" smtClean="0"/>
              <a:t>;</a:t>
            </a:r>
            <a:endParaRPr lang="ru-RU" sz="1400" dirty="0" smtClean="0"/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  выплату ежегодного социального пособия на проезд студентам – </a:t>
            </a:r>
            <a:r>
              <a:rPr lang="ru-RU" sz="1400" b="1" dirty="0" smtClean="0"/>
              <a:t>8,86</a:t>
            </a:r>
            <a:r>
              <a:rPr lang="ru-RU" sz="1400" dirty="0" smtClean="0"/>
              <a:t> тыс. рублей</a:t>
            </a:r>
            <a:r>
              <a:rPr lang="ru-RU" sz="1400" dirty="0" smtClean="0"/>
              <a:t>;</a:t>
            </a:r>
            <a:endParaRPr lang="ru-RU" sz="1400" dirty="0" smtClean="0"/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  приобретение комплекта школьной одежды, спортивной одежды и обуви и школьных письменных принадлежностей – </a:t>
            </a:r>
            <a:r>
              <a:rPr lang="ru-RU" sz="1400" b="1" dirty="0" smtClean="0"/>
              <a:t>31,05</a:t>
            </a:r>
            <a:r>
              <a:rPr lang="ru-RU" sz="1400" dirty="0" smtClean="0"/>
              <a:t> тыс. рублей</a:t>
            </a:r>
            <a:r>
              <a:rPr lang="ru-RU" sz="1400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выплату единовременного пособия на погребение – </a:t>
            </a:r>
            <a:r>
              <a:rPr lang="ru-RU" sz="1400" b="1" dirty="0" smtClean="0"/>
              <a:t>124,88</a:t>
            </a:r>
            <a:r>
              <a:rPr lang="ru-RU" sz="1400" dirty="0" smtClean="0"/>
              <a:t> тыс. рублей;</a:t>
            </a:r>
            <a:endParaRPr lang="ru-RU" sz="1400" dirty="0"/>
          </a:p>
        </p:txBody>
      </p:sp>
      <p:pic>
        <p:nvPicPr>
          <p:cNvPr id="8194" name="Picture 2" descr="https://pbs.twimg.com/media/D1cKAGRX4AAYzhA.jpg:l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4267200"/>
            <a:ext cx="1066800" cy="1150528"/>
          </a:xfrm>
          <a:prstGeom prst="rect">
            <a:avLst/>
          </a:prstGeom>
          <a:noFill/>
        </p:spPr>
      </p:pic>
      <p:pic>
        <p:nvPicPr>
          <p:cNvPr id="8196" name="Picture 4" descr="https://cspn.nso.ru/sites/cspn.nso.ru/wodby_files/files/page_164/image/cfee1df0aef1bf88281266898fc4ff19_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5562600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152400"/>
            <a:ext cx="7086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      Увеличены </a:t>
            </a:r>
            <a:r>
              <a:rPr lang="ru-RU" sz="1400" dirty="0" smtClean="0"/>
              <a:t>бюджетные ассигнования за счет фактически поступивших доходов от оказания платных услуг и компенсации затрат государства в бюджет Курского муниципального района Ставропольского края: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     доходы </a:t>
            </a:r>
            <a:r>
              <a:rPr lang="ru-RU" sz="1400" dirty="0" smtClean="0"/>
              <a:t>от предпринимательской деятельности - реализация путевок по летнему оздоровлению детей и средств от проведенных мероприятий </a:t>
            </a:r>
            <a:r>
              <a:rPr lang="ru-RU" sz="1400" dirty="0" smtClean="0"/>
              <a:t>(пленэр </a:t>
            </a:r>
            <a:r>
              <a:rPr lang="ru-RU" sz="1400" dirty="0" smtClean="0"/>
              <a:t>художников-педагогов, районная школа активов, </a:t>
            </a:r>
            <a:r>
              <a:rPr lang="en-US" sz="1400" dirty="0" smtClean="0"/>
              <a:t>IV </a:t>
            </a:r>
            <a:r>
              <a:rPr lang="ru-RU" sz="1400" dirty="0" smtClean="0"/>
              <a:t>ежегодный слет православной молодежи) в МОУ ДОД ДООЦ «Звездный» на </a:t>
            </a:r>
            <a:r>
              <a:rPr lang="ru-RU" sz="1400" b="1" dirty="0" smtClean="0"/>
              <a:t>2 000,00 </a:t>
            </a:r>
            <a:r>
              <a:rPr lang="ru-RU" sz="1400" dirty="0" smtClean="0"/>
              <a:t>тыс. рублей;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    доходы </a:t>
            </a:r>
            <a:r>
              <a:rPr lang="ru-RU" sz="1400" dirty="0" smtClean="0"/>
              <a:t>от оказания услуг по ведению бухгалтерского учета ГКОУ СОШ № 6 при ИУ и администрации </a:t>
            </a:r>
            <a:r>
              <a:rPr lang="ru-RU" sz="1400" dirty="0" err="1" smtClean="0"/>
              <a:t>Ростовановского</a:t>
            </a:r>
            <a:r>
              <a:rPr lang="ru-RU" sz="1400" dirty="0" smtClean="0"/>
              <a:t> сельсовета Курского района Ставропольского края на </a:t>
            </a:r>
            <a:r>
              <a:rPr lang="ru-RU" sz="1400" b="1" dirty="0" smtClean="0"/>
              <a:t>463,0</a:t>
            </a:r>
            <a:r>
              <a:rPr lang="ru-RU" sz="1400" dirty="0" smtClean="0"/>
              <a:t>1 тыс. рублей;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      доходы </a:t>
            </a:r>
            <a:r>
              <a:rPr lang="ru-RU" sz="1400" dirty="0" smtClean="0"/>
              <a:t>от предпринимательской деятельности МКОУ СОШ № 11 КМР СК ст. </a:t>
            </a:r>
            <a:r>
              <a:rPr lang="ru-RU" sz="1400" dirty="0" err="1" smtClean="0"/>
              <a:t>Галюгаевская</a:t>
            </a:r>
            <a:r>
              <a:rPr lang="ru-RU" sz="1400" dirty="0" smtClean="0"/>
              <a:t> в сумме </a:t>
            </a:r>
            <a:r>
              <a:rPr lang="ru-RU" sz="1400" b="1" dirty="0" smtClean="0"/>
              <a:t>570,88</a:t>
            </a:r>
            <a:r>
              <a:rPr lang="ru-RU" sz="1400" dirty="0" smtClean="0"/>
              <a:t> тыс. рублей и общеобразовательным учреждениям в сумме </a:t>
            </a:r>
            <a:r>
              <a:rPr lang="ru-RU" sz="1400" b="1" dirty="0" smtClean="0"/>
              <a:t>3 311,97 </a:t>
            </a:r>
            <a:r>
              <a:rPr lang="ru-RU" sz="1400" dirty="0" smtClean="0"/>
              <a:t>тыс. рублей;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      доходы </a:t>
            </a:r>
            <a:r>
              <a:rPr lang="ru-RU" sz="1400" dirty="0" smtClean="0"/>
              <a:t>от оказания платных услуг родительской платы дошкольным учреждениям </a:t>
            </a:r>
            <a:r>
              <a:rPr lang="ru-RU" sz="1400" b="1" dirty="0" smtClean="0"/>
              <a:t>4 167,56 </a:t>
            </a:r>
            <a:r>
              <a:rPr lang="ru-RU" sz="1400" dirty="0" smtClean="0"/>
              <a:t>тыс. рублей</a:t>
            </a:r>
            <a:r>
              <a:rPr lang="ru-RU" sz="1400" dirty="0" smtClean="0"/>
              <a:t>.</a:t>
            </a:r>
            <a:endParaRPr lang="ru-RU" sz="1400" dirty="0" smtClean="0"/>
          </a:p>
          <a:p>
            <a:pPr algn="just">
              <a:buFont typeface="Wingdings" pitchFamily="2" charset="2"/>
              <a:buChar char="ü"/>
            </a:pPr>
            <a:endParaRPr lang="ru-RU" sz="1400" dirty="0" smtClean="0"/>
          </a:p>
        </p:txBody>
      </p:sp>
      <p:sp>
        <p:nvSpPr>
          <p:cNvPr id="2052" name="AutoShape 4" descr="https://infinica.ru/wp-content/uploads/2016/10/11-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" name="Picture 2" descr="https://pp.userapi.com/c858032/v858032129/bed3/-i-MdZeKKs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152400"/>
            <a:ext cx="1295400" cy="863263"/>
          </a:xfrm>
          <a:prstGeom prst="rect">
            <a:avLst/>
          </a:prstGeom>
          <a:noFill/>
        </p:spPr>
      </p:pic>
      <p:pic>
        <p:nvPicPr>
          <p:cNvPr id="7174" name="Picture 6" descr="ДООЦ &quot;Звездный&quot; Курского муниципального района Ставропольского кра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990600"/>
            <a:ext cx="1066800" cy="1066801"/>
          </a:xfrm>
          <a:prstGeom prst="rect">
            <a:avLst/>
          </a:prstGeom>
          <a:noFill/>
        </p:spPr>
      </p:pic>
      <p:pic>
        <p:nvPicPr>
          <p:cNvPr id="7176" name="Picture 8" descr="http://stupinods.ucoz.ru/roditelsaja_plat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2133600"/>
            <a:ext cx="1219200" cy="121920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228600" y="4038600"/>
            <a:ext cx="7010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	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   межбюджетные </a:t>
            </a:r>
            <a:r>
              <a:rPr lang="ru-RU" sz="1400" dirty="0" smtClean="0"/>
              <a:t>трансферты, передаваемые бюджету муниципального района из бюджетов сельских поселений на осуществление части полномочий по решению вопросов местного значения в соответствии с заключенными соглашениями (оказание услуг по ведению бюджетного учета администрации </a:t>
            </a:r>
            <a:r>
              <a:rPr lang="ru-RU" sz="1400" dirty="0" err="1" smtClean="0"/>
              <a:t>Ростовановского</a:t>
            </a:r>
            <a:r>
              <a:rPr lang="ru-RU" sz="1400" dirty="0" smtClean="0"/>
              <a:t> сельсовета Курского района Ставропольского края) на сумму </a:t>
            </a:r>
            <a:r>
              <a:rPr lang="ru-RU" sz="1400" b="1" dirty="0" smtClean="0"/>
              <a:t>307,01</a:t>
            </a:r>
            <a:r>
              <a:rPr lang="ru-RU" sz="1400" dirty="0" smtClean="0"/>
              <a:t> тыс. рублей;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   содействие </a:t>
            </a:r>
            <a:r>
              <a:rPr lang="ru-RU" sz="1400" dirty="0" smtClean="0"/>
              <a:t>достижению целевых показателей региональных программ развития агропромышленного комплекса (возмещение части затрат на приобретение элитных семян) на сумму </a:t>
            </a:r>
            <a:r>
              <a:rPr lang="ru-RU" sz="1400" b="1" dirty="0" smtClean="0"/>
              <a:t>3 104,26 </a:t>
            </a:r>
            <a:r>
              <a:rPr lang="ru-RU" sz="1400" dirty="0" smtClean="0"/>
              <a:t>тыс. рублей;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   оказание </a:t>
            </a:r>
            <a:r>
              <a:rPr lang="ru-RU" sz="1400" dirty="0" smtClean="0"/>
              <a:t>несвязанной поддержки сельскохозяйственным товаропроизводителям в области растениеводства на сумму </a:t>
            </a:r>
            <a:r>
              <a:rPr lang="ru-RU" sz="1400" b="1" dirty="0" smtClean="0"/>
              <a:t>6 855,11 </a:t>
            </a:r>
            <a:r>
              <a:rPr lang="ru-RU" sz="1400" dirty="0" smtClean="0"/>
              <a:t>тыс. рублей</a:t>
            </a:r>
            <a:r>
              <a:rPr lang="ru-RU" sz="1400" dirty="0" smtClean="0"/>
              <a:t>.</a:t>
            </a:r>
            <a:endParaRPr lang="ru-RU" sz="1400" dirty="0" smtClean="0"/>
          </a:p>
          <a:p>
            <a:pPr algn="just">
              <a:buFont typeface="Wingdings" pitchFamily="2" charset="2"/>
              <a:buChar char="ü"/>
            </a:pPr>
            <a:endParaRPr lang="ru-RU" sz="14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143000" y="3429000"/>
            <a:ext cx="66294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  <a:cs typeface="Calibri" pitchFamily="34" charset="0"/>
              </a:rPr>
              <a:t>уменьшены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бюджетные ассигнования на следующие мероприятия: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9" name="Picture 11" descr="https://fermer.blog/media/res/3/5/3/5/3535.pebluo.84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4648200"/>
            <a:ext cx="1652161" cy="914400"/>
          </a:xfrm>
          <a:prstGeom prst="rect">
            <a:avLst/>
          </a:prstGeom>
          <a:noFill/>
        </p:spPr>
      </p:pic>
      <p:pic>
        <p:nvPicPr>
          <p:cNvPr id="7181" name="Picture 13" descr="http://abinskcity.ru/uploads/posts/2019-05/1557745229_selhoz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15200" y="5715000"/>
            <a:ext cx="1524000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400" y="117693"/>
            <a:ext cx="88392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cs typeface="Times New Roman" pitchFamily="18" charset="0"/>
              </a:rPr>
              <a:t>       </a:t>
            </a:r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52400" y="0"/>
            <a:ext cx="8839200" cy="6894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Свободные остатки по состоянию на 01.01.2019 года в размере 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1 834,72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тыс. рублей предлагаем распределить в соответствии с распоряжением администрации Курского муниципального района Ставропольского края № 231-р от 06 сентября 2019 г. «О распределении свободных остатков бюджетных средств по состоянию на 01 января 2019 года» следующим образом:  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2.1. Отделу образования администрации Курского муниципального района Ставропольского края: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на подраздел 0701 «Дошкольное образование» 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16,43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тыс. рублей - для оплаты работ по промывке и гидравлического испытания системы отопления в Муниципальном дошкольном образовательном учреждении детском саде комбинированного вида   № 1 «Светлячок» Курского муниципального района Ставропольского края, расположенном по адресу: Ставропольский край, Курский район, станица Курская, переулок Школьный, 5;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на подраздел 0702 «Общее образование» - 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1 447,76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тыс. рублей, из них: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Calibri" pitchFamily="34" charset="0"/>
              </a:rPr>
              <a:t>	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для оплаты работ по промывке и гидравлического испытания системы отопления в муниципальном казенном общеобразовательном учреждении средней общеобразовательной школе № 2 Курского муниципального района Ставропольского края, расположенном по адресу: Ставропольский край, Курский район, станица Курская, улица Калинина, 226, - </a:t>
            </a: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13,47 тыс. рублей;</a:t>
            </a:r>
            <a:endParaRPr kumimoji="0" lang="ru-RU" sz="13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	на устройство металлической ограды в муниципальном казенном общеобразовательном учреждении средней общеобразовательной школе № 5 Курского муниципального района Ставропольского края, расположенном по адресу: Ставропольский край, Курский район, село </a:t>
            </a:r>
            <a:r>
              <a:rPr kumimoji="0" lang="ru-RU" sz="13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Эдиссия</a:t>
            </a: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ул. Свердлова, 18, - 197,34 тыс. рублей;</a:t>
            </a:r>
            <a:endParaRPr kumimoji="0" lang="ru-RU" sz="13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	на замену системы отопления в муниципальном казенном общеобразовательном учреждении средней общеобразовательной школе № 12 Курского муниципального района Ставропольского края, расположенном по адресу: Ставропольский край, Курский район, хутор Графский, улица Школьная, 5, - 500,69 тыс. рублей;</a:t>
            </a:r>
            <a:endParaRPr kumimoji="0" lang="ru-RU" sz="13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	на замену наружной канализации и устройство выгребной ямы на территории муниципального казенного общеобразовательного учреждения средней общеобразовательной школы № 12 Курского муниципального района Ставропольского края, расположенного по адресу: Ставропольский край, Курский район, хутор Графский, улица Школьная, 5, - 173,27 тыс. рублей;</a:t>
            </a:r>
            <a:endParaRPr kumimoji="0" lang="ru-RU" sz="13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	на устройство ограждения в муниципальном казенном общеобразовательном учреждении средней общеобразовательной школе № 20 Курского муниципального района Ставропольского края, расположенном по адресу: Ставропольский край, Курский район, хутор </a:t>
            </a:r>
            <a:r>
              <a:rPr kumimoji="0" lang="ru-RU" sz="13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Бугулов</a:t>
            </a: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улица Школьная, 25, - 562,99 тыс. рублей.</a:t>
            </a:r>
            <a:endParaRPr kumimoji="0" lang="ru-RU" sz="13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2.2. Администрации муниципального образования Курского сельсовета Курского района Ставропольского края на дополнительное финансирование расходных обязательств поселения, возникших при выполнении полномочий, установленных статьей 14 Федерального закона от 06 октября 2003 г. № 131-ФЗ «Об общих принципах организации местного самоуправления в Российской Федерации», - 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370,53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тыс. рублей,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из них на: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ремонт автомобильной дороги по улице Тихой в поселке Ровном </a:t>
            </a: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338,91 тыс. рублей; </a:t>
            </a:r>
            <a:endParaRPr kumimoji="0" lang="ru-RU" sz="13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выполнение работ по установке бортового камня по переулку Школьному от улицы Советской до примыкания к районной поликлинике в станице Курской – 31,62 тыс. рублей.</a:t>
            </a:r>
            <a:endParaRPr kumimoji="0" lang="ru-RU" sz="13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0"/>
            <a:ext cx="88392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 </a:t>
            </a:r>
            <a:r>
              <a:rPr lang="ru-RU" sz="1400" dirty="0" smtClean="0"/>
              <a:t>      </a:t>
            </a:r>
            <a:r>
              <a:rPr lang="ru-RU" sz="1400" b="1" dirty="0" smtClean="0"/>
              <a:t>3</a:t>
            </a:r>
            <a:r>
              <a:rPr lang="ru-RU" sz="1400" b="1" dirty="0" smtClean="0"/>
              <a:t>.</a:t>
            </a:r>
            <a:r>
              <a:rPr lang="ru-RU" sz="1400" dirty="0" smtClean="0"/>
              <a:t> На основании распоряжения администрации Курского муниципального района Ставропольского края № 232-р от 06 сентября 2019 г. «О</a:t>
            </a:r>
            <a:r>
              <a:rPr lang="x-none" sz="1400" smtClean="0"/>
              <a:t> перераспределении утвержденных бюджетных ассигнований</a:t>
            </a:r>
            <a:r>
              <a:rPr lang="ru-RU" sz="1400" dirty="0" smtClean="0"/>
              <a:t>: </a:t>
            </a:r>
          </a:p>
          <a:p>
            <a:pPr algn="just"/>
            <a:r>
              <a:rPr lang="ru-RU" sz="1400" dirty="0" smtClean="0"/>
              <a:t>      3</a:t>
            </a:r>
            <a:r>
              <a:rPr lang="x-none" sz="1400" smtClean="0"/>
              <a:t>.1. Уменьшить бюджетные ассигнования:</a:t>
            </a:r>
            <a:endParaRPr lang="ru-RU" sz="1400" dirty="0" smtClean="0"/>
          </a:p>
          <a:p>
            <a:pPr algn="just"/>
            <a:r>
              <a:rPr lang="ru-RU" sz="1400" dirty="0" smtClean="0"/>
              <a:t>     </a:t>
            </a:r>
            <a:r>
              <a:rPr lang="x-none" sz="1400" smtClean="0"/>
              <a:t>администрации </a:t>
            </a:r>
            <a:r>
              <a:rPr lang="x-none" sz="1400" smtClean="0"/>
              <a:t>муниципального образования станицы Стодеревской Курского района Ставропольского края на дополнительное финансирование расходных обязательств поселения, возникших при выполнении полномочий, установленных статьей 14 Федерального закона от 06 октября 2003 г</a:t>
            </a:r>
            <a:r>
              <a:rPr lang="x-none" sz="1400" smtClean="0"/>
              <a:t>. </a:t>
            </a:r>
            <a:r>
              <a:rPr lang="x-none" sz="1400" smtClean="0"/>
              <a:t>№ </a:t>
            </a:r>
            <a:r>
              <a:rPr lang="x-none" sz="1400" smtClean="0"/>
              <a:t>131-ФЗ «Об общих принципах организации местного самоуправления в Российской Федерации», - на 461</a:t>
            </a:r>
            <a:r>
              <a:rPr lang="ru-RU" sz="1400" dirty="0" smtClean="0"/>
              <a:t>,</a:t>
            </a:r>
            <a:r>
              <a:rPr lang="x-none" sz="1400" smtClean="0"/>
              <a:t>35 </a:t>
            </a:r>
            <a:r>
              <a:rPr lang="ru-RU" sz="1400" dirty="0" smtClean="0"/>
              <a:t>тыс. </a:t>
            </a:r>
            <a:r>
              <a:rPr lang="x-none" sz="1400" smtClean="0"/>
              <a:t>рубл</a:t>
            </a:r>
            <a:r>
              <a:rPr lang="ru-RU" sz="1400" dirty="0" smtClean="0"/>
              <a:t>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     </a:t>
            </a:r>
            <a:r>
              <a:rPr lang="x-none" sz="1400" smtClean="0"/>
              <a:t>администрации </a:t>
            </a:r>
            <a:r>
              <a:rPr lang="x-none" sz="1400" smtClean="0"/>
              <a:t>Курского муниципального района Ставропольского края с подраздела 0702 «Общее образование» - на 1</a:t>
            </a:r>
            <a:r>
              <a:rPr lang="ru-RU" sz="1400" dirty="0" smtClean="0"/>
              <a:t> </a:t>
            </a:r>
            <a:r>
              <a:rPr lang="x-none" sz="1400" smtClean="0"/>
              <a:t>440</a:t>
            </a:r>
            <a:r>
              <a:rPr lang="ru-RU" sz="1400" dirty="0" smtClean="0"/>
              <a:t>,</a:t>
            </a:r>
            <a:r>
              <a:rPr lang="x-none" sz="1400" smtClean="0"/>
              <a:t>2</a:t>
            </a:r>
            <a:r>
              <a:rPr lang="ru-RU" sz="1400" dirty="0" smtClean="0"/>
              <a:t>4 тыс. </a:t>
            </a:r>
            <a:r>
              <a:rPr lang="x-none" sz="1400" smtClean="0"/>
              <a:t>рубл</a:t>
            </a:r>
            <a:r>
              <a:rPr lang="ru-RU" sz="1400" dirty="0" smtClean="0"/>
              <a:t>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     муниципальному </a:t>
            </a:r>
            <a:r>
              <a:rPr lang="ru-RU" sz="1400" dirty="0" smtClean="0"/>
              <a:t>казенному учреждению Курского муниципального района Ставропольского края «Управление культуры» с подраздела 0804 «Другие вопросы в области культуры» - на 350,00 тыс. рублей. </a:t>
            </a:r>
          </a:p>
          <a:p>
            <a:pPr algn="just"/>
            <a:r>
              <a:rPr lang="ru-RU" sz="1400" dirty="0" smtClean="0"/>
              <a:t>      3</a:t>
            </a:r>
            <a:r>
              <a:rPr lang="x-none" sz="1400" smtClean="0"/>
              <a:t>.2. Увеличить бюджетные ассигнования:</a:t>
            </a:r>
            <a:endParaRPr lang="ru-RU" sz="1400" dirty="0" smtClean="0"/>
          </a:p>
          <a:p>
            <a:pPr algn="just"/>
            <a:r>
              <a:rPr lang="ru-RU" sz="1400" dirty="0" smtClean="0"/>
              <a:t>     </a:t>
            </a:r>
            <a:r>
              <a:rPr lang="x-none" sz="1400" smtClean="0"/>
              <a:t>администрации </a:t>
            </a:r>
            <a:r>
              <a:rPr lang="x-none" sz="1400" smtClean="0"/>
              <a:t>муниципального образования Курского сельсовета Курского района Ставропольского края на дополнительное финансирование расходных обязательств поселения, возникших при выполнении полномочий, установленных статьей 14 Федерального закона от 06 октября 2003 </a:t>
            </a:r>
            <a:r>
              <a:rPr lang="x-none" sz="1400" smtClean="0"/>
              <a:t>г</a:t>
            </a:r>
            <a:r>
              <a:rPr lang="x-none" sz="1400" smtClean="0"/>
              <a:t>.</a:t>
            </a:r>
            <a:r>
              <a:rPr lang="ru-RU" sz="1400" dirty="0" smtClean="0"/>
              <a:t> </a:t>
            </a:r>
            <a:r>
              <a:rPr lang="x-none" sz="1400" smtClean="0"/>
              <a:t>№ </a:t>
            </a:r>
            <a:r>
              <a:rPr lang="x-none" sz="1400" smtClean="0"/>
              <a:t>131-ФЗ «Об общих принципах организации местного самоуправления в Российской Федерации», - на 461</a:t>
            </a:r>
            <a:r>
              <a:rPr lang="ru-RU" sz="1400" dirty="0" smtClean="0"/>
              <a:t>,</a:t>
            </a:r>
            <a:r>
              <a:rPr lang="x-none" sz="1400" smtClean="0"/>
              <a:t>35 </a:t>
            </a:r>
            <a:r>
              <a:rPr lang="ru-RU" sz="1400" dirty="0" smtClean="0"/>
              <a:t>тыс. </a:t>
            </a:r>
            <a:r>
              <a:rPr lang="x-none" sz="1400" smtClean="0"/>
              <a:t>рубл</a:t>
            </a:r>
            <a:r>
              <a:rPr lang="ru-RU" sz="1400" dirty="0" smtClean="0"/>
              <a:t>ей</a:t>
            </a:r>
            <a:r>
              <a:rPr lang="x-none" sz="1400" smtClean="0"/>
              <a:t>, из них на:</a:t>
            </a:r>
            <a:endParaRPr lang="ru-RU" sz="1400" dirty="0" smtClean="0"/>
          </a:p>
          <a:p>
            <a:pPr algn="just"/>
            <a:r>
              <a:rPr lang="ru-RU" sz="1400" dirty="0" smtClean="0"/>
              <a:t>      </a:t>
            </a:r>
            <a:r>
              <a:rPr lang="x-none" sz="1400" smtClean="0"/>
              <a:t>дополнительные </a:t>
            </a:r>
            <a:r>
              <a:rPr lang="x-none" sz="1400" smtClean="0"/>
              <a:t>работы по ремонту автомобильной дороги по переулку Школьному станицы Курской от улицы Советской до улицы Балтийской - на 269</a:t>
            </a:r>
            <a:r>
              <a:rPr lang="ru-RU" sz="1400" dirty="0" smtClean="0"/>
              <a:t>,</a:t>
            </a:r>
            <a:r>
              <a:rPr lang="x-none" sz="1400" smtClean="0"/>
              <a:t>9</a:t>
            </a:r>
            <a:r>
              <a:rPr lang="ru-RU" sz="1400" dirty="0" smtClean="0"/>
              <a:t>1 тыс. </a:t>
            </a:r>
            <a:r>
              <a:rPr lang="x-none" sz="1400" smtClean="0"/>
              <a:t>рубл</a:t>
            </a:r>
            <a:r>
              <a:rPr lang="ru-RU" sz="1400" dirty="0" smtClean="0"/>
              <a:t>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      </a:t>
            </a:r>
            <a:r>
              <a:rPr lang="x-none" sz="1400" smtClean="0"/>
              <a:t>выполнение </a:t>
            </a:r>
            <a:r>
              <a:rPr lang="x-none" sz="1400" smtClean="0"/>
              <a:t>работ по установке бортового камня по переулку Школьному от улицы Советской до примыкания к районной поликлинике в станице Курской - на 191</a:t>
            </a:r>
            <a:r>
              <a:rPr lang="ru-RU" sz="1400" dirty="0" smtClean="0"/>
              <a:t>,</a:t>
            </a:r>
            <a:r>
              <a:rPr lang="x-none" sz="1400" smtClean="0"/>
              <a:t>4</a:t>
            </a:r>
            <a:r>
              <a:rPr lang="ru-RU" sz="1400" dirty="0" smtClean="0"/>
              <a:t>4 тыс. </a:t>
            </a:r>
            <a:r>
              <a:rPr lang="x-none" sz="1400" smtClean="0"/>
              <a:t>рубл</a:t>
            </a:r>
            <a:r>
              <a:rPr lang="ru-RU" sz="1400" dirty="0" smtClean="0"/>
              <a:t>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x-none" sz="1400" smtClean="0"/>
              <a:t>отделу образования администрации Курского муниципального района: </a:t>
            </a:r>
            <a:endParaRPr lang="ru-RU" sz="1400" dirty="0" smtClean="0"/>
          </a:p>
          <a:p>
            <a:pPr algn="just"/>
            <a:r>
              <a:rPr lang="ru-RU" sz="1400" dirty="0" smtClean="0"/>
              <a:t>      </a:t>
            </a:r>
            <a:r>
              <a:rPr lang="x-none" sz="1400" smtClean="0"/>
              <a:t>на </a:t>
            </a:r>
            <a:r>
              <a:rPr lang="x-none" sz="1400" smtClean="0"/>
              <a:t>подраздел 0701 «Дошкольное образование» - на 110</a:t>
            </a:r>
            <a:r>
              <a:rPr lang="ru-RU" sz="1400" dirty="0" smtClean="0"/>
              <a:t>,</a:t>
            </a:r>
            <a:r>
              <a:rPr lang="x-none" sz="1400" smtClean="0"/>
              <a:t>96 </a:t>
            </a:r>
            <a:r>
              <a:rPr lang="ru-RU" sz="1400" dirty="0" smtClean="0"/>
              <a:t>тыс. </a:t>
            </a:r>
            <a:r>
              <a:rPr lang="x-none" sz="1400" smtClean="0"/>
              <a:t>рубл</a:t>
            </a:r>
            <a:r>
              <a:rPr lang="ru-RU" sz="1400" dirty="0" smtClean="0"/>
              <a:t>ей</a:t>
            </a:r>
            <a:r>
              <a:rPr lang="x-none" sz="1400" smtClean="0"/>
              <a:t> для оплаты работ по промывке и гидравлического испытания системы отопления в муниципальных дошкольных образовательных учреждениях Курского муниципального района Ставропольского края;</a:t>
            </a:r>
            <a:endParaRPr lang="ru-RU" sz="1400" dirty="0" smtClean="0"/>
          </a:p>
          <a:p>
            <a:pPr algn="just"/>
            <a:r>
              <a:rPr lang="ru-RU" sz="1400" dirty="0" smtClean="0"/>
              <a:t>      </a:t>
            </a:r>
            <a:r>
              <a:rPr lang="x-none" sz="1400" smtClean="0"/>
              <a:t>на </a:t>
            </a:r>
            <a:r>
              <a:rPr lang="x-none" sz="1400" smtClean="0"/>
              <a:t>подраздел 0702 «Общее образование» 1</a:t>
            </a:r>
            <a:r>
              <a:rPr lang="ru-RU" sz="1400" dirty="0" smtClean="0"/>
              <a:t> </a:t>
            </a:r>
            <a:r>
              <a:rPr lang="x-none" sz="1400" smtClean="0"/>
              <a:t>679</a:t>
            </a:r>
            <a:r>
              <a:rPr lang="ru-RU" sz="1400" dirty="0" smtClean="0"/>
              <a:t>,</a:t>
            </a:r>
            <a:r>
              <a:rPr lang="x-none" sz="1400" smtClean="0"/>
              <a:t>28 </a:t>
            </a:r>
            <a:r>
              <a:rPr lang="ru-RU" sz="1400" dirty="0" smtClean="0"/>
              <a:t>тыс. </a:t>
            </a:r>
            <a:r>
              <a:rPr lang="x-none" sz="1400" smtClean="0"/>
              <a:t>рубл</a:t>
            </a:r>
            <a:r>
              <a:rPr lang="ru-RU" sz="1400" dirty="0" smtClean="0"/>
              <a:t>ей</a:t>
            </a:r>
            <a:r>
              <a:rPr lang="x-none" sz="1400" smtClean="0"/>
              <a:t> из них:</a:t>
            </a:r>
            <a:endParaRPr lang="ru-RU" sz="1400" dirty="0" smtClean="0"/>
          </a:p>
          <a:p>
            <a:pPr algn="just"/>
            <a:r>
              <a:rPr lang="ru-RU" sz="1400" dirty="0" smtClean="0"/>
              <a:t>    </a:t>
            </a:r>
            <a:r>
              <a:rPr lang="x-none" sz="1400" smtClean="0"/>
              <a:t>для </a:t>
            </a:r>
            <a:r>
              <a:rPr lang="x-none" sz="1400" smtClean="0"/>
              <a:t>оплаты работ по промывке и гидравлического испытания системы отопления в муниципальных общеобразовательных учреждениях Курского муниципального района Ставропольского края - на 265</a:t>
            </a:r>
            <a:r>
              <a:rPr lang="ru-RU" sz="1400" dirty="0" smtClean="0"/>
              <a:t>,</a:t>
            </a:r>
            <a:r>
              <a:rPr lang="x-none" sz="1400" smtClean="0"/>
              <a:t>27 </a:t>
            </a:r>
            <a:r>
              <a:rPr lang="ru-RU" sz="1400" dirty="0" smtClean="0"/>
              <a:t>тыс. </a:t>
            </a:r>
            <a:r>
              <a:rPr lang="x-none" sz="1400" smtClean="0"/>
              <a:t>рубл</a:t>
            </a:r>
            <a:r>
              <a:rPr lang="ru-RU" sz="1400" dirty="0" smtClean="0"/>
              <a:t>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      </a:t>
            </a:r>
            <a:r>
              <a:rPr lang="x-none" sz="1400" smtClean="0"/>
              <a:t>на </a:t>
            </a:r>
            <a:r>
              <a:rPr lang="x-none" sz="1400" smtClean="0"/>
              <a:t>проведение реконструкции здания (пристройки гардероба) в муниципальном казенном общеобразовательном учреждении средней общеобразовательной школе № 13 Курского муниципального района Ставропольского края, расположенном по адресу: Ставропольский край, Курский район, поселок Мирный, улица Мира, 15, - на 1</a:t>
            </a:r>
            <a:r>
              <a:rPr lang="ru-RU" sz="1400" dirty="0" smtClean="0"/>
              <a:t> </a:t>
            </a:r>
            <a:r>
              <a:rPr lang="x-none" sz="1400" smtClean="0"/>
              <a:t>414</a:t>
            </a:r>
            <a:r>
              <a:rPr lang="ru-RU" sz="1400" dirty="0" smtClean="0"/>
              <a:t>,01 тыс. </a:t>
            </a:r>
            <a:r>
              <a:rPr lang="x-none" sz="1400" smtClean="0"/>
              <a:t>рубл</a:t>
            </a:r>
            <a:r>
              <a:rPr lang="ru-RU" sz="1400" dirty="0" smtClean="0"/>
              <a:t>ей</a:t>
            </a:r>
            <a:r>
              <a:rPr lang="x-none" sz="1400" smtClean="0"/>
              <a:t>.</a:t>
            </a:r>
            <a:endParaRPr lang="ru-RU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612845"/>
            <a:ext cx="8763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/>
              <a:t>     4</a:t>
            </a:r>
            <a:r>
              <a:rPr lang="ru-RU" sz="1600" b="1" dirty="0" smtClean="0"/>
              <a:t>. </a:t>
            </a:r>
            <a:r>
              <a:rPr lang="ru-RU" sz="1600" dirty="0" smtClean="0"/>
              <a:t>На основании распоряжения администрации Курского муниципального района Ставропольского края № 233-р от 06 сентября 2019 г. «</a:t>
            </a:r>
            <a:r>
              <a:rPr lang="x-none" sz="1600" smtClean="0"/>
              <a:t>О внесении на рассмотрение совета Курского муниципального района Ставропольского края предложений о перераспределении утвержденных бюджетных ассигнований резервного фонда администрации Курского муниципального района Ставропольского края</a:t>
            </a:r>
            <a:r>
              <a:rPr lang="ru-RU" sz="1600" dirty="0" smtClean="0"/>
              <a:t>»:</a:t>
            </a:r>
          </a:p>
          <a:p>
            <a:pPr algn="just"/>
            <a:r>
              <a:rPr lang="ru-RU" sz="1600" dirty="0" smtClean="0"/>
              <a:t>      4</a:t>
            </a:r>
            <a:r>
              <a:rPr lang="x-none" sz="1600" smtClean="0"/>
              <a:t>.1. Уменьшить бюджетные ассигнования администрации Курского муниципального района Ставропольского края с подраздела 0111 «Резервные фонды» на 450</a:t>
            </a:r>
            <a:r>
              <a:rPr lang="ru-RU" sz="1600" dirty="0" smtClean="0"/>
              <a:t>,</a:t>
            </a:r>
            <a:r>
              <a:rPr lang="x-none" sz="1600" smtClean="0"/>
              <a:t>00 </a:t>
            </a:r>
            <a:r>
              <a:rPr lang="ru-RU" sz="1600" dirty="0" smtClean="0"/>
              <a:t>тыс. </a:t>
            </a:r>
            <a:r>
              <a:rPr lang="x-none" sz="1600" smtClean="0"/>
              <a:t>рубл</a:t>
            </a:r>
            <a:r>
              <a:rPr lang="ru-RU" sz="1600" dirty="0" smtClean="0"/>
              <a:t>ей</a:t>
            </a:r>
            <a:r>
              <a:rPr lang="x-none" sz="1600" smtClean="0"/>
              <a:t>. </a:t>
            </a:r>
            <a:endParaRPr lang="ru-RU" sz="1600" dirty="0" smtClean="0"/>
          </a:p>
          <a:p>
            <a:pPr algn="just"/>
            <a:r>
              <a:rPr lang="ru-RU" sz="1600" dirty="0" smtClean="0"/>
              <a:t>     4</a:t>
            </a:r>
            <a:r>
              <a:rPr lang="x-none" sz="1600" smtClean="0"/>
              <a:t>.2. Увеличить бюджетные ассигнования муниципальному казённому учреждению «Комитет по физической культуре и спорту» Курского муниципального района Ставропольского края на 450</a:t>
            </a:r>
            <a:r>
              <a:rPr lang="ru-RU" sz="1600" dirty="0" smtClean="0"/>
              <a:t>,</a:t>
            </a:r>
            <a:r>
              <a:rPr lang="x-none" sz="1600" smtClean="0"/>
              <a:t>00 </a:t>
            </a:r>
            <a:r>
              <a:rPr lang="ru-RU" sz="1600" dirty="0" smtClean="0"/>
              <a:t>тыс. </a:t>
            </a:r>
            <a:r>
              <a:rPr lang="x-none" sz="1600" smtClean="0"/>
              <a:t>рубл</a:t>
            </a:r>
            <a:r>
              <a:rPr lang="ru-RU" sz="1600" dirty="0" smtClean="0"/>
              <a:t>ей</a:t>
            </a:r>
            <a:r>
              <a:rPr lang="x-none" sz="1600" smtClean="0"/>
              <a:t> на проведение работ по подготовке покрытия для физкультурно-оздоровительного комплекса открытого типа для проведения тестирования населения Курского района Ставропольского края в соответствии со Всероссийским физкультурно-спортивным комплексом «Готов к труду и </a:t>
            </a:r>
            <a:r>
              <a:rPr lang="x-none" sz="1600" smtClean="0"/>
              <a:t>обороне</a:t>
            </a:r>
            <a:r>
              <a:rPr lang="x-none" sz="1600" smtClean="0"/>
              <a:t>».</a:t>
            </a:r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r>
              <a:rPr lang="ru-RU" sz="1600" b="1" dirty="0" smtClean="0"/>
              <a:t>      5</a:t>
            </a:r>
            <a:r>
              <a:rPr lang="ru-RU" sz="1600" b="1" dirty="0" smtClean="0"/>
              <a:t>.</a:t>
            </a:r>
            <a:r>
              <a:rPr lang="ru-RU" sz="1600" dirty="0" smtClean="0"/>
              <a:t> Учтены передвижки бюджетных средств по разделам, согласно поданным письмам главных распорядителей средств бюджета.</a:t>
            </a:r>
          </a:p>
          <a:p>
            <a:pPr algn="just"/>
            <a:endParaRPr lang="ru-RU" sz="1600" dirty="0" smtClean="0"/>
          </a:p>
          <a:p>
            <a:pPr algn="just"/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05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Доходная часть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3429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Расходная часть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Источники финансирования дефицита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828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461,62 </a:t>
            </a:r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200" y="3352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2 314,95 </a:t>
            </a:r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0200" y="4876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1 853,33</a:t>
            </a:r>
            <a:endParaRPr lang="ru-RU" b="1" dirty="0" smtClean="0">
              <a:cs typeface="Times New Roman" pitchFamily="18" charset="0"/>
            </a:endParaRP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724400" y="4648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0800000">
            <a:off x="4724400" y="15240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4724400" y="3124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48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1 326 270,08 </a:t>
            </a:r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86600" y="18288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1 326 731,70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33160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</a:t>
            </a:r>
            <a:r>
              <a:rPr lang="en-US" b="1" dirty="0" smtClean="0">
                <a:cs typeface="Times New Roman" pitchFamily="18" charset="0"/>
              </a:rPr>
              <a:t> </a:t>
            </a:r>
            <a:r>
              <a:rPr lang="ru-RU" b="1" dirty="0" smtClean="0">
                <a:cs typeface="Times New Roman" pitchFamily="18" charset="0"/>
              </a:rPr>
              <a:t>348 936,07 </a:t>
            </a:r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39000" y="3352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</a:t>
            </a:r>
            <a:r>
              <a:rPr lang="en-US" b="1" dirty="0" smtClean="0">
                <a:cs typeface="Times New Roman" pitchFamily="18" charset="0"/>
              </a:rPr>
              <a:t> </a:t>
            </a:r>
            <a:r>
              <a:rPr lang="ru-RU" b="1" dirty="0" smtClean="0">
                <a:cs typeface="Times New Roman" pitchFamily="18" charset="0"/>
              </a:rPr>
              <a:t>351 251,02 </a:t>
            </a:r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22 665,99</a:t>
            </a:r>
            <a:endParaRPr lang="ru-RU" b="1" dirty="0" smtClean="0">
              <a:cs typeface="Times New Roman" pitchFamily="18" charset="0"/>
            </a:endParaRP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24 519,32 </a:t>
            </a:r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</a:p>
        </p:txBody>
      </p:sp>
      <p:sp>
        <p:nvSpPr>
          <p:cNvPr id="25" name="TextBox 2"/>
          <p:cNvSpPr txBox="1"/>
          <p:nvPr/>
        </p:nvSpPr>
        <p:spPr>
          <a:xfrm>
            <a:off x="2514600" y="838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cs typeface="Times New Roman" pitchFamily="18" charset="0"/>
              </a:rPr>
              <a:t>утвержденный бюджет</a:t>
            </a:r>
          </a:p>
        </p:txBody>
      </p:sp>
      <p:sp>
        <p:nvSpPr>
          <p:cNvPr id="26" name="TextBox 3"/>
          <p:cNvSpPr txBox="1"/>
          <p:nvPr/>
        </p:nvSpPr>
        <p:spPr>
          <a:xfrm>
            <a:off x="6781800" y="685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cs typeface="Times New Roman" pitchFamily="18" charset="0"/>
              </a:rPr>
              <a:t>с учетом 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 принятых изменений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57800" y="83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отклонение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05000" y="228600"/>
            <a:ext cx="434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ОСНОВНЫЕ ХАРАКТЕРИСТИКИ БЮДЖЕТА:</a:t>
            </a:r>
            <a:endParaRPr lang="ru-RU" b="1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152400"/>
            <a:ext cx="8839200" cy="2308324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Увеличение источников финансирования бюджета 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на </a:t>
            </a:r>
            <a:r>
              <a:rPr lang="ru-RU" b="1" dirty="0" smtClean="0">
                <a:cs typeface="Times New Roman" pitchFamily="18" charset="0"/>
              </a:rPr>
              <a:t>1 853,34 </a:t>
            </a:r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 произведено за счет:</a:t>
            </a:r>
          </a:p>
          <a:p>
            <a:pPr algn="ctr"/>
            <a:endParaRPr lang="ru-RU" dirty="0" smtClean="0">
              <a:cs typeface="Times New Roman" pitchFamily="18" charset="0"/>
            </a:endParaRPr>
          </a:p>
          <a:p>
            <a:pPr algn="ctr"/>
            <a:r>
              <a:rPr lang="ru-RU" dirty="0" smtClean="0">
                <a:cs typeface="Times New Roman" pitchFamily="18" charset="0"/>
              </a:rPr>
              <a:t>направления </a:t>
            </a:r>
            <a:r>
              <a:rPr lang="ru-RU" dirty="0" smtClean="0">
                <a:cs typeface="Times New Roman" pitchFamily="18" charset="0"/>
              </a:rPr>
              <a:t>свободных остатков местного бюджета – 1 834,72 </a:t>
            </a:r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рублей;</a:t>
            </a:r>
          </a:p>
          <a:p>
            <a:pPr algn="ctr"/>
            <a:endParaRPr lang="ru-RU" dirty="0" smtClean="0">
              <a:cs typeface="Times New Roman" pitchFamily="18" charset="0"/>
            </a:endParaRPr>
          </a:p>
          <a:p>
            <a:pPr algn="ctr"/>
            <a:r>
              <a:rPr lang="ru-RU" dirty="0" smtClean="0">
                <a:cs typeface="Times New Roman" pitchFamily="18" charset="0"/>
              </a:rPr>
              <a:t>     возврата остатков и субсидий прошлых лет  </a:t>
            </a:r>
            <a:r>
              <a:rPr lang="ru-RU" dirty="0" smtClean="0">
                <a:cs typeface="Times New Roman" pitchFamily="18" charset="0"/>
              </a:rPr>
              <a:t>- 18,62  </a:t>
            </a:r>
            <a:r>
              <a:rPr lang="ru-RU" dirty="0" smtClean="0">
                <a:cs typeface="Times New Roman" pitchFamily="18" charset="0"/>
              </a:rPr>
              <a:t>тыс. рублей (управление труда и социальной защиты населения администрации Курского муниципального района Ставропольского края</a:t>
            </a:r>
            <a:r>
              <a:rPr lang="ru-RU" dirty="0" smtClean="0">
                <a:cs typeface="Times New Roman" pitchFamily="18" charset="0"/>
              </a:rPr>
              <a:t>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blog.muaban.net/wp-content/uploads/2018/01/Sang-mat-bang-quan-caf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667000"/>
            <a:ext cx="4724400" cy="40150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8090</TotalTime>
  <Words>809</Words>
  <PresentationFormat>Экран (4:3)</PresentationFormat>
  <Paragraphs>81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Пользователь Windows</cp:lastModifiedBy>
  <cp:revision>439</cp:revision>
  <dcterms:created xsi:type="dcterms:W3CDTF">2017-08-15T11:56:06Z</dcterms:created>
  <dcterms:modified xsi:type="dcterms:W3CDTF">2019-10-16T11:49:38Z</dcterms:modified>
</cp:coreProperties>
</file>