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5" r:id="rId2"/>
    <p:sldId id="299" r:id="rId3"/>
    <p:sldId id="300" r:id="rId4"/>
    <p:sldId id="304" r:id="rId5"/>
    <p:sldId id="301" r:id="rId6"/>
    <p:sldId id="302" r:id="rId7"/>
    <p:sldId id="303" r:id="rId8"/>
    <p:sldId id="266" r:id="rId9"/>
    <p:sldId id="298" r:id="rId10"/>
    <p:sldId id="305" r:id="rId11"/>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0" d="100"/>
          <a:sy n="90" d="100"/>
        </p:scale>
        <p:origin x="-2244" y="-5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799BB-8852-4B4A-8776-6E7E48B99DC0}" type="datetimeFigureOut">
              <a:rPr lang="ru-RU" smtClean="0"/>
              <a:pPr/>
              <a:t>24.12.2019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E1F58-664D-484F-B1E3-1000CA54183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9E1F58-664D-484F-B1E3-1000CA54183F}"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50000">
              <a:schemeClr val="accent4">
                <a:lumMod val="20000"/>
                <a:lumOff val="80000"/>
              </a:schemeClr>
            </a:gs>
            <a:gs pos="100000">
              <a:schemeClr val="accent5">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12/24/2019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7467600" cy="3539430"/>
          </a:xfrm>
          <a:prstGeom prst="rect">
            <a:avLst/>
          </a:prstGeom>
          <a:noFill/>
        </p:spPr>
        <p:txBody>
          <a:bodyPr wrap="square" rtlCol="0">
            <a:spAutoFit/>
          </a:bodyPr>
          <a:lstStyle/>
          <a:p>
            <a:pPr algn="ctr"/>
            <a:r>
              <a:rPr lang="ru-RU" sz="2800" b="1" i="1" dirty="0" smtClean="0">
                <a:latin typeface="Times New Roman" pitchFamily="18" charset="0"/>
                <a:cs typeface="Times New Roman" pitchFamily="18" charset="0"/>
              </a:rPr>
              <a:t>Решение № 169 от 05 декабря 2019 г.</a:t>
            </a:r>
          </a:p>
          <a:p>
            <a:pPr algn="ctr"/>
            <a:r>
              <a:rPr lang="ru-RU" sz="2800" b="1" i="1" dirty="0" smtClean="0">
                <a:latin typeface="Times New Roman" pitchFamily="18" charset="0"/>
                <a:cs typeface="Times New Roman" pitchFamily="18" charset="0"/>
              </a:rPr>
              <a:t>«О внесении изменений в решение совета Курского муниципального района Ставропольского края </a:t>
            </a:r>
          </a:p>
          <a:p>
            <a:pPr algn="ctr"/>
            <a:r>
              <a:rPr lang="ru-RU" sz="2800" b="1" i="1" dirty="0" smtClean="0">
                <a:latin typeface="Times New Roman" pitchFamily="18" charset="0"/>
                <a:cs typeface="Times New Roman" pitchFamily="18" charset="0"/>
              </a:rPr>
              <a:t>от 07 декабря 2018 г. № 97 «О бюджете Курского муниципального района Ставропольского края на 2019 год и плановый период 2020 и 2021 годов» </a:t>
            </a:r>
          </a:p>
        </p:txBody>
      </p:sp>
      <p:pic>
        <p:nvPicPr>
          <p:cNvPr id="1027" name="Picture 3" descr="C:\Users\СУФД\Desktop\2453456\Flag_of_Kursky_rayon_(Stavropol_krai).png"/>
          <p:cNvPicPr>
            <a:picLocks noChangeAspect="1" noChangeArrowheads="1"/>
          </p:cNvPicPr>
          <p:nvPr/>
        </p:nvPicPr>
        <p:blipFill>
          <a:blip r:embed="rId2" cstate="print"/>
          <a:srcRect/>
          <a:stretch>
            <a:fillRect/>
          </a:stretch>
        </p:blipFill>
        <p:spPr bwMode="auto">
          <a:xfrm>
            <a:off x="7239000" y="0"/>
            <a:ext cx="1905000" cy="1676400"/>
          </a:xfrm>
          <a:prstGeom prst="rect">
            <a:avLst/>
          </a:prstGeom>
          <a:noFill/>
        </p:spPr>
      </p:pic>
      <p:pic>
        <p:nvPicPr>
          <p:cNvPr id="4098" name="Picture 2" descr="https://gazetaingush.ru/sites/default/files/eda6d64c33ea5552f4a66a0b4a70dec3.jpg"/>
          <p:cNvPicPr>
            <a:picLocks noChangeAspect="1" noChangeArrowheads="1"/>
          </p:cNvPicPr>
          <p:nvPr/>
        </p:nvPicPr>
        <p:blipFill>
          <a:blip r:embed="rId3"/>
          <a:srcRect/>
          <a:stretch>
            <a:fillRect/>
          </a:stretch>
        </p:blipFill>
        <p:spPr bwMode="auto">
          <a:xfrm>
            <a:off x="304800" y="3733800"/>
            <a:ext cx="6553200" cy="29416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152400" y="228600"/>
            <a:ext cx="7543800"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8. На основании Закона Ставропольского края от 16 октября 2019 г. № 78-кз «О внесении изменений в Закон Ставропольского края «О бюджете Ставропольского края на 2019 год и плановый период 2020 и 2021 годов» внесены следующие изменении на плановый период:</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в 2020 году увеличены бюджетные ассигнования на осуществление ежемесячной денежной выплаты, назначаемой в случае рождения третьего ребенка или последующих детей до достижения ребенком возраста трех лет – 51 359,02 тыс. рублей; </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уменьшены бюджетные ассигнования на содействие достижению целевых показателей региональных программ развития агропромышленного комплекса (элитные семена) – 3 104,26 тыс. рублей и на оказание несвязанной поддержки сельскохозяйственным товаропроизводителям в области растениеводства – 6 656,30 тыс. рублей. </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В связи, с чем доходная и расходная части на 2020 год увеличены на 41 598,46 тыс. рублей.</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в 2021 году увеличены бюджетные ассигнования на осуществление ежемесячной денежной выплаты, назначаемой в случае рождения третьего ребенка или последующих детей до достижения ребенком возраста трех лет – 52 515,54 тыс. рублей; </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уменьшены бюджетные ассигнования на содействие достижению целевых показателей региональных программ развития агропромышленного комплекса (элитные семена) – 3 104,26 тыс. рублей и на оказание несвязанной поддержки сельскохозяйственным товаропроизводителям в области растениеводства – 6 597,13 тыс. рублей. </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В связи, с чем доходная и расходная части на 2021 год увеличены на 42 814,15 тыс. рублей.</a:t>
            </a:r>
            <a:endParaRPr kumimoji="0" lang="ru-RU" sz="14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152400"/>
            <a:ext cx="8839200" cy="6740307"/>
          </a:xfrm>
          <a:prstGeom prst="rect">
            <a:avLst/>
          </a:prstGeom>
        </p:spPr>
        <p:txBody>
          <a:bodyPr wrap="square">
            <a:spAutoFit/>
          </a:bodyPr>
          <a:lstStyle/>
          <a:p>
            <a:pPr algn="just"/>
            <a:r>
              <a:rPr lang="ru-RU" sz="1600" dirty="0" smtClean="0"/>
              <a:t>1. На основании Закона Ставропольского края от 16 октября 2019 г. № 78-кз «О внесении изменений в Закон Ставропольского края «О бюджете Ставропольского края на 2019 год и плановый период 2020 и 2021 годов», постановления Правительства Ставропольского края от 20 ноября 2019 г. № 512-п «Об утверждении распределения из бюджета Ставропольского края иных межбюджетных трансфертов бюджетам муниципальных образований Ставропольского края в 2019 году на приобретение новогодних подарков детям, обучающимся по образовательным программам начального общего образования в муниципальных и частных образовательных организациях Ставропольского края», распоряжения  администрации Курского муниципального района Ставропольского края от  18 ноября  2019 г. № 303-р «О внесении на рассмотрение совета Курского муниципального района Ставропольского края предложений о перераспределении утвержденных бюджетных ассигнований», протокола заседания комиссии по проведению в 2019 году отбора муниципальных образований Ставропольского края для предоставления субсидий из бюджета Ставропольского края за счет средств дорожного фонда Ставропольского края бюджетам муниципальных образований Ставропольского края на софинансирование мероприятий по дорожной деятельности от 25 октября 2019 г.,  обоснований экономической целесообразности, объема и сроков осуществления капитальных вложений (по объектам: «Строительство учебного корпуса  муниципального казенного общеобразовательного учреждения средней общеобразовательной школы № 1 в станице Курской Курского района Ставропольского края», «Реконструкция здания под детский сад в хуторе Привольном Курского муниципального района Ставропольского края» и «Реконструкция стадиона в станице Курской Курского района Ставропольского края») государственной программы Российской Федерации «Комплексное развитие сельских территорий» утвержденной постановлением Правительства Российской от 31 мая 2019 г. № 696,  подпрограммы «Устойчивое развитие сельских территорий» государственной программы Ставропольского края «Развитие сельского хозяйства», утвержденной постановлением Правительства Ставропольского края  от 28 декабря 2018 г. № 620-п и уведомлений, поступивших от министерства труда и социальной защиты населения Ставропольского края</a:t>
            </a:r>
            <a:endParaRPr lang="ru-RU"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52400" y="609600"/>
            <a:ext cx="6096000" cy="64017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осуществление дорожной деятельности в отношении автомобильных дорог общего пользования, а также капитального ремонта и ремонта дворовых территорий многоквартирных домов, проездов к дворовым территориям многоквартирных домов населенных пунктов (автодорога «Подъезд к хутору Пролетарский от автомобильной дороги «</a:t>
            </a:r>
            <a:r>
              <a:rPr kumimoji="0" lang="ru-RU" sz="1400" b="0" i="0" u="none" strike="noStrike" cap="none" normalizeH="0" baseline="0" dirty="0" err="1" smtClean="0">
                <a:ln>
                  <a:noFill/>
                </a:ln>
                <a:solidFill>
                  <a:schemeClr val="tx1"/>
                </a:solidFill>
                <a:effectLst/>
                <a:ea typeface="Times New Roman" pitchFamily="18" charset="0"/>
                <a:cs typeface="Times New Roman" pitchFamily="18" charset="0"/>
              </a:rPr>
              <a:t>Новопавловск</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 Курская» Курского района Ставропольского края) – </a:t>
            </a:r>
            <a:r>
              <a:rPr kumimoji="0" lang="ru-RU" sz="1400" b="1" i="0" u="none" strike="noStrike" cap="none" normalizeH="0" baseline="0" dirty="0" smtClean="0">
                <a:ln>
                  <a:noFill/>
                </a:ln>
                <a:solidFill>
                  <a:schemeClr val="tx1"/>
                </a:solidFill>
                <a:effectLst/>
                <a:ea typeface="Times New Roman" pitchFamily="18" charset="0"/>
                <a:cs typeface="Times New Roman" pitchFamily="18" charset="0"/>
              </a:rPr>
              <a:t>2 307,30 </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тыс. рублей; </a:t>
            </a:r>
            <a:endParaRPr lang="ru-RU" sz="1400" dirty="0" smtClean="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организация и осуществление деятельности по опеке и попечительству в области здравоохранения – 20,30 тыс. рублей;</a:t>
            </a:r>
          </a:p>
          <a:p>
            <a:pPr marL="0" marR="0" lvl="0" indent="449263" algn="just" defTabSz="914400" rtl="0" eaLnBrk="0" fontAlgn="base" latinLnBrk="0" hangingPunct="0">
              <a:lnSpc>
                <a:spcPct val="100000"/>
              </a:lnSpc>
              <a:spcBef>
                <a:spcPct val="0"/>
              </a:spcBef>
              <a:spcAft>
                <a:spcPct val="0"/>
              </a:spcAft>
              <a:buClrTx/>
              <a:buSzTx/>
              <a:buFont typeface="Wingdings" pitchFamily="2" charset="2"/>
              <a:buChar char="ü"/>
              <a:tabLst/>
            </a:pPr>
            <a:endParaRPr lang="ru-RU" sz="1400" dirty="0" smtClean="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организация и осуществление деятельности по опеке и попечительству в области образования – </a:t>
            </a:r>
            <a:r>
              <a:rPr kumimoji="0" lang="ru-RU" sz="1400" b="1" i="0" u="none" strike="noStrike" cap="none" normalizeH="0" baseline="0" dirty="0" smtClean="0">
                <a:ln>
                  <a:noFill/>
                </a:ln>
                <a:solidFill>
                  <a:schemeClr val="tx1"/>
                </a:solidFill>
                <a:effectLst/>
                <a:ea typeface="Times New Roman" pitchFamily="18" charset="0"/>
                <a:cs typeface="Times New Roman" pitchFamily="18" charset="0"/>
              </a:rPr>
              <a:t>61,92</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тыс. рублей;</a:t>
            </a:r>
          </a:p>
          <a:p>
            <a:pPr marL="0" marR="0" lvl="0" indent="449263" algn="just" defTabSz="914400" rtl="0" eaLnBrk="0" fontAlgn="base" latinLnBrk="0" hangingPunct="0">
              <a:lnSpc>
                <a:spcPct val="100000"/>
              </a:lnSpc>
              <a:spcBef>
                <a:spcPct val="0"/>
              </a:spcBef>
              <a:spcAft>
                <a:spcPct val="0"/>
              </a:spcAft>
              <a:buClrTx/>
              <a:buSzTx/>
              <a:tabLst/>
            </a:pPr>
            <a:endParaRPr lang="ru-RU" sz="1400" dirty="0" smtClean="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предоставление государственной социальной помощи малоимущим семьям, малоимущим одиноко проживающим гражданам – </a:t>
            </a:r>
            <a:r>
              <a:rPr kumimoji="0" lang="ru-RU" sz="1400" b="1" i="0" u="none" strike="noStrike" cap="none" normalizeH="0" baseline="0" dirty="0" smtClean="0">
                <a:ln>
                  <a:noFill/>
                </a:ln>
                <a:solidFill>
                  <a:schemeClr val="tx1"/>
                </a:solidFill>
                <a:effectLst/>
                <a:ea typeface="Times New Roman" pitchFamily="18" charset="0"/>
                <a:cs typeface="Times New Roman" pitchFamily="18" charset="0"/>
              </a:rPr>
              <a:t>329,03</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тыс. рублей;</a:t>
            </a:r>
          </a:p>
          <a:p>
            <a:pPr marL="0" marR="0" lvl="0" indent="449263" algn="just" defTabSz="914400" rtl="0" eaLnBrk="0" fontAlgn="base" latinLnBrk="0" hangingPunct="0">
              <a:lnSpc>
                <a:spcPct val="100000"/>
              </a:lnSpc>
              <a:spcBef>
                <a:spcPct val="0"/>
              </a:spcBef>
              <a:spcAft>
                <a:spcPct val="0"/>
              </a:spcAft>
              <a:buClrTx/>
              <a:buSzTx/>
              <a:buFont typeface="Wingdings" pitchFamily="2" charset="2"/>
              <a:buChar char="ü"/>
              <a:tabLst/>
            </a:pPr>
            <a:endParaRPr lang="ru-RU" sz="1400" dirty="0" smtClean="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выплата ежемесячной денежной компенсации на каждого ребенка в возрасте до 18 лет многодетным семьям – </a:t>
            </a:r>
            <a:r>
              <a:rPr kumimoji="0" lang="ru-RU" sz="1400" b="1" i="0" u="none" strike="noStrike" cap="none" normalizeH="0" baseline="0" dirty="0" smtClean="0">
                <a:ln>
                  <a:noFill/>
                </a:ln>
                <a:solidFill>
                  <a:schemeClr val="tx1"/>
                </a:solidFill>
                <a:effectLst/>
                <a:ea typeface="Times New Roman" pitchFamily="18" charset="0"/>
                <a:cs typeface="Times New Roman" pitchFamily="18" charset="0"/>
              </a:rPr>
              <a:t>763,77</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тыс. рублей;</a:t>
            </a:r>
          </a:p>
          <a:p>
            <a:pPr marL="0" marR="0" lvl="0" indent="449263" algn="just" defTabSz="914400" rtl="0" eaLnBrk="0" fontAlgn="base" latinLnBrk="0" hangingPunct="0">
              <a:lnSpc>
                <a:spcPct val="100000"/>
              </a:lnSpc>
              <a:spcBef>
                <a:spcPct val="0"/>
              </a:spcBef>
              <a:spcAft>
                <a:spcPct val="0"/>
              </a:spcAft>
              <a:buClrTx/>
              <a:buSzTx/>
              <a:buFont typeface="Wingdings" pitchFamily="2" charset="2"/>
              <a:buChar char="ü"/>
              <a:tabLst/>
            </a:pPr>
            <a:endParaRPr lang="ru-RU" sz="1400" dirty="0" smtClean="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реализация Закона Ставропольского края «О наделении  органов местного самоуправления муниципальных образований в Ставропольском крае отдельными государственными полномочиями Ставропольского края по формированию, содержанию и использованию Архивного фонда Ставропольского края» – </a:t>
            </a:r>
            <a:r>
              <a:rPr kumimoji="0" lang="ru-RU" sz="1400" b="1" i="0" u="none" strike="noStrike" cap="none" normalizeH="0" baseline="0" dirty="0" smtClean="0">
                <a:ln>
                  <a:noFill/>
                </a:ln>
                <a:solidFill>
                  <a:schemeClr val="tx1"/>
                </a:solidFill>
                <a:effectLst/>
                <a:ea typeface="Times New Roman" pitchFamily="18" charset="0"/>
                <a:cs typeface="Times New Roman" pitchFamily="18" charset="0"/>
              </a:rPr>
              <a:t>26,32</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тыс. рублей;</a:t>
            </a:r>
          </a:p>
          <a:p>
            <a:pPr indent="449263" algn="just" eaLnBrk="0" fontAlgn="base" hangingPunct="0">
              <a:spcBef>
                <a:spcPct val="0"/>
              </a:spcBef>
              <a:spcAft>
                <a:spcPct val="0"/>
              </a:spcAft>
              <a:buFont typeface="Wingdings" pitchFamily="2" charset="2"/>
              <a:buChar char="ü"/>
            </a:pPr>
            <a:r>
              <a:rPr lang="ru-RU" sz="1400" dirty="0" smtClean="0">
                <a:ea typeface="Times New Roman" pitchFamily="18" charset="0"/>
                <a:cs typeface="Times New Roman" pitchFamily="18" charset="0"/>
              </a:rPr>
              <a:t>администрирование переданных  отдельных государственных полномочий в области сельского хозяйства – </a:t>
            </a:r>
            <a:r>
              <a:rPr lang="ru-RU" sz="1400" b="1" dirty="0" smtClean="0">
                <a:ea typeface="Times New Roman" pitchFamily="18" charset="0"/>
                <a:cs typeface="Times New Roman" pitchFamily="18" charset="0"/>
              </a:rPr>
              <a:t>83,71</a:t>
            </a:r>
            <a:r>
              <a:rPr lang="ru-RU" sz="1400" dirty="0" smtClean="0">
                <a:ea typeface="Times New Roman" pitchFamily="18" charset="0"/>
                <a:cs typeface="Times New Roman" pitchFamily="18" charset="0"/>
              </a:rPr>
              <a:t> тыс. рублей;</a:t>
            </a:r>
          </a:p>
          <a:p>
            <a:pPr marL="0" marR="0" lvl="0" indent="449263" algn="just" defTabSz="914400" rtl="0" eaLnBrk="0" fontAlgn="base" latinLnBrk="0" hangingPunct="0">
              <a:lnSpc>
                <a:spcPct val="100000"/>
              </a:lnSpc>
              <a:spcBef>
                <a:spcPct val="0"/>
              </a:spcBef>
              <a:spcAft>
                <a:spcPct val="0"/>
              </a:spcAft>
              <a:buClrTx/>
              <a:buSzTx/>
              <a:buFont typeface="Wingdings" pitchFamily="2" charset="2"/>
              <a:buChar char="ü"/>
              <a:tabLst/>
            </a:pP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0" y="0"/>
            <a:ext cx="6629400" cy="646331"/>
          </a:xfrm>
          <a:prstGeom prst="rect">
            <a:avLst/>
          </a:prstGeom>
          <a:solidFill>
            <a:srgbClr val="92D050"/>
          </a:solidFill>
        </p:spPr>
        <p:txBody>
          <a:bodyPr wrap="square" rtlCol="0">
            <a:spAutoFit/>
          </a:bodyPr>
          <a:lstStyle/>
          <a:p>
            <a:pPr algn="ctr"/>
            <a:r>
              <a:rPr lang="ru-RU" dirty="0" smtClean="0">
                <a:latin typeface="Calibri" pitchFamily="34" charset="0"/>
                <a:cs typeface="Calibri" pitchFamily="34" charset="0"/>
              </a:rPr>
              <a:t>увеличены бюджетные ассигнования на следующие мероприятия:</a:t>
            </a:r>
            <a:endParaRPr lang="ru-RU" dirty="0">
              <a:latin typeface="Calibri" pitchFamily="34" charset="0"/>
              <a:cs typeface="Calibri" pitchFamily="34" charset="0"/>
            </a:endParaRPr>
          </a:p>
        </p:txBody>
      </p:sp>
      <p:pic>
        <p:nvPicPr>
          <p:cNvPr id="18435" name="Picture 3" descr="https://img2.freepng.ru/20180219/vhw/kisspng-nord-pas-de-calais-road-landscape-euclidean-vector-vector-spring-road-5a8aba8872e4d4.5471466915190411604706.jpg"/>
          <p:cNvPicPr>
            <a:picLocks noChangeAspect="1" noChangeArrowheads="1"/>
          </p:cNvPicPr>
          <p:nvPr/>
        </p:nvPicPr>
        <p:blipFill>
          <a:blip r:embed="rId2" cstate="print"/>
          <a:srcRect/>
          <a:stretch>
            <a:fillRect/>
          </a:stretch>
        </p:blipFill>
        <p:spPr bwMode="auto">
          <a:xfrm>
            <a:off x="6705600" y="457200"/>
            <a:ext cx="2286000" cy="1735667"/>
          </a:xfrm>
          <a:prstGeom prst="rect">
            <a:avLst/>
          </a:prstGeom>
          <a:ln>
            <a:noFill/>
          </a:ln>
          <a:effectLst>
            <a:softEdge rad="112500"/>
          </a:effectLst>
        </p:spPr>
      </p:pic>
      <p:pic>
        <p:nvPicPr>
          <p:cNvPr id="18437" name="Picture 5" descr="http://radionoginsk.ru/news/2019/22-11-2019/Op_01.jpg"/>
          <p:cNvPicPr>
            <a:picLocks noChangeAspect="1" noChangeArrowheads="1"/>
          </p:cNvPicPr>
          <p:nvPr/>
        </p:nvPicPr>
        <p:blipFill>
          <a:blip r:embed="rId3" cstate="print"/>
          <a:srcRect l="14369" r="8036"/>
          <a:stretch>
            <a:fillRect/>
          </a:stretch>
        </p:blipFill>
        <p:spPr bwMode="auto">
          <a:xfrm>
            <a:off x="6400800" y="2438400"/>
            <a:ext cx="2253342" cy="1752600"/>
          </a:xfrm>
          <a:prstGeom prst="rect">
            <a:avLst/>
          </a:prstGeom>
          <a:ln>
            <a:noFill/>
          </a:ln>
          <a:effectLst>
            <a:softEdge rad="112500"/>
          </a:effectLst>
        </p:spPr>
      </p:pic>
      <p:pic>
        <p:nvPicPr>
          <p:cNvPr id="18439" name="Picture 7" descr="https://www.epochtimes.com.ua/sites/default/files/field/image/11-2018/books-1013663_640.jpg"/>
          <p:cNvPicPr>
            <a:picLocks noChangeAspect="1" noChangeArrowheads="1"/>
          </p:cNvPicPr>
          <p:nvPr/>
        </p:nvPicPr>
        <p:blipFill>
          <a:blip r:embed="rId4" cstate="print"/>
          <a:srcRect r="30435"/>
          <a:stretch>
            <a:fillRect/>
          </a:stretch>
        </p:blipFill>
        <p:spPr bwMode="auto">
          <a:xfrm>
            <a:off x="6705600" y="4419600"/>
            <a:ext cx="1371600" cy="1971676"/>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0"/>
            <a:ext cx="6553200" cy="6771084"/>
          </a:xfrm>
          <a:prstGeom prst="rect">
            <a:avLst/>
          </a:prstGeom>
        </p:spPr>
        <p:txBody>
          <a:bodyPr wrap="square">
            <a:spAutoFit/>
          </a:bodyPr>
          <a:lstStyle/>
          <a:p>
            <a:pPr lvl="0" indent="449263" algn="just" eaLnBrk="0" fontAlgn="base" hangingPunct="0">
              <a:spcBef>
                <a:spcPct val="0"/>
              </a:spcBef>
              <a:spcAft>
                <a:spcPct val="0"/>
              </a:spcAft>
              <a:buFont typeface="Wingdings" pitchFamily="2" charset="2"/>
              <a:buChar char="ü"/>
            </a:pPr>
            <a:r>
              <a:rPr lang="ru-RU" sz="1400" dirty="0" smtClean="0">
                <a:ea typeface="Times New Roman" pitchFamily="18" charset="0"/>
                <a:cs typeface="Times New Roman" pitchFamily="18" charset="0"/>
              </a:rPr>
              <a:t>выплата пособия на ребенка – </a:t>
            </a:r>
            <a:r>
              <a:rPr lang="ru-RU" sz="1400" b="1" dirty="0" smtClean="0">
                <a:ea typeface="Times New Roman" pitchFamily="18" charset="0"/>
                <a:cs typeface="Times New Roman" pitchFamily="18" charset="0"/>
              </a:rPr>
              <a:t>5 655,65 </a:t>
            </a:r>
            <a:r>
              <a:rPr lang="ru-RU" sz="1400" dirty="0" smtClean="0">
                <a:ea typeface="Times New Roman" pitchFamily="18" charset="0"/>
                <a:cs typeface="Times New Roman" pitchFamily="18" charset="0"/>
              </a:rPr>
              <a:t>тыс. рублей;</a:t>
            </a:r>
          </a:p>
          <a:p>
            <a:pPr lvl="0" indent="449263" algn="just" eaLnBrk="0" fontAlgn="base" hangingPunct="0">
              <a:spcBef>
                <a:spcPct val="0"/>
              </a:spcBef>
              <a:spcAft>
                <a:spcPct val="0"/>
              </a:spcAft>
              <a:buFont typeface="Wingdings" pitchFamily="2" charset="2"/>
              <a:buChar char="ü"/>
            </a:pPr>
            <a:endParaRPr lang="ru-RU" sz="1400" dirty="0" smtClean="0">
              <a:ea typeface="Times New Roman" pitchFamily="18" charset="0"/>
              <a:cs typeface="Arial" pitchFamily="34" charset="0"/>
            </a:endParaRPr>
          </a:p>
          <a:p>
            <a:pPr lvl="0" indent="449263" algn="just" eaLnBrk="0" fontAlgn="base" hangingPunct="0">
              <a:spcBef>
                <a:spcPct val="0"/>
              </a:spcBef>
              <a:spcAft>
                <a:spcPct val="0"/>
              </a:spcAft>
              <a:buFont typeface="Wingdings" pitchFamily="2" charset="2"/>
              <a:buChar char="ü"/>
            </a:pPr>
            <a:r>
              <a:rPr lang="ru-RU" sz="1400" dirty="0" smtClean="0">
                <a:ea typeface="Times New Roman" pitchFamily="18" charset="0"/>
                <a:cs typeface="Times New Roman" pitchFamily="18" charset="0"/>
              </a:rPr>
              <a:t>осуществление отдельных государственных полномочий в области труда и социальной защиты отдельных категорий граждан – </a:t>
            </a:r>
            <a:r>
              <a:rPr lang="ru-RU" sz="1400" b="1" dirty="0" smtClean="0">
                <a:ea typeface="Times New Roman" pitchFamily="18" charset="0"/>
                <a:cs typeface="Times New Roman" pitchFamily="18" charset="0"/>
              </a:rPr>
              <a:t>631,61</a:t>
            </a:r>
            <a:r>
              <a:rPr lang="ru-RU" sz="1400" dirty="0" smtClean="0">
                <a:ea typeface="Times New Roman" pitchFamily="18" charset="0"/>
                <a:cs typeface="Times New Roman" pitchFamily="18" charset="0"/>
              </a:rPr>
              <a:t> тыс. рублей;</a:t>
            </a:r>
          </a:p>
          <a:p>
            <a:pPr lvl="0" indent="449263" algn="just" eaLnBrk="0" fontAlgn="base" hangingPunct="0">
              <a:spcBef>
                <a:spcPct val="0"/>
              </a:spcBef>
              <a:spcAft>
                <a:spcPct val="0"/>
              </a:spcAft>
              <a:buFont typeface="Wingdings" pitchFamily="2" charset="2"/>
              <a:buChar char="ü"/>
            </a:pPr>
            <a:endParaRPr lang="ru-RU" sz="1400" dirty="0" smtClean="0">
              <a:ea typeface="Times New Roman" pitchFamily="18" charset="0"/>
              <a:cs typeface="Arial" pitchFamily="34" charset="0"/>
            </a:endParaRPr>
          </a:p>
          <a:p>
            <a:pPr lvl="0" indent="449263" algn="just" eaLnBrk="0" fontAlgn="base" hangingPunct="0">
              <a:spcBef>
                <a:spcPct val="0"/>
              </a:spcBef>
              <a:spcAft>
                <a:spcPct val="0"/>
              </a:spcAft>
              <a:buFont typeface="Wingdings" pitchFamily="2" charset="2"/>
              <a:buChar char="ü"/>
            </a:pPr>
            <a:r>
              <a:rPr lang="ru-RU" sz="1400" dirty="0" smtClean="0">
                <a:ea typeface="Times New Roman" pitchFamily="18" charset="0"/>
                <a:cs typeface="Times New Roman" pitchFamily="18" charset="0"/>
              </a:rPr>
              <a:t>осуществление ежемесячной денежной выплаты, назначаемой в случае рождения третьего ребенка или последующих детей до достижения ребенком возраста трех лет – </a:t>
            </a:r>
            <a:r>
              <a:rPr lang="ru-RU" sz="1400" b="1" dirty="0" smtClean="0">
                <a:ea typeface="Times New Roman" pitchFamily="18" charset="0"/>
                <a:cs typeface="Times New Roman" pitchFamily="18" charset="0"/>
              </a:rPr>
              <a:t>6 827,80 </a:t>
            </a:r>
            <a:r>
              <a:rPr lang="ru-RU" sz="1400" dirty="0" smtClean="0">
                <a:ea typeface="Times New Roman" pitchFamily="18" charset="0"/>
                <a:cs typeface="Times New Roman" pitchFamily="18" charset="0"/>
              </a:rPr>
              <a:t>тыс. рублей; </a:t>
            </a:r>
          </a:p>
          <a:p>
            <a:pPr lvl="0" indent="449263" algn="just" eaLnBrk="0" fontAlgn="base" hangingPunct="0">
              <a:spcBef>
                <a:spcPct val="0"/>
              </a:spcBef>
              <a:spcAft>
                <a:spcPct val="0"/>
              </a:spcAft>
              <a:buFont typeface="Wingdings" pitchFamily="2" charset="2"/>
              <a:buChar char="ü"/>
            </a:pPr>
            <a:endParaRPr lang="ru-RU" sz="1400" dirty="0" smtClean="0">
              <a:ea typeface="Times New Roman" pitchFamily="18" charset="0"/>
              <a:cs typeface="Arial" pitchFamily="34" charset="0"/>
            </a:endParaRPr>
          </a:p>
          <a:p>
            <a:pPr lvl="0" indent="449263" algn="just" eaLnBrk="0" fontAlgn="base" hangingPunct="0">
              <a:spcBef>
                <a:spcPct val="0"/>
              </a:spcBef>
              <a:spcAft>
                <a:spcPct val="0"/>
              </a:spcAft>
              <a:buFont typeface="Wingdings" pitchFamily="2" charset="2"/>
              <a:buChar char="ü"/>
            </a:pPr>
            <a:r>
              <a:rPr lang="ru-RU" sz="1400" dirty="0" smtClean="0">
                <a:ea typeface="Times New Roman" pitchFamily="18" charset="0"/>
                <a:cs typeface="Times New Roman" pitchFamily="18" charset="0"/>
              </a:rPr>
              <a:t>оплату жилищно-коммунальных услуг отдельным категориям граждан – </a:t>
            </a:r>
            <a:r>
              <a:rPr lang="ru-RU" sz="1400" b="1" dirty="0" smtClean="0">
                <a:ea typeface="Times New Roman" pitchFamily="18" charset="0"/>
                <a:cs typeface="Times New Roman" pitchFamily="18" charset="0"/>
              </a:rPr>
              <a:t>23,61</a:t>
            </a:r>
            <a:r>
              <a:rPr lang="ru-RU" sz="1400" dirty="0" smtClean="0">
                <a:ea typeface="Times New Roman" pitchFamily="18" charset="0"/>
                <a:cs typeface="Times New Roman" pitchFamily="18" charset="0"/>
              </a:rPr>
              <a:t> тыс. рублей;</a:t>
            </a:r>
          </a:p>
          <a:p>
            <a:pPr lvl="0" indent="449263" algn="just" eaLnBrk="0" fontAlgn="base" hangingPunct="0">
              <a:spcBef>
                <a:spcPct val="0"/>
              </a:spcBef>
              <a:spcAft>
                <a:spcPct val="0"/>
              </a:spcAft>
              <a:buFont typeface="Wingdings" pitchFamily="2" charset="2"/>
              <a:buChar char="ü"/>
            </a:pPr>
            <a:endParaRPr lang="ru-RU" sz="1400" dirty="0" smtClean="0">
              <a:ea typeface="Times New Roman" pitchFamily="18" charset="0"/>
              <a:cs typeface="Arial" pitchFamily="34" charset="0"/>
            </a:endParaRPr>
          </a:p>
          <a:p>
            <a:pPr lvl="0" indent="449263" algn="just" eaLnBrk="0" fontAlgn="base" hangingPunct="0">
              <a:spcBef>
                <a:spcPct val="0"/>
              </a:spcBef>
              <a:spcAft>
                <a:spcPct val="0"/>
              </a:spcAft>
              <a:buFont typeface="Wingdings" pitchFamily="2" charset="2"/>
              <a:buChar char="ü"/>
            </a:pPr>
            <a:r>
              <a:rPr lang="ru-RU" sz="1400" dirty="0" smtClean="0">
                <a:ea typeface="Times New Roman" pitchFamily="18" charset="0"/>
                <a:cs typeface="Times New Roman" pitchFamily="18" charset="0"/>
              </a:rPr>
              <a:t>выплату инвалидам компенсаций страховых премий по договорам обязательного страхования гражданской ответственности владельцев транспортных средств – </a:t>
            </a:r>
            <a:r>
              <a:rPr lang="ru-RU" sz="1400" b="1" dirty="0" smtClean="0">
                <a:ea typeface="Times New Roman" pitchFamily="18" charset="0"/>
                <a:cs typeface="Times New Roman" pitchFamily="18" charset="0"/>
              </a:rPr>
              <a:t>0,3</a:t>
            </a:r>
            <a:r>
              <a:rPr lang="ru-RU" sz="1400" dirty="0" smtClean="0">
                <a:ea typeface="Times New Roman" pitchFamily="18" charset="0"/>
                <a:cs typeface="Times New Roman" pitchFamily="18" charset="0"/>
              </a:rPr>
              <a:t>0 тыс. рублей; </a:t>
            </a:r>
          </a:p>
          <a:p>
            <a:pPr lvl="0" indent="449263" algn="just" eaLnBrk="0" fontAlgn="base" hangingPunct="0">
              <a:spcBef>
                <a:spcPct val="0"/>
              </a:spcBef>
              <a:spcAft>
                <a:spcPct val="0"/>
              </a:spcAft>
              <a:buFont typeface="Wingdings" pitchFamily="2" charset="2"/>
              <a:buChar char="ü"/>
            </a:pPr>
            <a:endParaRPr lang="ru-RU" sz="1400" dirty="0" smtClean="0">
              <a:ea typeface="Times New Roman" pitchFamily="18" charset="0"/>
              <a:cs typeface="Arial" pitchFamily="34" charset="0"/>
            </a:endParaRPr>
          </a:p>
          <a:p>
            <a:pPr lvl="0" indent="449263" algn="just" eaLnBrk="0" fontAlgn="base" hangingPunct="0">
              <a:spcBef>
                <a:spcPct val="0"/>
              </a:spcBef>
              <a:spcAft>
                <a:spcPct val="0"/>
              </a:spcAft>
              <a:buFont typeface="Wingdings" pitchFamily="2" charset="2"/>
              <a:buChar char="ü"/>
            </a:pPr>
            <a:r>
              <a:rPr lang="ru-RU" sz="1400" dirty="0" smtClean="0">
                <a:ea typeface="Times New Roman" pitchFamily="18" charset="0"/>
                <a:cs typeface="Times New Roman" pitchFamily="18" charset="0"/>
              </a:rPr>
              <a:t>обеспечение деятельности депутатов Думы Ставропольского края и их помощников в избирательном округе – </a:t>
            </a:r>
            <a:r>
              <a:rPr lang="ru-RU" sz="1400" b="1" dirty="0" smtClean="0">
                <a:ea typeface="Times New Roman" pitchFamily="18" charset="0"/>
                <a:cs typeface="Times New Roman" pitchFamily="18" charset="0"/>
              </a:rPr>
              <a:t>40,73</a:t>
            </a:r>
            <a:r>
              <a:rPr lang="ru-RU" sz="1400" dirty="0" smtClean="0">
                <a:ea typeface="Times New Roman" pitchFamily="18" charset="0"/>
                <a:cs typeface="Times New Roman" pitchFamily="18" charset="0"/>
              </a:rPr>
              <a:t> тыс. рублей; </a:t>
            </a:r>
          </a:p>
          <a:p>
            <a:pPr lvl="0" indent="449263" algn="just" eaLnBrk="0" fontAlgn="base" hangingPunct="0">
              <a:spcBef>
                <a:spcPct val="0"/>
              </a:spcBef>
              <a:spcAft>
                <a:spcPct val="0"/>
              </a:spcAft>
              <a:buFont typeface="Wingdings" pitchFamily="2" charset="2"/>
              <a:buChar char="ü"/>
            </a:pPr>
            <a:endParaRPr lang="ru-RU" sz="1400" dirty="0" smtClean="0">
              <a:ea typeface="Times New Roman" pitchFamily="18" charset="0"/>
              <a:cs typeface="Arial" pitchFamily="34" charset="0"/>
            </a:endParaRPr>
          </a:p>
          <a:p>
            <a:pPr lvl="0" indent="449263" algn="just" eaLnBrk="0" fontAlgn="base" hangingPunct="0">
              <a:spcBef>
                <a:spcPct val="0"/>
              </a:spcBef>
              <a:spcAft>
                <a:spcPct val="0"/>
              </a:spcAft>
              <a:buFont typeface="Wingdings" pitchFamily="2" charset="2"/>
              <a:buChar char="ü"/>
            </a:pPr>
            <a:r>
              <a:rPr lang="ru-RU" sz="1400" dirty="0" smtClean="0">
                <a:ea typeface="Times New Roman" pitchFamily="18" charset="0"/>
                <a:cs typeface="Times New Roman" pitchFamily="18" charset="0"/>
              </a:rPr>
              <a:t>повышение заработной платы муниципальных служащих муниципальной службы и лиц, не замещающих должности муниципальной службы и исполняющих обязанности по техническому обеспечению деятельности органов местного самоуправления муниципальных образований, а также работников муниципальных учреждений, за исключением отдельных категорий работников муниципальных учреждений, которым повышение заработной платы осуществляется в соответствии с указами Президента Российской Федерации от 7 мая 2012 года № 597 «О мероприятиях по реализации государственной социальной политики», от 1 июня 2012 года № 761 «О Национальной стратегии действий в интересах детей на 2012-2017 годы» и от 28 декабря 2012 года № 1688 «О некоторых мерах по реализации государственной политики в сфере защиты детей-сирот и детей, оставшихся без попечения родителей» - </a:t>
            </a:r>
            <a:r>
              <a:rPr lang="ru-RU" sz="1400" b="1" dirty="0" smtClean="0">
                <a:ea typeface="Times New Roman" pitchFamily="18" charset="0"/>
                <a:cs typeface="Times New Roman" pitchFamily="18" charset="0"/>
              </a:rPr>
              <a:t>2 863,33 </a:t>
            </a:r>
            <a:r>
              <a:rPr lang="ru-RU" sz="1400" dirty="0" smtClean="0">
                <a:ea typeface="Times New Roman" pitchFamily="18" charset="0"/>
                <a:cs typeface="Times New Roman" pitchFamily="18" charset="0"/>
              </a:rPr>
              <a:t>тыс. рублей;</a:t>
            </a:r>
            <a:endParaRPr lang="ru-RU" sz="1400" dirty="0" smtClean="0">
              <a:cs typeface="Arial" pitchFamily="34" charset="0"/>
            </a:endParaRPr>
          </a:p>
        </p:txBody>
      </p:sp>
      <p:pic>
        <p:nvPicPr>
          <p:cNvPr id="21506" name="Picture 2" descr="https://strogino.mos.ru/upload/medialibrary/2c2/den-sourabotnika.jpg"/>
          <p:cNvPicPr>
            <a:picLocks noChangeAspect="1" noChangeArrowheads="1"/>
          </p:cNvPicPr>
          <p:nvPr/>
        </p:nvPicPr>
        <p:blipFill>
          <a:blip r:embed="rId2" cstate="print"/>
          <a:srcRect l="11364" r="11364"/>
          <a:stretch>
            <a:fillRect/>
          </a:stretch>
        </p:blipFill>
        <p:spPr bwMode="auto">
          <a:xfrm>
            <a:off x="6781800" y="228600"/>
            <a:ext cx="2209800" cy="2339788"/>
          </a:xfrm>
          <a:prstGeom prst="rect">
            <a:avLst/>
          </a:prstGeom>
          <a:ln>
            <a:noFill/>
          </a:ln>
          <a:effectLst>
            <a:softEdge rad="112500"/>
          </a:effectLst>
        </p:spPr>
      </p:pic>
      <p:pic>
        <p:nvPicPr>
          <p:cNvPr id="21508" name="Picture 4" descr="http://i.mycdn.me/i?r=AzGBqNaF5OQp2lMpnhRx4DEFobfTDB01dYcOWWqb5k3yx0NXGtQH27e50ImexYVDPiQ"/>
          <p:cNvPicPr>
            <a:picLocks noChangeAspect="1" noChangeArrowheads="1"/>
          </p:cNvPicPr>
          <p:nvPr/>
        </p:nvPicPr>
        <p:blipFill>
          <a:blip r:embed="rId3"/>
          <a:srcRect/>
          <a:stretch>
            <a:fillRect/>
          </a:stretch>
        </p:blipFill>
        <p:spPr bwMode="auto">
          <a:xfrm>
            <a:off x="6858000" y="2667000"/>
            <a:ext cx="1981200" cy="1267969"/>
          </a:xfrm>
          <a:prstGeom prst="rect">
            <a:avLst/>
          </a:prstGeom>
          <a:ln>
            <a:noFill/>
          </a:ln>
          <a:effectLst>
            <a:softEdge rad="112500"/>
          </a:effectLst>
        </p:spPr>
      </p:pic>
      <p:pic>
        <p:nvPicPr>
          <p:cNvPr id="21510" name="Picture 6" descr="https://holdercard.ru/wp-content/uploads/2019/03/bizns.png"/>
          <p:cNvPicPr>
            <a:picLocks noChangeAspect="1" noChangeArrowheads="1"/>
          </p:cNvPicPr>
          <p:nvPr/>
        </p:nvPicPr>
        <p:blipFill>
          <a:blip r:embed="rId4" cstate="print"/>
          <a:srcRect/>
          <a:stretch>
            <a:fillRect/>
          </a:stretch>
        </p:blipFill>
        <p:spPr bwMode="auto">
          <a:xfrm>
            <a:off x="6781800" y="4343400"/>
            <a:ext cx="2133600" cy="183222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228600"/>
            <a:ext cx="6248400" cy="3108543"/>
          </a:xfrm>
          <a:prstGeom prst="rect">
            <a:avLst/>
          </a:prstGeom>
        </p:spPr>
        <p:txBody>
          <a:bodyPr wrap="square">
            <a:spAutoFit/>
          </a:bodyPr>
          <a:lstStyle/>
          <a:p>
            <a:pPr lvl="0" indent="449263" algn="just" eaLnBrk="0" fontAlgn="base" hangingPunct="0">
              <a:spcBef>
                <a:spcPct val="0"/>
              </a:spcBef>
              <a:spcAft>
                <a:spcPct val="0"/>
              </a:spcAft>
              <a:buFont typeface="Wingdings" pitchFamily="2" charset="2"/>
              <a:buChar char="ü"/>
            </a:pPr>
            <a:r>
              <a:rPr lang="ru-RU" sz="1400" dirty="0" smtClean="0">
                <a:ea typeface="Times New Roman" pitchFamily="18" charset="0"/>
                <a:cs typeface="Times New Roman" pitchFamily="18" charset="0"/>
              </a:rPr>
              <a:t>приобретение новогодних подарков детям, обучающимся по образовательным программам начального общего образования в муниципальных и частных образовательных организациях Ставропольского края – </a:t>
            </a:r>
            <a:r>
              <a:rPr lang="ru-RU" sz="1400" b="1" dirty="0" smtClean="0">
                <a:ea typeface="Times New Roman" pitchFamily="18" charset="0"/>
                <a:cs typeface="Times New Roman" pitchFamily="18" charset="0"/>
              </a:rPr>
              <a:t>1 424,00 </a:t>
            </a:r>
            <a:r>
              <a:rPr lang="ru-RU" sz="1400" dirty="0" smtClean="0">
                <a:ea typeface="Times New Roman" pitchFamily="18" charset="0"/>
                <a:cs typeface="Times New Roman" pitchFamily="18" charset="0"/>
              </a:rPr>
              <a:t>тыс. рублей;</a:t>
            </a:r>
          </a:p>
          <a:p>
            <a:pPr lvl="0" indent="449263" algn="just" eaLnBrk="0" fontAlgn="base" hangingPunct="0">
              <a:spcBef>
                <a:spcPct val="0"/>
              </a:spcBef>
              <a:spcAft>
                <a:spcPct val="0"/>
              </a:spcAft>
              <a:buFont typeface="Wingdings" pitchFamily="2" charset="2"/>
              <a:buChar char="ü"/>
            </a:pPr>
            <a:endParaRPr lang="ru-RU" sz="1400" dirty="0" smtClean="0">
              <a:ea typeface="Times New Roman" pitchFamily="18" charset="0"/>
              <a:cs typeface="Arial" pitchFamily="34" charset="0"/>
            </a:endParaRPr>
          </a:p>
          <a:p>
            <a:pPr lvl="0" indent="449263" algn="just" eaLnBrk="0" fontAlgn="base" hangingPunct="0">
              <a:spcBef>
                <a:spcPct val="0"/>
              </a:spcBef>
              <a:spcAft>
                <a:spcPct val="0"/>
              </a:spcAft>
              <a:buFont typeface="Wingdings" pitchFamily="2" charset="2"/>
              <a:buChar char="ü"/>
            </a:pPr>
            <a:r>
              <a:rPr lang="ru-RU" sz="1400" dirty="0" smtClean="0">
                <a:ea typeface="Times New Roman" pitchFamily="18" charset="0"/>
                <a:cs typeface="Times New Roman" pitchFamily="18" charset="0"/>
              </a:rPr>
              <a:t>выполнение инженерных изысканий, подготовка проектной документации, проведение государственной экспертизы проектной документации, результатов инженерных изысканий и достоверности определения сметной стоимости для строительства, реконструкции, модернизации и капитального ремонта объектов социальной и инженерной инфраструктуры собственности муниципальных образований Ставропольского края, расположенных в сельской местности – </a:t>
            </a:r>
            <a:r>
              <a:rPr lang="ru-RU" sz="1400" b="1" dirty="0" smtClean="0">
                <a:ea typeface="Times New Roman" pitchFamily="18" charset="0"/>
                <a:cs typeface="Times New Roman" pitchFamily="18" charset="0"/>
              </a:rPr>
              <a:t>12</a:t>
            </a:r>
            <a:r>
              <a:rPr lang="en-US" sz="1400" b="1" dirty="0" smtClean="0">
                <a:ea typeface="Times New Roman" pitchFamily="18" charset="0"/>
                <a:cs typeface="Times New Roman" pitchFamily="18" charset="0"/>
              </a:rPr>
              <a:t> </a:t>
            </a:r>
            <a:r>
              <a:rPr lang="ru-RU" sz="1400" b="1" dirty="0" smtClean="0">
                <a:ea typeface="Times New Roman" pitchFamily="18" charset="0"/>
                <a:cs typeface="Times New Roman" pitchFamily="18" charset="0"/>
              </a:rPr>
              <a:t>676,30 </a:t>
            </a:r>
            <a:r>
              <a:rPr lang="ru-RU" sz="1400" dirty="0" smtClean="0">
                <a:ea typeface="Times New Roman" pitchFamily="18" charset="0"/>
                <a:cs typeface="Times New Roman" pitchFamily="18" charset="0"/>
              </a:rPr>
              <a:t>тыс. рублей;</a:t>
            </a:r>
          </a:p>
          <a:p>
            <a:pPr lvl="0" indent="449263" algn="just" eaLnBrk="0" fontAlgn="base" hangingPunct="0">
              <a:spcBef>
                <a:spcPct val="0"/>
              </a:spcBef>
              <a:spcAft>
                <a:spcPct val="0"/>
              </a:spcAft>
              <a:buFont typeface="Wingdings" pitchFamily="2" charset="2"/>
              <a:buChar char="ü"/>
            </a:pPr>
            <a:endParaRPr lang="ru-RU" sz="1400" dirty="0" smtClean="0">
              <a:ea typeface="Times New Roman" pitchFamily="18" charset="0"/>
              <a:cs typeface="Arial" pitchFamily="34" charset="0"/>
            </a:endParaRPr>
          </a:p>
          <a:p>
            <a:pPr lvl="0" indent="449263" algn="just" eaLnBrk="0" fontAlgn="base" hangingPunct="0">
              <a:spcBef>
                <a:spcPct val="0"/>
              </a:spcBef>
              <a:spcAft>
                <a:spcPct val="0"/>
              </a:spcAft>
              <a:buFont typeface="Wingdings" pitchFamily="2" charset="2"/>
              <a:buChar char="ü"/>
            </a:pPr>
            <a:r>
              <a:rPr lang="ru-RU" sz="1400" dirty="0" smtClean="0">
                <a:ea typeface="Times New Roman" pitchFamily="18" charset="0"/>
                <a:cs typeface="Times New Roman" pitchFamily="18" charset="0"/>
              </a:rPr>
              <a:t>выплату единовременного пособия на погребение – </a:t>
            </a:r>
            <a:r>
              <a:rPr lang="ru-RU" sz="1400" b="1" dirty="0" smtClean="0">
                <a:ea typeface="Times New Roman" pitchFamily="18" charset="0"/>
                <a:cs typeface="Times New Roman" pitchFamily="18" charset="0"/>
              </a:rPr>
              <a:t>59,46</a:t>
            </a:r>
            <a:r>
              <a:rPr lang="ru-RU" sz="1400" dirty="0" smtClean="0">
                <a:ea typeface="Times New Roman" pitchFamily="18" charset="0"/>
                <a:cs typeface="Times New Roman" pitchFamily="18" charset="0"/>
              </a:rPr>
              <a:t> тыс. рублей;</a:t>
            </a:r>
            <a:endParaRPr lang="ru-RU" sz="1400" dirty="0"/>
          </a:p>
        </p:txBody>
      </p:sp>
      <p:pic>
        <p:nvPicPr>
          <p:cNvPr id="20482" name="Picture 2" descr="https://graphica.info/wp-content/uploads/2019/04/abs2.png"/>
          <p:cNvPicPr>
            <a:picLocks noChangeAspect="1" noChangeArrowheads="1"/>
          </p:cNvPicPr>
          <p:nvPr/>
        </p:nvPicPr>
        <p:blipFill>
          <a:blip r:embed="rId2"/>
          <a:srcRect/>
          <a:stretch>
            <a:fillRect/>
          </a:stretch>
        </p:blipFill>
        <p:spPr bwMode="auto">
          <a:xfrm>
            <a:off x="6553200" y="1600200"/>
            <a:ext cx="2438400" cy="1881051"/>
          </a:xfrm>
          <a:prstGeom prst="rect">
            <a:avLst/>
          </a:prstGeom>
          <a:ln>
            <a:noFill/>
          </a:ln>
          <a:effectLst>
            <a:softEdge rad="112500"/>
          </a:effectLst>
        </p:spPr>
      </p:pic>
      <p:pic>
        <p:nvPicPr>
          <p:cNvPr id="20484" name="Picture 4" descr="https://photoshop-kopona.com/uploads/posts/2019-11/1573927199_18.jpg"/>
          <p:cNvPicPr>
            <a:picLocks noChangeAspect="1" noChangeArrowheads="1"/>
          </p:cNvPicPr>
          <p:nvPr/>
        </p:nvPicPr>
        <p:blipFill>
          <a:blip r:embed="rId3" cstate="print"/>
          <a:srcRect/>
          <a:stretch>
            <a:fillRect/>
          </a:stretch>
        </p:blipFill>
        <p:spPr bwMode="auto">
          <a:xfrm>
            <a:off x="6858000" y="228600"/>
            <a:ext cx="1752600" cy="1377554"/>
          </a:xfrm>
          <a:prstGeom prst="rect">
            <a:avLst/>
          </a:prstGeom>
          <a:ln>
            <a:noFill/>
          </a:ln>
          <a:effectLst>
            <a:softEdge rad="112500"/>
          </a:effectLst>
        </p:spPr>
      </p:pic>
      <p:sp>
        <p:nvSpPr>
          <p:cNvPr id="5" name="TextBox 4"/>
          <p:cNvSpPr txBox="1"/>
          <p:nvPr/>
        </p:nvSpPr>
        <p:spPr>
          <a:xfrm>
            <a:off x="0" y="3429000"/>
            <a:ext cx="6629400" cy="646331"/>
          </a:xfrm>
          <a:prstGeom prst="rect">
            <a:avLst/>
          </a:prstGeom>
          <a:solidFill>
            <a:srgbClr val="FF0000"/>
          </a:solidFill>
        </p:spPr>
        <p:txBody>
          <a:bodyPr wrap="square" rtlCol="0">
            <a:spAutoFit/>
          </a:bodyPr>
          <a:lstStyle/>
          <a:p>
            <a:pPr algn="ctr"/>
            <a:r>
              <a:rPr lang="ru-RU" dirty="0" smtClean="0">
                <a:latin typeface="Calibri" pitchFamily="34" charset="0"/>
                <a:cs typeface="Calibri" pitchFamily="34" charset="0"/>
              </a:rPr>
              <a:t>увеличены бюджетные ассигнования на следующие мероприятия:</a:t>
            </a:r>
            <a:endParaRPr lang="ru-RU" dirty="0">
              <a:latin typeface="Calibri" pitchFamily="34" charset="0"/>
              <a:cs typeface="Calibri" pitchFamily="34" charset="0"/>
            </a:endParaRPr>
          </a:p>
        </p:txBody>
      </p:sp>
      <p:sp>
        <p:nvSpPr>
          <p:cNvPr id="6" name="Прямоугольник 5"/>
          <p:cNvSpPr/>
          <p:nvPr/>
        </p:nvSpPr>
        <p:spPr>
          <a:xfrm>
            <a:off x="152400" y="4114800"/>
            <a:ext cx="6477000" cy="2677656"/>
          </a:xfrm>
          <a:prstGeom prst="rect">
            <a:avLst/>
          </a:prstGeom>
        </p:spPr>
        <p:txBody>
          <a:bodyPr wrap="square">
            <a:spAutoFit/>
          </a:bodyPr>
          <a:lstStyle/>
          <a:p>
            <a:pPr lvl="0" indent="449263" algn="just" eaLnBrk="0" fontAlgn="base" hangingPunct="0">
              <a:spcBef>
                <a:spcPct val="0"/>
              </a:spcBef>
              <a:spcAft>
                <a:spcPct val="0"/>
              </a:spcAft>
              <a:buFont typeface="Wingdings" pitchFamily="2" charset="2"/>
              <a:buChar char="ü"/>
            </a:pPr>
            <a:r>
              <a:rPr lang="ru-RU" sz="1400" dirty="0" smtClean="0">
                <a:ea typeface="Times New Roman" pitchFamily="18" charset="0"/>
                <a:cs typeface="Times New Roman" pitchFamily="18" charset="0"/>
              </a:rPr>
              <a:t>на предоставление мер социальной поддержки по оплате жилых помещений, отопления и освещения педагогическим работникам муниципальных образовательных организаций, проживающим и работающим в сельских населенных пунктах, рабочих поселках (</a:t>
            </a:r>
            <a:r>
              <a:rPr lang="ru-RU" sz="1400" dirty="0" err="1" smtClean="0">
                <a:ea typeface="Times New Roman" pitchFamily="18" charset="0"/>
                <a:cs typeface="Times New Roman" pitchFamily="18" charset="0"/>
              </a:rPr>
              <a:t>поселках</a:t>
            </a:r>
            <a:r>
              <a:rPr lang="ru-RU" sz="1400" dirty="0" smtClean="0">
                <a:ea typeface="Times New Roman" pitchFamily="18" charset="0"/>
                <a:cs typeface="Times New Roman" pitchFamily="18" charset="0"/>
              </a:rPr>
              <a:t> городского типа) – </a:t>
            </a:r>
            <a:r>
              <a:rPr lang="ru-RU" sz="1400" b="1" dirty="0" smtClean="0">
                <a:ea typeface="Times New Roman" pitchFamily="18" charset="0"/>
                <a:cs typeface="Times New Roman" pitchFamily="18" charset="0"/>
              </a:rPr>
              <a:t>438,88</a:t>
            </a:r>
            <a:r>
              <a:rPr lang="ru-RU" sz="1400" dirty="0" smtClean="0">
                <a:ea typeface="Times New Roman" pitchFamily="18" charset="0"/>
                <a:cs typeface="Times New Roman" pitchFamily="18" charset="0"/>
              </a:rPr>
              <a:t> тыс. рублей;</a:t>
            </a:r>
          </a:p>
          <a:p>
            <a:pPr lvl="0" indent="449263" algn="just" eaLnBrk="0" fontAlgn="base" hangingPunct="0">
              <a:spcBef>
                <a:spcPct val="0"/>
              </a:spcBef>
              <a:spcAft>
                <a:spcPct val="0"/>
              </a:spcAft>
              <a:buFont typeface="Wingdings" pitchFamily="2" charset="2"/>
              <a:buChar char="ü"/>
            </a:pPr>
            <a:endParaRPr lang="ru-RU" sz="1400" dirty="0" smtClean="0">
              <a:ea typeface="Times New Roman" pitchFamily="18" charset="0"/>
              <a:cs typeface="Arial" pitchFamily="34" charset="0"/>
            </a:endParaRPr>
          </a:p>
          <a:p>
            <a:pPr lvl="0" indent="449263" algn="just" eaLnBrk="0" fontAlgn="base" hangingPunct="0">
              <a:spcBef>
                <a:spcPct val="0"/>
              </a:spcBef>
              <a:spcAft>
                <a:spcPct val="0"/>
              </a:spcAft>
              <a:buFont typeface="Wingdings" pitchFamily="2" charset="2"/>
              <a:buChar char="ü"/>
            </a:pPr>
            <a:r>
              <a:rPr lang="ru-RU" sz="1400" dirty="0" smtClean="0">
                <a:ea typeface="Times New Roman" pitchFamily="18" charset="0"/>
                <a:cs typeface="Times New Roman" pitchFamily="18" charset="0"/>
              </a:rPr>
              <a:t>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и общеобразовательных организациях и на финансовое обеспечение получения дошкольного образования в частных дошкольных и частных общеобразовательных организациях – </a:t>
            </a:r>
            <a:r>
              <a:rPr lang="ru-RU" sz="1400" b="1" dirty="0" smtClean="0">
                <a:ea typeface="Times New Roman" pitchFamily="18" charset="0"/>
                <a:cs typeface="Times New Roman" pitchFamily="18" charset="0"/>
              </a:rPr>
              <a:t>757,10</a:t>
            </a:r>
            <a:r>
              <a:rPr lang="ru-RU" sz="1400" dirty="0" smtClean="0">
                <a:ea typeface="Times New Roman" pitchFamily="18" charset="0"/>
                <a:cs typeface="Times New Roman" pitchFamily="18" charset="0"/>
              </a:rPr>
              <a:t> тыс. рублей;</a:t>
            </a:r>
          </a:p>
          <a:p>
            <a:pPr lvl="0" indent="449263" algn="just" eaLnBrk="0" fontAlgn="base" hangingPunct="0">
              <a:spcBef>
                <a:spcPct val="0"/>
              </a:spcBef>
              <a:spcAft>
                <a:spcPct val="0"/>
              </a:spcAft>
              <a:buFont typeface="Wingdings" pitchFamily="2" charset="2"/>
              <a:buChar char="ü"/>
            </a:pPr>
            <a:endParaRPr lang="ru-RU" sz="1400" dirty="0" smtClean="0">
              <a:cs typeface="Arial" pitchFamily="34" charset="0"/>
            </a:endParaRPr>
          </a:p>
        </p:txBody>
      </p:sp>
      <p:pic>
        <p:nvPicPr>
          <p:cNvPr id="20488" name="Picture 8" descr="http://detsad25krkut.3dn.ru/kartinki/slajd1.jpg"/>
          <p:cNvPicPr>
            <a:picLocks noChangeAspect="1" noChangeArrowheads="1"/>
          </p:cNvPicPr>
          <p:nvPr/>
        </p:nvPicPr>
        <p:blipFill>
          <a:blip r:embed="rId4"/>
          <a:srcRect l="67465" t="55764" b="3125"/>
          <a:stretch>
            <a:fillRect/>
          </a:stretch>
        </p:blipFill>
        <p:spPr bwMode="auto">
          <a:xfrm>
            <a:off x="6781800" y="4599406"/>
            <a:ext cx="2133600" cy="1877594"/>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52400" y="228600"/>
            <a:ext cx="6477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муниципальных общеобразовательных организациях, а также обеспечение дополнительного образования детей в муниципальных общеобразовательных организациях и на финансовое обеспечение получения начального общего, основного общего, среднего общего образования в частных общеобразовательных организациях – </a:t>
            </a:r>
            <a:r>
              <a:rPr kumimoji="0" lang="ru-RU" sz="1400" b="1" i="0" u="none" strike="noStrike" cap="none" normalizeH="0" baseline="0" dirty="0" smtClean="0">
                <a:ln>
                  <a:noFill/>
                </a:ln>
                <a:solidFill>
                  <a:schemeClr val="tx1"/>
                </a:solidFill>
                <a:effectLst/>
                <a:ea typeface="Times New Roman" pitchFamily="18" charset="0"/>
                <a:cs typeface="Times New Roman" pitchFamily="18" charset="0"/>
              </a:rPr>
              <a:t>7 985,53 </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тыс. рублей; </a:t>
            </a:r>
          </a:p>
          <a:p>
            <a:pPr marL="0" marR="0" lvl="0" indent="449263" algn="just" defTabSz="914400" rtl="0" eaLnBrk="0" fontAlgn="base" latinLnBrk="0" hangingPunct="0">
              <a:lnSpc>
                <a:spcPct val="100000"/>
              </a:lnSpc>
              <a:spcBef>
                <a:spcPct val="0"/>
              </a:spcBef>
              <a:spcAft>
                <a:spcPct val="0"/>
              </a:spcAft>
              <a:buClrTx/>
              <a:buSzTx/>
              <a:buFont typeface="Wingdings" pitchFamily="2" charset="2"/>
              <a:buChar char="ü"/>
              <a:tabLst/>
            </a:pPr>
            <a:endParaRPr lang="ru-RU" sz="1400" dirty="0" smtClean="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на выплату денежной компенсации семьям, в которых в период с 1 января 2011 года по 31 декабря 2015 года родился третий или последующий ребенок – </a:t>
            </a:r>
            <a:r>
              <a:rPr kumimoji="0" lang="ru-RU" sz="1400" b="1" i="0" u="none" strike="noStrike" cap="none" normalizeH="0" baseline="0" dirty="0" smtClean="0">
                <a:ln>
                  <a:noFill/>
                </a:ln>
                <a:solidFill>
                  <a:schemeClr val="tx1"/>
                </a:solidFill>
                <a:effectLst/>
                <a:ea typeface="Times New Roman" pitchFamily="18" charset="0"/>
                <a:cs typeface="Times New Roman" pitchFamily="18" charset="0"/>
              </a:rPr>
              <a:t>6 025,60 </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тыс. рублей;</a:t>
            </a:r>
          </a:p>
          <a:p>
            <a:pPr marL="0" marR="0" lvl="0" indent="449263" algn="just" defTabSz="914400" rtl="0" eaLnBrk="0" fontAlgn="base" latinLnBrk="0" hangingPunct="0">
              <a:lnSpc>
                <a:spcPct val="100000"/>
              </a:lnSpc>
              <a:spcBef>
                <a:spcPct val="0"/>
              </a:spcBef>
              <a:spcAft>
                <a:spcPct val="0"/>
              </a:spcAft>
              <a:buClrTx/>
              <a:buSzTx/>
              <a:buFont typeface="Wingdings" pitchFamily="2" charset="2"/>
              <a:buChar char="ü"/>
              <a:tabLst/>
            </a:pPr>
            <a:endParaRPr lang="ru-RU" sz="1400" dirty="0" smtClean="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на ежегодную денежную выплату гражданам Российской Федерации, родившимся на территории Союза Советских Социалистических Республик, а также на иных территориях, которые на дату начала Великой Отечественной войны входили в его состав, не достигшим совершеннолетия на 3 сентября 1945 года и постоянно проживающим на территории Ставропольского края) – </a:t>
            </a:r>
            <a:r>
              <a:rPr kumimoji="0" lang="ru-RU" sz="1400" b="1" i="0" u="none" strike="noStrike" cap="none" normalizeH="0" baseline="0" dirty="0" smtClean="0">
                <a:ln>
                  <a:noFill/>
                </a:ln>
                <a:solidFill>
                  <a:schemeClr val="tx1"/>
                </a:solidFill>
                <a:effectLst/>
                <a:ea typeface="Times New Roman" pitchFamily="18" charset="0"/>
                <a:cs typeface="Times New Roman" pitchFamily="18" charset="0"/>
              </a:rPr>
              <a:t>793,28</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тыс. рублей; </a:t>
            </a:r>
          </a:p>
          <a:p>
            <a:pPr marL="0" marR="0" lvl="0" indent="449263" algn="just" defTabSz="914400" rtl="0" eaLnBrk="0" fontAlgn="base" latinLnBrk="0" hangingPunct="0">
              <a:lnSpc>
                <a:spcPct val="100000"/>
              </a:lnSpc>
              <a:spcBef>
                <a:spcPct val="0"/>
              </a:spcBef>
              <a:spcAft>
                <a:spcPct val="0"/>
              </a:spcAft>
              <a:buClrTx/>
              <a:buSzTx/>
              <a:buFont typeface="Wingdings" pitchFamily="2" charset="2"/>
              <a:buChar char="ü"/>
              <a:tabLst/>
            </a:pPr>
            <a:endParaRPr lang="ru-RU" sz="1400" dirty="0" smtClean="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на компенсацию части платы, взимаемой с родителей (законных представителей) за присмотр и уход за детьми, посещающими образовательные организации, реализующие образовательные программы дошкольного образования – </a:t>
            </a:r>
            <a:r>
              <a:rPr kumimoji="0" lang="ru-RU" sz="1400" b="1" i="0" u="none" strike="noStrike" cap="none" normalizeH="0" baseline="0" dirty="0" smtClean="0">
                <a:ln>
                  <a:noFill/>
                </a:ln>
                <a:solidFill>
                  <a:schemeClr val="tx1"/>
                </a:solidFill>
                <a:effectLst/>
                <a:ea typeface="Times New Roman" pitchFamily="18" charset="0"/>
                <a:cs typeface="Times New Roman" pitchFamily="18" charset="0"/>
              </a:rPr>
              <a:t>2 183,24 </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тыс. рублей; </a:t>
            </a:r>
          </a:p>
          <a:p>
            <a:pPr marL="0" marR="0" lvl="0" indent="449263" algn="just" defTabSz="914400" rtl="0" eaLnBrk="0" fontAlgn="base" latinLnBrk="0" hangingPunct="0">
              <a:lnSpc>
                <a:spcPct val="100000"/>
              </a:lnSpc>
              <a:spcBef>
                <a:spcPct val="0"/>
              </a:spcBef>
              <a:spcAft>
                <a:spcPct val="0"/>
              </a:spcAft>
              <a:buClrTx/>
              <a:buSzTx/>
              <a:buFont typeface="Wingdings" pitchFamily="2" charset="2"/>
              <a:buChar char="ü"/>
              <a:tabLst/>
            </a:pPr>
            <a:endParaRPr kumimoji="0" lang="ru-RU" sz="1400" b="0" i="0" u="none" strike="noStrike" cap="none" normalizeH="0" baseline="0" dirty="0" smtClean="0">
              <a:ln>
                <a:noFill/>
              </a:ln>
              <a:solidFill>
                <a:schemeClr val="tx1"/>
              </a:solidFill>
              <a:effectLst/>
              <a:ea typeface="Times New Roman" pitchFamily="18" charset="0"/>
              <a:cs typeface="Times New Roman" pitchFamily="18" charset="0"/>
            </a:endParaRPr>
          </a:p>
          <a:p>
            <a:pPr indent="449263" algn="just" eaLnBrk="0" fontAlgn="base" hangingPunct="0">
              <a:spcBef>
                <a:spcPct val="0"/>
              </a:spcBef>
              <a:spcAft>
                <a:spcPct val="0"/>
              </a:spcAft>
              <a:buFont typeface="Wingdings" pitchFamily="2" charset="2"/>
              <a:buChar char="ü"/>
            </a:pPr>
            <a:r>
              <a:rPr lang="ru-RU" sz="1400" dirty="0" smtClean="0">
                <a:ea typeface="Times New Roman" pitchFamily="18" charset="0"/>
                <a:cs typeface="Times New Roman" pitchFamily="18" charset="0"/>
              </a:rPr>
              <a:t>на компенсацию отдельным категориям граждан оплаты взноса на капитальный ремонт общего имущества в многоквартирном доме - </a:t>
            </a:r>
            <a:r>
              <a:rPr lang="ru-RU" sz="1400" b="1" dirty="0" smtClean="0">
                <a:ea typeface="Times New Roman" pitchFamily="18" charset="0"/>
                <a:cs typeface="Times New Roman" pitchFamily="18" charset="0"/>
              </a:rPr>
              <a:t>35,88</a:t>
            </a:r>
            <a:r>
              <a:rPr lang="ru-RU" sz="1400" dirty="0" smtClean="0">
                <a:ea typeface="Times New Roman" pitchFamily="18" charset="0"/>
                <a:cs typeface="Times New Roman" pitchFamily="18" charset="0"/>
              </a:rPr>
              <a:t> тыс. рублей; </a:t>
            </a:r>
          </a:p>
          <a:p>
            <a:pPr marL="0" marR="0" lvl="0" indent="449263" algn="just" defTabSz="914400" rtl="0" eaLnBrk="0" fontAlgn="base" latinLnBrk="0" hangingPunct="0">
              <a:lnSpc>
                <a:spcPct val="100000"/>
              </a:lnSpc>
              <a:spcBef>
                <a:spcPct val="0"/>
              </a:spcBef>
              <a:spcAft>
                <a:spcPct val="0"/>
              </a:spcAft>
              <a:buClrTx/>
              <a:buSzTx/>
              <a:buFont typeface="Wingdings" pitchFamily="2" charset="2"/>
              <a:buChar char="ü"/>
              <a:tabLst/>
            </a:pPr>
            <a:endParaRPr kumimoji="0" lang="ru-RU" sz="1400" b="0" i="0" u="none" strike="noStrike" cap="none" normalizeH="0" baseline="0" dirty="0" smtClean="0">
              <a:ln>
                <a:noFill/>
              </a:ln>
              <a:solidFill>
                <a:schemeClr val="tx1"/>
              </a:solidFill>
              <a:effectLst/>
              <a:cs typeface="Arial" pitchFamily="34" charset="0"/>
            </a:endParaRPr>
          </a:p>
        </p:txBody>
      </p:sp>
      <p:pic>
        <p:nvPicPr>
          <p:cNvPr id="3" name="Picture 6" descr="http://rylsk-obr.ucoz.ru/_nw/5/28900681.jpg"/>
          <p:cNvPicPr>
            <a:picLocks noChangeAspect="1" noChangeArrowheads="1"/>
          </p:cNvPicPr>
          <p:nvPr/>
        </p:nvPicPr>
        <p:blipFill>
          <a:blip r:embed="rId2" cstate="print"/>
          <a:srcRect l="22082" r="18219"/>
          <a:stretch>
            <a:fillRect/>
          </a:stretch>
        </p:blipFill>
        <p:spPr bwMode="auto">
          <a:xfrm>
            <a:off x="6705600" y="228600"/>
            <a:ext cx="2438400" cy="1774825"/>
          </a:xfrm>
          <a:prstGeom prst="rect">
            <a:avLst/>
          </a:prstGeom>
          <a:ln>
            <a:noFill/>
          </a:ln>
          <a:effectLst>
            <a:softEdge rad="112500"/>
          </a:effectLst>
        </p:spPr>
      </p:pic>
      <p:pic>
        <p:nvPicPr>
          <p:cNvPr id="5122" name="Picture 2" descr="http://www.playcast.ru/uploads/2014/04/16/8258768.jpg"/>
          <p:cNvPicPr>
            <a:picLocks noChangeAspect="1" noChangeArrowheads="1"/>
          </p:cNvPicPr>
          <p:nvPr/>
        </p:nvPicPr>
        <p:blipFill>
          <a:blip r:embed="rId3" cstate="print"/>
          <a:srcRect/>
          <a:stretch>
            <a:fillRect/>
          </a:stretch>
        </p:blipFill>
        <p:spPr bwMode="auto">
          <a:xfrm>
            <a:off x="6705600" y="2286000"/>
            <a:ext cx="2438400" cy="1828800"/>
          </a:xfrm>
          <a:prstGeom prst="rect">
            <a:avLst/>
          </a:prstGeom>
          <a:ln>
            <a:noFill/>
          </a:ln>
          <a:effectLst>
            <a:softEdge rad="112500"/>
          </a:effectLst>
        </p:spPr>
      </p:pic>
      <p:pic>
        <p:nvPicPr>
          <p:cNvPr id="5124" name="Picture 4" descr="http://xn--81-6kclvec3ajgkm7r.xn--p1ai/images/doshkolnoe-obrazovanie/%D0%A0%D0%BE%D0%B4_%D0%BF%D0%BB%D0%B0%D1%82%D0%B0/kompensaciya.jpg"/>
          <p:cNvPicPr>
            <a:picLocks noChangeAspect="1" noChangeArrowheads="1"/>
          </p:cNvPicPr>
          <p:nvPr/>
        </p:nvPicPr>
        <p:blipFill>
          <a:blip r:embed="rId4" cstate="print"/>
          <a:srcRect/>
          <a:stretch>
            <a:fillRect/>
          </a:stretch>
        </p:blipFill>
        <p:spPr bwMode="auto">
          <a:xfrm>
            <a:off x="6705600" y="5029200"/>
            <a:ext cx="2286000" cy="1371600"/>
          </a:xfrm>
          <a:prstGeom prst="rect">
            <a:avLst/>
          </a:prstGeom>
          <a:noFill/>
        </p:spPr>
      </p:pic>
      <p:sp>
        <p:nvSpPr>
          <p:cNvPr id="6" name="Овал 5"/>
          <p:cNvSpPr/>
          <p:nvPr/>
        </p:nvSpPr>
        <p:spPr>
          <a:xfrm>
            <a:off x="7239000" y="5410200"/>
            <a:ext cx="1295400" cy="457200"/>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0"/>
            <a:ext cx="6400800" cy="2677656"/>
          </a:xfrm>
          <a:prstGeom prst="rect">
            <a:avLst/>
          </a:prstGeom>
        </p:spPr>
        <p:txBody>
          <a:bodyPr wrap="square">
            <a:spAutoFit/>
          </a:bodyPr>
          <a:lstStyle/>
          <a:p>
            <a:pPr lvl="0" indent="449263" algn="just" eaLnBrk="0" fontAlgn="base" hangingPunct="0">
              <a:spcBef>
                <a:spcPct val="0"/>
              </a:spcBef>
              <a:spcAft>
                <a:spcPct val="0"/>
              </a:spcAft>
              <a:buFont typeface="Wingdings" pitchFamily="2" charset="2"/>
              <a:buChar char="ü"/>
            </a:pPr>
            <a:r>
              <a:rPr lang="ru-RU" sz="1400" dirty="0" smtClean="0">
                <a:ea typeface="Times New Roman" pitchFamily="18" charset="0"/>
                <a:cs typeface="Times New Roman" pitchFamily="18" charset="0"/>
              </a:rPr>
              <a:t>на выплату государственных пособий лицам, не подлежащим обязательному социальному страхованию на случай временной нетрудоспособности и в связи с материнством, и лицам, уволенным в связи с ликвидацией организаций (прекращением деятельности, полномочий физическими лицами) – </a:t>
            </a:r>
            <a:r>
              <a:rPr lang="ru-RU" sz="1400" b="1" dirty="0" smtClean="0">
                <a:ea typeface="Times New Roman" pitchFamily="18" charset="0"/>
                <a:cs typeface="Times New Roman" pitchFamily="18" charset="0"/>
              </a:rPr>
              <a:t>1 783</a:t>
            </a:r>
            <a:r>
              <a:rPr lang="ru-RU" sz="1400" dirty="0" smtClean="0">
                <a:ea typeface="Times New Roman" pitchFamily="18" charset="0"/>
                <a:cs typeface="Times New Roman" pitchFamily="18" charset="0"/>
              </a:rPr>
              <a:t>,90 тыс. рублей;</a:t>
            </a:r>
            <a:endParaRPr lang="ru-RU" sz="1400" dirty="0" smtClean="0">
              <a:ea typeface="Times New Roman" pitchFamily="18" charset="0"/>
              <a:cs typeface="Arial" pitchFamily="34" charset="0"/>
            </a:endParaRPr>
          </a:p>
          <a:p>
            <a:pPr lvl="0" indent="449263" algn="just" eaLnBrk="0" fontAlgn="base" hangingPunct="0">
              <a:spcBef>
                <a:spcPct val="0"/>
              </a:spcBef>
              <a:spcAft>
                <a:spcPct val="0"/>
              </a:spcAft>
              <a:buFont typeface="Wingdings" pitchFamily="2" charset="2"/>
              <a:buChar char="ü"/>
            </a:pPr>
            <a:endParaRPr lang="ru-RU" sz="1400" dirty="0" smtClean="0">
              <a:ea typeface="Times New Roman" pitchFamily="18" charset="0"/>
              <a:cs typeface="Arial" pitchFamily="34" charset="0"/>
            </a:endParaRPr>
          </a:p>
          <a:p>
            <a:pPr lvl="0" indent="449263" algn="just" eaLnBrk="0" fontAlgn="base" hangingPunct="0">
              <a:spcBef>
                <a:spcPct val="0"/>
              </a:spcBef>
              <a:spcAft>
                <a:spcPct val="0"/>
              </a:spcAft>
              <a:buFont typeface="Wingdings" pitchFamily="2" charset="2"/>
              <a:buChar char="ü"/>
            </a:pPr>
            <a:r>
              <a:rPr lang="ru-RU" sz="1400" dirty="0" smtClean="0">
                <a:ea typeface="Times New Roman" pitchFamily="18" charset="0"/>
                <a:cs typeface="Times New Roman" pitchFamily="18" charset="0"/>
              </a:rPr>
              <a:t>на содействие достижению целевых показателей региональных программ развития агропромышленного комплекса (возмещение части затрат по наращиванию маточного поголовья овец и коз) – </a:t>
            </a:r>
            <a:r>
              <a:rPr lang="ru-RU" sz="1400" b="1" dirty="0" smtClean="0">
                <a:ea typeface="Times New Roman" pitchFamily="18" charset="0"/>
                <a:cs typeface="Times New Roman" pitchFamily="18" charset="0"/>
              </a:rPr>
              <a:t>448,5</a:t>
            </a:r>
            <a:r>
              <a:rPr lang="ru-RU" sz="1400" dirty="0" smtClean="0">
                <a:ea typeface="Times New Roman" pitchFamily="18" charset="0"/>
                <a:cs typeface="Times New Roman" pitchFamily="18" charset="0"/>
              </a:rPr>
              <a:t>2 тыс. рублей; </a:t>
            </a:r>
          </a:p>
          <a:p>
            <a:pPr lvl="0" indent="449263" algn="just" eaLnBrk="0" fontAlgn="base" hangingPunct="0">
              <a:spcBef>
                <a:spcPct val="0"/>
              </a:spcBef>
              <a:spcAft>
                <a:spcPct val="0"/>
              </a:spcAft>
              <a:buFont typeface="Wingdings" pitchFamily="2" charset="2"/>
              <a:buChar char="ü"/>
            </a:pPr>
            <a:endParaRPr lang="ru-RU" sz="1400" dirty="0" smtClean="0">
              <a:ea typeface="Times New Roman" pitchFamily="18" charset="0"/>
              <a:cs typeface="Arial" pitchFamily="34" charset="0"/>
            </a:endParaRPr>
          </a:p>
          <a:p>
            <a:pPr lvl="0" indent="449263" algn="just" eaLnBrk="0" fontAlgn="base" hangingPunct="0">
              <a:spcBef>
                <a:spcPct val="0"/>
              </a:spcBef>
              <a:spcAft>
                <a:spcPct val="0"/>
              </a:spcAft>
              <a:buFont typeface="Wingdings" pitchFamily="2" charset="2"/>
              <a:buChar char="ü"/>
            </a:pPr>
            <a:r>
              <a:rPr lang="ru-RU" sz="1400" dirty="0" smtClean="0">
                <a:ea typeface="Times New Roman" pitchFamily="18" charset="0"/>
                <a:cs typeface="Times New Roman" pitchFamily="18" charset="0"/>
              </a:rPr>
              <a:t>на осуществление отдельных государственных полномочий по социальной защите отдельных категорий граждан – </a:t>
            </a:r>
            <a:r>
              <a:rPr lang="ru-RU" sz="1400" b="1" dirty="0" smtClean="0">
                <a:ea typeface="Times New Roman" pitchFamily="18" charset="0"/>
                <a:cs typeface="Times New Roman" pitchFamily="18" charset="0"/>
              </a:rPr>
              <a:t>1 015,23 </a:t>
            </a:r>
            <a:r>
              <a:rPr lang="ru-RU" sz="1400" dirty="0" smtClean="0">
                <a:ea typeface="Times New Roman" pitchFamily="18" charset="0"/>
                <a:cs typeface="Times New Roman" pitchFamily="18" charset="0"/>
              </a:rPr>
              <a:t>тыс. рублей;</a:t>
            </a:r>
            <a:endParaRPr lang="ru-RU" sz="1400" dirty="0" smtClean="0">
              <a:ea typeface="Times New Roman" pitchFamily="18" charset="0"/>
              <a:cs typeface="Arial" pitchFamily="34" charset="0"/>
            </a:endParaRPr>
          </a:p>
        </p:txBody>
      </p:sp>
      <p:pic>
        <p:nvPicPr>
          <p:cNvPr id="4098" name="Picture 2" descr="https://mtdata.ru/u11/photo4366/20684248158-0/original.jpg"/>
          <p:cNvPicPr>
            <a:picLocks noChangeAspect="1" noChangeArrowheads="1"/>
          </p:cNvPicPr>
          <p:nvPr/>
        </p:nvPicPr>
        <p:blipFill>
          <a:blip r:embed="rId2" cstate="print"/>
          <a:srcRect/>
          <a:stretch>
            <a:fillRect/>
          </a:stretch>
        </p:blipFill>
        <p:spPr bwMode="auto">
          <a:xfrm>
            <a:off x="6705601" y="187927"/>
            <a:ext cx="2438400" cy="1336073"/>
          </a:xfrm>
          <a:prstGeom prst="rect">
            <a:avLst/>
          </a:prstGeom>
          <a:ln>
            <a:noFill/>
          </a:ln>
          <a:effectLst>
            <a:softEdge rad="112500"/>
          </a:effectLst>
        </p:spPr>
      </p:pic>
      <p:pic>
        <p:nvPicPr>
          <p:cNvPr id="4100" name="Picture 4" descr="http://zooblog.ru/uploads/posts/2012-09/1348696144_iagneata-24.jpg"/>
          <p:cNvPicPr>
            <a:picLocks noChangeAspect="1" noChangeArrowheads="1"/>
          </p:cNvPicPr>
          <p:nvPr/>
        </p:nvPicPr>
        <p:blipFill>
          <a:blip r:embed="rId3" cstate="print"/>
          <a:srcRect/>
          <a:stretch>
            <a:fillRect/>
          </a:stretch>
        </p:blipFill>
        <p:spPr bwMode="auto">
          <a:xfrm>
            <a:off x="6858000" y="1524000"/>
            <a:ext cx="1815355" cy="1219200"/>
          </a:xfrm>
          <a:prstGeom prst="rect">
            <a:avLst/>
          </a:prstGeom>
          <a:ln>
            <a:noFill/>
          </a:ln>
          <a:effectLst>
            <a:softEdge rad="112500"/>
          </a:effectLst>
        </p:spPr>
      </p:pic>
      <p:sp>
        <p:nvSpPr>
          <p:cNvPr id="4101" name="Rectangle 5"/>
          <p:cNvSpPr>
            <a:spLocks noChangeArrowheads="1"/>
          </p:cNvSpPr>
          <p:nvPr/>
        </p:nvSpPr>
        <p:spPr bwMode="auto">
          <a:xfrm>
            <a:off x="228600" y="2672239"/>
            <a:ext cx="8763000"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Times New Roman" pitchFamily="18" charset="0"/>
                <a:cs typeface="Times New Roman" pitchFamily="18" charset="0"/>
              </a:rPr>
              <a:t>2</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На основании распоряжения администрации Курского муниципального района Ставропольского края № 303-р от 18 ноября 2019 г. «О внесении на рассмотрение совета Курского муниципального района Ставропольского края предложений о перераспределении утвержденных бюджетных ассигнований»:</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2.1. Уменьшить бюджетные ассигнования:</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администрации Курского муниципального района Ставропольского края с подраздела 0113 «Другие общегосударственные вопросы» - на 543,75 тыс. рублей и с подраздела 0408 «Транспорт» - на 337,61 тыс. рублей;</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муниципальному казенному учреждению Курского муниципального района Ставропольского края «Управление культуры» с подраздела 0801 «Культура» - на 1 000,00  тыс. рублей и с  подраздела 0804 «Другие вопросы в области культуры» - на 150,00 тыс. рублей.</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2.2. Увеличить бюджетные ассигнования:</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отделу образования администрации Курского муниципального района Ставропольского края на подраздел 0701 «Дошкольное образование» - на 1 487,61 тыс. рублей для оплаты работ по ремонту системы отопления в муниципальном казенном дошкольном образовательном учреждении детский сад № 20 «Колокольчик» Курского муниципального района Ставропольского края;</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муниципальному казённому учреждению «Комитет по физической культуре и спорту» Курского муниципального района Ставропольского края на подраздел 1101 «Физическая культура» - на 543,75 тыс. рублей для </a:t>
            </a:r>
            <a:r>
              <a:rPr kumimoji="0" lang="ru-RU" sz="1400" b="0" i="0" u="none" strike="noStrike" cap="none" normalizeH="0" baseline="0" dirty="0" smtClean="0">
                <a:ln>
                  <a:noFill/>
                </a:ln>
                <a:solidFill>
                  <a:srgbClr val="222222"/>
                </a:solidFill>
                <a:effectLst/>
                <a:ea typeface="Times New Roman" pitchFamily="18" charset="0"/>
                <a:cs typeface="Times New Roman" pitchFamily="18" charset="0"/>
              </a:rPr>
              <a:t>выполнения работ по ремонту спортзала «Юбилейный», расположенного по адресу: Ставропольский край, Курский район, станица Курская, переулок Школьный, 1а.</a:t>
            </a:r>
            <a:endParaRPr kumimoji="0" lang="ru-RU" sz="14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52400" y="228600"/>
            <a:ext cx="8763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Times New Roman" pitchFamily="18" charset="0"/>
                <a:cs typeface="Times New Roman" pitchFamily="18" charset="0"/>
              </a:rPr>
              <a:t>3.</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За счет фактически поступивших доходов от оказания платных услуг и компенсации затрат государства в бюджет Курского муниципального района Ставропольского края от оказания услуг по ведению бухгалтерского учета муниципального образования Балтийского сельсовета Курского района Ставропольского края, увеличены бюджетные ассигнования Финансовому управлению администрации Курского муниципального района Ставропольского края на </a:t>
            </a:r>
            <a:r>
              <a:rPr kumimoji="0" lang="ru-RU" sz="1400" b="1" i="0" u="none" strike="noStrike" cap="none" normalizeH="0" baseline="0" dirty="0" smtClean="0">
                <a:ln>
                  <a:noFill/>
                </a:ln>
                <a:solidFill>
                  <a:schemeClr val="tx1"/>
                </a:solidFill>
                <a:effectLst/>
                <a:ea typeface="Times New Roman" pitchFamily="18" charset="0"/>
                <a:cs typeface="Times New Roman" pitchFamily="18" charset="0"/>
              </a:rPr>
              <a:t>78,40</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тыс. рублей.</a:t>
            </a:r>
            <a:endParaRPr kumimoji="0" lang="ru-RU" sz="14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Times New Roman" pitchFamily="18" charset="0"/>
                <a:cs typeface="Times New Roman" pitchFamily="18" charset="0"/>
              </a:rPr>
              <a:t>4.</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МУК «</a:t>
            </a:r>
            <a:r>
              <a:rPr kumimoji="0" lang="ru-RU" sz="1400" b="0" i="0" u="none" strike="noStrike" cap="none" normalizeH="0" baseline="0" dirty="0" err="1" smtClean="0">
                <a:ln>
                  <a:noFill/>
                </a:ln>
                <a:solidFill>
                  <a:schemeClr val="tx1"/>
                </a:solidFill>
                <a:effectLst/>
                <a:ea typeface="Times New Roman" pitchFamily="18" charset="0"/>
                <a:cs typeface="Times New Roman" pitchFamily="18" charset="0"/>
              </a:rPr>
              <a:t>Межпоселенческий</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районный Дом культуры» Курского муниципального района Ставропольского края увеличены доходы от денежных взыскания (штрафы) за нарушение законодательства Российской Федерации о контрактной системе в сфере закупок товаров, работ, услуг для обеспечения муниципальных нужд (в нарушении пункта 2.1. муниципального контракта на поставку передвижного автоклуба от 03 июня 2019 г. № 1, направлена претензия от 12 сентября 2019 г. № 126 № 1 и от 05 ноября 2019 г. № 166 Обществу с ограниченной ответственностью «Ф5 Групп» о начислении пени по просрочке исполнения контракта) – </a:t>
            </a:r>
            <a:r>
              <a:rPr kumimoji="0" lang="ru-RU" sz="1400" b="1" i="0" u="none" strike="noStrike" cap="none" normalizeH="0" baseline="0" dirty="0" smtClean="0">
                <a:ln>
                  <a:noFill/>
                </a:ln>
                <a:solidFill>
                  <a:schemeClr val="tx1"/>
                </a:solidFill>
                <a:effectLst/>
                <a:ea typeface="Times New Roman" pitchFamily="18" charset="0"/>
                <a:cs typeface="Times New Roman" pitchFamily="18" charset="0"/>
              </a:rPr>
              <a:t>68,88</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 тыс. рублей.</a:t>
            </a:r>
            <a:endParaRPr kumimoji="0" lang="ru-RU" sz="1400" b="0" i="0" u="none" strike="noStrike" cap="none" normalizeH="0" baseline="0" dirty="0" smtClean="0">
              <a:ln>
                <a:noFill/>
              </a:ln>
              <a:solidFill>
                <a:schemeClr val="tx1"/>
              </a:solidFill>
              <a:effectLst/>
              <a:cs typeface="Arial" pitchFamily="34" charset="0"/>
            </a:endParaRPr>
          </a:p>
        </p:txBody>
      </p:sp>
      <p:sp>
        <p:nvSpPr>
          <p:cNvPr id="10" name="Прямоугольник 9"/>
          <p:cNvSpPr/>
          <p:nvPr/>
        </p:nvSpPr>
        <p:spPr>
          <a:xfrm>
            <a:off x="152400" y="2819400"/>
            <a:ext cx="6248400" cy="4185761"/>
          </a:xfrm>
          <a:prstGeom prst="rect">
            <a:avLst/>
          </a:prstGeom>
        </p:spPr>
        <p:txBody>
          <a:bodyPr wrap="square">
            <a:spAutoFit/>
          </a:bodyPr>
          <a:lstStyle/>
          <a:p>
            <a:pPr lvl="0" indent="449263" algn="just" eaLnBrk="0" fontAlgn="base" hangingPunct="0">
              <a:spcBef>
                <a:spcPct val="0"/>
              </a:spcBef>
              <a:spcAft>
                <a:spcPct val="0"/>
              </a:spcAft>
            </a:pPr>
            <a:r>
              <a:rPr lang="ru-RU" sz="1400" b="1" dirty="0" smtClean="0">
                <a:ea typeface="Times New Roman" pitchFamily="18" charset="0"/>
                <a:cs typeface="Times New Roman" pitchFamily="18" charset="0"/>
              </a:rPr>
              <a:t>5.</a:t>
            </a:r>
            <a:r>
              <a:rPr lang="ru-RU" sz="1400" dirty="0" smtClean="0">
                <a:ea typeface="Times New Roman" pitchFamily="18" charset="0"/>
                <a:cs typeface="Times New Roman" pitchFamily="18" charset="0"/>
              </a:rPr>
              <a:t> В связи с невыполнением  налога на доходы физических лиц на 5 200,00 тыс. рублей,  единого налога  на вмененный доход для отдельных видов деятельности на 1 000,00 тыс. рублей, налога, доходов, получаемых в виде арендной платы за земельные участки, государственная собственность на которые не разграничена, а также средства от продажи права на заключение договоров аренды указанных земельных участков на 2 531,00 тыс. рублей, плановые назначения по данным видам доходов уменьшить, при этом увеличив – доходы от единого сельскохозяйственного налога на  6 200,00 тыс. рублей, от перечисления части прибыли, остающейся после уплаты налогов и иных обязательных платежей муниципальных унитарных предприятий, созданных муниципальным районом на 332,00 тыс. рублей, от платы за иные виды негативного воздействия на окружающую среду на 48,00 тыс. рублей, от продажи земельных участков, государственная собственность на которые не разграничена и которые расположены в границах сельских поселений межселенных территорий муниципальных районов на 1 551,00 тыс. рублей, от штрафов, санкций, возмещения ущерба на 600,00 тыс. рублей.</a:t>
            </a:r>
          </a:p>
          <a:p>
            <a:pPr indent="449263" algn="just" eaLnBrk="0" fontAlgn="base" hangingPunct="0">
              <a:spcBef>
                <a:spcPct val="0"/>
              </a:spcBef>
              <a:spcAft>
                <a:spcPct val="0"/>
              </a:spcAft>
            </a:pPr>
            <a:r>
              <a:rPr lang="ru-RU" sz="1400" b="1" dirty="0" smtClean="0"/>
              <a:t>6. </a:t>
            </a:r>
            <a:r>
              <a:rPr lang="ru-RU" sz="1400" dirty="0" smtClean="0"/>
              <a:t>Учтены передвижки бюджетных средств по разделам, согласно поданным письмам главных распорядителей средств бюджета.</a:t>
            </a:r>
          </a:p>
          <a:p>
            <a:pPr lvl="0" indent="449263" algn="just" eaLnBrk="0" fontAlgn="base" hangingPunct="0">
              <a:spcBef>
                <a:spcPct val="0"/>
              </a:spcBef>
              <a:spcAft>
                <a:spcPct val="0"/>
              </a:spcAft>
            </a:pPr>
            <a:endParaRPr lang="ru-RU" sz="1400" dirty="0" smtClean="0">
              <a:cs typeface="Arial" pitchFamily="34" charset="0"/>
            </a:endParaRPr>
          </a:p>
        </p:txBody>
      </p:sp>
      <p:pic>
        <p:nvPicPr>
          <p:cNvPr id="4100" name="Picture 4" descr="https://newsbuzz.ru/wp-content/uploads/2017/12/909.jpg"/>
          <p:cNvPicPr>
            <a:picLocks noChangeAspect="1" noChangeArrowheads="1"/>
          </p:cNvPicPr>
          <p:nvPr/>
        </p:nvPicPr>
        <p:blipFill>
          <a:blip r:embed="rId2" cstate="print"/>
          <a:srcRect/>
          <a:stretch>
            <a:fillRect/>
          </a:stretch>
        </p:blipFill>
        <p:spPr bwMode="auto">
          <a:xfrm>
            <a:off x="6400800" y="2819400"/>
            <a:ext cx="2540000" cy="1905000"/>
          </a:xfrm>
          <a:prstGeom prst="rect">
            <a:avLst/>
          </a:prstGeom>
          <a:ln>
            <a:noFill/>
          </a:ln>
          <a:effectLst>
            <a:softEdge rad="112500"/>
          </a:effectLst>
        </p:spPr>
      </p:pic>
      <p:pic>
        <p:nvPicPr>
          <p:cNvPr id="4102" name="Picture 6" descr="https://ibuh.info/wp-content/uploads/2017/06/kv.jpg"/>
          <p:cNvPicPr>
            <a:picLocks noChangeAspect="1" noChangeArrowheads="1"/>
          </p:cNvPicPr>
          <p:nvPr/>
        </p:nvPicPr>
        <p:blipFill>
          <a:blip r:embed="rId3" cstate="print"/>
          <a:srcRect l="11111" t="7407" r="7407" b="7407"/>
          <a:stretch>
            <a:fillRect/>
          </a:stretch>
        </p:blipFill>
        <p:spPr bwMode="auto">
          <a:xfrm>
            <a:off x="6705600" y="4648200"/>
            <a:ext cx="1967948" cy="2057400"/>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05000"/>
            <a:ext cx="2667000" cy="369332"/>
          </a:xfrm>
          <a:prstGeom prst="rect">
            <a:avLst/>
          </a:prstGeom>
          <a:noFill/>
        </p:spPr>
        <p:txBody>
          <a:bodyPr wrap="square" rtlCol="0">
            <a:spAutoFit/>
          </a:bodyPr>
          <a:lstStyle/>
          <a:p>
            <a:pPr algn="ctr"/>
            <a:r>
              <a:rPr lang="ru-RU" dirty="0" smtClean="0">
                <a:cs typeface="Times New Roman" pitchFamily="18" charset="0"/>
              </a:rPr>
              <a:t>Доходная часть бюджета</a:t>
            </a:r>
            <a:endParaRPr lang="ru-RU" dirty="0">
              <a:cs typeface="Times New Roman" pitchFamily="18" charset="0"/>
            </a:endParaRPr>
          </a:p>
        </p:txBody>
      </p:sp>
      <p:sp>
        <p:nvSpPr>
          <p:cNvPr id="4" name="TextBox 3"/>
          <p:cNvSpPr txBox="1"/>
          <p:nvPr/>
        </p:nvSpPr>
        <p:spPr>
          <a:xfrm>
            <a:off x="152400" y="3429000"/>
            <a:ext cx="2743200" cy="369332"/>
          </a:xfrm>
          <a:prstGeom prst="rect">
            <a:avLst/>
          </a:prstGeom>
          <a:noFill/>
        </p:spPr>
        <p:txBody>
          <a:bodyPr wrap="square" rtlCol="0">
            <a:spAutoFit/>
          </a:bodyPr>
          <a:lstStyle/>
          <a:p>
            <a:pPr algn="ctr"/>
            <a:r>
              <a:rPr lang="ru-RU" dirty="0" smtClean="0">
                <a:cs typeface="Times New Roman" pitchFamily="18" charset="0"/>
              </a:rPr>
              <a:t>Расходная часть бюджета</a:t>
            </a:r>
            <a:endParaRPr lang="ru-RU" dirty="0">
              <a:cs typeface="Times New Roman" pitchFamily="18" charset="0"/>
            </a:endParaRPr>
          </a:p>
        </p:txBody>
      </p:sp>
      <p:sp>
        <p:nvSpPr>
          <p:cNvPr id="6" name="TextBox 5"/>
          <p:cNvSpPr txBox="1"/>
          <p:nvPr/>
        </p:nvSpPr>
        <p:spPr>
          <a:xfrm>
            <a:off x="152400" y="4876800"/>
            <a:ext cx="2971800" cy="646331"/>
          </a:xfrm>
          <a:prstGeom prst="rect">
            <a:avLst/>
          </a:prstGeom>
          <a:noFill/>
        </p:spPr>
        <p:txBody>
          <a:bodyPr wrap="square" rtlCol="0">
            <a:spAutoFit/>
          </a:bodyPr>
          <a:lstStyle/>
          <a:p>
            <a:pPr algn="ctr"/>
            <a:r>
              <a:rPr lang="ru-RU" dirty="0" smtClean="0">
                <a:cs typeface="Times New Roman" pitchFamily="18" charset="0"/>
              </a:rPr>
              <a:t>Источники финансирования дефицита бюджета</a:t>
            </a:r>
            <a:endParaRPr lang="ru-RU" dirty="0">
              <a:cs typeface="Times New Roman" pitchFamily="18" charset="0"/>
            </a:endParaRPr>
          </a:p>
        </p:txBody>
      </p:sp>
      <p:sp>
        <p:nvSpPr>
          <p:cNvPr id="7" name="TextBox 6"/>
          <p:cNvSpPr txBox="1"/>
          <p:nvPr/>
        </p:nvSpPr>
        <p:spPr>
          <a:xfrm>
            <a:off x="5410200" y="1828800"/>
            <a:ext cx="1295400" cy="646331"/>
          </a:xfrm>
          <a:prstGeom prst="rect">
            <a:avLst/>
          </a:prstGeom>
          <a:noFill/>
        </p:spPr>
        <p:txBody>
          <a:bodyPr wrap="square" rtlCol="0">
            <a:spAutoFit/>
          </a:bodyPr>
          <a:lstStyle/>
          <a:p>
            <a:pPr algn="ctr"/>
            <a:r>
              <a:rPr lang="ru-RU" b="1" dirty="0" smtClean="0"/>
              <a:t>+12 194,22 </a:t>
            </a:r>
            <a:r>
              <a:rPr lang="ru-RU" dirty="0" smtClean="0">
                <a:cs typeface="Times New Roman" pitchFamily="18" charset="0"/>
              </a:rPr>
              <a:t>тыс</a:t>
            </a:r>
            <a:r>
              <a:rPr lang="ru-RU" dirty="0" smtClean="0">
                <a:cs typeface="Times New Roman" pitchFamily="18" charset="0"/>
              </a:rPr>
              <a:t>. руб.</a:t>
            </a:r>
          </a:p>
        </p:txBody>
      </p:sp>
      <p:sp>
        <p:nvSpPr>
          <p:cNvPr id="8" name="TextBox 7"/>
          <p:cNvSpPr txBox="1"/>
          <p:nvPr/>
        </p:nvSpPr>
        <p:spPr>
          <a:xfrm>
            <a:off x="5410200" y="3352800"/>
            <a:ext cx="1295400" cy="646331"/>
          </a:xfrm>
          <a:prstGeom prst="rect">
            <a:avLst/>
          </a:prstGeom>
          <a:noFill/>
        </p:spPr>
        <p:txBody>
          <a:bodyPr wrap="square" rtlCol="0">
            <a:spAutoFit/>
          </a:bodyPr>
          <a:lstStyle/>
          <a:p>
            <a:pPr algn="ctr"/>
            <a:r>
              <a:rPr lang="ru-RU" b="1" dirty="0" smtClean="0"/>
              <a:t>+ 12 335,08 </a:t>
            </a:r>
            <a:r>
              <a:rPr lang="ru-RU" dirty="0" smtClean="0">
                <a:cs typeface="Times New Roman" pitchFamily="18" charset="0"/>
              </a:rPr>
              <a:t>тыс</a:t>
            </a:r>
            <a:r>
              <a:rPr lang="ru-RU" dirty="0" smtClean="0">
                <a:cs typeface="Times New Roman" pitchFamily="18" charset="0"/>
              </a:rPr>
              <a:t>. руб.</a:t>
            </a:r>
            <a:endParaRPr lang="ru-RU" dirty="0">
              <a:cs typeface="Times New Roman" pitchFamily="18" charset="0"/>
            </a:endParaRPr>
          </a:p>
        </p:txBody>
      </p:sp>
      <p:sp>
        <p:nvSpPr>
          <p:cNvPr id="9" name="TextBox 8"/>
          <p:cNvSpPr txBox="1"/>
          <p:nvPr/>
        </p:nvSpPr>
        <p:spPr>
          <a:xfrm>
            <a:off x="5410200" y="4876800"/>
            <a:ext cx="1219200" cy="646331"/>
          </a:xfrm>
          <a:prstGeom prst="rect">
            <a:avLst/>
          </a:prstGeom>
          <a:noFill/>
        </p:spPr>
        <p:txBody>
          <a:bodyPr wrap="square" rtlCol="0">
            <a:spAutoFit/>
          </a:bodyPr>
          <a:lstStyle/>
          <a:p>
            <a:pPr algn="ctr"/>
            <a:r>
              <a:rPr lang="ru-RU" b="1" dirty="0" smtClean="0">
                <a:cs typeface="Times New Roman" pitchFamily="18" charset="0"/>
              </a:rPr>
              <a:t>+ 140,86</a:t>
            </a:r>
            <a:endParaRPr lang="ru-RU" b="1" dirty="0" smtClean="0">
              <a:cs typeface="Times New Roman" pitchFamily="18" charset="0"/>
            </a:endParaRPr>
          </a:p>
          <a:p>
            <a:pPr algn="ctr"/>
            <a:r>
              <a:rPr lang="ru-RU" dirty="0" smtClean="0">
                <a:cs typeface="Times New Roman" pitchFamily="18" charset="0"/>
              </a:rPr>
              <a:t>тыс. руб.</a:t>
            </a:r>
            <a:endParaRPr lang="ru-RU" dirty="0">
              <a:cs typeface="Times New Roman" pitchFamily="18" charset="0"/>
            </a:endParaRPr>
          </a:p>
        </p:txBody>
      </p:sp>
      <p:sp>
        <p:nvSpPr>
          <p:cNvPr id="13" name="Стрелка вниз 12"/>
          <p:cNvSpPr/>
          <p:nvPr/>
        </p:nvSpPr>
        <p:spPr>
          <a:xfrm rot="10800000">
            <a:off x="4724400" y="4648200"/>
            <a:ext cx="609600" cy="1066800"/>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rot="10800000">
            <a:off x="4724400" y="1524000"/>
            <a:ext cx="609600" cy="1066800"/>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rot="10800000">
            <a:off x="4724400" y="3124200"/>
            <a:ext cx="609600" cy="1066800"/>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3048000" y="1828800"/>
            <a:ext cx="1447800" cy="646331"/>
          </a:xfrm>
          <a:prstGeom prst="rect">
            <a:avLst/>
          </a:prstGeom>
          <a:noFill/>
        </p:spPr>
        <p:txBody>
          <a:bodyPr wrap="square" rtlCol="0">
            <a:spAutoFit/>
          </a:bodyPr>
          <a:lstStyle/>
          <a:p>
            <a:pPr algn="ctr"/>
            <a:r>
              <a:rPr lang="ru-RU" b="1" dirty="0" smtClean="0">
                <a:cs typeface="Times New Roman" pitchFamily="18" charset="0"/>
              </a:rPr>
              <a:t>1 328 479,00</a:t>
            </a:r>
          </a:p>
          <a:p>
            <a:pPr algn="ctr"/>
            <a:r>
              <a:rPr lang="ru-RU" dirty="0" smtClean="0">
                <a:cs typeface="Times New Roman" pitchFamily="18" charset="0"/>
              </a:rPr>
              <a:t>тыс</a:t>
            </a:r>
            <a:r>
              <a:rPr lang="ru-RU" dirty="0" smtClean="0">
                <a:cs typeface="Times New Roman" pitchFamily="18" charset="0"/>
              </a:rPr>
              <a:t>. руб.</a:t>
            </a:r>
          </a:p>
        </p:txBody>
      </p:sp>
      <p:sp>
        <p:nvSpPr>
          <p:cNvPr id="17" name="TextBox 16"/>
          <p:cNvSpPr txBox="1"/>
          <p:nvPr/>
        </p:nvSpPr>
        <p:spPr>
          <a:xfrm>
            <a:off x="7086600" y="1828800"/>
            <a:ext cx="1752600" cy="646331"/>
          </a:xfrm>
          <a:prstGeom prst="rect">
            <a:avLst/>
          </a:prstGeom>
          <a:noFill/>
        </p:spPr>
        <p:txBody>
          <a:bodyPr wrap="square" rtlCol="0">
            <a:spAutoFit/>
          </a:bodyPr>
          <a:lstStyle/>
          <a:p>
            <a:pPr algn="ctr"/>
            <a:r>
              <a:rPr lang="ru-RU" b="1" dirty="0" smtClean="0">
                <a:cs typeface="Times New Roman" pitchFamily="18" charset="0"/>
              </a:rPr>
              <a:t>1 </a:t>
            </a:r>
            <a:r>
              <a:rPr lang="ru-RU" b="1" dirty="0" smtClean="0">
                <a:cs typeface="Times New Roman" pitchFamily="18" charset="0"/>
              </a:rPr>
              <a:t>340 673,22</a:t>
            </a:r>
            <a:endParaRPr lang="ru-RU" b="1" dirty="0" smtClean="0">
              <a:cs typeface="Times New Roman" pitchFamily="18" charset="0"/>
            </a:endParaRPr>
          </a:p>
          <a:p>
            <a:pPr algn="ctr"/>
            <a:r>
              <a:rPr lang="ru-RU" dirty="0" smtClean="0">
                <a:cs typeface="Times New Roman" pitchFamily="18" charset="0"/>
              </a:rPr>
              <a:t>тыс. руб.</a:t>
            </a:r>
          </a:p>
        </p:txBody>
      </p:sp>
      <p:sp>
        <p:nvSpPr>
          <p:cNvPr id="18" name="TextBox 17"/>
          <p:cNvSpPr txBox="1"/>
          <p:nvPr/>
        </p:nvSpPr>
        <p:spPr>
          <a:xfrm>
            <a:off x="3048000" y="3316069"/>
            <a:ext cx="1447800" cy="646331"/>
          </a:xfrm>
          <a:prstGeom prst="rect">
            <a:avLst/>
          </a:prstGeom>
          <a:noFill/>
        </p:spPr>
        <p:txBody>
          <a:bodyPr wrap="square" rtlCol="0">
            <a:spAutoFit/>
          </a:bodyPr>
          <a:lstStyle/>
          <a:p>
            <a:pPr algn="ctr"/>
            <a:r>
              <a:rPr lang="ru-RU" b="1" dirty="0" smtClean="0">
                <a:cs typeface="Times New Roman" pitchFamily="18" charset="0"/>
              </a:rPr>
              <a:t>1 352 998,32</a:t>
            </a:r>
          </a:p>
          <a:p>
            <a:pPr algn="ctr"/>
            <a:r>
              <a:rPr lang="ru-RU" dirty="0" smtClean="0">
                <a:cs typeface="Times New Roman" pitchFamily="18" charset="0"/>
              </a:rPr>
              <a:t>тыс</a:t>
            </a:r>
            <a:r>
              <a:rPr lang="ru-RU" dirty="0" smtClean="0">
                <a:cs typeface="Times New Roman" pitchFamily="18" charset="0"/>
              </a:rPr>
              <a:t>. руб.</a:t>
            </a:r>
          </a:p>
        </p:txBody>
      </p:sp>
      <p:sp>
        <p:nvSpPr>
          <p:cNvPr id="19" name="TextBox 18"/>
          <p:cNvSpPr txBox="1"/>
          <p:nvPr/>
        </p:nvSpPr>
        <p:spPr>
          <a:xfrm>
            <a:off x="7239000" y="3352800"/>
            <a:ext cx="1447800" cy="646331"/>
          </a:xfrm>
          <a:prstGeom prst="rect">
            <a:avLst/>
          </a:prstGeom>
          <a:noFill/>
        </p:spPr>
        <p:txBody>
          <a:bodyPr wrap="square" rtlCol="0">
            <a:spAutoFit/>
          </a:bodyPr>
          <a:lstStyle/>
          <a:p>
            <a:pPr algn="ctr"/>
            <a:r>
              <a:rPr lang="ru-RU" b="1" dirty="0" smtClean="0">
                <a:cs typeface="Times New Roman" pitchFamily="18" charset="0"/>
              </a:rPr>
              <a:t>1 </a:t>
            </a:r>
            <a:r>
              <a:rPr lang="ru-RU" b="1" dirty="0" smtClean="0">
                <a:cs typeface="Times New Roman" pitchFamily="18" charset="0"/>
              </a:rPr>
              <a:t>365 333,40</a:t>
            </a:r>
            <a:endParaRPr lang="ru-RU" b="1" dirty="0" smtClean="0">
              <a:cs typeface="Times New Roman" pitchFamily="18" charset="0"/>
            </a:endParaRPr>
          </a:p>
          <a:p>
            <a:pPr algn="ctr"/>
            <a:r>
              <a:rPr lang="ru-RU" dirty="0" smtClean="0">
                <a:cs typeface="Times New Roman" pitchFamily="18" charset="0"/>
              </a:rPr>
              <a:t>тыс. руб.</a:t>
            </a:r>
          </a:p>
        </p:txBody>
      </p:sp>
      <p:sp>
        <p:nvSpPr>
          <p:cNvPr id="20" name="TextBox 19"/>
          <p:cNvSpPr txBox="1"/>
          <p:nvPr/>
        </p:nvSpPr>
        <p:spPr>
          <a:xfrm>
            <a:off x="3048000" y="4876800"/>
            <a:ext cx="1447800" cy="646331"/>
          </a:xfrm>
          <a:prstGeom prst="rect">
            <a:avLst/>
          </a:prstGeom>
          <a:noFill/>
        </p:spPr>
        <p:txBody>
          <a:bodyPr wrap="square" rtlCol="0">
            <a:spAutoFit/>
          </a:bodyPr>
          <a:lstStyle/>
          <a:p>
            <a:pPr algn="ctr"/>
            <a:r>
              <a:rPr lang="ru-RU" b="1" dirty="0" smtClean="0"/>
              <a:t>24 519,32 </a:t>
            </a:r>
            <a:r>
              <a:rPr lang="ru-RU" dirty="0" smtClean="0">
                <a:cs typeface="Times New Roman" pitchFamily="18" charset="0"/>
              </a:rPr>
              <a:t>тыс</a:t>
            </a:r>
            <a:r>
              <a:rPr lang="ru-RU" dirty="0" smtClean="0">
                <a:cs typeface="Times New Roman" pitchFamily="18" charset="0"/>
              </a:rPr>
              <a:t>. руб.</a:t>
            </a:r>
          </a:p>
        </p:txBody>
      </p:sp>
      <p:sp>
        <p:nvSpPr>
          <p:cNvPr id="21" name="TextBox 20"/>
          <p:cNvSpPr txBox="1"/>
          <p:nvPr/>
        </p:nvSpPr>
        <p:spPr>
          <a:xfrm>
            <a:off x="7239000" y="4876800"/>
            <a:ext cx="1447800" cy="646331"/>
          </a:xfrm>
          <a:prstGeom prst="rect">
            <a:avLst/>
          </a:prstGeom>
          <a:noFill/>
        </p:spPr>
        <p:txBody>
          <a:bodyPr wrap="square" rtlCol="0">
            <a:spAutoFit/>
          </a:bodyPr>
          <a:lstStyle/>
          <a:p>
            <a:pPr algn="ctr"/>
            <a:r>
              <a:rPr lang="ru-RU" b="1" dirty="0" smtClean="0"/>
              <a:t>24 </a:t>
            </a:r>
            <a:r>
              <a:rPr lang="ru-RU" b="1" dirty="0" smtClean="0"/>
              <a:t>660,18 </a:t>
            </a:r>
            <a:r>
              <a:rPr lang="ru-RU" dirty="0" smtClean="0">
                <a:cs typeface="Times New Roman" pitchFamily="18" charset="0"/>
              </a:rPr>
              <a:t>тыс</a:t>
            </a:r>
            <a:r>
              <a:rPr lang="ru-RU" dirty="0" smtClean="0">
                <a:cs typeface="Times New Roman" pitchFamily="18" charset="0"/>
              </a:rPr>
              <a:t>. руб.</a:t>
            </a:r>
          </a:p>
        </p:txBody>
      </p:sp>
      <p:sp>
        <p:nvSpPr>
          <p:cNvPr id="25" name="TextBox 2"/>
          <p:cNvSpPr txBox="1"/>
          <p:nvPr/>
        </p:nvSpPr>
        <p:spPr>
          <a:xfrm>
            <a:off x="2514600" y="838200"/>
            <a:ext cx="2514600" cy="369332"/>
          </a:xfrm>
          <a:prstGeom prst="rect">
            <a:avLst/>
          </a:prstGeom>
          <a:noFill/>
        </p:spPr>
        <p:txBody>
          <a:bodyPr wrap="square" rtlCol="0">
            <a:spAutoFit/>
          </a:bodyPr>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ctr"/>
            <a:r>
              <a:rPr lang="ru-RU" dirty="0" smtClean="0">
                <a:cs typeface="Times New Roman" pitchFamily="18" charset="0"/>
              </a:rPr>
              <a:t>утвержденный бюджет</a:t>
            </a:r>
          </a:p>
        </p:txBody>
      </p:sp>
      <p:sp>
        <p:nvSpPr>
          <p:cNvPr id="26" name="TextBox 3"/>
          <p:cNvSpPr txBox="1"/>
          <p:nvPr/>
        </p:nvSpPr>
        <p:spPr>
          <a:xfrm>
            <a:off x="6781800" y="685800"/>
            <a:ext cx="2362200" cy="646331"/>
          </a:xfrm>
          <a:prstGeom prst="rect">
            <a:avLst/>
          </a:prstGeom>
          <a:noFill/>
        </p:spPr>
        <p:txBody>
          <a:bodyPr wrap="square" rtlCol="0">
            <a:spAutoFit/>
          </a:bodyPr>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ctr"/>
            <a:r>
              <a:rPr lang="ru-RU" dirty="0" smtClean="0">
                <a:cs typeface="Times New Roman" pitchFamily="18" charset="0"/>
              </a:rPr>
              <a:t>с учетом </a:t>
            </a:r>
          </a:p>
          <a:p>
            <a:pPr algn="ctr"/>
            <a:r>
              <a:rPr lang="ru-RU" dirty="0" smtClean="0">
                <a:cs typeface="Times New Roman" pitchFamily="18" charset="0"/>
              </a:rPr>
              <a:t> принятых изменений</a:t>
            </a:r>
            <a:endParaRPr lang="ru-RU" dirty="0">
              <a:cs typeface="Times New Roman" pitchFamily="18" charset="0"/>
            </a:endParaRPr>
          </a:p>
        </p:txBody>
      </p:sp>
      <p:sp>
        <p:nvSpPr>
          <p:cNvPr id="27" name="TextBox 26"/>
          <p:cNvSpPr txBox="1"/>
          <p:nvPr/>
        </p:nvSpPr>
        <p:spPr>
          <a:xfrm>
            <a:off x="5257800" y="838200"/>
            <a:ext cx="1447800" cy="369332"/>
          </a:xfrm>
          <a:prstGeom prst="rect">
            <a:avLst/>
          </a:prstGeom>
          <a:noFill/>
        </p:spPr>
        <p:txBody>
          <a:bodyPr wrap="square" rtlCol="0">
            <a:spAutoFit/>
          </a:bodyPr>
          <a:lstStyle/>
          <a:p>
            <a:pPr algn="ctr"/>
            <a:r>
              <a:rPr lang="ru-RU" dirty="0" smtClean="0">
                <a:cs typeface="Times New Roman" pitchFamily="18" charset="0"/>
              </a:rPr>
              <a:t>отклонение</a:t>
            </a:r>
            <a:endParaRPr lang="ru-RU" dirty="0">
              <a:cs typeface="Times New Roman" pitchFamily="18" charset="0"/>
            </a:endParaRPr>
          </a:p>
        </p:txBody>
      </p:sp>
      <p:sp>
        <p:nvSpPr>
          <p:cNvPr id="28" name="TextBox 27"/>
          <p:cNvSpPr txBox="1"/>
          <p:nvPr/>
        </p:nvSpPr>
        <p:spPr>
          <a:xfrm>
            <a:off x="1905000" y="228600"/>
            <a:ext cx="4349076" cy="369332"/>
          </a:xfrm>
          <a:prstGeom prst="rect">
            <a:avLst/>
          </a:prstGeom>
          <a:noFill/>
        </p:spPr>
        <p:txBody>
          <a:bodyPr wrap="none" rtlCol="0">
            <a:spAutoFit/>
          </a:bodyPr>
          <a:lstStyle/>
          <a:p>
            <a:pPr algn="ctr"/>
            <a:r>
              <a:rPr lang="ru-RU" b="1" dirty="0" smtClean="0">
                <a:cs typeface="Times New Roman" pitchFamily="18" charset="0"/>
              </a:rPr>
              <a:t>ОСНОВНЫЕ ХАРАКТЕРИСТИКИ БЮДЖЕТА:</a:t>
            </a:r>
            <a:endParaRPr lang="ru-RU" b="1" dirty="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8610</TotalTime>
  <Words>1040</Words>
  <PresentationFormat>Экран (4:3)</PresentationFormat>
  <Paragraphs>93</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СУФД</dc:creator>
  <cp:lastModifiedBy>Пользователь Windows</cp:lastModifiedBy>
  <cp:revision>475</cp:revision>
  <dcterms:created xsi:type="dcterms:W3CDTF">2017-08-15T11:56:06Z</dcterms:created>
  <dcterms:modified xsi:type="dcterms:W3CDTF">2019-12-24T05:23:51Z</dcterms:modified>
</cp:coreProperties>
</file>