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5" r:id="rId2"/>
    <p:sldId id="299" r:id="rId3"/>
    <p:sldId id="300" r:id="rId4"/>
    <p:sldId id="301" r:id="rId5"/>
    <p:sldId id="298" r:id="rId6"/>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0" d="100"/>
          <a:sy n="90" d="100"/>
        </p:scale>
        <p:origin x="-2244" y="-5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799BB-8852-4B4A-8776-6E7E48B99DC0}" type="datetimeFigureOut">
              <a:rPr lang="ru-RU" smtClean="0"/>
              <a:pPr/>
              <a:t>23.01.2020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9E1F58-664D-484F-B1E3-1000CA54183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E9E1F58-664D-484F-B1E3-1000CA54183F}" type="slidenum">
              <a:rPr lang="ru-RU" smtClean="0"/>
              <a:pPr/>
              <a:t>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50000">
              <a:schemeClr val="accent4">
                <a:lumMod val="20000"/>
                <a:lumOff val="80000"/>
              </a:schemeClr>
            </a:gs>
            <a:gs pos="100000">
              <a:schemeClr val="accent5">
                <a:lumMod val="40000"/>
                <a:lumOff val="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7467600" cy="3539430"/>
          </a:xfrm>
          <a:prstGeom prst="rect">
            <a:avLst/>
          </a:prstGeom>
          <a:noFill/>
        </p:spPr>
        <p:txBody>
          <a:bodyPr wrap="square" rtlCol="0">
            <a:spAutoFit/>
          </a:bodyPr>
          <a:lstStyle/>
          <a:p>
            <a:pPr algn="ctr"/>
            <a:r>
              <a:rPr lang="ru-RU" sz="2800" b="1" i="1" dirty="0" smtClean="0">
                <a:latin typeface="Times New Roman" pitchFamily="18" charset="0"/>
                <a:cs typeface="Times New Roman" pitchFamily="18" charset="0"/>
              </a:rPr>
              <a:t>Решение № </a:t>
            </a:r>
            <a:r>
              <a:rPr lang="ru-RU" sz="2800" b="1" i="1" dirty="0" smtClean="0">
                <a:latin typeface="Times New Roman" pitchFamily="18" charset="0"/>
                <a:cs typeface="Times New Roman" pitchFamily="18" charset="0"/>
              </a:rPr>
              <a:t>174 </a:t>
            </a:r>
            <a:r>
              <a:rPr lang="ru-RU" sz="2800" b="1" i="1" dirty="0" smtClean="0">
                <a:latin typeface="Times New Roman" pitchFamily="18" charset="0"/>
                <a:cs typeface="Times New Roman" pitchFamily="18" charset="0"/>
              </a:rPr>
              <a:t>от </a:t>
            </a:r>
            <a:r>
              <a:rPr lang="ru-RU" sz="2800" b="1" i="1" dirty="0" smtClean="0">
                <a:latin typeface="Times New Roman" pitchFamily="18" charset="0"/>
                <a:cs typeface="Times New Roman" pitchFamily="18" charset="0"/>
              </a:rPr>
              <a:t>24 </a:t>
            </a:r>
            <a:r>
              <a:rPr lang="ru-RU" sz="2800" b="1" i="1" dirty="0" smtClean="0">
                <a:latin typeface="Times New Roman" pitchFamily="18" charset="0"/>
                <a:cs typeface="Times New Roman" pitchFamily="18" charset="0"/>
              </a:rPr>
              <a:t>декабря 2019 г.</a:t>
            </a:r>
          </a:p>
          <a:p>
            <a:pPr algn="ctr"/>
            <a:r>
              <a:rPr lang="ru-RU" sz="2800" b="1" i="1" dirty="0" smtClean="0">
                <a:latin typeface="Times New Roman" pitchFamily="18" charset="0"/>
                <a:cs typeface="Times New Roman" pitchFamily="18" charset="0"/>
              </a:rPr>
              <a:t>«О внесении изменений в решение совета Курского муниципального района Ставропольского края </a:t>
            </a:r>
          </a:p>
          <a:p>
            <a:pPr algn="ctr"/>
            <a:r>
              <a:rPr lang="ru-RU" sz="2800" b="1" i="1" dirty="0" smtClean="0">
                <a:latin typeface="Times New Roman" pitchFamily="18" charset="0"/>
                <a:cs typeface="Times New Roman" pitchFamily="18" charset="0"/>
              </a:rPr>
              <a:t>от 07 декабря 2018 г. № 97 «О бюджете Курского муниципального района Ставропольского края на 2019 год и плановый период 2020 и 2021 годов» </a:t>
            </a:r>
          </a:p>
        </p:txBody>
      </p:sp>
      <p:pic>
        <p:nvPicPr>
          <p:cNvPr id="1027" name="Picture 3" descr="C:\Users\СУФД\Desktop\2453456\Flag_of_Kursky_rayon_(Stavropol_krai).png"/>
          <p:cNvPicPr>
            <a:picLocks noChangeAspect="1" noChangeArrowheads="1"/>
          </p:cNvPicPr>
          <p:nvPr/>
        </p:nvPicPr>
        <p:blipFill>
          <a:blip r:embed="rId2" cstate="print"/>
          <a:srcRect/>
          <a:stretch>
            <a:fillRect/>
          </a:stretch>
        </p:blipFill>
        <p:spPr bwMode="auto">
          <a:xfrm>
            <a:off x="8077200" y="0"/>
            <a:ext cx="1066800" cy="938784"/>
          </a:xfrm>
          <a:prstGeom prst="rect">
            <a:avLst/>
          </a:prstGeom>
          <a:noFill/>
        </p:spPr>
      </p:pic>
      <p:pic>
        <p:nvPicPr>
          <p:cNvPr id="11266" name="Picture 2" descr="https://strategy24.ru/images/news/201912/6d53ea4b673e97574f9e139384396377.jpg"/>
          <p:cNvPicPr>
            <a:picLocks noChangeAspect="1" noChangeArrowheads="1"/>
          </p:cNvPicPr>
          <p:nvPr/>
        </p:nvPicPr>
        <p:blipFill>
          <a:blip r:embed="rId3"/>
          <a:srcRect/>
          <a:stretch>
            <a:fillRect/>
          </a:stretch>
        </p:blipFill>
        <p:spPr bwMode="auto">
          <a:xfrm>
            <a:off x="457200" y="4267200"/>
            <a:ext cx="6096000" cy="23622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152400"/>
            <a:ext cx="8839200" cy="3785652"/>
          </a:xfrm>
          <a:prstGeom prst="rect">
            <a:avLst/>
          </a:prstGeom>
        </p:spPr>
        <p:txBody>
          <a:bodyPr wrap="square">
            <a:spAutoFit/>
          </a:bodyPr>
          <a:lstStyle/>
          <a:p>
            <a:pPr algn="just"/>
            <a:r>
              <a:rPr lang="ru-RU" sz="1600" b="1" dirty="0" smtClean="0"/>
              <a:t>    1</a:t>
            </a:r>
            <a:r>
              <a:rPr lang="ru-RU" sz="1600" b="1" dirty="0" smtClean="0"/>
              <a:t>. </a:t>
            </a:r>
            <a:r>
              <a:rPr lang="ru-RU" sz="1600" dirty="0" smtClean="0"/>
              <a:t>На основании постановления Правительства Ставропольского края от 28 ноября 2019 г. № 532-п «О внесении изменения в распределение в 2019 году субсидий из бюджета Ставропольского края бюджетам муниципальных районов и городских округов Ставропольского края на проведение работ по благоустройству территории муниципальных общеобразовательных организаций Ставропольского края в рамках реализации подпрограммы «Развитие дошкольного, общего и дополнительного образования» государственной программы Ставропольского края «Развитие образования», утвержденное постановлением Правительства Ставропольского края от 06 марта 2019 г.    № 86-п, распоряжения администрации Курского муниципального района Ставропольского края от 11 декабря  2019 г. № 182-рк «О выделении денежных средств на выплату единовременного поощрения за безупречную и эффективную муниципальную службу </a:t>
            </a:r>
            <a:r>
              <a:rPr lang="ru-RU" sz="1600" dirty="0" err="1" smtClean="0"/>
              <a:t>Шаме</a:t>
            </a:r>
            <a:r>
              <a:rPr lang="ru-RU" sz="1600" dirty="0" smtClean="0"/>
              <a:t> Л.И.», распоряжения  администрации Курского муниципального района Ставропольского края от  12 декабря 2019 г. № 334-р «О внесении на рассмотрение совета Курского муниципального района Ставропольского края предложений о перераспределении утвержденных бюджетных ассигнований», и уведомлений, поступивших от министерства труда и социальной защиты населения Ставропольского края, министерства образования Ставропольского края</a:t>
            </a:r>
            <a:endParaRPr lang="ru-RU" sz="1600" dirty="0"/>
          </a:p>
        </p:txBody>
      </p:sp>
      <p:sp>
        <p:nvSpPr>
          <p:cNvPr id="4" name="TextBox 3"/>
          <p:cNvSpPr txBox="1"/>
          <p:nvPr/>
        </p:nvSpPr>
        <p:spPr>
          <a:xfrm>
            <a:off x="228600" y="3886200"/>
            <a:ext cx="6629400" cy="646331"/>
          </a:xfrm>
          <a:prstGeom prst="rect">
            <a:avLst/>
          </a:prstGeom>
          <a:solidFill>
            <a:srgbClr val="92D050"/>
          </a:solidFill>
        </p:spPr>
        <p:txBody>
          <a:bodyPr wrap="square" rtlCol="0">
            <a:spAutoFit/>
          </a:bodyPr>
          <a:lstStyle/>
          <a:p>
            <a:pPr algn="ctr"/>
            <a:r>
              <a:rPr lang="ru-RU" dirty="0" smtClean="0">
                <a:latin typeface="Calibri" pitchFamily="34" charset="0"/>
                <a:cs typeface="Calibri" pitchFamily="34" charset="0"/>
              </a:rPr>
              <a:t>увеличены бюджетные ассигнования на следующие мероприятия:</a:t>
            </a:r>
            <a:endParaRPr lang="ru-RU" dirty="0">
              <a:latin typeface="Calibri" pitchFamily="34" charset="0"/>
              <a:cs typeface="Calibri" pitchFamily="34" charset="0"/>
            </a:endParaRPr>
          </a:p>
        </p:txBody>
      </p:sp>
      <p:sp>
        <p:nvSpPr>
          <p:cNvPr id="5" name="Прямоугольник 4"/>
          <p:cNvSpPr/>
          <p:nvPr/>
        </p:nvSpPr>
        <p:spPr>
          <a:xfrm>
            <a:off x="228600" y="4572000"/>
            <a:ext cx="7010400" cy="2031325"/>
          </a:xfrm>
          <a:prstGeom prst="rect">
            <a:avLst/>
          </a:prstGeom>
        </p:spPr>
        <p:txBody>
          <a:bodyPr wrap="square">
            <a:spAutoFit/>
          </a:bodyPr>
          <a:lstStyle/>
          <a:p>
            <a:pPr algn="just">
              <a:buFont typeface="Wingdings" pitchFamily="2" charset="2"/>
              <a:buChar char="ü"/>
            </a:pPr>
            <a:r>
              <a:rPr lang="ru-RU" sz="1400" dirty="0" smtClean="0"/>
              <a:t>осуществление дорожной деятельности в отношении автомобильных дорог общего пользования, а также капитального ремонта и ремонта дворовых территорий многоквартирных домов, проездов к дворовым территориям многоквартирных домов населенных пунктов (автодорога «Подъезд к хутору Пролетарский от автомобильной дороги «</a:t>
            </a:r>
            <a:r>
              <a:rPr lang="ru-RU" sz="1400" dirty="0" err="1" smtClean="0"/>
              <a:t>Новопавловск</a:t>
            </a:r>
            <a:r>
              <a:rPr lang="ru-RU" sz="1400" dirty="0" smtClean="0"/>
              <a:t> - Курская» Курского района Ставропольского края) – </a:t>
            </a:r>
            <a:r>
              <a:rPr lang="ru-RU" sz="1400" b="1" dirty="0" smtClean="0"/>
              <a:t>0,16</a:t>
            </a:r>
            <a:r>
              <a:rPr lang="ru-RU" sz="1400" dirty="0" smtClean="0"/>
              <a:t> тыс. рублей; </a:t>
            </a:r>
          </a:p>
          <a:p>
            <a:pPr algn="just">
              <a:buFont typeface="Wingdings" pitchFamily="2" charset="2"/>
              <a:buChar char="ü"/>
            </a:pPr>
            <a:endParaRPr lang="ru-RU" sz="1400" dirty="0" smtClean="0"/>
          </a:p>
          <a:p>
            <a:pPr algn="just">
              <a:buFont typeface="Wingdings" pitchFamily="2" charset="2"/>
              <a:buChar char="ü"/>
            </a:pPr>
            <a:r>
              <a:rPr lang="ru-RU" sz="1400" dirty="0" smtClean="0"/>
              <a:t>выплата ежемесячной денежной компенсации на каждого ребенка в возрасте до 18 лет многодетным семьям – </a:t>
            </a:r>
            <a:r>
              <a:rPr lang="ru-RU" sz="1400" b="1" dirty="0" smtClean="0"/>
              <a:t>94,50</a:t>
            </a:r>
            <a:r>
              <a:rPr lang="ru-RU" sz="1400" dirty="0" smtClean="0"/>
              <a:t> тыс. рублей;</a:t>
            </a:r>
          </a:p>
        </p:txBody>
      </p:sp>
      <p:pic>
        <p:nvPicPr>
          <p:cNvPr id="10242" name="Picture 2" descr="https://thumbs.dreamstime.com/b/%D0%BA%D0%BE%D0%BD%D1%86%D0%B5%D0%BF%D1%86%D0%B8%D1%8F-%D1%81%D1%82%D1%80%D0%BE%D0%B8%D1%82%D0%B5-%D1%8C%D1%81%D1%82%D0%B2%D0%B0-%D0%BE%D1%80%D0%BE%D0%B3-%D0%B2%D0%B5%D0%BA%D1%82%D0%BE%D1%80%D0%B0-%D1%81-%D0%B7%D0%BD%D0%B0%D0%BA%D0%BE%D0%BC-37554645.jpg"/>
          <p:cNvPicPr>
            <a:picLocks noChangeAspect="1" noChangeArrowheads="1"/>
          </p:cNvPicPr>
          <p:nvPr/>
        </p:nvPicPr>
        <p:blipFill>
          <a:blip r:embed="rId2" cstate="print"/>
          <a:srcRect/>
          <a:stretch>
            <a:fillRect/>
          </a:stretch>
        </p:blipFill>
        <p:spPr bwMode="auto">
          <a:xfrm>
            <a:off x="7391400" y="4190999"/>
            <a:ext cx="1447800" cy="12774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46" name="Picture 6" descr="Кредит многодетным  в Кольчугине. Кредит для многодетных семей беларусь &#10;Подробнее по ссылке...&#10;💯 http://credit-tds.top/zaim&#10;&#10;&#10;&#10;&#10;&#10;Условия ипотечного кредита на покупку жилья и строительство, получение беспроцентного кредита, ставки в Сбербанке. Право на участие в программе будут иметь граждане РФ, взявшие жилищный кредит в российских кредитных организациях или АО &amp;quotДОМ. РФ» предложил использовать Единую информационную систему жилищного строительства (ЕИСЖС) для автоматизации процесса приема заявок на компенсацию ипотеки многодетным семьям. Ипотека многодетным семьям является льготной программой, находящейся на государственном контроле. Кредиты многодетным семьям белгород Льготы многодетным по кредиту Аижк кредиты многодетным Кредиты для многодетных рб Кредит сбербанк многодетным семьям"/>
          <p:cNvPicPr>
            <a:picLocks noChangeAspect="1" noChangeArrowheads="1"/>
          </p:cNvPicPr>
          <p:nvPr/>
        </p:nvPicPr>
        <p:blipFill>
          <a:blip r:embed="rId3"/>
          <a:srcRect/>
          <a:stretch>
            <a:fillRect/>
          </a:stretch>
        </p:blipFill>
        <p:spPr bwMode="auto">
          <a:xfrm>
            <a:off x="7239000" y="5715000"/>
            <a:ext cx="1524000" cy="990600"/>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152400" y="0"/>
            <a:ext cx="67056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buFont typeface="Wingdings" pitchFamily="2" charset="2"/>
              <a:buChar char="ü"/>
            </a:pPr>
            <a:r>
              <a:rPr lang="ru-RU" sz="1400" dirty="0" smtClean="0"/>
              <a:t>на </a:t>
            </a:r>
            <a:r>
              <a:rPr lang="ru-RU" sz="1400" dirty="0" smtClean="0"/>
              <a:t>предоставление мер социальной поддержки по оплате жилых помещений, отопления и освещения педагогическим работникам муниципальных образовательных организаций, проживающим и работающим в сельских населенных пунктах, рабочих поселках (</a:t>
            </a:r>
            <a:r>
              <a:rPr lang="ru-RU" sz="1400" dirty="0" err="1" smtClean="0"/>
              <a:t>поселках</a:t>
            </a:r>
            <a:r>
              <a:rPr lang="ru-RU" sz="1400" dirty="0" smtClean="0"/>
              <a:t> городского типа) – </a:t>
            </a:r>
            <a:r>
              <a:rPr lang="ru-RU" sz="1400" b="1" dirty="0" smtClean="0"/>
              <a:t>1 311,96 </a:t>
            </a:r>
            <a:r>
              <a:rPr lang="ru-RU" sz="1400" dirty="0" smtClean="0"/>
              <a:t>тыс. </a:t>
            </a:r>
            <a:r>
              <a:rPr lang="ru-RU" sz="1400" dirty="0" smtClean="0"/>
              <a:t>рублей;</a:t>
            </a:r>
          </a:p>
          <a:p>
            <a:pPr>
              <a:buFont typeface="Wingdings" pitchFamily="2" charset="2"/>
              <a:buChar char="ü"/>
            </a:pPr>
            <a:endParaRPr lang="ru-RU" sz="1400" dirty="0" smtClean="0"/>
          </a:p>
          <a:p>
            <a:pPr>
              <a:buFont typeface="Wingdings" pitchFamily="2" charset="2"/>
              <a:buChar char="ü"/>
            </a:pPr>
            <a:r>
              <a:rPr lang="ru-RU" sz="1400" dirty="0" smtClean="0"/>
              <a:t>на </a:t>
            </a:r>
            <a:r>
              <a:rPr lang="ru-RU" sz="1400" dirty="0" smtClean="0"/>
              <a:t>компенсацию части платы, взимаемой с родителей (законных представителей) за присмотр и уход за детьми, посещающими образовательные организации, реализующие образовательные программы дошкольного образования – </a:t>
            </a:r>
            <a:r>
              <a:rPr lang="ru-RU" sz="1400" b="1" dirty="0" smtClean="0"/>
              <a:t>261,77</a:t>
            </a:r>
            <a:r>
              <a:rPr lang="ru-RU" sz="1400" dirty="0" smtClean="0"/>
              <a:t> тыс. рублей; </a:t>
            </a:r>
            <a:endParaRPr lang="ru-RU" sz="1400" dirty="0" smtClean="0"/>
          </a:p>
          <a:p>
            <a:pPr>
              <a:buFont typeface="Wingdings" pitchFamily="2" charset="2"/>
              <a:buChar char="ü"/>
            </a:pPr>
            <a:endParaRPr lang="ru-RU" sz="1400" dirty="0" smtClean="0"/>
          </a:p>
          <a:p>
            <a:pPr>
              <a:buFont typeface="Wingdings" pitchFamily="2" charset="2"/>
              <a:buChar char="ü"/>
            </a:pPr>
            <a:r>
              <a:rPr lang="ru-RU" sz="1400" dirty="0" smtClean="0"/>
              <a:t>осуществление </a:t>
            </a:r>
            <a:r>
              <a:rPr lang="ru-RU" sz="1400" dirty="0" smtClean="0"/>
              <a:t>ежемесячной денежной выплаты, назначаемой в случае рождения третьего ребенка или последующих детей до достижения ребенком возраста трех лет </a:t>
            </a:r>
            <a:r>
              <a:rPr lang="ru-RU" sz="1400" b="1" dirty="0" smtClean="0"/>
              <a:t>– 0,03 </a:t>
            </a:r>
            <a:r>
              <a:rPr lang="ru-RU" sz="1400" dirty="0" smtClean="0"/>
              <a:t>тыс. рублей; </a:t>
            </a:r>
            <a:endParaRPr lang="ru-RU" sz="1400" dirty="0" smtClean="0"/>
          </a:p>
          <a:p>
            <a:pPr>
              <a:buFont typeface="Wingdings" pitchFamily="2" charset="2"/>
              <a:buChar char="ü"/>
            </a:pPr>
            <a:endParaRPr lang="ru-RU" sz="1400" dirty="0" smtClean="0"/>
          </a:p>
          <a:p>
            <a:pPr>
              <a:buFont typeface="Wingdings" pitchFamily="2" charset="2"/>
              <a:buChar char="ü"/>
            </a:pPr>
            <a:r>
              <a:rPr lang="ru-RU" sz="1400" dirty="0" smtClean="0"/>
              <a:t>оплату </a:t>
            </a:r>
            <a:r>
              <a:rPr lang="ru-RU" sz="1400" dirty="0" smtClean="0"/>
              <a:t>жилищно-коммунальных услуг отдельным категориям граждан – </a:t>
            </a:r>
            <a:r>
              <a:rPr lang="ru-RU" sz="1400" b="1" dirty="0" smtClean="0"/>
              <a:t>1 826,59 </a:t>
            </a:r>
            <a:r>
              <a:rPr lang="ru-RU" sz="1400" dirty="0" smtClean="0"/>
              <a:t>тыс. </a:t>
            </a:r>
            <a:r>
              <a:rPr lang="ru-RU" sz="1400" dirty="0" smtClean="0"/>
              <a:t>рублей;</a:t>
            </a:r>
          </a:p>
          <a:p>
            <a:pPr>
              <a:buFont typeface="Wingdings" pitchFamily="2" charset="2"/>
              <a:buChar char="ü"/>
            </a:pPr>
            <a:endParaRPr lang="ru-RU" sz="1400" dirty="0" smtClean="0"/>
          </a:p>
          <a:p>
            <a:pPr>
              <a:buFont typeface="Wingdings" pitchFamily="2" charset="2"/>
              <a:buChar char="ü"/>
            </a:pPr>
            <a:r>
              <a:rPr lang="ru-RU" sz="1400" dirty="0" smtClean="0"/>
              <a:t>на </a:t>
            </a:r>
            <a:r>
              <a:rPr lang="ru-RU" sz="1400" dirty="0" smtClean="0"/>
              <a:t>выплату государственных пособий лицам, не подлежащим обязательному социальному страхованию на случай временной нетрудоспособности и в связи с материнством, и лицам, уволенным в связи с ликвидацией организаций (прекращением деятельности, полномочий физическими лицами) – </a:t>
            </a:r>
            <a:r>
              <a:rPr lang="ru-RU" sz="1400" b="1" dirty="0" smtClean="0"/>
              <a:t>699,99</a:t>
            </a:r>
            <a:r>
              <a:rPr lang="ru-RU" sz="1400" dirty="0" smtClean="0"/>
              <a:t> тыс. рублей; </a:t>
            </a:r>
            <a:endParaRPr lang="ru-RU" sz="1400" dirty="0" smtClean="0"/>
          </a:p>
          <a:p>
            <a:pPr>
              <a:buFont typeface="Wingdings" pitchFamily="2" charset="2"/>
              <a:buChar char="ü"/>
            </a:pPr>
            <a:endParaRPr lang="ru-RU" sz="1400" dirty="0" smtClean="0"/>
          </a:p>
          <a:p>
            <a:pPr>
              <a:buFont typeface="Wingdings" pitchFamily="2" charset="2"/>
              <a:buChar char="ü"/>
            </a:pPr>
            <a:r>
              <a:rPr lang="ru-RU" sz="1400" dirty="0" smtClean="0"/>
              <a:t>на </a:t>
            </a:r>
            <a:r>
              <a:rPr lang="ru-RU" sz="1400" dirty="0" smtClean="0"/>
              <a:t>компенсацию отдельным категориям граждан оплаты взноса на капитальный ремонт общего имущества в многоквартирном доме – </a:t>
            </a:r>
            <a:r>
              <a:rPr lang="ru-RU" sz="1400" b="1" dirty="0" smtClean="0"/>
              <a:t>5,05</a:t>
            </a:r>
            <a:r>
              <a:rPr lang="ru-RU" sz="1400" dirty="0" smtClean="0"/>
              <a:t> тыс. рублей; </a:t>
            </a:r>
            <a:endParaRPr lang="ru-RU" sz="1400" dirty="0" smtClean="0"/>
          </a:p>
          <a:p>
            <a:pPr>
              <a:buFont typeface="Wingdings" pitchFamily="2" charset="2"/>
              <a:buChar char="ü"/>
            </a:pPr>
            <a:endParaRPr lang="ru-RU" sz="1400" dirty="0" smtClean="0"/>
          </a:p>
          <a:p>
            <a:pPr>
              <a:buFont typeface="Wingdings" pitchFamily="2" charset="2"/>
              <a:buChar char="ü"/>
            </a:pPr>
            <a:r>
              <a:rPr lang="ru-RU" sz="1400" dirty="0" smtClean="0"/>
              <a:t>осуществление </a:t>
            </a:r>
            <a:r>
              <a:rPr lang="ru-RU" sz="1400" dirty="0" smtClean="0"/>
              <a:t>отдельных государственных полномочий по социальной поддержке семьи и детей – </a:t>
            </a:r>
            <a:r>
              <a:rPr lang="ru-RU" sz="1400" b="1" dirty="0" smtClean="0"/>
              <a:t>117,35</a:t>
            </a:r>
            <a:r>
              <a:rPr lang="ru-RU" sz="1400" dirty="0" smtClean="0"/>
              <a:t> тыс. </a:t>
            </a:r>
            <a:r>
              <a:rPr lang="ru-RU" sz="1400" dirty="0" smtClean="0"/>
              <a:t>рублей;</a:t>
            </a:r>
          </a:p>
          <a:p>
            <a:pPr>
              <a:buFont typeface="Wingdings" pitchFamily="2" charset="2"/>
              <a:buChar char="ü"/>
            </a:pPr>
            <a:endParaRPr lang="ru-RU" sz="1400" dirty="0" smtClean="0"/>
          </a:p>
          <a:p>
            <a:pPr>
              <a:buFont typeface="Wingdings" pitchFamily="2" charset="2"/>
              <a:buChar char="ü"/>
            </a:pPr>
            <a:r>
              <a:rPr lang="ru-RU" sz="1400" dirty="0" smtClean="0"/>
              <a:t>выплату </a:t>
            </a:r>
            <a:r>
              <a:rPr lang="ru-RU" sz="1400" dirty="0" smtClean="0"/>
              <a:t>единовременного пособия на погребение - </a:t>
            </a:r>
            <a:r>
              <a:rPr lang="ru-RU" sz="1400" b="1" dirty="0" smtClean="0"/>
              <a:t>29,73</a:t>
            </a:r>
            <a:r>
              <a:rPr lang="ru-RU" sz="1400" dirty="0" smtClean="0"/>
              <a:t> тыс. рублей</a:t>
            </a:r>
            <a:r>
              <a:rPr lang="ru-RU" sz="1400" dirty="0" smtClean="0"/>
              <a:t>.</a:t>
            </a:r>
            <a:endParaRPr lang="ru-RU" sz="1400" dirty="0" smtClean="0"/>
          </a:p>
        </p:txBody>
      </p:sp>
      <p:pic>
        <p:nvPicPr>
          <p:cNvPr id="9218" name="Picture 2" descr="https://xn--80apfedmab8e4d.xn--p1ai/wp-content/uploads/2019/04/c33e3a2533f44c85d6d19cf4be61f23c.jpeg"/>
          <p:cNvPicPr>
            <a:picLocks noChangeAspect="1" noChangeArrowheads="1"/>
          </p:cNvPicPr>
          <p:nvPr/>
        </p:nvPicPr>
        <p:blipFill>
          <a:blip r:embed="rId2" cstate="print"/>
          <a:srcRect/>
          <a:stretch>
            <a:fillRect/>
          </a:stretch>
        </p:blipFill>
        <p:spPr bwMode="auto">
          <a:xfrm>
            <a:off x="7162800" y="228600"/>
            <a:ext cx="1590247" cy="10591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4" descr="https://avatars.mds.yandex.net/get-pdb/805160/c72e245c-254f-494e-bd82-37248c3a7553/s1200"/>
          <p:cNvPicPr>
            <a:picLocks noChangeAspect="1" noChangeArrowheads="1"/>
          </p:cNvPicPr>
          <p:nvPr/>
        </p:nvPicPr>
        <p:blipFill>
          <a:blip r:embed="rId3" cstate="print"/>
          <a:srcRect/>
          <a:stretch>
            <a:fillRect/>
          </a:stretch>
        </p:blipFill>
        <p:spPr bwMode="auto">
          <a:xfrm flipH="1">
            <a:off x="6934200" y="1676400"/>
            <a:ext cx="1517929" cy="114300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220" name="Picture 4" descr="https://www.bst.bratsk.ru/uploads/news/img/30120/3e17938a-b24e-4b05-a537-3e2762b55241.jpg"/>
          <p:cNvPicPr>
            <a:picLocks noChangeAspect="1" noChangeArrowheads="1"/>
          </p:cNvPicPr>
          <p:nvPr/>
        </p:nvPicPr>
        <p:blipFill>
          <a:blip r:embed="rId4" cstate="print"/>
          <a:srcRect/>
          <a:stretch>
            <a:fillRect/>
          </a:stretch>
        </p:blipFill>
        <p:spPr bwMode="auto">
          <a:xfrm>
            <a:off x="6934200" y="4876800"/>
            <a:ext cx="1600200" cy="10670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222" name="Picture 6" descr="http://perv-adm.ru/upload/iblock/a54/a540222e3dec86093c399a0bbd46dd45.jpg"/>
          <p:cNvPicPr>
            <a:picLocks noChangeAspect="1" noChangeArrowheads="1"/>
          </p:cNvPicPr>
          <p:nvPr/>
        </p:nvPicPr>
        <p:blipFill>
          <a:blip r:embed="rId5" cstate="print"/>
          <a:srcRect/>
          <a:stretch>
            <a:fillRect/>
          </a:stretch>
        </p:blipFill>
        <p:spPr bwMode="auto">
          <a:xfrm>
            <a:off x="7010400" y="3200400"/>
            <a:ext cx="1524000" cy="14299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6629400" cy="646331"/>
          </a:xfrm>
          <a:prstGeom prst="rect">
            <a:avLst/>
          </a:prstGeom>
          <a:solidFill>
            <a:srgbClr val="FF0000"/>
          </a:solidFill>
        </p:spPr>
        <p:txBody>
          <a:bodyPr wrap="square" rtlCol="0">
            <a:spAutoFit/>
          </a:bodyPr>
          <a:lstStyle/>
          <a:p>
            <a:pPr algn="ctr"/>
            <a:r>
              <a:rPr lang="ru-RU" dirty="0" smtClean="0">
                <a:latin typeface="Calibri" pitchFamily="34" charset="0"/>
                <a:cs typeface="Calibri" pitchFamily="34" charset="0"/>
              </a:rPr>
              <a:t>уменьшены </a:t>
            </a:r>
            <a:r>
              <a:rPr lang="ru-RU" dirty="0" smtClean="0">
                <a:latin typeface="Calibri" pitchFamily="34" charset="0"/>
                <a:cs typeface="Calibri" pitchFamily="34" charset="0"/>
              </a:rPr>
              <a:t>бюджетные ассигнования на следующие </a:t>
            </a:r>
            <a:r>
              <a:rPr lang="ru-RU" dirty="0" smtClean="0">
                <a:latin typeface="Calibri" pitchFamily="34" charset="0"/>
                <a:cs typeface="Calibri" pitchFamily="34" charset="0"/>
              </a:rPr>
              <a:t>мероприятие:</a:t>
            </a:r>
            <a:endParaRPr lang="ru-RU" dirty="0">
              <a:latin typeface="Calibri" pitchFamily="34" charset="0"/>
              <a:cs typeface="Calibri" pitchFamily="34" charset="0"/>
            </a:endParaRPr>
          </a:p>
        </p:txBody>
      </p:sp>
      <p:sp>
        <p:nvSpPr>
          <p:cNvPr id="6" name="Прямоугольник 5"/>
          <p:cNvSpPr/>
          <p:nvPr/>
        </p:nvSpPr>
        <p:spPr>
          <a:xfrm>
            <a:off x="228600" y="1066800"/>
            <a:ext cx="6248400" cy="738664"/>
          </a:xfrm>
          <a:prstGeom prst="rect">
            <a:avLst/>
          </a:prstGeom>
        </p:spPr>
        <p:txBody>
          <a:bodyPr wrap="square">
            <a:spAutoFit/>
          </a:bodyPr>
          <a:lstStyle/>
          <a:p>
            <a:pPr indent="449263" algn="just" eaLnBrk="0" fontAlgn="base" hangingPunct="0">
              <a:spcBef>
                <a:spcPct val="0"/>
              </a:spcBef>
              <a:spcAft>
                <a:spcPct val="0"/>
              </a:spcAft>
              <a:buFont typeface="Wingdings" pitchFamily="2" charset="2"/>
              <a:buChar char="ü"/>
            </a:pPr>
            <a:r>
              <a:rPr lang="ru-RU" sz="1400" dirty="0" smtClean="0"/>
              <a:t>на благоустройство территорий муниципальных общеобразовательных организаций – </a:t>
            </a:r>
            <a:r>
              <a:rPr lang="ru-RU" sz="1400" b="1" dirty="0" smtClean="0"/>
              <a:t>712,15</a:t>
            </a:r>
            <a:r>
              <a:rPr lang="ru-RU" sz="1400" dirty="0" smtClean="0"/>
              <a:t> тыс. рублей.</a:t>
            </a:r>
          </a:p>
          <a:p>
            <a:pPr lvl="0" indent="449263" algn="just" eaLnBrk="0" fontAlgn="base" hangingPunct="0">
              <a:spcBef>
                <a:spcPct val="0"/>
              </a:spcBef>
              <a:spcAft>
                <a:spcPct val="0"/>
              </a:spcAft>
              <a:buFont typeface="Wingdings" pitchFamily="2" charset="2"/>
              <a:buChar char="ü"/>
            </a:pPr>
            <a:endParaRPr lang="ru-RU" sz="1400" dirty="0" smtClean="0">
              <a:cs typeface="Arial" pitchFamily="34" charset="0"/>
            </a:endParaRPr>
          </a:p>
        </p:txBody>
      </p:sp>
      <p:sp>
        <p:nvSpPr>
          <p:cNvPr id="9" name="Rectangle 5"/>
          <p:cNvSpPr>
            <a:spLocks noChangeArrowheads="1"/>
          </p:cNvSpPr>
          <p:nvPr/>
        </p:nvSpPr>
        <p:spPr bwMode="auto">
          <a:xfrm>
            <a:off x="152400" y="1828800"/>
            <a:ext cx="876300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1400" b="1" dirty="0" smtClean="0"/>
              <a:t>   2</a:t>
            </a:r>
            <a:r>
              <a:rPr lang="ru-RU" sz="1400" b="1" dirty="0" smtClean="0"/>
              <a:t>. </a:t>
            </a:r>
            <a:r>
              <a:rPr lang="ru-RU" sz="1400" dirty="0" smtClean="0"/>
              <a:t>На основании распоряжения администрации Курского муниципального района Ставропольского края № 334-р от 12 декабря 2019 г. «</a:t>
            </a:r>
            <a:r>
              <a:rPr lang="x-none" sz="1400" smtClean="0"/>
              <a:t>О внесении на рассмотрение совета Курского муниципального района Ставропольского края предложений о перераспределении утвержденных бюджетных ассигнований</a:t>
            </a:r>
            <a:r>
              <a:rPr lang="ru-RU" sz="1400" dirty="0" smtClean="0"/>
              <a:t>»:</a:t>
            </a:r>
          </a:p>
          <a:p>
            <a:pPr algn="just"/>
            <a:r>
              <a:rPr lang="ru-RU" sz="1400" dirty="0" smtClean="0"/>
              <a:t>   </a:t>
            </a:r>
            <a:r>
              <a:rPr lang="x-none" sz="1400" smtClean="0"/>
              <a:t>1.1</a:t>
            </a:r>
            <a:r>
              <a:rPr lang="x-none" sz="1400" smtClean="0"/>
              <a:t>. Уменьшить бюджетные ассигнования:</a:t>
            </a:r>
            <a:endParaRPr lang="ru-RU" sz="1400" dirty="0" smtClean="0"/>
          </a:p>
          <a:p>
            <a:pPr algn="just"/>
            <a:r>
              <a:rPr lang="x-none" sz="1400" smtClean="0"/>
              <a:t>Финансовому управлению администрации Курского муниципального района Ставропольского с подраздела 0113 «Другие общегосударственные вопросы» - на 268</a:t>
            </a:r>
            <a:r>
              <a:rPr lang="ru-RU" sz="1400" dirty="0" smtClean="0"/>
              <a:t>,</a:t>
            </a:r>
            <a:r>
              <a:rPr lang="x-none" sz="1400" smtClean="0"/>
              <a:t>68</a:t>
            </a:r>
            <a:r>
              <a:rPr lang="ru-RU" sz="1400" dirty="0" smtClean="0"/>
              <a:t> тыс. рублей</a:t>
            </a:r>
            <a:r>
              <a:rPr lang="x-none" sz="1400" smtClean="0"/>
              <a:t>;</a:t>
            </a:r>
            <a:endParaRPr lang="ru-RU" sz="1400" dirty="0" smtClean="0"/>
          </a:p>
          <a:p>
            <a:pPr algn="just"/>
            <a:r>
              <a:rPr lang="ru-RU" sz="1400" dirty="0" smtClean="0"/>
              <a:t>   </a:t>
            </a:r>
            <a:r>
              <a:rPr lang="x-none" sz="1400" smtClean="0"/>
              <a:t>отделу </a:t>
            </a:r>
            <a:r>
              <a:rPr lang="x-none" sz="1400" smtClean="0"/>
              <a:t>сельского хозяйства и охраны окружающей среды администрации Курского муниципального района Ставропольского края с подраздела 0405 «Сельское хозяйство» на </a:t>
            </a:r>
            <a:r>
              <a:rPr lang="ru-RU" sz="1400" dirty="0" smtClean="0"/>
              <a:t>219,64 тыс. рублей</a:t>
            </a:r>
            <a:r>
              <a:rPr lang="x-none" sz="1400" smtClean="0"/>
              <a:t>.</a:t>
            </a:r>
            <a:endParaRPr lang="ru-RU" sz="1400" dirty="0" smtClean="0"/>
          </a:p>
          <a:p>
            <a:pPr algn="just"/>
            <a:r>
              <a:rPr lang="ru-RU" sz="1400" dirty="0" smtClean="0"/>
              <a:t>    </a:t>
            </a:r>
            <a:r>
              <a:rPr lang="x-none" sz="1400" smtClean="0"/>
              <a:t>1.2</a:t>
            </a:r>
            <a:r>
              <a:rPr lang="x-none" sz="1400" smtClean="0"/>
              <a:t>. Увеличить бюджетные ассигнования:</a:t>
            </a:r>
            <a:endParaRPr lang="ru-RU" sz="1400" dirty="0" smtClean="0"/>
          </a:p>
          <a:p>
            <a:pPr algn="just"/>
            <a:r>
              <a:rPr lang="x-none" sz="1400" smtClean="0"/>
              <a:t>администрации Курского муниципального района Ставропольского края на подраздел 0104 «Функционирование Правительства Российской Федерации, высших исполнительных органов государственной власти субъектов Российской Федерации, местных администраций» - </a:t>
            </a:r>
            <a:r>
              <a:rPr lang="ru-RU" sz="1400" dirty="0" smtClean="0"/>
              <a:t>219,64 тыс. рублей</a:t>
            </a:r>
            <a:r>
              <a:rPr lang="x-none" sz="1400" smtClean="0"/>
              <a:t>;</a:t>
            </a:r>
            <a:endParaRPr lang="ru-RU" sz="1400" dirty="0" smtClean="0"/>
          </a:p>
          <a:p>
            <a:pPr algn="just"/>
            <a:r>
              <a:rPr lang="ru-RU" sz="1400" dirty="0" smtClean="0"/>
              <a:t>   </a:t>
            </a:r>
            <a:r>
              <a:rPr lang="x-none" sz="1400" smtClean="0"/>
              <a:t>муниципальному </a:t>
            </a:r>
            <a:r>
              <a:rPr lang="x-none" sz="1400" smtClean="0"/>
              <a:t>казенному учреждению Курского муниципального района Ставропольского края «Управление культуры»  - на 268</a:t>
            </a:r>
            <a:r>
              <a:rPr lang="ru-RU" sz="1400" dirty="0" smtClean="0"/>
              <a:t>,</a:t>
            </a:r>
            <a:r>
              <a:rPr lang="x-none" sz="1400" smtClean="0"/>
              <a:t>68</a:t>
            </a:r>
            <a:r>
              <a:rPr lang="ru-RU" sz="1400" dirty="0" smtClean="0"/>
              <a:t> тыс. рублей</a:t>
            </a:r>
            <a:r>
              <a:rPr lang="x-none" sz="1400" smtClean="0"/>
              <a:t>, из них на:</a:t>
            </a:r>
            <a:endParaRPr lang="ru-RU" sz="1400" dirty="0" smtClean="0"/>
          </a:p>
          <a:p>
            <a:pPr algn="just"/>
            <a:r>
              <a:rPr lang="ru-RU" sz="1400" dirty="0" smtClean="0"/>
              <a:t>   </a:t>
            </a:r>
            <a:r>
              <a:rPr lang="x-none" sz="1400" smtClean="0"/>
              <a:t>приобретение </a:t>
            </a:r>
            <a:r>
              <a:rPr lang="x-none" sz="1400" smtClean="0"/>
              <a:t>новогодней елки - на 28</a:t>
            </a:r>
            <a:r>
              <a:rPr lang="ru-RU" sz="1400" dirty="0" smtClean="0"/>
              <a:t>,</a:t>
            </a:r>
            <a:r>
              <a:rPr lang="x-none" sz="1400" smtClean="0"/>
              <a:t>7</a:t>
            </a:r>
            <a:r>
              <a:rPr lang="ru-RU" sz="1400" dirty="0" smtClean="0"/>
              <a:t>4 тыс. рублей</a:t>
            </a:r>
            <a:r>
              <a:rPr lang="x-none" sz="1400" smtClean="0"/>
              <a:t>;</a:t>
            </a:r>
            <a:endParaRPr lang="ru-RU" sz="1400" dirty="0" smtClean="0"/>
          </a:p>
          <a:p>
            <a:pPr algn="just"/>
            <a:r>
              <a:rPr lang="ru-RU" sz="1400" dirty="0" smtClean="0"/>
              <a:t>   </a:t>
            </a:r>
            <a:r>
              <a:rPr lang="x-none" sz="1400" smtClean="0"/>
              <a:t>монтаж </a:t>
            </a:r>
            <a:r>
              <a:rPr lang="x-none" sz="1400" smtClean="0"/>
              <a:t>и украшение новогодней елки - на 145</a:t>
            </a:r>
            <a:r>
              <a:rPr lang="ru-RU" sz="1400" dirty="0" smtClean="0"/>
              <a:t>,</a:t>
            </a:r>
            <a:r>
              <a:rPr lang="x-none" sz="1400" smtClean="0"/>
              <a:t>00</a:t>
            </a:r>
            <a:r>
              <a:rPr lang="ru-RU" sz="1400" dirty="0" smtClean="0"/>
              <a:t> тыс.</a:t>
            </a:r>
            <a:r>
              <a:rPr lang="x-none" sz="1400" smtClean="0"/>
              <a:t>;</a:t>
            </a:r>
            <a:endParaRPr lang="ru-RU" sz="1400" dirty="0" smtClean="0"/>
          </a:p>
          <a:p>
            <a:pPr algn="just"/>
            <a:r>
              <a:rPr lang="ru-RU" sz="1400" dirty="0" smtClean="0"/>
              <a:t>   </a:t>
            </a:r>
            <a:r>
              <a:rPr lang="x-none" sz="1400" smtClean="0"/>
              <a:t>оплату </a:t>
            </a:r>
            <a:r>
              <a:rPr lang="x-none" sz="1400" smtClean="0"/>
              <a:t>коммунальных услуг - на 94</a:t>
            </a:r>
            <a:r>
              <a:rPr lang="ru-RU" sz="1400" dirty="0" smtClean="0"/>
              <a:t>,</a:t>
            </a:r>
            <a:r>
              <a:rPr lang="x-none" sz="1400" smtClean="0"/>
              <a:t>9</a:t>
            </a:r>
            <a:r>
              <a:rPr lang="ru-RU" sz="1400" dirty="0" smtClean="0"/>
              <a:t>4 тыс. рублей</a:t>
            </a:r>
            <a:r>
              <a:rPr lang="x-none" sz="1400" smtClean="0"/>
              <a:t>.</a:t>
            </a:r>
            <a:endParaRPr lang="ru-RU" sz="1400" dirty="0" smtClean="0"/>
          </a:p>
          <a:p>
            <a:pPr algn="just"/>
            <a:endParaRPr lang="ru-RU" sz="1400" dirty="0" smtClean="0"/>
          </a:p>
          <a:p>
            <a:pPr algn="just"/>
            <a:r>
              <a:rPr lang="ru-RU" sz="1400" b="1" dirty="0" smtClean="0"/>
              <a:t>   3. </a:t>
            </a:r>
            <a:r>
              <a:rPr lang="ru-RU" sz="1400" dirty="0" smtClean="0"/>
              <a:t>Учтены передвижки бюджетных средств по разделам, согласно поданным письмам главных распорядителей средств бюджета.</a:t>
            </a:r>
          </a:p>
          <a:p>
            <a:pPr algn="just"/>
            <a:endParaRPr lang="ru-RU"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905000"/>
            <a:ext cx="2667000" cy="369332"/>
          </a:xfrm>
          <a:prstGeom prst="rect">
            <a:avLst/>
          </a:prstGeom>
          <a:noFill/>
        </p:spPr>
        <p:txBody>
          <a:bodyPr wrap="square" rtlCol="0">
            <a:spAutoFit/>
          </a:bodyPr>
          <a:lstStyle/>
          <a:p>
            <a:pPr algn="ctr"/>
            <a:r>
              <a:rPr lang="ru-RU" dirty="0" smtClean="0">
                <a:cs typeface="Times New Roman" pitchFamily="18" charset="0"/>
              </a:rPr>
              <a:t>Доходная часть бюджета</a:t>
            </a:r>
            <a:endParaRPr lang="ru-RU" dirty="0">
              <a:cs typeface="Times New Roman" pitchFamily="18" charset="0"/>
            </a:endParaRPr>
          </a:p>
        </p:txBody>
      </p:sp>
      <p:sp>
        <p:nvSpPr>
          <p:cNvPr id="4" name="TextBox 3"/>
          <p:cNvSpPr txBox="1"/>
          <p:nvPr/>
        </p:nvSpPr>
        <p:spPr>
          <a:xfrm>
            <a:off x="152400" y="3429000"/>
            <a:ext cx="2743200" cy="369332"/>
          </a:xfrm>
          <a:prstGeom prst="rect">
            <a:avLst/>
          </a:prstGeom>
          <a:noFill/>
        </p:spPr>
        <p:txBody>
          <a:bodyPr wrap="square" rtlCol="0">
            <a:spAutoFit/>
          </a:bodyPr>
          <a:lstStyle/>
          <a:p>
            <a:pPr algn="ctr"/>
            <a:r>
              <a:rPr lang="ru-RU" dirty="0" smtClean="0">
                <a:cs typeface="Times New Roman" pitchFamily="18" charset="0"/>
              </a:rPr>
              <a:t>Расходная часть бюджета</a:t>
            </a:r>
            <a:endParaRPr lang="ru-RU" dirty="0">
              <a:cs typeface="Times New Roman" pitchFamily="18" charset="0"/>
            </a:endParaRPr>
          </a:p>
        </p:txBody>
      </p:sp>
      <p:sp>
        <p:nvSpPr>
          <p:cNvPr id="6" name="TextBox 5"/>
          <p:cNvSpPr txBox="1"/>
          <p:nvPr/>
        </p:nvSpPr>
        <p:spPr>
          <a:xfrm>
            <a:off x="152400" y="4876800"/>
            <a:ext cx="2971800" cy="646331"/>
          </a:xfrm>
          <a:prstGeom prst="rect">
            <a:avLst/>
          </a:prstGeom>
          <a:noFill/>
        </p:spPr>
        <p:txBody>
          <a:bodyPr wrap="square" rtlCol="0">
            <a:spAutoFit/>
          </a:bodyPr>
          <a:lstStyle/>
          <a:p>
            <a:pPr algn="ctr"/>
            <a:r>
              <a:rPr lang="ru-RU" dirty="0" smtClean="0">
                <a:cs typeface="Times New Roman" pitchFamily="18" charset="0"/>
              </a:rPr>
              <a:t>Источники финансирования дефицита бюджета</a:t>
            </a:r>
            <a:endParaRPr lang="ru-RU" dirty="0">
              <a:cs typeface="Times New Roman" pitchFamily="18" charset="0"/>
            </a:endParaRPr>
          </a:p>
        </p:txBody>
      </p:sp>
      <p:sp>
        <p:nvSpPr>
          <p:cNvPr id="7" name="TextBox 6"/>
          <p:cNvSpPr txBox="1"/>
          <p:nvPr/>
        </p:nvSpPr>
        <p:spPr>
          <a:xfrm>
            <a:off x="5410200" y="1828800"/>
            <a:ext cx="1295400" cy="646331"/>
          </a:xfrm>
          <a:prstGeom prst="rect">
            <a:avLst/>
          </a:prstGeom>
          <a:noFill/>
        </p:spPr>
        <p:txBody>
          <a:bodyPr wrap="square" rtlCol="0">
            <a:spAutoFit/>
          </a:bodyPr>
          <a:lstStyle/>
          <a:p>
            <a:pPr algn="ctr"/>
            <a:r>
              <a:rPr lang="ru-RU" b="1" dirty="0" smtClean="0"/>
              <a:t>+3 622,68 </a:t>
            </a:r>
            <a:r>
              <a:rPr lang="ru-RU" dirty="0" smtClean="0">
                <a:cs typeface="Times New Roman" pitchFamily="18" charset="0"/>
              </a:rPr>
              <a:t>тыс</a:t>
            </a:r>
            <a:r>
              <a:rPr lang="ru-RU" dirty="0" smtClean="0">
                <a:cs typeface="Times New Roman" pitchFamily="18" charset="0"/>
              </a:rPr>
              <a:t>. руб.</a:t>
            </a:r>
          </a:p>
        </p:txBody>
      </p:sp>
      <p:sp>
        <p:nvSpPr>
          <p:cNvPr id="8" name="TextBox 7"/>
          <p:cNvSpPr txBox="1"/>
          <p:nvPr/>
        </p:nvSpPr>
        <p:spPr>
          <a:xfrm>
            <a:off x="5410200" y="3352800"/>
            <a:ext cx="1295400" cy="646331"/>
          </a:xfrm>
          <a:prstGeom prst="rect">
            <a:avLst/>
          </a:prstGeom>
          <a:noFill/>
        </p:spPr>
        <p:txBody>
          <a:bodyPr wrap="square" rtlCol="0">
            <a:spAutoFit/>
          </a:bodyPr>
          <a:lstStyle/>
          <a:p>
            <a:pPr algn="ctr"/>
            <a:r>
              <a:rPr lang="ru-RU" b="1" dirty="0" smtClean="0"/>
              <a:t>+ </a:t>
            </a:r>
            <a:r>
              <a:rPr lang="ru-RU" b="1" dirty="0" smtClean="0"/>
              <a:t>3 634,98 </a:t>
            </a:r>
            <a:r>
              <a:rPr lang="ru-RU" dirty="0" smtClean="0">
                <a:cs typeface="Times New Roman" pitchFamily="18" charset="0"/>
              </a:rPr>
              <a:t>тыс</a:t>
            </a:r>
            <a:r>
              <a:rPr lang="ru-RU" dirty="0" smtClean="0">
                <a:cs typeface="Times New Roman" pitchFamily="18" charset="0"/>
              </a:rPr>
              <a:t>. руб.</a:t>
            </a:r>
            <a:endParaRPr lang="ru-RU" dirty="0">
              <a:cs typeface="Times New Roman" pitchFamily="18" charset="0"/>
            </a:endParaRPr>
          </a:p>
        </p:txBody>
      </p:sp>
      <p:sp>
        <p:nvSpPr>
          <p:cNvPr id="9" name="TextBox 8"/>
          <p:cNvSpPr txBox="1"/>
          <p:nvPr/>
        </p:nvSpPr>
        <p:spPr>
          <a:xfrm>
            <a:off x="5410200" y="4876800"/>
            <a:ext cx="1219200" cy="646331"/>
          </a:xfrm>
          <a:prstGeom prst="rect">
            <a:avLst/>
          </a:prstGeom>
          <a:noFill/>
        </p:spPr>
        <p:txBody>
          <a:bodyPr wrap="square" rtlCol="0">
            <a:spAutoFit/>
          </a:bodyPr>
          <a:lstStyle/>
          <a:p>
            <a:pPr algn="ctr"/>
            <a:r>
              <a:rPr lang="ru-RU" b="1" dirty="0" smtClean="0">
                <a:cs typeface="Times New Roman" pitchFamily="18" charset="0"/>
              </a:rPr>
              <a:t>+ </a:t>
            </a:r>
            <a:r>
              <a:rPr lang="ru-RU" b="1" dirty="0" smtClean="0">
                <a:cs typeface="Times New Roman" pitchFamily="18" charset="0"/>
              </a:rPr>
              <a:t>12,30</a:t>
            </a:r>
            <a:endParaRPr lang="ru-RU" b="1" dirty="0" smtClean="0">
              <a:cs typeface="Times New Roman" pitchFamily="18" charset="0"/>
            </a:endParaRPr>
          </a:p>
          <a:p>
            <a:pPr algn="ctr"/>
            <a:r>
              <a:rPr lang="ru-RU" dirty="0" smtClean="0">
                <a:cs typeface="Times New Roman" pitchFamily="18" charset="0"/>
              </a:rPr>
              <a:t>тыс. руб.</a:t>
            </a:r>
            <a:endParaRPr lang="ru-RU" dirty="0">
              <a:cs typeface="Times New Roman" pitchFamily="18" charset="0"/>
            </a:endParaRPr>
          </a:p>
        </p:txBody>
      </p:sp>
      <p:sp>
        <p:nvSpPr>
          <p:cNvPr id="13" name="Стрелка вниз 12"/>
          <p:cNvSpPr/>
          <p:nvPr/>
        </p:nvSpPr>
        <p:spPr>
          <a:xfrm rot="10800000">
            <a:off x="4724400" y="4648200"/>
            <a:ext cx="609600" cy="10668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трелка вниз 13"/>
          <p:cNvSpPr/>
          <p:nvPr/>
        </p:nvSpPr>
        <p:spPr>
          <a:xfrm rot="10800000">
            <a:off x="4724400" y="1524000"/>
            <a:ext cx="609600" cy="10668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трелка вниз 14"/>
          <p:cNvSpPr/>
          <p:nvPr/>
        </p:nvSpPr>
        <p:spPr>
          <a:xfrm rot="10800000">
            <a:off x="4724400" y="3124200"/>
            <a:ext cx="609600" cy="10668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3048000" y="1828800"/>
            <a:ext cx="1447800" cy="923330"/>
          </a:xfrm>
          <a:prstGeom prst="rect">
            <a:avLst/>
          </a:prstGeom>
          <a:noFill/>
        </p:spPr>
        <p:txBody>
          <a:bodyPr wrap="square" rtlCol="0">
            <a:spAutoFit/>
          </a:bodyPr>
          <a:lstStyle/>
          <a:p>
            <a:pPr algn="ctr"/>
            <a:r>
              <a:rPr lang="ru-RU" b="1" dirty="0" smtClean="0">
                <a:cs typeface="Times New Roman" pitchFamily="18" charset="0"/>
              </a:rPr>
              <a:t>1 340 673,22</a:t>
            </a:r>
          </a:p>
          <a:p>
            <a:pPr algn="ctr"/>
            <a:r>
              <a:rPr lang="ru-RU" dirty="0" smtClean="0">
                <a:cs typeface="Times New Roman" pitchFamily="18" charset="0"/>
              </a:rPr>
              <a:t>тыс. руб.</a:t>
            </a:r>
          </a:p>
          <a:p>
            <a:pPr algn="ctr"/>
            <a:r>
              <a:rPr lang="ru-RU" dirty="0" smtClean="0">
                <a:cs typeface="Times New Roman" pitchFamily="18" charset="0"/>
              </a:rPr>
              <a:t>.</a:t>
            </a:r>
            <a:endParaRPr lang="ru-RU" dirty="0" smtClean="0">
              <a:cs typeface="Times New Roman" pitchFamily="18" charset="0"/>
            </a:endParaRPr>
          </a:p>
        </p:txBody>
      </p:sp>
      <p:sp>
        <p:nvSpPr>
          <p:cNvPr id="17" name="TextBox 16"/>
          <p:cNvSpPr txBox="1"/>
          <p:nvPr/>
        </p:nvSpPr>
        <p:spPr>
          <a:xfrm>
            <a:off x="7086600" y="1828800"/>
            <a:ext cx="1752600" cy="646331"/>
          </a:xfrm>
          <a:prstGeom prst="rect">
            <a:avLst/>
          </a:prstGeom>
          <a:noFill/>
        </p:spPr>
        <p:txBody>
          <a:bodyPr wrap="square" rtlCol="0">
            <a:spAutoFit/>
          </a:bodyPr>
          <a:lstStyle/>
          <a:p>
            <a:pPr algn="ctr"/>
            <a:r>
              <a:rPr lang="ru-RU" b="1" dirty="0" smtClean="0">
                <a:cs typeface="Times New Roman" pitchFamily="18" charset="0"/>
              </a:rPr>
              <a:t>1 </a:t>
            </a:r>
            <a:r>
              <a:rPr lang="ru-RU" b="1" dirty="0" smtClean="0">
                <a:cs typeface="Times New Roman" pitchFamily="18" charset="0"/>
              </a:rPr>
              <a:t>344 295,90</a:t>
            </a:r>
            <a:endParaRPr lang="ru-RU" b="1" dirty="0" smtClean="0">
              <a:cs typeface="Times New Roman" pitchFamily="18" charset="0"/>
            </a:endParaRPr>
          </a:p>
          <a:p>
            <a:pPr algn="ctr"/>
            <a:r>
              <a:rPr lang="ru-RU" dirty="0" smtClean="0">
                <a:cs typeface="Times New Roman" pitchFamily="18" charset="0"/>
              </a:rPr>
              <a:t>тыс. руб.</a:t>
            </a:r>
          </a:p>
        </p:txBody>
      </p:sp>
      <p:sp>
        <p:nvSpPr>
          <p:cNvPr id="18" name="TextBox 17"/>
          <p:cNvSpPr txBox="1"/>
          <p:nvPr/>
        </p:nvSpPr>
        <p:spPr>
          <a:xfrm>
            <a:off x="3048000" y="3316069"/>
            <a:ext cx="1447800" cy="646331"/>
          </a:xfrm>
          <a:prstGeom prst="rect">
            <a:avLst/>
          </a:prstGeom>
          <a:noFill/>
        </p:spPr>
        <p:txBody>
          <a:bodyPr wrap="square" rtlCol="0">
            <a:spAutoFit/>
          </a:bodyPr>
          <a:lstStyle/>
          <a:p>
            <a:pPr algn="ctr"/>
            <a:r>
              <a:rPr lang="ru-RU" b="1" dirty="0" smtClean="0">
                <a:cs typeface="Times New Roman" pitchFamily="18" charset="0"/>
              </a:rPr>
              <a:t>1 365 333,40</a:t>
            </a:r>
          </a:p>
          <a:p>
            <a:pPr algn="ctr"/>
            <a:r>
              <a:rPr lang="ru-RU" dirty="0" smtClean="0">
                <a:cs typeface="Times New Roman" pitchFamily="18" charset="0"/>
              </a:rPr>
              <a:t>тыс. руб.</a:t>
            </a:r>
            <a:endParaRPr lang="ru-RU" dirty="0" smtClean="0">
              <a:cs typeface="Times New Roman" pitchFamily="18" charset="0"/>
            </a:endParaRPr>
          </a:p>
        </p:txBody>
      </p:sp>
      <p:sp>
        <p:nvSpPr>
          <p:cNvPr id="19" name="TextBox 18"/>
          <p:cNvSpPr txBox="1"/>
          <p:nvPr/>
        </p:nvSpPr>
        <p:spPr>
          <a:xfrm>
            <a:off x="7239000" y="3352800"/>
            <a:ext cx="1447800" cy="646331"/>
          </a:xfrm>
          <a:prstGeom prst="rect">
            <a:avLst/>
          </a:prstGeom>
          <a:noFill/>
        </p:spPr>
        <p:txBody>
          <a:bodyPr wrap="square" rtlCol="0">
            <a:spAutoFit/>
          </a:bodyPr>
          <a:lstStyle/>
          <a:p>
            <a:pPr algn="ctr"/>
            <a:r>
              <a:rPr lang="ru-RU" b="1" dirty="0" smtClean="0">
                <a:cs typeface="Times New Roman" pitchFamily="18" charset="0"/>
              </a:rPr>
              <a:t>1 </a:t>
            </a:r>
            <a:r>
              <a:rPr lang="ru-RU" b="1" dirty="0" smtClean="0">
                <a:cs typeface="Times New Roman" pitchFamily="18" charset="0"/>
              </a:rPr>
              <a:t>368 968,38</a:t>
            </a:r>
            <a:endParaRPr lang="ru-RU" b="1" dirty="0" smtClean="0">
              <a:cs typeface="Times New Roman" pitchFamily="18" charset="0"/>
            </a:endParaRPr>
          </a:p>
          <a:p>
            <a:pPr algn="ctr"/>
            <a:r>
              <a:rPr lang="ru-RU" dirty="0" smtClean="0">
                <a:cs typeface="Times New Roman" pitchFamily="18" charset="0"/>
              </a:rPr>
              <a:t>тыс. руб.</a:t>
            </a:r>
          </a:p>
        </p:txBody>
      </p:sp>
      <p:sp>
        <p:nvSpPr>
          <p:cNvPr id="20" name="TextBox 19"/>
          <p:cNvSpPr txBox="1"/>
          <p:nvPr/>
        </p:nvSpPr>
        <p:spPr>
          <a:xfrm>
            <a:off x="3048000" y="4876800"/>
            <a:ext cx="1447800" cy="646331"/>
          </a:xfrm>
          <a:prstGeom prst="rect">
            <a:avLst/>
          </a:prstGeom>
          <a:noFill/>
        </p:spPr>
        <p:txBody>
          <a:bodyPr wrap="square" rtlCol="0">
            <a:spAutoFit/>
          </a:bodyPr>
          <a:lstStyle/>
          <a:p>
            <a:pPr algn="ctr"/>
            <a:r>
              <a:rPr lang="ru-RU" b="1" dirty="0" smtClean="0"/>
              <a:t>24 660,18 </a:t>
            </a:r>
            <a:r>
              <a:rPr lang="ru-RU" dirty="0" smtClean="0">
                <a:cs typeface="Times New Roman" pitchFamily="18" charset="0"/>
              </a:rPr>
              <a:t>тыс. руб.</a:t>
            </a:r>
            <a:endParaRPr lang="ru-RU" dirty="0" smtClean="0">
              <a:cs typeface="Times New Roman" pitchFamily="18" charset="0"/>
            </a:endParaRPr>
          </a:p>
        </p:txBody>
      </p:sp>
      <p:sp>
        <p:nvSpPr>
          <p:cNvPr id="21" name="TextBox 20"/>
          <p:cNvSpPr txBox="1"/>
          <p:nvPr/>
        </p:nvSpPr>
        <p:spPr>
          <a:xfrm>
            <a:off x="7239000" y="4876800"/>
            <a:ext cx="1447800" cy="646331"/>
          </a:xfrm>
          <a:prstGeom prst="rect">
            <a:avLst/>
          </a:prstGeom>
          <a:noFill/>
        </p:spPr>
        <p:txBody>
          <a:bodyPr wrap="square" rtlCol="0">
            <a:spAutoFit/>
          </a:bodyPr>
          <a:lstStyle/>
          <a:p>
            <a:pPr algn="ctr"/>
            <a:r>
              <a:rPr lang="ru-RU" b="1" dirty="0" smtClean="0"/>
              <a:t>24 </a:t>
            </a:r>
            <a:r>
              <a:rPr lang="ru-RU" b="1" dirty="0" smtClean="0"/>
              <a:t>672,48 </a:t>
            </a:r>
            <a:r>
              <a:rPr lang="ru-RU" dirty="0" smtClean="0">
                <a:cs typeface="Times New Roman" pitchFamily="18" charset="0"/>
              </a:rPr>
              <a:t>тыс. руб.</a:t>
            </a:r>
          </a:p>
        </p:txBody>
      </p:sp>
      <p:sp>
        <p:nvSpPr>
          <p:cNvPr id="25" name="TextBox 2"/>
          <p:cNvSpPr txBox="1"/>
          <p:nvPr/>
        </p:nvSpPr>
        <p:spPr>
          <a:xfrm>
            <a:off x="2514600" y="838200"/>
            <a:ext cx="2514600" cy="369332"/>
          </a:xfrm>
          <a:prstGeom prst="rect">
            <a:avLst/>
          </a:prstGeom>
          <a:noFill/>
        </p:spPr>
        <p:txBody>
          <a:bodyPr wrap="square" rtlCol="0">
            <a:spAutoFit/>
          </a:bodyPr>
          <a:ls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pPr algn="ctr"/>
            <a:r>
              <a:rPr lang="ru-RU" dirty="0" smtClean="0">
                <a:cs typeface="Times New Roman" pitchFamily="18" charset="0"/>
              </a:rPr>
              <a:t>утвержденный бюджет</a:t>
            </a:r>
          </a:p>
        </p:txBody>
      </p:sp>
      <p:sp>
        <p:nvSpPr>
          <p:cNvPr id="26" name="TextBox 3"/>
          <p:cNvSpPr txBox="1"/>
          <p:nvPr/>
        </p:nvSpPr>
        <p:spPr>
          <a:xfrm>
            <a:off x="6781800" y="685800"/>
            <a:ext cx="2362200" cy="646331"/>
          </a:xfrm>
          <a:prstGeom prst="rect">
            <a:avLst/>
          </a:prstGeom>
          <a:noFill/>
        </p:spPr>
        <p:txBody>
          <a:bodyPr wrap="square" rtlCol="0">
            <a:spAutoFit/>
          </a:bodyPr>
          <a:ls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pPr algn="ctr"/>
            <a:r>
              <a:rPr lang="ru-RU" dirty="0" smtClean="0">
                <a:cs typeface="Times New Roman" pitchFamily="18" charset="0"/>
              </a:rPr>
              <a:t>с учетом </a:t>
            </a:r>
          </a:p>
          <a:p>
            <a:pPr algn="ctr"/>
            <a:r>
              <a:rPr lang="ru-RU" dirty="0" smtClean="0">
                <a:cs typeface="Times New Roman" pitchFamily="18" charset="0"/>
              </a:rPr>
              <a:t> принятых изменений</a:t>
            </a:r>
            <a:endParaRPr lang="ru-RU" dirty="0">
              <a:cs typeface="Times New Roman" pitchFamily="18" charset="0"/>
            </a:endParaRPr>
          </a:p>
        </p:txBody>
      </p:sp>
      <p:sp>
        <p:nvSpPr>
          <p:cNvPr id="27" name="TextBox 26"/>
          <p:cNvSpPr txBox="1"/>
          <p:nvPr/>
        </p:nvSpPr>
        <p:spPr>
          <a:xfrm>
            <a:off x="5257800" y="838200"/>
            <a:ext cx="1447800" cy="369332"/>
          </a:xfrm>
          <a:prstGeom prst="rect">
            <a:avLst/>
          </a:prstGeom>
          <a:noFill/>
        </p:spPr>
        <p:txBody>
          <a:bodyPr wrap="square" rtlCol="0">
            <a:spAutoFit/>
          </a:bodyPr>
          <a:lstStyle/>
          <a:p>
            <a:pPr algn="ctr"/>
            <a:r>
              <a:rPr lang="ru-RU" dirty="0" smtClean="0">
                <a:cs typeface="Times New Roman" pitchFamily="18" charset="0"/>
              </a:rPr>
              <a:t>отклонение</a:t>
            </a:r>
            <a:endParaRPr lang="ru-RU" dirty="0">
              <a:cs typeface="Times New Roman" pitchFamily="18" charset="0"/>
            </a:endParaRPr>
          </a:p>
        </p:txBody>
      </p:sp>
      <p:sp>
        <p:nvSpPr>
          <p:cNvPr id="28" name="TextBox 27"/>
          <p:cNvSpPr txBox="1"/>
          <p:nvPr/>
        </p:nvSpPr>
        <p:spPr>
          <a:xfrm>
            <a:off x="1905000" y="228600"/>
            <a:ext cx="4349076" cy="369332"/>
          </a:xfrm>
          <a:prstGeom prst="rect">
            <a:avLst/>
          </a:prstGeom>
          <a:noFill/>
        </p:spPr>
        <p:txBody>
          <a:bodyPr wrap="none" rtlCol="0">
            <a:spAutoFit/>
          </a:bodyPr>
          <a:lstStyle/>
          <a:p>
            <a:pPr algn="ctr"/>
            <a:r>
              <a:rPr lang="ru-RU" b="1" dirty="0" smtClean="0">
                <a:cs typeface="Times New Roman" pitchFamily="18" charset="0"/>
              </a:rPr>
              <a:t>ОСНОВНЫЕ ХАРАКТЕРИСТИКИ БЮДЖЕТА:</a:t>
            </a:r>
            <a:endParaRPr lang="ru-RU" b="1" dirty="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8649</TotalTime>
  <Words>733</Words>
  <PresentationFormat>Экран (4:3)</PresentationFormat>
  <Paragraphs>61</Paragraphs>
  <Slides>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Office Theme</vt:lpstr>
      <vt:lpstr>Слайд 1</vt:lpstr>
      <vt:lpstr>Слайд 2</vt:lpstr>
      <vt:lpstr>Слайд 3</vt:lpstr>
      <vt:lpstr>Слайд 4</vt:lpstr>
      <vt:lpstr>Слайд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СУФД</dc:creator>
  <cp:lastModifiedBy>Пользователь Windows</cp:lastModifiedBy>
  <cp:revision>482</cp:revision>
  <dcterms:created xsi:type="dcterms:W3CDTF">2017-08-15T11:56:06Z</dcterms:created>
  <dcterms:modified xsi:type="dcterms:W3CDTF">2020-01-23T16:09:52Z</dcterms:modified>
</cp:coreProperties>
</file>