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286" r:id="rId3"/>
    <p:sldId id="287" r:id="rId4"/>
    <p:sldId id="258" r:id="rId5"/>
    <p:sldId id="275" r:id="rId6"/>
    <p:sldId id="278" r:id="rId7"/>
    <p:sldId id="261" r:id="rId8"/>
    <p:sldId id="288" r:id="rId9"/>
    <p:sldId id="264" r:id="rId10"/>
    <p:sldId id="265" r:id="rId11"/>
    <p:sldId id="282" r:id="rId12"/>
    <p:sldId id="266" r:id="rId13"/>
    <p:sldId id="267" r:id="rId14"/>
    <p:sldId id="276" r:id="rId15"/>
    <p:sldId id="277" r:id="rId16"/>
    <p:sldId id="270" r:id="rId17"/>
    <p:sldId id="271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острицкаяЕВ" initials="К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66FF"/>
    <a:srgbClr val="9999FF"/>
    <a:srgbClr val="006699"/>
    <a:srgbClr val="3366CC"/>
    <a:srgbClr val="FF9999"/>
    <a:srgbClr val="FFCCCC"/>
    <a:srgbClr val="66FF66"/>
    <a:srgbClr val="CCCCFF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9.8083698113139481E-2"/>
          <c:w val="0.9541666666666665"/>
          <c:h val="0.90191639531167878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208589.83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1093866.72</c:v>
                </c:pt>
              </c:numCache>
            </c:numRef>
          </c:val>
        </c:ser>
        <c:overlap val="100"/>
        <c:axId val="139380608"/>
        <c:axId val="139382144"/>
      </c:barChart>
      <c:catAx>
        <c:axId val="139380608"/>
        <c:scaling>
          <c:orientation val="minMax"/>
        </c:scaling>
        <c:delete val="1"/>
        <c:axPos val="l"/>
        <c:tickLblPos val="nextTo"/>
        <c:crossAx val="139382144"/>
        <c:crosses val="autoZero"/>
        <c:auto val="1"/>
        <c:lblAlgn val="ctr"/>
        <c:lblOffset val="100"/>
      </c:catAx>
      <c:valAx>
        <c:axId val="139382144"/>
        <c:scaling>
          <c:orientation val="minMax"/>
        </c:scaling>
        <c:delete val="1"/>
        <c:axPos val="b"/>
        <c:numFmt formatCode="General" sourceLinked="1"/>
        <c:tickLblPos val="nextTo"/>
        <c:crossAx val="139380608"/>
        <c:crosses val="autoZero"/>
        <c:crossBetween val="between"/>
      </c:valAx>
      <c:spPr>
        <a:ln>
          <a:noFill/>
        </a:ln>
      </c:spPr>
    </c:plotArea>
    <c:plotVisOnly val="1"/>
  </c:chart>
  <c:spPr>
    <a:noFill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220"/>
      <c:perspective val="30"/>
    </c:view3D>
    <c:plotArea>
      <c:layout>
        <c:manualLayout>
          <c:layoutTarget val="inner"/>
          <c:xMode val="edge"/>
          <c:yMode val="edge"/>
          <c:x val="8.1497036428138589E-2"/>
          <c:y val="7.8369877579171229E-2"/>
          <c:w val="0.7953397291684694"/>
          <c:h val="0.569434593942180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999FF"/>
            </a:solidFill>
            <a:ln w="12686">
              <a:solidFill>
                <a:srgbClr val="000000"/>
              </a:solidFill>
              <a:prstDash val="solid"/>
            </a:ln>
          </c:spPr>
          <c:explosion val="27"/>
          <c:dPt>
            <c:idx val="0"/>
            <c:spPr>
              <a:solidFill>
                <a:srgbClr val="99CCFF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CC99FF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8"/>
            <c:spPr>
              <a:solidFill>
                <a:srgbClr val="FF6699"/>
              </a:solidFill>
            </c:spPr>
          </c:dPt>
          <c:dLbls>
            <c:dLbl>
              <c:idx val="0"/>
              <c:layout>
                <c:manualLayout>
                  <c:x val="-0.18729222549104593"/>
                  <c:y val="2.6374504281855282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b="1" dirty="0" smtClean="0"/>
                      <a:t>66,7</a:t>
                    </a:r>
                    <a:endParaRPr lang="en-US" b="1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1"/>
              <c:layout>
                <c:manualLayout>
                  <c:x val="2.0436531971965051E-2"/>
                  <c:y val="-0.123921777113627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2,2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2"/>
              <c:layout>
                <c:manualLayout>
                  <c:x val="3.9196084864391939E-2"/>
                  <c:y val="-9.579819189268026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4,</a:t>
                    </a:r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pPr/>
              <c:dLblPos val="bestFit"/>
              <c:showLegendKey val="1"/>
              <c:showVal val="1"/>
            </c:dLbl>
            <c:dLbl>
              <c:idx val="3"/>
              <c:layout>
                <c:manualLayout>
                  <c:x val="4.8484470691163614E-2"/>
                  <c:y val="-5.423199183435452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4,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pPr/>
              <c:dLblPos val="bestFit"/>
              <c:showLegendKey val="1"/>
              <c:showVal val="1"/>
            </c:dLbl>
            <c:dLbl>
              <c:idx val="4"/>
              <c:layout>
                <c:manualLayout>
                  <c:x val="6.0413495188102205E-2"/>
                  <c:y val="-1.424890638670165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2,2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5"/>
              <c:layout>
                <c:manualLayout>
                  <c:x val="-1.211008479709268E-2"/>
                  <c:y val="9.3839157422840394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dirty="0" smtClean="0"/>
                      <a:t>9,1</a:t>
                    </a:r>
                  </a:p>
                  <a:p>
                    <a:pPr>
                      <a:defRPr b="1"/>
                    </a:pPr>
                    <a:endParaRPr lang="en-US" dirty="0"/>
                  </a:p>
                </c:rich>
              </c:tx>
              <c:spPr/>
              <c:showLegendKey val="1"/>
              <c:showVal val="1"/>
            </c:dLbl>
            <c:dLbl>
              <c:idx val="6"/>
              <c:layout>
                <c:manualLayout>
                  <c:x val="-1.4481955380577501E-2"/>
                  <c:y val="5.1832312627588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0,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7"/>
              <c:layout>
                <c:manualLayout>
                  <c:x val="2.2364908713333912E-2"/>
                  <c:y val="1.9898557388355768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ru-RU" dirty="0" smtClean="0"/>
                      <a:t>9,6</a:t>
                    </a:r>
                    <a:endParaRPr lang="en-US" dirty="0"/>
                  </a:p>
                </c:rich>
              </c:tx>
              <c:spPr/>
              <c:dLblPos val="bestFit"/>
              <c:showLegendKey val="1"/>
              <c:showVal val="1"/>
            </c:dLbl>
            <c:dLbl>
              <c:idx val="8"/>
              <c:layout>
                <c:manualLayout>
                  <c:x val="-1.9658323959505081E-2"/>
                  <c:y val="6.39775274441059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9"/>
              <c:layout>
                <c:manualLayout>
                  <c:x val="-0.11218579648697816"/>
                  <c:y val="2.8314989367204987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10"/>
              <c:layout>
                <c:manualLayout>
                  <c:x val="-1.4543580489938925E-2"/>
                  <c:y val="1.614231554389038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0,9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11"/>
              <c:layout>
                <c:manualLayout>
                  <c:x val="-4.621161417322843E-2"/>
                  <c:y val="-3.1745698454360052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showLegendKey val="1"/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Доходы от уплаты акцизов на нефтепродукты</c:v>
                </c:pt>
                <c:pt idx="2">
                  <c:v>Единый налог на вмененный доход для отдельных видов деятельности</c:v>
                </c:pt>
                <c:pt idx="3">
                  <c:v>Единый сельскохозяйственный налог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муниципальной собственности</c:v>
                </c:pt>
                <c:pt idx="6">
                  <c:v>Плата за негативное воздействие на окружающую среду</c:v>
                </c:pt>
                <c:pt idx="7">
                  <c:v>Доходы от оказания платных услуг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63</c:v>
                </c:pt>
                <c:pt idx="1">
                  <c:v>2.5</c:v>
                </c:pt>
                <c:pt idx="2">
                  <c:v>4.5</c:v>
                </c:pt>
                <c:pt idx="3">
                  <c:v>4.2</c:v>
                </c:pt>
                <c:pt idx="4">
                  <c:v>1.8</c:v>
                </c:pt>
                <c:pt idx="5">
                  <c:v>10.7</c:v>
                </c:pt>
                <c:pt idx="6">
                  <c:v>0.2</c:v>
                </c:pt>
                <c:pt idx="7">
                  <c:v>11.5</c:v>
                </c:pt>
                <c:pt idx="8">
                  <c:v>1.6</c:v>
                </c:pt>
              </c:numCache>
            </c:numRef>
          </c:val>
        </c:ser>
      </c:pie3DChart>
      <c:spPr>
        <a:noFill/>
        <a:ln w="25409">
          <a:noFill/>
        </a:ln>
      </c:spPr>
    </c:plotArea>
    <c:legend>
      <c:legendPos val="r"/>
      <c:legendEntry>
        <c:idx val="0"/>
        <c:txPr>
          <a:bodyPr/>
          <a:lstStyle/>
          <a:p>
            <a:pPr algn="just">
              <a:defRPr sz="1400" b="1"/>
            </a:pPr>
            <a:endParaRPr lang="ru-RU"/>
          </a:p>
        </c:txPr>
      </c:legendEntry>
      <c:legendEntry>
        <c:idx val="5"/>
        <c:txPr>
          <a:bodyPr/>
          <a:lstStyle/>
          <a:p>
            <a:pPr algn="just">
              <a:defRPr sz="1400" b="1"/>
            </a:pPr>
            <a:endParaRPr lang="ru-RU"/>
          </a:p>
        </c:txPr>
      </c:legendEntry>
      <c:legendEntry>
        <c:idx val="7"/>
        <c:txPr>
          <a:bodyPr/>
          <a:lstStyle/>
          <a:p>
            <a:pPr algn="just">
              <a:defRPr sz="1298" b="1" i="0"/>
            </a:pPr>
            <a:endParaRPr lang="ru-RU"/>
          </a:p>
        </c:txPr>
      </c:legendEntry>
      <c:legendEntry>
        <c:idx val="10"/>
        <c:txPr>
          <a:bodyPr/>
          <a:lstStyle/>
          <a:p>
            <a:pPr algn="just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5.1485030717314167E-2"/>
          <c:y val="0.6624830450025867"/>
          <c:w val="0.80358213636756948"/>
          <c:h val="0.28786151502960144"/>
        </c:manualLayout>
      </c:layout>
      <c:txPr>
        <a:bodyPr/>
        <a:lstStyle/>
        <a:p>
          <a:pPr algn="just">
            <a:defRPr sz="1298"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view3D>
      <c:rotX val="0"/>
      <c:rotY val="70"/>
      <c:perspective val="30"/>
    </c:view3D>
    <c:plotArea>
      <c:layout>
        <c:manualLayout>
          <c:layoutTarget val="inner"/>
          <c:xMode val="edge"/>
          <c:yMode val="edge"/>
          <c:x val="0.1092775993923638"/>
          <c:y val="2.0712910340279552E-2"/>
          <c:w val="0.883276214743973"/>
          <c:h val="0.8965540974044933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CCCCFF"/>
            </a:solidFill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109398</c:v>
                </c:pt>
              </c:numCache>
            </c:numRef>
          </c:val>
          <c:shape val="pyramid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CCCCFF"/>
            </a:solidFill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139052</c:v>
                </c:pt>
              </c:numCache>
            </c:numRef>
          </c:val>
          <c:shape val="pyramid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Pt>
            <c:idx val="0"/>
            <c:spPr>
              <a:solidFill>
                <a:srgbClr val="CCCCFF"/>
              </a:solidFill>
            </c:spPr>
          </c:dPt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142159</c:v>
                </c:pt>
              </c:numCache>
            </c:numRef>
          </c:val>
          <c:shape val="pyramid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CCCCFF"/>
            </a:solidFill>
          </c:spPr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145572</c:v>
                </c:pt>
              </c:numCache>
            </c:numRef>
          </c:val>
          <c:shape val="pyramid"/>
        </c:ser>
        <c:shape val="box"/>
        <c:axId val="48961408"/>
        <c:axId val="48962944"/>
        <c:axId val="139286720"/>
      </c:bar3DChart>
      <c:catAx>
        <c:axId val="48961408"/>
        <c:scaling>
          <c:orientation val="minMax"/>
        </c:scaling>
        <c:axPos val="b"/>
        <c:numFmt formatCode="General" sourceLinked="1"/>
        <c:tickLblPos val="nextTo"/>
        <c:crossAx val="48962944"/>
        <c:crossesAt val="10000"/>
        <c:auto val="1"/>
        <c:lblAlgn val="ctr"/>
        <c:lblOffset val="100"/>
      </c:catAx>
      <c:valAx>
        <c:axId val="48962944"/>
        <c:scaling>
          <c:orientation val="minMax"/>
          <c:max val="150000"/>
          <c:min val="50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961408"/>
        <c:crosses val="autoZero"/>
        <c:crossBetween val="between"/>
        <c:majorUnit val="10000"/>
        <c:minorUnit val="10000"/>
      </c:valAx>
      <c:serAx>
        <c:axId val="13928672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8962944"/>
        <c:crossesAt val="10000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1.749781277340348E-5"/>
          <c:y val="5.3845140522233895E-2"/>
          <c:w val="0.99859361329833773"/>
          <c:h val="0.93904731338351055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9999FF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CC99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693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272,71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3.3631671041119922E-2"/>
                  <c:y val="0.10295678707779861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2400" b="1" smtClean="0">
                        <a:latin typeface="Times New Roman" pitchFamily="18" charset="0"/>
                        <a:cs typeface="Times New Roman" pitchFamily="18" charset="0"/>
                      </a:rPr>
                      <a:t>220</a:t>
                    </a:r>
                    <a:r>
                      <a:rPr lang="ru-RU" sz="2400" b="1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b="1" smtClean="0">
                        <a:latin typeface="Times New Roman" pitchFamily="18" charset="0"/>
                        <a:cs typeface="Times New Roman" pitchFamily="18" charset="0"/>
                      </a:rPr>
                      <a:t>969</a:t>
                    </a:r>
                    <a:r>
                      <a:rPr lang="ru-RU" sz="2400" b="1" smtClean="0">
                        <a:latin typeface="Times New Roman" pitchFamily="18" charset="0"/>
                        <a:cs typeface="Times New Roman" pitchFamily="18" charset="0"/>
                      </a:rPr>
                      <a:t>,00</a:t>
                    </a:r>
                    <a:endParaRPr lang="en-US" sz="2400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0.13045877077865267"/>
                  <c:y val="0.1188968513630680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153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602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,00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1.7039538149618241E-2"/>
                  <c:y val="-0.15982353487234457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24 280,1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0424650043744531E-2"/>
                  <c:y val="-7.3547234344238091E-3"/>
                </c:manualLayout>
              </c:layout>
              <c:showVal val="1"/>
            </c:dLbl>
            <c:dLbl>
              <c:idx val="5"/>
              <c:layout>
                <c:manualLayout>
                  <c:x val="-8.70838801399825E-2"/>
                  <c:y val="2.12924596540475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920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,00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-8.8737314085739247E-2"/>
                  <c:y val="-9.125442500131806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515,9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7"/>
              <c:layout>
                <c:manualLayout>
                  <c:x val="-8.8504374453194382E-2"/>
                  <c:y val="-4.8484601713954505E-3"/>
                </c:manualLayout>
              </c:layout>
              <c:showVal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>
                  <a:solidFill>
                    <a:srgbClr val="FF0000"/>
                  </a:solidFill>
                </a:ln>
              </c:spPr>
            </c:leaderLines>
          </c:dLbls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</c:v>
                </c:pt>
                <c:pt idx="3">
                  <c:v>кв.</c:v>
                </c:pt>
                <c:pt idx="4">
                  <c:v>Кв. 3</c:v>
                </c:pt>
                <c:pt idx="5">
                  <c:v>Кв. 4</c:v>
                </c:pt>
                <c:pt idx="6">
                  <c:v>кв. 5</c:v>
                </c:pt>
                <c:pt idx="7">
                  <c:v>кв.6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693272.71</c:v>
                </c:pt>
                <c:pt idx="1">
                  <c:v>220969</c:v>
                </c:pt>
                <c:pt idx="2">
                  <c:v>153602</c:v>
                </c:pt>
                <c:pt idx="3">
                  <c:v>24280.1</c:v>
                </c:pt>
                <c:pt idx="4">
                  <c:v>1742.91</c:v>
                </c:pt>
                <c:pt idx="5">
                  <c:v>920</c:v>
                </c:pt>
                <c:pt idx="6">
                  <c:v>515.9</c:v>
                </c:pt>
                <c:pt idx="7">
                  <c:v>307.01</c:v>
                </c:pt>
              </c:numCache>
            </c:numRef>
          </c:val>
        </c:ser>
        <c:gapWidth val="100"/>
        <c:secondPieSize val="75"/>
        <c:serLines/>
      </c:ofPieChart>
      <c:spPr>
        <a:scene3d>
          <a:camera prst="orthographicFront"/>
          <a:lightRig rig="threePt" dir="t"/>
        </a:scene3d>
        <a:sp3d>
          <a:bevelT w="6350"/>
        </a:sp3d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rgbClr val="7030A0"/>
                </a:gs>
                <a:gs pos="50000">
                  <a:srgbClr val="9933FF"/>
                </a:gs>
                <a:gs pos="100000">
                  <a:srgbClr val="CCCCFF"/>
                </a:gs>
              </a:gsLst>
              <a:path path="shape">
                <a:fillToRect l="50000" t="50000" r="50000" b="50000"/>
              </a:path>
              <a:tileRect/>
            </a:gradFill>
          </c:spPr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1302.45</c:v>
                </c:pt>
                <c:pt idx="1">
                  <c:v>1161.57</c:v>
                </c:pt>
              </c:numCache>
            </c:numRef>
          </c:val>
        </c:ser>
        <c:shape val="cylinder"/>
        <c:axId val="158989696"/>
        <c:axId val="158426240"/>
        <c:axId val="0"/>
      </c:bar3DChart>
      <c:catAx>
        <c:axId val="158989696"/>
        <c:scaling>
          <c:orientation val="minMax"/>
        </c:scaling>
        <c:axPos val="l"/>
        <c:numFmt formatCode="General" sourceLinked="1"/>
        <c:tickLblPos val="nextTo"/>
        <c:crossAx val="158426240"/>
        <c:crosses val="autoZero"/>
        <c:auto val="1"/>
        <c:lblAlgn val="ctr"/>
        <c:lblOffset val="100"/>
      </c:catAx>
      <c:valAx>
        <c:axId val="158426240"/>
        <c:scaling>
          <c:orientation val="minMax"/>
          <c:min val="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8989696"/>
        <c:crosses val="autoZero"/>
        <c:crossBetween val="between"/>
        <c:majorUnit val="100"/>
        <c:minorUnit val="100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586749620412547E-2"/>
          <c:y val="8.9085808700820751E-2"/>
          <c:w val="0.97413265893346523"/>
          <c:h val="0.82182838259836144"/>
        </c:manualLayout>
      </c:layout>
      <c:lineChart>
        <c:grouping val="standar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spPr>
            <a:ln w="76200">
              <a:solidFill>
                <a:srgbClr val="34908C"/>
              </a:solidFill>
            </a:ln>
          </c:spPr>
          <c:marker>
            <c:symbol val="circle"/>
            <c:size val="15"/>
            <c:spPr>
              <a:solidFill>
                <a:srgbClr val="34908C"/>
              </a:solidFill>
              <a:ln w="25400">
                <a:solidFill>
                  <a:schemeClr val="bg1"/>
                </a:solidFill>
              </a:ln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rgbClr val="474747"/>
                        </a:solidFill>
                      </a:rPr>
                      <a:t>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489</a:t>
                    </a:r>
                    <a:endParaRPr lang="en-US"/>
                  </a:p>
                </c:rich>
              </c:tx>
              <c:dLblPos val="t"/>
              <c:showVal val="1"/>
            </c:dLbl>
            <c:dLbl>
              <c:idx val="1"/>
              <c:layout>
                <c:manualLayout>
                  <c:x val="-7.2476021182832182E-2"/>
                  <c:y val="-0.14209154603096291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rgbClr val="474747"/>
                        </a:solidFill>
                      </a:rPr>
                      <a:t>1</a:t>
                    </a:r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136</a:t>
                    </a:r>
                    <a:endParaRPr lang="en-US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2.6323774970277952E-3"/>
                  <c:y val="-0.13588168486325616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>
                        <a:solidFill>
                          <a:srgbClr val="474747"/>
                        </a:solidFill>
                      </a:rPr>
                      <a:t>1</a:t>
                    </a:r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280</a:t>
                    </a:r>
                    <a:endParaRPr lang="en-US"/>
                  </a:p>
                </c:rich>
              </c:tx>
              <c:dLblPos val="r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474747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numRef>
              <c:f>'Лист1'!$A$2:$A$4</c:f>
              <c:numCache>
                <c:formatCode>dd/mm/yyyy</c:formatCode>
                <c:ptCount val="3"/>
                <c:pt idx="0">
                  <c:v>43101</c:v>
                </c:pt>
                <c:pt idx="1">
                  <c:v>43221</c:v>
                </c:pt>
                <c:pt idx="2">
                  <c:v>43466</c:v>
                </c:pt>
              </c:numCache>
            </c:numRef>
          </c:cat>
          <c:val>
            <c:numRef>
              <c:f>'Лист1'!$B$2:$B$4</c:f>
              <c:numCache>
                <c:formatCode>General</c:formatCode>
                <c:ptCount val="3"/>
                <c:pt idx="0">
                  <c:v>9489</c:v>
                </c:pt>
                <c:pt idx="1">
                  <c:v>11136</c:v>
                </c:pt>
                <c:pt idx="2">
                  <c:v>11280</c:v>
                </c:pt>
              </c:numCache>
            </c:numRef>
          </c:val>
        </c:ser>
        <c:dLbls>
          <c:showVal val="1"/>
        </c:dLbls>
        <c:marker val="1"/>
        <c:axId val="159426816"/>
        <c:axId val="159444992"/>
      </c:lineChart>
      <c:dateAx>
        <c:axId val="159426816"/>
        <c:scaling>
          <c:orientation val="minMax"/>
        </c:scaling>
        <c:delete val="1"/>
        <c:axPos val="b"/>
        <c:numFmt formatCode="dd/mm/yyyy" sourceLinked="1"/>
        <c:tickLblPos val="none"/>
        <c:crossAx val="159444992"/>
        <c:crosses val="autoZero"/>
        <c:auto val="1"/>
        <c:lblOffset val="100"/>
      </c:dateAx>
      <c:valAx>
        <c:axId val="159444992"/>
        <c:scaling>
          <c:orientation val="minMax"/>
        </c:scaling>
        <c:delete val="1"/>
        <c:axPos val="l"/>
        <c:numFmt formatCode="General" sourceLinked="1"/>
        <c:tickLblPos val="none"/>
        <c:crossAx val="1594268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69850" cap="sq">
              <a:solidFill>
                <a:schemeClr val="accent5">
                  <a:lumMod val="75000"/>
                </a:schemeClr>
              </a:solidFill>
              <a:miter lim="800000"/>
            </a:ln>
          </c:spPr>
          <c:marker>
            <c:spPr>
              <a:solidFill>
                <a:srgbClr val="FFFF00"/>
              </a:solidFill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1115852.03</c:v>
                </c:pt>
                <c:pt idx="1">
                  <c:v>1238717.58</c:v>
                </c:pt>
                <c:pt idx="2">
                  <c:v>1202502.57</c:v>
                </c:pt>
                <c:pt idx="3">
                  <c:v>1201983.8900000008</c:v>
                </c:pt>
              </c:numCache>
            </c:numRef>
          </c:val>
        </c:ser>
        <c:marker val="1"/>
        <c:axId val="159001600"/>
        <c:axId val="159405568"/>
      </c:lineChart>
      <c:catAx>
        <c:axId val="1590016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9405568"/>
        <c:crosses val="autoZero"/>
        <c:auto val="1"/>
        <c:lblAlgn val="ctr"/>
        <c:lblOffset val="100"/>
      </c:catAx>
      <c:valAx>
        <c:axId val="1594055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90016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210"/>
      <c:perspective val="30"/>
    </c:view3D>
    <c:plotArea>
      <c:layout>
        <c:manualLayout>
          <c:layoutTarget val="inner"/>
          <c:xMode val="edge"/>
          <c:yMode val="edge"/>
          <c:x val="0.11671161417322842"/>
          <c:y val="0.11332327209098862"/>
          <c:w val="0.88328838582676616"/>
          <c:h val="0.605676144648590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2"/>
            <c:explosion val="40"/>
            <c:spPr>
              <a:solidFill>
                <a:srgbClr val="FF99CC"/>
              </a:solidFill>
            </c:spPr>
          </c:dPt>
          <c:dPt>
            <c:idx val="3"/>
            <c:explosion val="33"/>
            <c:spPr>
              <a:solidFill>
                <a:srgbClr val="FF0000"/>
              </a:solidFill>
            </c:spPr>
          </c:dPt>
          <c:dPt>
            <c:idx val="4"/>
            <c:explosion val="29"/>
          </c:dPt>
          <c:dPt>
            <c:idx val="5"/>
            <c:explosion val="2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FF00"/>
              </a:solidFill>
            </c:spPr>
          </c:dPt>
          <c:dPt>
            <c:idx val="1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11"/>
            <c:explosion val="50"/>
            <c:spPr>
              <a:solidFill>
                <a:srgbClr val="FF66FF"/>
              </a:solidFill>
            </c:spPr>
          </c:dPt>
          <c:dPt>
            <c:idx val="12"/>
            <c:spPr>
              <a:solidFill>
                <a:srgbClr val="9999FF"/>
              </a:solidFill>
            </c:spPr>
          </c:dPt>
          <c:cat>
            <c:strRef>
              <c:f>Лист1!$A$2:$A$18</c:f>
              <c:strCache>
                <c:ptCount val="14"/>
                <c:pt idx="0">
                  <c:v>Развитие образования </c:v>
                </c:pt>
                <c:pt idx="1">
                  <c:v>Социальная поддержка граждан </c:v>
                </c:pt>
                <c:pt idx="2">
                  <c:v>Сохранение и развитие культуры </c:v>
                </c:pt>
                <c:pt idx="3">
                  <c:v>Развитие физической культуры и спорта </c:v>
                </c:pt>
                <c:pt idx="4">
                  <c:v>Молодежная политика </c:v>
                </c:pt>
                <c:pt idx="5">
                  <c:v>Управление имуществом </c:v>
                </c:pt>
                <c:pt idx="6">
                  <c:v>Управление финансами </c:v>
                </c:pt>
                <c:pt idx="7">
                  <c:v>Защита населения и территории Курского района от чрезвычайных ситуаций</c:v>
                </c:pt>
                <c:pt idx="8">
                  <c:v>Развитие малого и среднего бизнеса, потребительского рынка, снижение административных барьеров </c:v>
                </c:pt>
                <c:pt idx="9">
                  <c:v>Развитие коммунального хозяйства, транспортной системы и обеспечение безопасности дорожного движения </c:v>
                </c:pt>
                <c:pt idx="10">
                  <c:v>Развитие сельского хозяйства </c:v>
                </c:pt>
                <c:pt idx="11">
                  <c:v>Межнациональные отношения и поддержка казачества </c:v>
                </c:pt>
                <c:pt idx="12">
                  <c:v>Энергосбережение</c:v>
                </c:pt>
                <c:pt idx="13">
                  <c:v>Профилактика правонарушений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53.1</c:v>
                </c:pt>
                <c:pt idx="1">
                  <c:v>23.7</c:v>
                </c:pt>
                <c:pt idx="2">
                  <c:v>5.4</c:v>
                </c:pt>
                <c:pt idx="3">
                  <c:v>1.1000000000000001</c:v>
                </c:pt>
                <c:pt idx="4">
                  <c:v>0.2</c:v>
                </c:pt>
                <c:pt idx="5">
                  <c:v>0.1</c:v>
                </c:pt>
                <c:pt idx="6">
                  <c:v>4.8</c:v>
                </c:pt>
                <c:pt idx="7">
                  <c:v>0.30000000000000032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4.0000000000000022E-2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1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1302456.55</c:v>
                </c:pt>
                <c:pt idx="1">
                  <c:v>1261402.98</c:v>
                </c:pt>
                <c:pt idx="2">
                  <c:v>1274750.52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1302456.55</c:v>
                </c:pt>
                <c:pt idx="1">
                  <c:v>1261402.98</c:v>
                </c:pt>
                <c:pt idx="2">
                  <c:v>1274750.52</c:v>
                </c:pt>
              </c:numCache>
            </c:numRef>
          </c:val>
        </c:ser>
        <c:shape val="cylinder"/>
        <c:axId val="159955968"/>
        <c:axId val="159971584"/>
        <c:axId val="0"/>
      </c:bar3DChart>
      <c:catAx>
        <c:axId val="159955968"/>
        <c:scaling>
          <c:orientation val="minMax"/>
        </c:scaling>
        <c:axPos val="b"/>
        <c:numFmt formatCode="General" sourceLinked="1"/>
        <c:tickLblPos val="nextTo"/>
        <c:crossAx val="159971584"/>
        <c:crosses val="autoZero"/>
        <c:auto val="1"/>
        <c:lblAlgn val="ctr"/>
        <c:lblOffset val="100"/>
      </c:catAx>
      <c:valAx>
        <c:axId val="159971584"/>
        <c:scaling>
          <c:orientation val="minMax"/>
          <c:min val="1100000"/>
        </c:scaling>
        <c:axPos val="l"/>
        <c:majorGridlines/>
        <c:numFmt formatCode="General" sourceLinked="1"/>
        <c:tickLblPos val="nextTo"/>
        <c:crossAx val="159955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78059296172903"/>
          <c:y val="0.35397627398664644"/>
          <c:w val="0.15181959181388074"/>
          <c:h val="0.2326252934612636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100B6-2E6C-47E8-85C6-502A4B54A3E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62DF65-B9B8-494D-9BAB-AEB326080A6A}">
      <dgm:prSet phldrT="[Текст]" custT="1"/>
      <dgm:spPr>
        <a:solidFill>
          <a:srgbClr val="8ECBCE"/>
        </a:solidFill>
      </dgm:spPr>
      <dgm:t>
        <a:bodyPr/>
        <a:lstStyle/>
        <a:p>
          <a:r>
            <a:rPr lang="ru-RU" sz="1400" b="1" dirty="0" smtClean="0">
              <a:solidFill>
                <a:srgbClr val="092D31"/>
              </a:solidFill>
            </a:rPr>
            <a:t>«Указные» категорий работников</a:t>
          </a:r>
          <a:endParaRPr lang="ru-RU" sz="1400" b="1" dirty="0">
            <a:solidFill>
              <a:srgbClr val="092D31"/>
            </a:solidFill>
          </a:endParaRPr>
        </a:p>
      </dgm:t>
    </dgm:pt>
    <dgm:pt modelId="{69177D32-DB5E-42DA-8CA8-91C98BFD116E}" type="parTrans" cxnId="{4194BC25-E972-42D5-B8BE-C6DD69ED1E4B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B048B449-E2BE-4C6C-8372-0D38445AE5E0}" type="sibTrans" cxnId="{4194BC25-E972-42D5-B8BE-C6DD69ED1E4B}">
      <dgm:prSet/>
      <dgm:spPr>
        <a:solidFill>
          <a:srgbClr val="8ECBCE">
            <a:alpha val="52000"/>
          </a:srgbClr>
        </a:solidFill>
      </dgm:spPr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AAF739F2-0655-40C7-9E76-D843E0FD2C07}">
      <dgm:prSet phldrT="[Текст]" custT="1"/>
      <dgm:spPr>
        <a:solidFill>
          <a:srgbClr val="8ECBCE"/>
        </a:solidFill>
      </dgm:spPr>
      <dgm:t>
        <a:bodyPr/>
        <a:lstStyle/>
        <a:p>
          <a:r>
            <a:rPr lang="ru-RU" sz="1400" b="1" dirty="0" smtClean="0">
              <a:solidFill>
                <a:srgbClr val="092D31"/>
              </a:solidFill>
            </a:rPr>
            <a:t>Прочий персонал  </a:t>
          </a:r>
          <a:endParaRPr lang="ru-RU" sz="1400" b="1" dirty="0">
            <a:solidFill>
              <a:srgbClr val="092D31"/>
            </a:solidFill>
          </a:endParaRPr>
        </a:p>
      </dgm:t>
    </dgm:pt>
    <dgm:pt modelId="{D38C57F2-0DAD-4279-B52C-B24558C844DB}" type="parTrans" cxnId="{2ED7A969-9CD5-4D1D-A927-1C72C295307C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84C8466C-93DC-49A2-B2EB-67C159BA48A9}" type="sibTrans" cxnId="{2ED7A969-9CD5-4D1D-A927-1C72C295307C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F39EBD47-378E-4713-8F27-D6EAA9CF457C}">
      <dgm:prSet phldrT="[Текст]" custT="1"/>
      <dgm:spPr>
        <a:solidFill>
          <a:srgbClr val="8ECBCE"/>
        </a:solidFill>
      </dgm:spPr>
      <dgm:t>
        <a:bodyPr/>
        <a:lstStyle/>
        <a:p>
          <a:r>
            <a:rPr lang="ru-RU" sz="1400" b="1" dirty="0" smtClean="0">
              <a:solidFill>
                <a:srgbClr val="092D31"/>
              </a:solidFill>
            </a:rPr>
            <a:t>муниципальные служащие</a:t>
          </a:r>
          <a:endParaRPr lang="ru-RU" sz="1400" b="1" dirty="0">
            <a:solidFill>
              <a:srgbClr val="092D31"/>
            </a:solidFill>
          </a:endParaRPr>
        </a:p>
      </dgm:t>
    </dgm:pt>
    <dgm:pt modelId="{A6C5A37C-1079-485D-BDE4-A1DED1F72F5F}" type="parTrans" cxnId="{3441B760-95AE-4FB0-B20E-903AE5933E75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3DF7FCB6-9AE3-40E4-8D5E-206EBB06E14F}" type="sibTrans" cxnId="{3441B760-95AE-4FB0-B20E-903AE5933E75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5C05AFFC-3211-4091-9772-1C37041C6941}">
      <dgm:prSet phldrT="[Текст]" custT="1"/>
      <dgm:spPr>
        <a:solidFill>
          <a:srgbClr val="8ECBCE"/>
        </a:solidFill>
      </dgm:spPr>
      <dgm:t>
        <a:bodyPr/>
        <a:lstStyle/>
        <a:p>
          <a:r>
            <a:rPr lang="ru-RU" sz="1400" b="1" dirty="0" smtClean="0">
              <a:solidFill>
                <a:srgbClr val="092D31"/>
              </a:solidFill>
            </a:rPr>
            <a:t>МРОТ</a:t>
          </a:r>
          <a:endParaRPr lang="ru-RU" sz="1400" b="1" dirty="0">
            <a:solidFill>
              <a:srgbClr val="092D31"/>
            </a:solidFill>
          </a:endParaRPr>
        </a:p>
      </dgm:t>
    </dgm:pt>
    <dgm:pt modelId="{E27B9782-C031-4378-8A6B-B2D8FFDE91A7}" type="parTrans" cxnId="{44DDE6AC-E214-44B8-A832-4ABD005CD8A8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A708335E-2ADB-4F02-BAD3-8919D2FD7DED}" type="sibTrans" cxnId="{44DDE6AC-E214-44B8-A832-4ABD005CD8A8}">
      <dgm:prSet/>
      <dgm:spPr/>
      <dgm:t>
        <a:bodyPr/>
        <a:lstStyle/>
        <a:p>
          <a:endParaRPr lang="ru-RU">
            <a:solidFill>
              <a:srgbClr val="166B74"/>
            </a:solidFill>
          </a:endParaRPr>
        </a:p>
      </dgm:t>
    </dgm:pt>
    <dgm:pt modelId="{F4188027-807C-4070-BD06-ADCBF5A656FE}" type="pres">
      <dgm:prSet presAssocID="{249100B6-2E6C-47E8-85C6-502A4B54A3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DCA320-7621-494B-BEB0-DF5978190B59}" type="pres">
      <dgm:prSet presAssocID="{249100B6-2E6C-47E8-85C6-502A4B54A3E1}" presName="cycle" presStyleCnt="0"/>
      <dgm:spPr/>
    </dgm:pt>
    <dgm:pt modelId="{138C3372-7BAD-446E-A2A0-C0AD768E0044}" type="pres">
      <dgm:prSet presAssocID="{FE62DF65-B9B8-494D-9BAB-AEB326080A6A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B5A20-4E04-4209-99DF-2628BE5AA7E2}" type="pres">
      <dgm:prSet presAssocID="{B048B449-E2BE-4C6C-8372-0D38445AE5E0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763DF3D-8D5C-4A7B-9EAA-E55A0485FB28}" type="pres">
      <dgm:prSet presAssocID="{AAF739F2-0655-40C7-9E76-D843E0FD2C07}" presName="nodeFollowingNodes" presStyleLbl="node1" presStyleIdx="1" presStyleCnt="4" custRadScaleRad="100894" custRadScaleInc="-2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DA0B4-4EE5-40FD-9510-8A6EB439603C}" type="pres">
      <dgm:prSet presAssocID="{F39EBD47-378E-4713-8F27-D6EAA9CF457C}" presName="nodeFollowingNodes" presStyleLbl="node1" presStyleIdx="2" presStyleCnt="4" custScaleY="155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08D13-32C7-4D48-B869-4D0C07F25A9D}" type="pres">
      <dgm:prSet presAssocID="{5C05AFFC-3211-4091-9772-1C37041C6941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AFFC51-E6DF-41B5-B19A-300E6F7FD924}" type="presOf" srcId="{FE62DF65-B9B8-494D-9BAB-AEB326080A6A}" destId="{138C3372-7BAD-446E-A2A0-C0AD768E0044}" srcOrd="0" destOrd="0" presId="urn:microsoft.com/office/officeart/2005/8/layout/cycle3"/>
    <dgm:cxn modelId="{A28E786C-3DB8-4223-A7C3-B0D3F8908E2B}" type="presOf" srcId="{F39EBD47-378E-4713-8F27-D6EAA9CF457C}" destId="{CE1DA0B4-4EE5-40FD-9510-8A6EB439603C}" srcOrd="0" destOrd="0" presId="urn:microsoft.com/office/officeart/2005/8/layout/cycle3"/>
    <dgm:cxn modelId="{B1478D33-512E-4785-B536-61DF8CFD6588}" type="presOf" srcId="{249100B6-2E6C-47E8-85C6-502A4B54A3E1}" destId="{F4188027-807C-4070-BD06-ADCBF5A656FE}" srcOrd="0" destOrd="0" presId="urn:microsoft.com/office/officeart/2005/8/layout/cycle3"/>
    <dgm:cxn modelId="{4194BC25-E972-42D5-B8BE-C6DD69ED1E4B}" srcId="{249100B6-2E6C-47E8-85C6-502A4B54A3E1}" destId="{FE62DF65-B9B8-494D-9BAB-AEB326080A6A}" srcOrd="0" destOrd="0" parTransId="{69177D32-DB5E-42DA-8CA8-91C98BFD116E}" sibTransId="{B048B449-E2BE-4C6C-8372-0D38445AE5E0}"/>
    <dgm:cxn modelId="{14C07CF4-8F84-4DF5-B4CB-3D34901AEE1E}" type="presOf" srcId="{B048B449-E2BE-4C6C-8372-0D38445AE5E0}" destId="{C66B5A20-4E04-4209-99DF-2628BE5AA7E2}" srcOrd="0" destOrd="0" presId="urn:microsoft.com/office/officeart/2005/8/layout/cycle3"/>
    <dgm:cxn modelId="{3441B760-95AE-4FB0-B20E-903AE5933E75}" srcId="{249100B6-2E6C-47E8-85C6-502A4B54A3E1}" destId="{F39EBD47-378E-4713-8F27-D6EAA9CF457C}" srcOrd="2" destOrd="0" parTransId="{A6C5A37C-1079-485D-BDE4-A1DED1F72F5F}" sibTransId="{3DF7FCB6-9AE3-40E4-8D5E-206EBB06E14F}"/>
    <dgm:cxn modelId="{44CE99EC-EB80-41A9-B36E-D1E2CBB55DF1}" type="presOf" srcId="{5C05AFFC-3211-4091-9772-1C37041C6941}" destId="{BDB08D13-32C7-4D48-B869-4D0C07F25A9D}" srcOrd="0" destOrd="0" presId="urn:microsoft.com/office/officeart/2005/8/layout/cycle3"/>
    <dgm:cxn modelId="{2ED7A969-9CD5-4D1D-A927-1C72C295307C}" srcId="{249100B6-2E6C-47E8-85C6-502A4B54A3E1}" destId="{AAF739F2-0655-40C7-9E76-D843E0FD2C07}" srcOrd="1" destOrd="0" parTransId="{D38C57F2-0DAD-4279-B52C-B24558C844DB}" sibTransId="{84C8466C-93DC-49A2-B2EB-67C159BA48A9}"/>
    <dgm:cxn modelId="{44DDE6AC-E214-44B8-A832-4ABD005CD8A8}" srcId="{249100B6-2E6C-47E8-85C6-502A4B54A3E1}" destId="{5C05AFFC-3211-4091-9772-1C37041C6941}" srcOrd="3" destOrd="0" parTransId="{E27B9782-C031-4378-8A6B-B2D8FFDE91A7}" sibTransId="{A708335E-2ADB-4F02-BAD3-8919D2FD7DED}"/>
    <dgm:cxn modelId="{5C9E950F-451A-4A55-8EE7-CD0D065DB190}" type="presOf" srcId="{AAF739F2-0655-40C7-9E76-D843E0FD2C07}" destId="{4763DF3D-8D5C-4A7B-9EAA-E55A0485FB28}" srcOrd="0" destOrd="0" presId="urn:microsoft.com/office/officeart/2005/8/layout/cycle3"/>
    <dgm:cxn modelId="{AB70427D-52DA-4658-94C2-F7C6D7F392AC}" type="presParOf" srcId="{F4188027-807C-4070-BD06-ADCBF5A656FE}" destId="{7FDCA320-7621-494B-BEB0-DF5978190B59}" srcOrd="0" destOrd="0" presId="urn:microsoft.com/office/officeart/2005/8/layout/cycle3"/>
    <dgm:cxn modelId="{4EA91F42-7843-495D-8744-118A3B6E58FD}" type="presParOf" srcId="{7FDCA320-7621-494B-BEB0-DF5978190B59}" destId="{138C3372-7BAD-446E-A2A0-C0AD768E0044}" srcOrd="0" destOrd="0" presId="urn:microsoft.com/office/officeart/2005/8/layout/cycle3"/>
    <dgm:cxn modelId="{200F08FF-5785-4032-9847-6F8E240CD2C1}" type="presParOf" srcId="{7FDCA320-7621-494B-BEB0-DF5978190B59}" destId="{C66B5A20-4E04-4209-99DF-2628BE5AA7E2}" srcOrd="1" destOrd="0" presId="urn:microsoft.com/office/officeart/2005/8/layout/cycle3"/>
    <dgm:cxn modelId="{8C21570E-FB30-4FE2-AE7D-9B085E65B707}" type="presParOf" srcId="{7FDCA320-7621-494B-BEB0-DF5978190B59}" destId="{4763DF3D-8D5C-4A7B-9EAA-E55A0485FB28}" srcOrd="2" destOrd="0" presId="urn:microsoft.com/office/officeart/2005/8/layout/cycle3"/>
    <dgm:cxn modelId="{7E322D1A-160A-4BDF-9500-1F87E69EC460}" type="presParOf" srcId="{7FDCA320-7621-494B-BEB0-DF5978190B59}" destId="{CE1DA0B4-4EE5-40FD-9510-8A6EB439603C}" srcOrd="3" destOrd="0" presId="urn:microsoft.com/office/officeart/2005/8/layout/cycle3"/>
    <dgm:cxn modelId="{3C18B114-9703-474B-8872-138A1AB58E8E}" type="presParOf" srcId="{7FDCA320-7621-494B-BEB0-DF5978190B59}" destId="{BDB08D13-32C7-4D48-B869-4D0C07F25A9D}" srcOrd="4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2" Type="http://schemas.microsoft.com/office/2007/relationships/hdphoto" Target="../media/hdphoto3.wdp"/><Relationship Id="rId17" Type="http://schemas.openxmlformats.org/officeDocument/2006/relationships/image" Target="../media/image10.png"/><Relationship Id="rId16" Type="http://schemas.microsoft.com/office/2007/relationships/hdphoto" Target="../media/hdphoto5.wdp"/><Relationship Id="rId1" Type="http://schemas.openxmlformats.org/officeDocument/2006/relationships/image" Target="../media/image8.png"/><Relationship Id="rId11" Type="http://schemas.microsoft.com/office/2007/relationships/hdphoto" Target="../media/hdphoto3.wdp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0.99975</cdr:x>
      <cdr:y>0.10316</cdr:y>
    </cdr:to>
    <cdr:sp macro="" textlink="">
      <cdr:nvSpPr>
        <cdr:cNvPr id="2" name="Rectangle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9144000" cy="9286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>
            <a:defRPr/>
          </a:pPr>
          <a:r>
            <a:rPr lang="ru-RU" sz="2600" kern="0" dirty="0">
              <a:solidFill>
                <a:srgbClr val="000000"/>
              </a:solidFill>
              <a:cs typeface="Arial"/>
            </a:rPr>
            <a:t/>
          </a:r>
          <a:br>
            <a:rPr lang="ru-RU" sz="2600" kern="0" dirty="0">
              <a:solidFill>
                <a:srgbClr val="000000"/>
              </a:solidFill>
              <a:cs typeface="Arial"/>
            </a:rPr>
          </a:br>
          <a:r>
            <a:rPr lang="ru-RU" sz="2400" b="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СТРУКТУРА  НАЛОГОВЫХ И НЕНАЛОГОВЫХ </a:t>
          </a:r>
          <a:r>
            <a:rPr lang="ru-RU" sz="2400" kern="0" dirty="0" smtClean="0">
              <a:latin typeface="Times New Roman" pitchFamily="18" charset="0"/>
              <a:cs typeface="Times New Roman" pitchFamily="18" charset="0"/>
            </a:rPr>
            <a:t>ДОХОДОВ</a:t>
          </a:r>
          <a:r>
            <a:rPr lang="ru-RU" sz="2400" b="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БЮДЖЕТА КУРСКОГО МУНИЦИПАЛЬНОГО РАЙОНА </a:t>
          </a:r>
          <a:endParaRPr lang="en-US" sz="2400" b="0" kern="0" dirty="0" smtClean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200" b="0" kern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endParaRPr lang="ru-RU" sz="2200" b="0" kern="0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0.03225</cdr:x>
      <cdr:y>0.80702</cdr:y>
    </cdr:from>
    <cdr:to>
      <cdr:x>0.19657</cdr:x>
      <cdr:y>0.85965</cdr:y>
    </cdr:to>
    <cdr:sp macro="" textlink="">
      <cdr:nvSpPr>
        <cdr:cNvPr id="4" name="Соединительная линия уступом 3"/>
        <cdr:cNvSpPr/>
      </cdr:nvSpPr>
      <cdr:spPr>
        <a:xfrm xmlns:a="http://schemas.openxmlformats.org/drawingml/2006/main" flipV="1">
          <a:off x="285720" y="3286148"/>
          <a:ext cx="1455545" cy="214314"/>
        </a:xfrm>
        <a:prstGeom xmlns:a="http://schemas.openxmlformats.org/drawingml/2006/main" prst="bentConnector3">
          <a:avLst>
            <a:gd name="adj1" fmla="val 81840"/>
          </a:avLst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0.03225</cdr:x>
      <cdr:y>0.06844</cdr:y>
    </cdr:from>
    <cdr:to>
      <cdr:x>0.15625</cdr:x>
      <cdr:y>0.15399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20" y="278685"/>
          <a:ext cx="1098386" cy="348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дотации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0.02343</cdr:x>
      <cdr:y>0.89091</cdr:y>
    </cdr:from>
    <cdr:to>
      <cdr:x>0.11718</cdr:x>
      <cdr:y>0.96924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214282" y="3500462"/>
          <a:ext cx="85725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млн. руб.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0.01503</cdr:x>
      <cdr:y>0.14583</cdr:y>
    </cdr:from>
    <cdr:to>
      <cdr:x>0.2416</cdr:x>
      <cdr:y>0.29165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44" y="1000108"/>
          <a:ext cx="2152692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на 2019 год </a:t>
          </a:r>
        </a:p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1 238 717,58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0.01503</cdr:x>
      <cdr:y>0.34375</cdr:y>
    </cdr:from>
    <cdr:to>
      <cdr:x>0.24159</cdr:x>
      <cdr:y>0.48957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42844" y="2357430"/>
          <a:ext cx="2152596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на 2020 год </a:t>
          </a:r>
        </a:p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1 202 502,57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0.01503</cdr:x>
      <cdr:y>0.54167</cdr:y>
    </cdr:from>
    <cdr:to>
      <cdr:x>0.2416</cdr:x>
      <cdr:y>0.68749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42844" y="3714752"/>
          <a:ext cx="2152692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на 2021 год </a:t>
          </a:r>
        </a:p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1 201 983,89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0.83741</cdr:x>
      <cdr:y>0.09375</cdr:y>
    </cdr:from>
    <cdr:to>
      <cdr:x>0.9624</cdr:x>
      <cdr:y>0.14311</cdr:y>
    </cdr:to>
    <cdr:sp macro="" textlink="">
      <cdr:nvSpPr>
        <cdr:cNvPr id="6" name="Text Box 3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956372" y="642918"/>
          <a:ext cx="118762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>
            <a:spcBef>
              <a:spcPct val="50000"/>
            </a:spcBef>
          </a:pPr>
          <a:r>
            <a:rPr lang="ru-RU" sz="1600" b="1" i="1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600" b="1" i="1" dirty="0" smtClean="0">
              <a:latin typeface="Times New Roman" pitchFamily="18" charset="0"/>
              <a:cs typeface="Times New Roman" pitchFamily="18" charset="0"/>
            </a:rPr>
            <a:t>руб.</a:t>
          </a:r>
          <a:endParaRPr lang="ru-RU" sz="1600" b="1" i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0.05468</cdr:x>
      <cdr:y>0.70833</cdr:y>
    </cdr:from>
    <cdr:to>
      <cdr:x>0.5</cdr:x>
      <cdr:y>0.9375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0034" y="4857760"/>
          <a:ext cx="4071966" cy="1571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Развитие образования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53,1%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Социальная поддержка граждан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 23,7%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Управление финансами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8,3%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Сохранение и развитие культуры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5,4%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Развитие физической культуры и спорта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1,1%</a:t>
          </a:r>
        </a:p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Развитие сельского хозяйства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– 1,0%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Развитие малого и среднего  бизнеса, потребительского рынка, снижение административных барьеров – 0,8%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Профилактика правонарушений в Курском районе – 0,01%</a:t>
          </a: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0.38281</cdr:x>
      <cdr:y>0.73959</cdr:y>
    </cdr:from>
    <cdr:to>
      <cdr:x>0.39843</cdr:x>
      <cdr:y>0.76041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3500430" y="5072074"/>
          <a:ext cx="142830" cy="14285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0.30469</cdr:x>
      <cdr:y>0.77084</cdr:y>
    </cdr:from>
    <cdr:to>
      <cdr:x>0.31961</cdr:x>
      <cdr:y>0.79167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2786050" y="5286388"/>
          <a:ext cx="136429" cy="14285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0.35156</cdr:x>
      <cdr:y>0.85417</cdr:y>
    </cdr:from>
    <cdr:to>
      <cdr:x>0.36647</cdr:x>
      <cdr:y>0.875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3214678" y="5857892"/>
          <a:ext cx="136337" cy="142852"/>
        </a:xfrm>
        <a:prstGeom xmlns:a="http://schemas.openxmlformats.org/drawingml/2006/main" prst="rect">
          <a:avLst/>
        </a:prstGeom>
        <a:solidFill xmlns:a="http://schemas.openxmlformats.org/drawingml/2006/main">
          <a:srgbClr val="FFCCCC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0.375</cdr:x>
      <cdr:y>0.79167</cdr:y>
    </cdr:from>
    <cdr:to>
      <cdr:x>0.38992</cdr:x>
      <cdr:y>0.8125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3428992" y="5429264"/>
          <a:ext cx="136429" cy="142852"/>
        </a:xfrm>
        <a:prstGeom xmlns:a="http://schemas.openxmlformats.org/drawingml/2006/main" prst="rect">
          <a:avLst/>
        </a:prstGeom>
        <a:solidFill xmlns:a="http://schemas.openxmlformats.org/drawingml/2006/main">
          <a:srgbClr val="FF99CC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0.29687</cdr:x>
      <cdr:y>0.29167</cdr:y>
    </cdr:from>
    <cdr:to>
      <cdr:x>0.37957</cdr:x>
      <cdr:y>0.34376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714612" y="2000240"/>
          <a:ext cx="756208" cy="357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53,1%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0.72656</cdr:x>
      <cdr:y>0.29167</cdr:y>
    </cdr:from>
    <cdr:to>
      <cdr:x>0.80927</cdr:x>
      <cdr:y>0.34375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643702" y="2000240"/>
          <a:ext cx="756300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23,7%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0.70313</cdr:x>
      <cdr:y>0.4375</cdr:y>
    </cdr:from>
    <cdr:to>
      <cdr:x>0.78584</cdr:x>
      <cdr:y>0.48958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6429388" y="3000372"/>
          <a:ext cx="756300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5,4%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0.52344</cdr:x>
      <cdr:y>0.42708</cdr:y>
    </cdr:from>
    <cdr:to>
      <cdr:x>0.60615</cdr:x>
      <cdr:y>0.47916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4786314" y="2928934"/>
          <a:ext cx="756300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8,3%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0.39319</cdr:x>
      <cdr:y>0.45986</cdr:y>
    </cdr:from>
    <cdr:to>
      <cdr:x>0.43225</cdr:x>
      <cdr:y>0.57014</cdr:y>
    </cdr:to>
    <cdr:sp macro="" textlink="">
      <cdr:nvSpPr>
        <cdr:cNvPr id="18" name="TextBox 1"/>
        <cdr:cNvSpPr txBox="1"/>
      </cdr:nvSpPr>
      <cdr:spPr>
        <a:xfrm xmlns:a="http://schemas.openxmlformats.org/drawingml/2006/main" rot="15983759">
          <a:off x="3395718" y="3353294"/>
          <a:ext cx="756300" cy="3571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1,0%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0.64844</cdr:x>
      <cdr:y>0.58333</cdr:y>
    </cdr:from>
    <cdr:to>
      <cdr:x>0.73115</cdr:x>
      <cdr:y>0.63541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5929322" y="4000504"/>
          <a:ext cx="756300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1,1%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0.42969</cdr:x>
      <cdr:y>0.82292</cdr:y>
    </cdr:from>
    <cdr:to>
      <cdr:x>0.44461</cdr:x>
      <cdr:y>0.84376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3929058" y="5643578"/>
          <a:ext cx="136428" cy="142921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0.375</cdr:x>
      <cdr:y>0.20833</cdr:y>
    </cdr:from>
    <cdr:to>
      <cdr:x>0.44922</cdr:x>
      <cdr:y>0.30253</cdr:y>
    </cdr:to>
    <cdr:pic>
      <cdr:nvPicPr>
        <cdr:cNvPr id="21" name="Picture 3" descr="D:\Users\krdoas\Pictures\учебник.png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biLevel thresh="50000"/>
          <a:extLst>
            <a:ext uri="{BEBA8EAE-BF5A-486C-A8C5-ECC9F3942E4B}">
              <a14:imgProps xmlns:lc="http://schemas.openxmlformats.org/drawingml/2006/lockedCanvas" xmlns:p="http://schemas.openxmlformats.org/presentationml/2006/main" xmlns:a14="http://schemas.microsoft.com/office/drawing/2010/main" xmlns="">
                <a14:imgLayer r:embed="rId12">
                  <a14:imgEffect>
                    <a14:brightnessContrast bright="-66000"/>
                  </a14:imgEffect>
                </a14:imgLayer>
              </a14:imgProps>
            </a:ext>
          </a:extLst>
        </a:blip>
        <a:srcRect xmlns:a="http://schemas.openxmlformats.org/drawingml/2006/main" r="62010" b="10032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428992" y="1428736"/>
          <a:ext cx="678647" cy="646023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  <cdr:relSizeAnchor xmlns:cdr="http://schemas.openxmlformats.org/drawingml/2006/chartDrawing">
    <cdr:from>
      <cdr:x>0.60938</cdr:x>
      <cdr:y>0.61458</cdr:y>
    </cdr:from>
    <cdr:to>
      <cdr:x>0.66407</cdr:x>
      <cdr:y>0.6875</cdr:y>
    </cdr:to>
    <cdr:pic>
      <cdr:nvPicPr>
        <cdr:cNvPr id="22" name="Picture 6" descr="Похожее изображение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3" cstate="print">
          <a:biLevel thresh="50000"/>
          <a:extLst>
            <a:ext uri="{BEBA8EAE-BF5A-486C-A8C5-ECC9F3942E4B}">
              <a14:imgProps xmlns:lc="http://schemas.openxmlformats.org/drawingml/2006/lockedCanvas" xmlns="" xmlns:a14="http://schemas.microsoft.com/office/drawing/2010/main" xmlns:p="http://schemas.openxmlformats.org/presentationml/2006/main">
                <a14:imgLayer r:embed="rId16">
                  <a14:imgEffect>
                    <a14:brightnessContrast contrast="-68000"/>
                  </a14:imgEffect>
                </a14:imgLayer>
              </a14:imgProps>
            </a:ext>
            <a:ext uri="{28A0092B-C50C-407E-A947-70E740481C1C}">
              <a14:useLocalDpi xmlns:lc="http://schemas.openxmlformats.org/drawingml/2006/lockedCanvas" xmlns="" xmlns:a14="http://schemas.microsoft.com/office/drawing/2010/main" xmlns:p="http://schemas.openxmlformats.org/presentationml/2006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572132" y="4214818"/>
          <a:ext cx="500085" cy="500085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lc="http://schemas.openxmlformats.org/drawingml/2006/lockedCanvas" xmlns="" xmlns:a14="http://schemas.microsoft.com/office/drawing/2010/main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0.39062</cdr:x>
      <cdr:y>0.57292</cdr:y>
    </cdr:from>
    <cdr:to>
      <cdr:x>0.45312</cdr:x>
      <cdr:y>0.64584</cdr:y>
    </cdr:to>
    <cdr:grpSp>
      <cdr:nvGrpSpPr>
        <cdr:cNvPr id="23" name="Группа 22"/>
        <cdr:cNvGrpSpPr/>
      </cdr:nvGrpSpPr>
      <cdr:grpSpPr>
        <a:xfrm xmlns:a="http://schemas.openxmlformats.org/drawingml/2006/main">
          <a:off x="3571829" y="3929085"/>
          <a:ext cx="571500" cy="500086"/>
          <a:chOff x="7794234" y="2375931"/>
          <a:chExt cx="892814" cy="892814"/>
        </a:xfrm>
      </cdr:grpSpPr>
      <cdr:pic>
        <cdr:nvPicPr>
          <cdr:cNvPr id="25" name="Picture 30" descr="Картинки по запросу tractor icon"/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17" cstate="print">
            <a:biLevel thresh="50000"/>
            <a:extLst>
              <a:ext uri="{BEBA8EAE-BF5A-486C-A8C5-ECC9F3942E4B}">
                <a14:imgProps xmlns:lc="http://schemas.openxmlformats.org/drawingml/2006/lockedCanvas" xmlns="" xmlns:a14="http://schemas.microsoft.com/office/drawing/2010/main" xmlns:p="http://schemas.openxmlformats.org/presentationml/2006/main">
                  <a14:imgLayer r:embed="rId11">
                    <a14:imgEffect>
                      <a14:brightnessContrast contrast="-64000"/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="" xmlns:a14="http://schemas.microsoft.com/office/drawing/2010/main" xmlns:p="http://schemas.openxmlformats.org/presentationml/2006/main" val="0"/>
              </a:ext>
            </a:extLst>
          </a:blip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7794234" y="2375931"/>
            <a:ext cx="892814" cy="892814"/>
          </a:xfrm>
          <a:prstGeom xmlns:a="http://schemas.openxmlformats.org/drawingml/2006/main" prst="rect">
            <a:avLst/>
          </a:prstGeom>
          <a:noFill xmlns:a="http://schemas.openxmlformats.org/drawingml/2006/main"/>
          <a:extLst xmlns:a="http://schemas.openxmlformats.org/drawingml/2006/main">
            <a:ext uri="{909E8E84-426E-40DD-AFC4-6F175D3DCCD1}">
              <a14:hiddenFill xmlns:lc="http://schemas.openxmlformats.org/drawingml/2006/lockedCanvas" xmlns="" xmlns:a14="http://schemas.microsoft.com/office/drawing/2010/main" xmlns:p="http://schemas.openxmlformats.org/presentationml/2006/main" xmlns:r="http://schemas.openxmlformats.org/officeDocument/2006/relationships">
                <a:solidFill>
                  <a:srgbClr val="FFFFFF"/>
                </a:solidFill>
              </a14:hiddenFill>
            </a:ext>
          </a:extLst>
        </cdr:spPr>
      </cdr:pic>
    </cdr:grpSp>
  </cdr:relSizeAnchor>
  <cdr:relSizeAnchor xmlns:cdr="http://schemas.openxmlformats.org/drawingml/2006/chartDrawing">
    <cdr:from>
      <cdr:x>0.53125</cdr:x>
      <cdr:y>0.5</cdr:y>
    </cdr:from>
    <cdr:to>
      <cdr:x>0.57587</cdr:x>
      <cdr:y>0.57254</cdr:y>
    </cdr:to>
    <cdr:grpSp>
      <cdr:nvGrpSpPr>
        <cdr:cNvPr id="28" name="Shape 448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4857750" y="3429000"/>
          <a:ext cx="408005" cy="497479"/>
          <a:chOff x="564164" y="-342495"/>
          <a:chExt cx="358867" cy="426868"/>
        </a:xfrm>
      </cdr:grpSpPr>
      <cdr:sp macro="" textlink="">
        <cdr:nvSpPr>
          <cdr:cNvPr id="29" name="Shape 449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564164" y="-321580"/>
            <a:ext cx="340656" cy="405953"/>
          </a:xfrm>
          <a:custGeom xmlns:a="http://schemas.openxmlformats.org/drawingml/2006/main">
            <a:avLst/>
            <a:gdLst>
              <a:gd name="T0" fmla="*/ 2147483647 w 15490"/>
              <a:gd name="T1" fmla="*/ 2147483647 h 18924"/>
              <a:gd name="T2" fmla="*/ 2147483647 w 15490"/>
              <a:gd name="T3" fmla="*/ 2147483647 h 18924"/>
              <a:gd name="T4" fmla="*/ 2147483647 w 15490"/>
              <a:gd name="T5" fmla="*/ 2147483647 h 18924"/>
              <a:gd name="T6" fmla="*/ 2147483647 w 15490"/>
              <a:gd name="T7" fmla="*/ 2147483647 h 18924"/>
              <a:gd name="T8" fmla="*/ 2147483647 w 15490"/>
              <a:gd name="T9" fmla="*/ 2147483647 h 18924"/>
              <a:gd name="T10" fmla="*/ 2147483647 w 15490"/>
              <a:gd name="T11" fmla="*/ 2147483647 h 18924"/>
              <a:gd name="T12" fmla="*/ 2147483647 w 15490"/>
              <a:gd name="T13" fmla="*/ 2147483647 h 18924"/>
              <a:gd name="T14" fmla="*/ 2147483647 w 15490"/>
              <a:gd name="T15" fmla="*/ 2147483647 h 18924"/>
              <a:gd name="T16" fmla="*/ 2147483647 w 15490"/>
              <a:gd name="T17" fmla="*/ 2147483647 h 18924"/>
              <a:gd name="T18" fmla="*/ 2147483647 w 15490"/>
              <a:gd name="T19" fmla="*/ 2147483647 h 18924"/>
              <a:gd name="T20" fmla="*/ 2147483647 w 15490"/>
              <a:gd name="T21" fmla="*/ 2147483647 h 18924"/>
              <a:gd name="T22" fmla="*/ 2147483647 w 15490"/>
              <a:gd name="T23" fmla="*/ 2147483647 h 18924"/>
              <a:gd name="T24" fmla="*/ 2147483647 w 15490"/>
              <a:gd name="T25" fmla="*/ 2147483647 h 18924"/>
              <a:gd name="T26" fmla="*/ 2147483647 w 15490"/>
              <a:gd name="T27" fmla="*/ 2147483647 h 18924"/>
              <a:gd name="T28" fmla="*/ 2147483647 w 15490"/>
              <a:gd name="T29" fmla="*/ 2147483647 h 18924"/>
              <a:gd name="T30" fmla="*/ 2147483647 w 15490"/>
              <a:gd name="T31" fmla="*/ 2147483647 h 18924"/>
              <a:gd name="T32" fmla="*/ 2147483647 w 15490"/>
              <a:gd name="T33" fmla="*/ 2147483647 h 18924"/>
              <a:gd name="T34" fmla="*/ 2147483647 w 15490"/>
              <a:gd name="T35" fmla="*/ 2147483647 h 18924"/>
              <a:gd name="T36" fmla="*/ 2147483647 w 15490"/>
              <a:gd name="T37" fmla="*/ 2147483647 h 18924"/>
              <a:gd name="T38" fmla="*/ 0 w 15490"/>
              <a:gd name="T39" fmla="*/ 2147483647 h 18924"/>
              <a:gd name="T40" fmla="*/ 0 w 15490"/>
              <a:gd name="T41" fmla="*/ 2147483647 h 18924"/>
              <a:gd name="T42" fmla="*/ 0 w 15490"/>
              <a:gd name="T43" fmla="*/ 2147483647 h 18924"/>
              <a:gd name="T44" fmla="*/ 2147483647 w 15490"/>
              <a:gd name="T45" fmla="*/ 2147483647 h 18924"/>
              <a:gd name="T46" fmla="*/ 2147483647 w 15490"/>
              <a:gd name="T47" fmla="*/ 2147483647 h 18924"/>
              <a:gd name="T48" fmla="*/ 2147483647 w 15490"/>
              <a:gd name="T49" fmla="*/ 2147483647 h 18924"/>
              <a:gd name="T50" fmla="*/ 2147483647 w 15490"/>
              <a:gd name="T51" fmla="*/ 2147483647 h 18924"/>
              <a:gd name="T52" fmla="*/ 2147483647 w 15490"/>
              <a:gd name="T53" fmla="*/ 2147483647 h 18924"/>
              <a:gd name="T54" fmla="*/ 2147483647 w 15490"/>
              <a:gd name="T55" fmla="*/ 2147483647 h 18924"/>
              <a:gd name="T56" fmla="*/ 2147483647 w 15490"/>
              <a:gd name="T57" fmla="*/ 2147483647 h 18924"/>
              <a:gd name="T58" fmla="*/ 2147483647 w 15490"/>
              <a:gd name="T59" fmla="*/ 0 h 1892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5490"/>
              <a:gd name="T91" fmla="*/ 0 h 18924"/>
              <a:gd name="T92" fmla="*/ 15490 w 15490"/>
              <a:gd name="T93" fmla="*/ 18924 h 1892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5490" h="18924" fill="none" extrusionOk="0">
                <a:moveTo>
                  <a:pt x="15490" y="17828"/>
                </a:moveTo>
                <a:lnTo>
                  <a:pt x="15490" y="17828"/>
                </a:lnTo>
                <a:lnTo>
                  <a:pt x="15466" y="17998"/>
                </a:lnTo>
                <a:lnTo>
                  <a:pt x="15417" y="18169"/>
                </a:lnTo>
                <a:lnTo>
                  <a:pt x="15319" y="18364"/>
                </a:lnTo>
                <a:lnTo>
                  <a:pt x="15198" y="18534"/>
                </a:lnTo>
                <a:lnTo>
                  <a:pt x="15052" y="18680"/>
                </a:lnTo>
                <a:lnTo>
                  <a:pt x="14881" y="18802"/>
                </a:lnTo>
                <a:lnTo>
                  <a:pt x="14735" y="18900"/>
                </a:lnTo>
                <a:lnTo>
                  <a:pt x="14564" y="18924"/>
                </a:lnTo>
                <a:lnTo>
                  <a:pt x="1023" y="18924"/>
                </a:lnTo>
                <a:lnTo>
                  <a:pt x="853" y="18900"/>
                </a:lnTo>
                <a:lnTo>
                  <a:pt x="682" y="18802"/>
                </a:lnTo>
                <a:lnTo>
                  <a:pt x="512" y="18680"/>
                </a:lnTo>
                <a:lnTo>
                  <a:pt x="341" y="18534"/>
                </a:lnTo>
                <a:lnTo>
                  <a:pt x="219" y="18364"/>
                </a:lnTo>
                <a:lnTo>
                  <a:pt x="98" y="18169"/>
                </a:lnTo>
                <a:lnTo>
                  <a:pt x="25" y="17998"/>
                </a:lnTo>
                <a:lnTo>
                  <a:pt x="0" y="17828"/>
                </a:lnTo>
                <a:lnTo>
                  <a:pt x="0" y="877"/>
                </a:lnTo>
                <a:lnTo>
                  <a:pt x="25" y="706"/>
                </a:lnTo>
                <a:lnTo>
                  <a:pt x="98" y="560"/>
                </a:lnTo>
                <a:lnTo>
                  <a:pt x="195" y="414"/>
                </a:lnTo>
                <a:lnTo>
                  <a:pt x="341" y="268"/>
                </a:lnTo>
                <a:lnTo>
                  <a:pt x="487" y="171"/>
                </a:lnTo>
                <a:lnTo>
                  <a:pt x="658" y="73"/>
                </a:lnTo>
                <a:lnTo>
                  <a:pt x="828" y="24"/>
                </a:lnTo>
                <a:lnTo>
                  <a:pt x="974" y="0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0" name="Shape 450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590929" y="-342495"/>
            <a:ext cx="332102" cy="397094"/>
          </a:xfrm>
          <a:custGeom xmlns:a="http://schemas.openxmlformats.org/drawingml/2006/main">
            <a:avLst/>
            <a:gdLst>
              <a:gd name="T0" fmla="*/ 2147483647 w 15101"/>
              <a:gd name="T1" fmla="*/ 2147483647 h 18511"/>
              <a:gd name="T2" fmla="*/ 2147483647 w 15101"/>
              <a:gd name="T3" fmla="*/ 2147483647 h 18511"/>
              <a:gd name="T4" fmla="*/ 2147483647 w 15101"/>
              <a:gd name="T5" fmla="*/ 2147483647 h 18511"/>
              <a:gd name="T6" fmla="*/ 2147483647 w 15101"/>
              <a:gd name="T7" fmla="*/ 2147483647 h 18511"/>
              <a:gd name="T8" fmla="*/ 2147483647 w 15101"/>
              <a:gd name="T9" fmla="*/ 2147483647 h 18511"/>
              <a:gd name="T10" fmla="*/ 2147483647 w 15101"/>
              <a:gd name="T11" fmla="*/ 2147483647 h 18511"/>
              <a:gd name="T12" fmla="*/ 2147483647 w 15101"/>
              <a:gd name="T13" fmla="*/ 2147483647 h 18511"/>
              <a:gd name="T14" fmla="*/ 2147483647 w 15101"/>
              <a:gd name="T15" fmla="*/ 2147483647 h 18511"/>
              <a:gd name="T16" fmla="*/ 2147483647 w 15101"/>
              <a:gd name="T17" fmla="*/ 2147483647 h 18511"/>
              <a:gd name="T18" fmla="*/ 2147483647 w 15101"/>
              <a:gd name="T19" fmla="*/ 2147483647 h 18511"/>
              <a:gd name="T20" fmla="*/ 2147483647 w 15101"/>
              <a:gd name="T21" fmla="*/ 2147483647 h 18511"/>
              <a:gd name="T22" fmla="*/ 2147483647 w 15101"/>
              <a:gd name="T23" fmla="*/ 2147483647 h 18511"/>
              <a:gd name="T24" fmla="*/ 2147483647 w 15101"/>
              <a:gd name="T25" fmla="*/ 2147483647 h 18511"/>
              <a:gd name="T26" fmla="*/ 2147483647 w 15101"/>
              <a:gd name="T27" fmla="*/ 2147483647 h 18511"/>
              <a:gd name="T28" fmla="*/ 2147483647 w 15101"/>
              <a:gd name="T29" fmla="*/ 2147483647 h 18511"/>
              <a:gd name="T30" fmla="*/ 2147483647 w 15101"/>
              <a:gd name="T31" fmla="*/ 2147483647 h 18511"/>
              <a:gd name="T32" fmla="*/ 2147483647 w 15101"/>
              <a:gd name="T33" fmla="*/ 2147483647 h 18511"/>
              <a:gd name="T34" fmla="*/ 2147483647 w 15101"/>
              <a:gd name="T35" fmla="*/ 2147483647 h 18511"/>
              <a:gd name="T36" fmla="*/ 2147483647 w 15101"/>
              <a:gd name="T37" fmla="*/ 2147483647 h 18511"/>
              <a:gd name="T38" fmla="*/ 2147483647 w 15101"/>
              <a:gd name="T39" fmla="*/ 2147483647 h 18511"/>
              <a:gd name="T40" fmla="*/ 2147483647 w 15101"/>
              <a:gd name="T41" fmla="*/ 2147483647 h 18511"/>
              <a:gd name="T42" fmla="*/ 2147483647 w 15101"/>
              <a:gd name="T43" fmla="*/ 2147483647 h 18511"/>
              <a:gd name="T44" fmla="*/ 2147483647 w 15101"/>
              <a:gd name="T45" fmla="*/ 2147483647 h 18511"/>
              <a:gd name="T46" fmla="*/ 2147483647 w 15101"/>
              <a:gd name="T47" fmla="*/ 2147483647 h 18511"/>
              <a:gd name="T48" fmla="*/ 2147483647 w 15101"/>
              <a:gd name="T49" fmla="*/ 2147483647 h 18511"/>
              <a:gd name="T50" fmla="*/ 2147483647 w 15101"/>
              <a:gd name="T51" fmla="*/ 2147483647 h 18511"/>
              <a:gd name="T52" fmla="*/ 2147483647 w 15101"/>
              <a:gd name="T53" fmla="*/ 2147483647 h 18511"/>
              <a:gd name="T54" fmla="*/ 2147483647 w 15101"/>
              <a:gd name="T55" fmla="*/ 2147483647 h 18511"/>
              <a:gd name="T56" fmla="*/ 2147483647 w 15101"/>
              <a:gd name="T57" fmla="*/ 2147483647 h 18511"/>
              <a:gd name="T58" fmla="*/ 2147483647 w 15101"/>
              <a:gd name="T59" fmla="*/ 2147483647 h 18511"/>
              <a:gd name="T60" fmla="*/ 2147483647 w 15101"/>
              <a:gd name="T61" fmla="*/ 2147483647 h 18511"/>
              <a:gd name="T62" fmla="*/ 2147483647 w 15101"/>
              <a:gd name="T63" fmla="*/ 2147483647 h 1851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5101"/>
              <a:gd name="T97" fmla="*/ 0 h 18511"/>
              <a:gd name="T98" fmla="*/ 15101 w 15101"/>
              <a:gd name="T99" fmla="*/ 18511 h 1851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5101" h="18511" fill="none" extrusionOk="0">
                <a:moveTo>
                  <a:pt x="15101" y="3362"/>
                </a:moveTo>
                <a:lnTo>
                  <a:pt x="15101" y="17731"/>
                </a:lnTo>
                <a:lnTo>
                  <a:pt x="15077" y="17877"/>
                </a:lnTo>
                <a:lnTo>
                  <a:pt x="15028" y="18024"/>
                </a:lnTo>
                <a:lnTo>
                  <a:pt x="14979" y="18145"/>
                </a:lnTo>
                <a:lnTo>
                  <a:pt x="14882" y="18267"/>
                </a:lnTo>
                <a:lnTo>
                  <a:pt x="14760" y="18365"/>
                </a:lnTo>
                <a:lnTo>
                  <a:pt x="14614" y="18438"/>
                </a:lnTo>
                <a:lnTo>
                  <a:pt x="14468" y="18486"/>
                </a:lnTo>
                <a:lnTo>
                  <a:pt x="14322" y="18511"/>
                </a:lnTo>
                <a:lnTo>
                  <a:pt x="780" y="18511"/>
                </a:lnTo>
                <a:lnTo>
                  <a:pt x="634" y="18486"/>
                </a:lnTo>
                <a:lnTo>
                  <a:pt x="488" y="18438"/>
                </a:lnTo>
                <a:lnTo>
                  <a:pt x="342" y="18365"/>
                </a:lnTo>
                <a:lnTo>
                  <a:pt x="220" y="18267"/>
                </a:lnTo>
                <a:lnTo>
                  <a:pt x="123" y="18145"/>
                </a:lnTo>
                <a:lnTo>
                  <a:pt x="74" y="18024"/>
                </a:lnTo>
                <a:lnTo>
                  <a:pt x="25" y="17877"/>
                </a:lnTo>
                <a:lnTo>
                  <a:pt x="1" y="17731"/>
                </a:lnTo>
                <a:lnTo>
                  <a:pt x="1" y="780"/>
                </a:lnTo>
                <a:lnTo>
                  <a:pt x="25" y="610"/>
                </a:lnTo>
                <a:lnTo>
                  <a:pt x="74" y="464"/>
                </a:lnTo>
                <a:lnTo>
                  <a:pt x="123" y="342"/>
                </a:lnTo>
                <a:lnTo>
                  <a:pt x="220" y="220"/>
                </a:lnTo>
                <a:lnTo>
                  <a:pt x="342" y="123"/>
                </a:lnTo>
                <a:lnTo>
                  <a:pt x="488" y="50"/>
                </a:lnTo>
                <a:lnTo>
                  <a:pt x="634" y="1"/>
                </a:lnTo>
                <a:lnTo>
                  <a:pt x="780" y="1"/>
                </a:lnTo>
                <a:lnTo>
                  <a:pt x="11740" y="1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1" name="Shape 451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645579" y="-61927"/>
            <a:ext cx="117855" cy="21"/>
          </a:xfrm>
          <a:custGeom xmlns:a="http://schemas.openxmlformats.org/drawingml/2006/main">
            <a:avLst/>
            <a:gdLst>
              <a:gd name="T0" fmla="*/ 2147483647 w 5359"/>
              <a:gd name="T1" fmla="*/ 0 h 1"/>
              <a:gd name="T2" fmla="*/ 0 w 5359"/>
              <a:gd name="T3" fmla="*/ 0 h 1"/>
              <a:gd name="T4" fmla="*/ 0 60000 65536"/>
              <a:gd name="T5" fmla="*/ 0 60000 65536"/>
              <a:gd name="T6" fmla="*/ 0 w 5359"/>
              <a:gd name="T7" fmla="*/ 0 h 1"/>
              <a:gd name="T8" fmla="*/ 5359 w 535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59" h="1" fill="none" extrusionOk="0">
                <a:moveTo>
                  <a:pt x="5358" y="0"/>
                </a:moveTo>
                <a:lnTo>
                  <a:pt x="0" y="0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2" name="Shape 452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645579" y="-108949"/>
            <a:ext cx="224978" cy="21"/>
          </a:xfrm>
          <a:custGeom xmlns:a="http://schemas.openxmlformats.org/drawingml/2006/main">
            <a:avLst/>
            <a:gdLst>
              <a:gd name="T0" fmla="*/ 2147483647 w 10230"/>
              <a:gd name="T1" fmla="*/ 2147483647 h 1"/>
              <a:gd name="T2" fmla="*/ 0 w 10230"/>
              <a:gd name="T3" fmla="*/ 2147483647 h 1"/>
              <a:gd name="T4" fmla="*/ 0 60000 65536"/>
              <a:gd name="T5" fmla="*/ 0 60000 65536"/>
              <a:gd name="T6" fmla="*/ 0 w 10230"/>
              <a:gd name="T7" fmla="*/ 0 h 1"/>
              <a:gd name="T8" fmla="*/ 10230 w 1023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30" h="1" fill="none" extrusionOk="0">
                <a:moveTo>
                  <a:pt x="10229" y="1"/>
                </a:moveTo>
                <a:lnTo>
                  <a:pt x="0" y="1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3" name="Shape 453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645579" y="-156486"/>
            <a:ext cx="224978" cy="21"/>
          </a:xfrm>
          <a:custGeom xmlns:a="http://schemas.openxmlformats.org/drawingml/2006/main">
            <a:avLst/>
            <a:gdLst>
              <a:gd name="T0" fmla="*/ 2147483647 w 10230"/>
              <a:gd name="T1" fmla="*/ 0 h 1"/>
              <a:gd name="T2" fmla="*/ 0 w 10230"/>
              <a:gd name="T3" fmla="*/ 0 h 1"/>
              <a:gd name="T4" fmla="*/ 0 60000 65536"/>
              <a:gd name="T5" fmla="*/ 0 60000 65536"/>
              <a:gd name="T6" fmla="*/ 0 w 10230"/>
              <a:gd name="T7" fmla="*/ 0 h 1"/>
              <a:gd name="T8" fmla="*/ 10230 w 1023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30" h="1" fill="none" extrusionOk="0">
                <a:moveTo>
                  <a:pt x="10229" y="0"/>
                </a:moveTo>
                <a:lnTo>
                  <a:pt x="0" y="0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4" name="Shape 454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645579" y="-204045"/>
            <a:ext cx="224978" cy="21"/>
          </a:xfrm>
          <a:custGeom xmlns:a="http://schemas.openxmlformats.org/drawingml/2006/main">
            <a:avLst/>
            <a:gdLst>
              <a:gd name="T0" fmla="*/ 2147483647 w 10230"/>
              <a:gd name="T1" fmla="*/ 2147483647 h 1"/>
              <a:gd name="T2" fmla="*/ 0 w 10230"/>
              <a:gd name="T3" fmla="*/ 2147483647 h 1"/>
              <a:gd name="T4" fmla="*/ 0 60000 65536"/>
              <a:gd name="T5" fmla="*/ 0 60000 65536"/>
              <a:gd name="T6" fmla="*/ 0 w 10230"/>
              <a:gd name="T7" fmla="*/ 0 h 1"/>
              <a:gd name="T8" fmla="*/ 10230 w 1023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30" h="1" fill="none" extrusionOk="0">
                <a:moveTo>
                  <a:pt x="10229" y="1"/>
                </a:moveTo>
                <a:lnTo>
                  <a:pt x="0" y="1"/>
                </a:lnTo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35" name="Shape 455"/>
          <cdr:cNvSpPr>
            <a:spLocks xmlns:a="http://schemas.openxmlformats.org/drawingml/2006/main"/>
          </cdr:cNvSpPr>
        </cdr:nvSpPr>
        <cdr:spPr bwMode="auto">
          <a:xfrm xmlns:a="http://schemas.openxmlformats.org/drawingml/2006/main">
            <a:off x="849094" y="-342494"/>
            <a:ext cx="73937" cy="72121"/>
          </a:xfrm>
          <a:custGeom xmlns:a="http://schemas.openxmlformats.org/drawingml/2006/main">
            <a:avLst/>
            <a:gdLst>
              <a:gd name="T0" fmla="*/ 2147483647 w 3362"/>
              <a:gd name="T1" fmla="*/ 2147483647 h 3362"/>
              <a:gd name="T2" fmla="*/ 2147483647 w 3362"/>
              <a:gd name="T3" fmla="*/ 2147483647 h 3362"/>
              <a:gd name="T4" fmla="*/ 2147483647 w 3362"/>
              <a:gd name="T5" fmla="*/ 2147483647 h 3362"/>
              <a:gd name="T6" fmla="*/ 2147483647 w 3362"/>
              <a:gd name="T7" fmla="*/ 2147483647 h 3362"/>
              <a:gd name="T8" fmla="*/ 2147483647 w 3362"/>
              <a:gd name="T9" fmla="*/ 2147483647 h 3362"/>
              <a:gd name="T10" fmla="*/ 2147483647 w 3362"/>
              <a:gd name="T11" fmla="*/ 2147483647 h 3362"/>
              <a:gd name="T12" fmla="*/ 2147483647 w 3362"/>
              <a:gd name="T13" fmla="*/ 2147483647 h 3362"/>
              <a:gd name="T14" fmla="*/ 2147483647 w 3362"/>
              <a:gd name="T15" fmla="*/ 2147483647 h 3362"/>
              <a:gd name="T16" fmla="*/ 2147483647 w 3362"/>
              <a:gd name="T17" fmla="*/ 2147483647 h 3362"/>
              <a:gd name="T18" fmla="*/ 2147483647 w 3362"/>
              <a:gd name="T19" fmla="*/ 2147483647 h 3362"/>
              <a:gd name="T20" fmla="*/ 2147483647 w 3362"/>
              <a:gd name="T21" fmla="*/ 2147483647 h 3362"/>
              <a:gd name="T22" fmla="*/ 2147483647 w 3362"/>
              <a:gd name="T23" fmla="*/ 2147483647 h 3362"/>
              <a:gd name="T24" fmla="*/ 2147483647 w 3362"/>
              <a:gd name="T25" fmla="*/ 2147483647 h 3362"/>
              <a:gd name="T26" fmla="*/ 2147483647 w 3362"/>
              <a:gd name="T27" fmla="*/ 2147483647 h 336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362"/>
              <a:gd name="T43" fmla="*/ 0 h 3362"/>
              <a:gd name="T44" fmla="*/ 3362 w 3362"/>
              <a:gd name="T45" fmla="*/ 3362 h 336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362" h="3362" fill="none" extrusionOk="0">
                <a:moveTo>
                  <a:pt x="1" y="2582"/>
                </a:moveTo>
                <a:lnTo>
                  <a:pt x="1" y="1"/>
                </a:lnTo>
                <a:lnTo>
                  <a:pt x="3362" y="3362"/>
                </a:lnTo>
                <a:lnTo>
                  <a:pt x="780" y="3362"/>
                </a:lnTo>
                <a:lnTo>
                  <a:pt x="610" y="3337"/>
                </a:lnTo>
                <a:lnTo>
                  <a:pt x="464" y="3289"/>
                </a:lnTo>
                <a:lnTo>
                  <a:pt x="342" y="3216"/>
                </a:lnTo>
                <a:lnTo>
                  <a:pt x="220" y="3118"/>
                </a:lnTo>
                <a:lnTo>
                  <a:pt x="123" y="3021"/>
                </a:lnTo>
                <a:lnTo>
                  <a:pt x="50" y="2875"/>
                </a:lnTo>
                <a:lnTo>
                  <a:pt x="1" y="2729"/>
                </a:lnTo>
                <a:lnTo>
                  <a:pt x="1" y="2582"/>
                </a:lnTo>
                <a:close/>
              </a:path>
            </a:pathLst>
          </a:custGeom>
          <a:noFill xmlns:a="http://schemas.openxmlformats.org/drawingml/2006/main"/>
          <a:ln xmlns:a="http://schemas.openxmlformats.org/drawingml/2006/main"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cdr:spPr>
        <cdr:txBody>
          <a:bodyPr xmlns:a="http://schemas.openxmlformats.org/drawingml/2006/main" lIns="91425" tIns="91425" rIns="91425" bIns="91425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ru-RU"/>
          </a:p>
        </cdr:txBody>
      </cdr:sp>
    </cdr:grpSp>
  </cdr:relSizeAnchor>
  <cdr:relSizeAnchor xmlns:cdr="http://schemas.openxmlformats.org/drawingml/2006/chartDrawing">
    <cdr:from>
      <cdr:x>0.53125</cdr:x>
      <cdr:y>0.70833</cdr:y>
    </cdr:from>
    <cdr:to>
      <cdr:x>0.97656</cdr:x>
      <cdr:y>0.9375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4857752" y="4857760"/>
          <a:ext cx="4071934" cy="15716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Развитие коммунального хозяйства, транспортной системы и обеспечение безопасности дорожного движения – 0,7%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Защита населения и территорий Курского района  от чрезвычайных ситуаций –  0,3%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Молодежная политика – 0,2%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Управление имуществом – 0,06%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Межнациональные отношения и поддержка казачества – 0,03%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Энергосбережение и повышение энергетической эффективности– 0,03%</a:t>
          </a: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0.45312</cdr:x>
      <cdr:y>0.90625</cdr:y>
    </cdr:from>
    <cdr:to>
      <cdr:x>0.46893</cdr:x>
      <cdr:y>0.92709</cdr:y>
    </cdr:to>
    <cdr:sp macro="" textlink="">
      <cdr:nvSpPr>
        <cdr:cNvPr id="37" name="Прямоугольник 36"/>
        <cdr:cNvSpPr/>
      </cdr:nvSpPr>
      <cdr:spPr>
        <a:xfrm xmlns:a="http://schemas.openxmlformats.org/drawingml/2006/main">
          <a:off x="4143372" y="6215082"/>
          <a:ext cx="144567" cy="142920"/>
        </a:xfrm>
        <a:prstGeom xmlns:a="http://schemas.openxmlformats.org/drawingml/2006/main" prst="rect">
          <a:avLst/>
        </a:prstGeom>
        <a:solidFill xmlns:a="http://schemas.openxmlformats.org/drawingml/2006/main">
          <a:srgbClr val="66FF66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0.49209</cdr:x>
      <cdr:y>0.92709</cdr:y>
    </cdr:from>
    <cdr:to>
      <cdr:x>0.5079</cdr:x>
      <cdr:y>0.94793</cdr:y>
    </cdr:to>
    <cdr:sp macro="" textlink="">
      <cdr:nvSpPr>
        <cdr:cNvPr id="38" name="Прямоугольник 37"/>
        <cdr:cNvSpPr/>
      </cdr:nvSpPr>
      <cdr:spPr>
        <a:xfrm xmlns:a="http://schemas.openxmlformats.org/drawingml/2006/main">
          <a:off x="4499716" y="6357958"/>
          <a:ext cx="144567" cy="142921"/>
        </a:xfrm>
        <a:prstGeom xmlns:a="http://schemas.openxmlformats.org/drawingml/2006/main" prst="rect">
          <a:avLst/>
        </a:prstGeom>
        <a:solidFill xmlns:a="http://schemas.openxmlformats.org/drawingml/2006/main">
          <a:srgbClr val="FF9999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0.78125</cdr:x>
      <cdr:y>0.79167</cdr:y>
    </cdr:from>
    <cdr:to>
      <cdr:x>0.79706</cdr:x>
      <cdr:y>0.8125</cdr:y>
    </cdr:to>
    <cdr:sp macro="" textlink="">
      <cdr:nvSpPr>
        <cdr:cNvPr id="39" name="Прямоугольник 38"/>
        <cdr:cNvSpPr/>
      </cdr:nvSpPr>
      <cdr:spPr>
        <a:xfrm xmlns:a="http://schemas.openxmlformats.org/drawingml/2006/main">
          <a:off x="7143768" y="5429264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0.77344</cdr:x>
      <cdr:y>0.82292</cdr:y>
    </cdr:from>
    <cdr:to>
      <cdr:x>0.78925</cdr:x>
      <cdr:y>0.84375</cdr:y>
    </cdr:to>
    <cdr:sp macro="" textlink="">
      <cdr:nvSpPr>
        <cdr:cNvPr id="40" name="Прямоугольник 39"/>
        <cdr:cNvSpPr/>
      </cdr:nvSpPr>
      <cdr:spPr>
        <a:xfrm xmlns:a="http://schemas.openxmlformats.org/drawingml/2006/main">
          <a:off x="7072330" y="5643578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006699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0.78906</cdr:x>
      <cdr:y>0.85417</cdr:y>
    </cdr:from>
    <cdr:to>
      <cdr:x>0.80487</cdr:x>
      <cdr:y>0.875</cdr:y>
    </cdr:to>
    <cdr:sp macro="" textlink="">
      <cdr:nvSpPr>
        <cdr:cNvPr id="41" name="Прямоугольник 40"/>
        <cdr:cNvSpPr/>
      </cdr:nvSpPr>
      <cdr:spPr>
        <a:xfrm xmlns:a="http://schemas.openxmlformats.org/drawingml/2006/main">
          <a:off x="7215206" y="5857892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0.96094</cdr:x>
      <cdr:y>0.73959</cdr:y>
    </cdr:from>
    <cdr:to>
      <cdr:x>0.97675</cdr:x>
      <cdr:y>0.76042</cdr:y>
    </cdr:to>
    <cdr:sp macro="" textlink="">
      <cdr:nvSpPr>
        <cdr:cNvPr id="42" name="Прямоугольник 41"/>
        <cdr:cNvSpPr/>
      </cdr:nvSpPr>
      <cdr:spPr>
        <a:xfrm xmlns:a="http://schemas.openxmlformats.org/drawingml/2006/main">
          <a:off x="8786842" y="5072074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6600CC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0.59375</cdr:x>
      <cdr:y>0.90625</cdr:y>
    </cdr:from>
    <cdr:to>
      <cdr:x>0.60956</cdr:x>
      <cdr:y>0.92709</cdr:y>
    </cdr:to>
    <cdr:sp macro="" textlink="">
      <cdr:nvSpPr>
        <cdr:cNvPr id="43" name="Прямоугольник 42"/>
        <cdr:cNvSpPr/>
      </cdr:nvSpPr>
      <cdr:spPr>
        <a:xfrm xmlns:a="http://schemas.openxmlformats.org/drawingml/2006/main">
          <a:off x="5429256" y="6215082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FF66FF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0.71875</cdr:x>
      <cdr:y>0.95834</cdr:y>
    </cdr:from>
    <cdr:to>
      <cdr:x>0.73456</cdr:x>
      <cdr:y>0.97917</cdr:y>
    </cdr:to>
    <cdr:sp macro="" textlink="">
      <cdr:nvSpPr>
        <cdr:cNvPr id="44" name="Прямоугольник 43"/>
        <cdr:cNvSpPr/>
      </cdr:nvSpPr>
      <cdr:spPr>
        <a:xfrm xmlns:a="http://schemas.openxmlformats.org/drawingml/2006/main">
          <a:off x="6572264" y="6572272"/>
          <a:ext cx="144562" cy="142876"/>
        </a:xfrm>
        <a:prstGeom xmlns:a="http://schemas.openxmlformats.org/drawingml/2006/main" prst="rect">
          <a:avLst/>
        </a:prstGeom>
        <a:solidFill xmlns:a="http://schemas.openxmlformats.org/drawingml/2006/main">
          <a:srgbClr val="9999FF"/>
        </a:solidFill>
        <a:ln xmlns:a="http://schemas.openxmlformats.org/drawingml/2006/main" w="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0.216</cdr:x>
      <cdr:y>0.39057</cdr:y>
    </cdr:from>
    <cdr:to>
      <cdr:x>0.25152</cdr:x>
      <cdr:y>0.68254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1430392" y="2256219"/>
          <a:ext cx="1314017" cy="317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1 302 456,55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510BB-B788-45F8-B39F-2BCA19A27C9B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C7E44-110E-4BB4-8137-138D85AD6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C7E44-110E-4BB4-8137-138D85AD62F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C7E44-110E-4BB4-8137-138D85AD62F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39999">
              <a:schemeClr val="accent5">
                <a:lumMod val="20000"/>
                <a:lumOff val="80000"/>
              </a:schemeClr>
            </a:gs>
            <a:gs pos="70000">
              <a:schemeClr val="accent5">
                <a:lumMod val="40000"/>
                <a:lumOff val="60000"/>
              </a:schemeClr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chart" Target="../charts/chart6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12.png"/><Relationship Id="rId9" Type="http://schemas.microsoft.com/office/2007/relationships/hdphoto" Target="../media/hdphoto8.wdp"/><Relationship Id="rId14" Type="http://schemas.microsoft.com/office/2007/relationships/hdphoto" Target="../media/hdphoto4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5"/>
          <p:cNvSpPr txBox="1">
            <a:spLocks noChangeArrowheads="1"/>
          </p:cNvSpPr>
          <p:nvPr/>
        </p:nvSpPr>
        <p:spPr bwMode="auto">
          <a:xfrm>
            <a:off x="0" y="5503783"/>
            <a:ext cx="87153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Докладчик: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Начальник Финансового управления  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Мишина Елена Владимировна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Рисунок 7" descr="Герб Курского рай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7168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2204864"/>
            <a:ext cx="9144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ru-RU" sz="28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решения «О бюджете Курского муниципального</a:t>
            </a:r>
          </a:p>
          <a:p>
            <a:pPr algn="ctr"/>
            <a:r>
              <a:rPr lang="ru-RU" sz="28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района Ставропольского края на 2019 год</a:t>
            </a:r>
          </a:p>
          <a:p>
            <a:pPr algn="ctr"/>
            <a:r>
              <a:rPr lang="ru-RU" sz="28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плановый период 2020 и 2021 годов</a:t>
            </a:r>
            <a:endParaRPr lang="ru-RU" sz="2800" b="1" cap="none" spc="0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71296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на: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осуществление полномочий по решению отдельных вопросов местного значения в области градостроительной деятельности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421,87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заработной платы работникам культуры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4 861,97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прог-нозируемые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значения средней заработной платы – 23 434,90 рублей)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заработной платы педагогическим работникам муниципальных организаций дополнительного образования детей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1 597,91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прогно-зируемые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значения средней заработной платы – 26 127,40 рублей)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выплаты минимального размера оплаты труда с 01.01.2018 года в размере 11 280 рублей в месяц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30 001,84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расчетные показатели в части оплаты труда педагогических работников муниципальных общеобразовательных организаций при осуществлении ими деятельности начальника или воспитателя пришкольного лагеря при муниципальных общеобразовательных организациях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53,25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предоставление мер социальной поддержке по оплате жилья, коммунальных услуг или отдельных их видов работникам муниципальных учреждений культуры, работающим и проживающим в сельской местности до расчетного размера ежемесячной денежной выплаты 771,20 рублей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КострицкаяЕВ\Desktop\23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2357454" cy="153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5" y="1928802"/>
          <a:ext cx="4429125" cy="4773200"/>
        </p:xfrm>
        <a:graphic>
          <a:graphicData uri="http://schemas.openxmlformats.org/drawingml/2006/table">
            <a:tbl>
              <a:tblPr>
                <a:effectLst/>
                <a:tableStyleId>{F5AB1C69-6EDB-4FF4-983F-18BD219EF322}</a:tableStyleId>
              </a:tblPr>
              <a:tblGrid>
                <a:gridCol w="1216900"/>
                <a:gridCol w="642445"/>
                <a:gridCol w="642445"/>
                <a:gridCol w="642445"/>
                <a:gridCol w="642445"/>
                <a:gridCol w="642445"/>
              </a:tblGrid>
              <a:tr h="137420">
                <a:tc rowSpan="2"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Категория</a:t>
                      </a:r>
                      <a:r>
                        <a:rPr lang="en-US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работников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gridSpan="5"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Средняя</a:t>
                      </a:r>
                      <a:r>
                        <a:rPr lang="en-US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заработная плата, руб.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91" marR="3991" marT="399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91" marR="399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E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91" marR="3991" marT="39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4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2018 </a:t>
                      </a:r>
                    </a:p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год (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пер-вонач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.)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36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B3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2018</a:t>
                      </a:r>
                    </a:p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год (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уточн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.)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36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B3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2019</a:t>
                      </a:r>
                    </a:p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год</a:t>
                      </a:r>
                      <a:endParaRPr lang="en-US" sz="1100" b="1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36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B3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</a:p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год</a:t>
                      </a:r>
                      <a:endParaRPr lang="en-US" sz="1100" b="1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36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B3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en-US" sz="1100" b="1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 fontAlgn="t">
                        <a:lnSpc>
                          <a:spcPts val="1200"/>
                        </a:lnSpc>
                      </a:pP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год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91" marR="3991" marT="3600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B3AA"/>
                    </a:solidFill>
                  </a:tcPr>
                </a:tc>
              </a:tr>
              <a:tr h="410367"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Педагогические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работники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детских садов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C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158,00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EA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23 453,70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EA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23 577,30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EA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24 496,80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EA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25 697,20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EAE1"/>
                    </a:solidFill>
                  </a:tcPr>
                </a:tc>
              </a:tr>
              <a:tr h="662304"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Педагогические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работники 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учреждений дополнительного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образования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детей (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образование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F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24 783,00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26 956,20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</a:tr>
              <a:tr h="6623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Педагогические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работники 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учреждений дополнительного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образования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детей (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культура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23 355,80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26 087,00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26 956,20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</a:tr>
              <a:tr h="662304"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Педагогические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работники 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учреждений дополнительного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образования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детей</a:t>
                      </a:r>
                      <a:r>
                        <a:rPr lang="ru-RU" sz="1100" b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ru-RU" sz="1100" b="1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спорт</a:t>
                      </a:r>
                      <a:r>
                        <a:rPr lang="ru-RU" sz="1100" b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23 259,31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087,00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26 956,20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EDE"/>
                    </a:solidFill>
                  </a:tcPr>
                </a:tc>
              </a:tr>
              <a:tr h="28439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Педагогические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работники </a:t>
                      </a:r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школ (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учителя</a:t>
                      </a: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26 087,00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r>
                        <a:rPr lang="ru-RU" sz="1100" b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127,40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26 956,20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7DD"/>
                    </a:solidFill>
                  </a:tcPr>
                </a:tc>
              </a:tr>
              <a:tr h="284398">
                <a:tc>
                  <a:txBody>
                    <a:bodyPr/>
                    <a:lstStyle/>
                    <a:p>
                      <a:pPr algn="l" fontAlgn="t">
                        <a:lnSpc>
                          <a:spcPts val="1100"/>
                        </a:lnSpc>
                      </a:pPr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Работники 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учреждений  </a:t>
                      </a:r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культуры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2000" marR="3991" marT="3600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20 121,80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22 893,30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23 434,90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24 348,60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25 542,00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7200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Содержимое 9"/>
          <p:cNvGraphicFramePr>
            <a:graphicFrameLocks/>
          </p:cNvGraphicFramePr>
          <p:nvPr/>
        </p:nvGraphicFramePr>
        <p:xfrm>
          <a:off x="4714844" y="3929066"/>
          <a:ext cx="4429156" cy="142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929190" y="3643314"/>
            <a:ext cx="115212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474747"/>
                </a:solidFill>
              </a:rPr>
              <a:t>МРОТ</a:t>
            </a:r>
            <a:r>
              <a:rPr lang="en-US" sz="1400" b="1" dirty="0" smtClean="0">
                <a:solidFill>
                  <a:srgbClr val="474747"/>
                </a:solidFill>
              </a:rPr>
              <a:t> </a:t>
            </a:r>
            <a:r>
              <a:rPr lang="ru-RU" sz="1400" b="1" dirty="0" smtClean="0">
                <a:solidFill>
                  <a:srgbClr val="474747"/>
                </a:solidFill>
              </a:rPr>
              <a:t>(руб.)</a:t>
            </a:r>
            <a:endParaRPr lang="ru-RU" sz="1400" b="1" dirty="0">
              <a:solidFill>
                <a:srgbClr val="474747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4857760"/>
            <a:ext cx="115212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474747"/>
                </a:solidFill>
              </a:rPr>
              <a:t>01.01.2018</a:t>
            </a:r>
            <a:endParaRPr lang="ru-RU" sz="1400" b="1" dirty="0">
              <a:solidFill>
                <a:srgbClr val="474747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4429132"/>
            <a:ext cx="115212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474747"/>
                </a:solidFill>
              </a:rPr>
              <a:t>01.05.2018</a:t>
            </a:r>
            <a:endParaRPr lang="ru-RU" sz="1400" b="1" dirty="0">
              <a:solidFill>
                <a:srgbClr val="474747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91872" y="4357694"/>
            <a:ext cx="115212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474747"/>
                </a:solidFill>
              </a:rPr>
              <a:t>01.01.2019</a:t>
            </a:r>
            <a:endParaRPr lang="ru-RU" sz="1400" b="1" dirty="0">
              <a:solidFill>
                <a:srgbClr val="474747"/>
              </a:solidFill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714876" y="428604"/>
          <a:ext cx="4429124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572132" y="0"/>
            <a:ext cx="271464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66B74"/>
                </a:solidFill>
              </a:rPr>
              <a:t>оплата труда </a:t>
            </a:r>
            <a:endParaRPr lang="ru-RU" sz="2000" b="1" dirty="0">
              <a:solidFill>
                <a:srgbClr val="166B74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9256" y="5214950"/>
            <a:ext cx="31683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65D00"/>
                </a:solidFill>
              </a:rPr>
              <a:t>Другие расходы  </a:t>
            </a:r>
            <a:endParaRPr lang="ru-RU" sz="2000" b="1" dirty="0">
              <a:solidFill>
                <a:srgbClr val="965D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857752" y="5786454"/>
            <a:ext cx="1964600" cy="982300"/>
            <a:chOff x="2535961" y="0"/>
            <a:chExt cx="1964600" cy="98230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2535961" y="0"/>
              <a:ext cx="1964600" cy="982300"/>
            </a:xfrm>
            <a:prstGeom prst="roundRect">
              <a:avLst/>
            </a:prstGeom>
            <a:solidFill>
              <a:srgbClr val="FFCD7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2583913" y="47952"/>
              <a:ext cx="1868696" cy="8863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ts val="13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603B00"/>
                  </a:solidFill>
                </a:rPr>
                <a:t>Расходы на оплату коммунальных услуг (с учетом роста тарифов)  </a:t>
              </a:r>
              <a:endParaRPr lang="ru-RU" sz="1400" b="1" i="1" kern="1200" dirty="0">
                <a:solidFill>
                  <a:srgbClr val="603B00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929454" y="5715016"/>
            <a:ext cx="2120626" cy="1060313"/>
            <a:chOff x="0" y="0"/>
            <a:chExt cx="2120626" cy="1060313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0" y="0"/>
              <a:ext cx="2120626" cy="1060313"/>
            </a:xfrm>
            <a:prstGeom prst="roundRect">
              <a:avLst/>
            </a:prstGeom>
            <a:solidFill>
              <a:srgbClr val="FFCD7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51760" y="51760"/>
              <a:ext cx="2017106" cy="956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rgbClr val="603B00"/>
                  </a:solidFill>
                </a:rPr>
                <a:t>МСП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1" kern="1200" dirty="0" smtClean="0">
                  <a:solidFill>
                    <a:srgbClr val="603B00"/>
                  </a:solidFill>
                </a:rPr>
                <a:t>с учетом  индексации</a:t>
              </a:r>
              <a:endParaRPr lang="ru-RU" sz="1400" b="1" i="1" kern="1200" dirty="0">
                <a:solidFill>
                  <a:srgbClr val="603B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500298" y="71414"/>
            <a:ext cx="235745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связи с планируемым изменением с 2019 года графика работы многофункционального центра + 1 832,88 тыс. рублей.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0"/>
            <a:ext cx="8215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проекте бюджета учтены средства </a:t>
            </a:r>
          </a:p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расходов:</a:t>
            </a:r>
          </a:p>
          <a:p>
            <a:pPr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 комплектование книжных фондов библиотек в сумме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464,00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тыс. рублей;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работ по замене оконных блоков в муниципальных образовательных учреждениях района в сумме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177,66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тыс. рублей, 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работ по ремонту кровель в муниципальных общеобразовательных учреждениях района в сумме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1 023,63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 рублей, 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территорий муниципальных общеобразовательных организаций района в сумме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1 398,96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 рублей, 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в муниципальных общеобразовательных организациях района условий для занятий физической культурой и спортом в сумме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126,20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тыс. рублей </a:t>
            </a:r>
          </a:p>
        </p:txBody>
      </p:sp>
      <p:pic>
        <p:nvPicPr>
          <p:cNvPr id="7170" name="Picture 2" descr="http://www.pvsm.ru/images/2016/02/01/PIPEC-pyat-sposobov-platit-sotrudnikam.jpg"/>
          <p:cNvPicPr>
            <a:picLocks noChangeAspect="1" noChangeArrowheads="1"/>
          </p:cNvPicPr>
          <p:nvPr/>
        </p:nvPicPr>
        <p:blipFill>
          <a:blip r:embed="rId2"/>
          <a:srcRect l="25862"/>
          <a:stretch>
            <a:fillRect/>
          </a:stretch>
        </p:blipFill>
        <p:spPr bwMode="auto">
          <a:xfrm>
            <a:off x="2857488" y="4143380"/>
            <a:ext cx="6143639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Картинки по запросу stability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0D9C7"/>
              </a:clrFrom>
              <a:clrTo>
                <a:srgbClr val="E0D9C7">
                  <a:alpha val="0"/>
                </a:srgbClr>
              </a:clrTo>
            </a:clrChange>
            <a:lum bright="18000" contrast="-33000"/>
          </a:blip>
          <a:srcRect/>
          <a:stretch>
            <a:fillRect/>
          </a:stretch>
        </p:blipFill>
        <p:spPr bwMode="auto">
          <a:xfrm flipH="1">
            <a:off x="2640702" y="3429000"/>
            <a:ext cx="6503298" cy="3429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8864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 бюджета  сформирован на основе  14 муниципальных программ Курского муниципального района Ставропольского края. Всего на выполнение этих  программ предусмотрено: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00034" y="1857364"/>
          <a:ext cx="8143932" cy="4103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38"/>
          <p:cNvSpPr txBox="1">
            <a:spLocks noChangeArrowheads="1"/>
          </p:cNvSpPr>
          <p:nvPr/>
        </p:nvSpPr>
        <p:spPr bwMode="auto">
          <a:xfrm>
            <a:off x="7858148" y="1285860"/>
            <a:ext cx="1142909" cy="33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2000240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1 238 717,58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6" y="2928934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1 202 502,57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2330" y="2000240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1 201 983,89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4429132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1 115 852,03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ПРЕДУСМОТРЕННЫЕ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 НА ВЫПОЛНЕНИЕ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14  МУНИЦИПАЛЬНЫХ ПРОГРАММ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4929198"/>
            <a:ext cx="144562" cy="142876"/>
          </a:xfrm>
          <a:prstGeom prst="rect">
            <a:avLst/>
          </a:prstGeom>
          <a:solidFill>
            <a:srgbClr val="92D050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 descr="D:\Users\krdoas\Desktop\ДЛЯ ПРЕЗЕНТАЦИЙ\24.10.2018 приостановление\2.pn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lc="http://schemas.openxmlformats.org/drawingml/2006/lockedCanvas" xmlns:a14="http://schemas.microsoft.com/office/drawing/2010/main" xmlns="" xmlns:cdr="http://schemas.openxmlformats.org/drawingml/2006/chartDrawing" xmlns:c="http://schemas.openxmlformats.org/drawingml/2006/chart">
                  <a14:imgLayer r:embed="rId9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:a14="http://schemas.microsoft.com/office/drawing/2010/main" xmlns="" xmlns:cdr="http://schemas.openxmlformats.org/drawingml/2006/chartDrawing" xmlns:c="http://schemas.openxmlformats.org/drawingml/2006/chart" val="0"/>
              </a:ext>
            </a:extLst>
          </a:blip>
          <a:srcRect/>
          <a:stretch>
            <a:fillRect/>
          </a:stretch>
        </p:blipFill>
        <p:spPr bwMode="auto">
          <a:xfrm>
            <a:off x="7358082" y="2071678"/>
            <a:ext cx="618363" cy="53534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 xmlns:cdr="http://schemas.openxmlformats.org/drawingml/2006/chartDrawing" xmlns:c="http://schemas.openxmlformats.org/drawingml/2006/chart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Картинки по запросу theatre icon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contrast="-6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40" y="3286124"/>
            <a:ext cx="642942" cy="642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000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БЮДЖЕТ   КУРСКОГО   МУНИЦИПАЛЬНОГО   РАЙОНА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357166"/>
          <a:ext cx="892975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6200000">
            <a:off x="1964513" y="2678901"/>
            <a:ext cx="1285884" cy="2143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1 302 456,55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 rot="16200000">
            <a:off x="3821901" y="3036091"/>
            <a:ext cx="1285884" cy="2143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1 261 402,98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 rot="16200000">
            <a:off x="3250397" y="3036091"/>
            <a:ext cx="1285884" cy="2143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1 261 402,98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 rot="16200000">
            <a:off x="5107785" y="2964653"/>
            <a:ext cx="1285884" cy="2143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1 274 750,52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 rot="16200000">
            <a:off x="5679289" y="2964653"/>
            <a:ext cx="1285884" cy="2143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1 274 750,52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7000" y="5857892"/>
            <a:ext cx="4445000" cy="21431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730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714480" y="6072206"/>
            <a:ext cx="1250652" cy="64006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30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42844" y="5000636"/>
            <a:ext cx="900000" cy="900000"/>
          </a:xfrm>
          <a:prstGeom prst="ellipse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path path="rect">
              <a:fillToRect l="100000" t="100000"/>
            </a:path>
          </a:gradFill>
          <a:ln w="730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643306" y="5000636"/>
            <a:ext cx="900000" cy="900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7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730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D:\Users\krdoas\Pictures\adepositphotos_54175889-stockillustratie-geld-maker-concept-vector-teken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9000" contrast="-50000"/>
          </a:blip>
          <a:srcRect/>
          <a:stretch>
            <a:fillRect/>
          </a:stretch>
        </p:blipFill>
        <p:spPr bwMode="auto">
          <a:xfrm>
            <a:off x="5214942" y="3933066"/>
            <a:ext cx="3929058" cy="2924934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42844" y="5286388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868" y="5286388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5"/>
          <p:cNvSpPr/>
          <p:nvPr/>
        </p:nvSpPr>
        <p:spPr>
          <a:xfrm>
            <a:off x="1071538" y="3071810"/>
            <a:ext cx="2730544" cy="2786082"/>
          </a:xfrm>
          <a:custGeom>
            <a:avLst/>
            <a:gdLst>
              <a:gd name="connsiteX0" fmla="*/ 1016212 w 2311824"/>
              <a:gd name="connsiteY0" fmla="*/ 0 h 2269068"/>
              <a:gd name="connsiteX1" fmla="*/ 1286724 w 2311824"/>
              <a:gd name="connsiteY1" fmla="*/ 151005 h 2269068"/>
              <a:gd name="connsiteX2" fmla="*/ 1266875 w 2311824"/>
              <a:gd name="connsiteY2" fmla="*/ 187574 h 2269068"/>
              <a:gd name="connsiteX3" fmla="*/ 1244918 w 2311824"/>
              <a:gd name="connsiteY3" fmla="*/ 296330 h 2269068"/>
              <a:gd name="connsiteX4" fmla="*/ 1524320 w 2311824"/>
              <a:gd name="connsiteY4" fmla="*/ 575732 h 2269068"/>
              <a:gd name="connsiteX5" fmla="*/ 1756005 w 2311824"/>
              <a:gd name="connsiteY5" fmla="*/ 452546 h 2269068"/>
              <a:gd name="connsiteX6" fmla="*/ 1772493 w 2311824"/>
              <a:gd name="connsiteY6" fmla="*/ 422169 h 2269068"/>
              <a:gd name="connsiteX7" fmla="*/ 2032423 w 2311824"/>
              <a:gd name="connsiteY7" fmla="*/ 567267 h 2269068"/>
              <a:gd name="connsiteX8" fmla="*/ 2032423 w 2311824"/>
              <a:gd name="connsiteY8" fmla="*/ 855131 h 2269068"/>
              <a:gd name="connsiteX9" fmla="*/ 2088731 w 2311824"/>
              <a:gd name="connsiteY9" fmla="*/ 860808 h 2269068"/>
              <a:gd name="connsiteX10" fmla="*/ 2311824 w 2311824"/>
              <a:gd name="connsiteY10" fmla="*/ 1134533 h 2269068"/>
              <a:gd name="connsiteX11" fmla="*/ 2088731 w 2311824"/>
              <a:gd name="connsiteY11" fmla="*/ 1408259 h 2269068"/>
              <a:gd name="connsiteX12" fmla="*/ 2032423 w 2311824"/>
              <a:gd name="connsiteY12" fmla="*/ 1413935 h 2269068"/>
              <a:gd name="connsiteX13" fmla="*/ 2032423 w 2311824"/>
              <a:gd name="connsiteY13" fmla="*/ 1701801 h 2269068"/>
              <a:gd name="connsiteX14" fmla="*/ 1016211 w 2311824"/>
              <a:gd name="connsiteY14" fmla="*/ 2269068 h 2269068"/>
              <a:gd name="connsiteX15" fmla="*/ 0 w 2311824"/>
              <a:gd name="connsiteY15" fmla="*/ 1701801 h 2269068"/>
              <a:gd name="connsiteX16" fmla="*/ 0 w 2311824"/>
              <a:gd name="connsiteY16" fmla="*/ 567267 h 226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11824" h="2269068">
                <a:moveTo>
                  <a:pt x="1016212" y="0"/>
                </a:moveTo>
                <a:lnTo>
                  <a:pt x="1286724" y="151005"/>
                </a:lnTo>
                <a:lnTo>
                  <a:pt x="1266875" y="187574"/>
                </a:lnTo>
                <a:cubicBezTo>
                  <a:pt x="1252737" y="221002"/>
                  <a:pt x="1244918" y="257753"/>
                  <a:pt x="1244918" y="296330"/>
                </a:cubicBezTo>
                <a:cubicBezTo>
                  <a:pt x="1244918" y="450639"/>
                  <a:pt x="1370011" y="575732"/>
                  <a:pt x="1524320" y="575732"/>
                </a:cubicBezTo>
                <a:cubicBezTo>
                  <a:pt x="1620763" y="575732"/>
                  <a:pt x="1705794" y="526868"/>
                  <a:pt x="1756005" y="452546"/>
                </a:cubicBezTo>
                <a:lnTo>
                  <a:pt x="1772493" y="422169"/>
                </a:lnTo>
                <a:lnTo>
                  <a:pt x="2032423" y="567267"/>
                </a:lnTo>
                <a:lnTo>
                  <a:pt x="2032423" y="855131"/>
                </a:lnTo>
                <a:lnTo>
                  <a:pt x="2088731" y="860808"/>
                </a:lnTo>
                <a:cubicBezTo>
                  <a:pt x="2216050" y="886861"/>
                  <a:pt x="2311824" y="999513"/>
                  <a:pt x="2311824" y="1134533"/>
                </a:cubicBezTo>
                <a:cubicBezTo>
                  <a:pt x="2311824" y="1269553"/>
                  <a:pt x="2216050" y="1382205"/>
                  <a:pt x="2088731" y="1408259"/>
                </a:cubicBezTo>
                <a:lnTo>
                  <a:pt x="2032423" y="1413935"/>
                </a:lnTo>
                <a:lnTo>
                  <a:pt x="2032423" y="1701801"/>
                </a:lnTo>
                <a:lnTo>
                  <a:pt x="1016211" y="2269068"/>
                </a:lnTo>
                <a:lnTo>
                  <a:pt x="0" y="1701801"/>
                </a:lnTo>
                <a:lnTo>
                  <a:pt x="0" y="567267"/>
                </a:lnTo>
                <a:close/>
              </a:path>
            </a:pathLst>
          </a:custGeom>
          <a:solidFill>
            <a:srgbClr val="92D050"/>
          </a:solidFill>
          <a:ln w="28575">
            <a:solidFill>
              <a:schemeClr val="bg1"/>
            </a:solidFill>
          </a:ln>
          <a:effectLst>
            <a:innerShdw blurRad="6604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1" name="Группа 16"/>
          <p:cNvGrpSpPr/>
          <p:nvPr/>
        </p:nvGrpSpPr>
        <p:grpSpPr>
          <a:xfrm>
            <a:off x="2214546" y="1071546"/>
            <a:ext cx="2500330" cy="2714644"/>
            <a:chOff x="2684465" y="1802240"/>
            <a:chExt cx="2032423" cy="2269069"/>
          </a:xfrm>
          <a:solidFill>
            <a:srgbClr val="92D050"/>
          </a:solidFill>
        </p:grpSpPr>
        <p:sp>
          <p:nvSpPr>
            <p:cNvPr id="13" name="Freeform 20"/>
            <p:cNvSpPr/>
            <p:nvPr/>
          </p:nvSpPr>
          <p:spPr>
            <a:xfrm rot="10800000">
              <a:off x="2684465" y="1802240"/>
              <a:ext cx="2032423" cy="2269069"/>
            </a:xfrm>
            <a:custGeom>
              <a:avLst/>
              <a:gdLst>
                <a:gd name="connsiteX0" fmla="*/ 1016211 w 2032423"/>
                <a:gd name="connsiteY0" fmla="*/ 2269069 h 2269069"/>
                <a:gd name="connsiteX1" fmla="*/ 0 w 2032423"/>
                <a:gd name="connsiteY1" fmla="*/ 1701802 h 2269069"/>
                <a:gd name="connsiteX2" fmla="*/ 0 w 2032423"/>
                <a:gd name="connsiteY2" fmla="*/ 1412649 h 2269069"/>
                <a:gd name="connsiteX3" fmla="*/ 43511 w 2032423"/>
                <a:gd name="connsiteY3" fmla="*/ 1408263 h 2269069"/>
                <a:gd name="connsiteX4" fmla="*/ 266604 w 2032423"/>
                <a:gd name="connsiteY4" fmla="*/ 1134537 h 2269069"/>
                <a:gd name="connsiteX5" fmla="*/ 43511 w 2032423"/>
                <a:gd name="connsiteY5" fmla="*/ 860812 h 2269069"/>
                <a:gd name="connsiteX6" fmla="*/ 0 w 2032423"/>
                <a:gd name="connsiteY6" fmla="*/ 856425 h 2269069"/>
                <a:gd name="connsiteX7" fmla="*/ 0 w 2032423"/>
                <a:gd name="connsiteY7" fmla="*/ 567268 h 2269069"/>
                <a:gd name="connsiteX8" fmla="*/ 1016212 w 2032423"/>
                <a:gd name="connsiteY8" fmla="*/ 1 h 2269069"/>
                <a:gd name="connsiteX9" fmla="*/ 1279671 w 2032423"/>
                <a:gd name="connsiteY9" fmla="*/ 147068 h 2269069"/>
                <a:gd name="connsiteX10" fmla="*/ 1292634 w 2032423"/>
                <a:gd name="connsiteY10" fmla="*/ 123186 h 2269069"/>
                <a:gd name="connsiteX11" fmla="*/ 1524318 w 2032423"/>
                <a:gd name="connsiteY11" fmla="*/ 0 h 2269069"/>
                <a:gd name="connsiteX12" fmla="*/ 1803720 w 2032423"/>
                <a:gd name="connsiteY12" fmla="*/ 279402 h 2269069"/>
                <a:gd name="connsiteX13" fmla="*/ 1781763 w 2032423"/>
                <a:gd name="connsiteY13" fmla="*/ 388158 h 2269069"/>
                <a:gd name="connsiteX14" fmla="*/ 1765439 w 2032423"/>
                <a:gd name="connsiteY14" fmla="*/ 418233 h 2269069"/>
                <a:gd name="connsiteX15" fmla="*/ 2032423 w 2032423"/>
                <a:gd name="connsiteY15" fmla="*/ 567268 h 2269069"/>
                <a:gd name="connsiteX16" fmla="*/ 2032423 w 2032423"/>
                <a:gd name="connsiteY16" fmla="*/ 1701802 h 226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9">
                  <a:moveTo>
                    <a:pt x="1016211" y="2269069"/>
                  </a:moveTo>
                  <a:lnTo>
                    <a:pt x="0" y="1701802"/>
                  </a:lnTo>
                  <a:lnTo>
                    <a:pt x="0" y="1412649"/>
                  </a:lnTo>
                  <a:lnTo>
                    <a:pt x="43511" y="1408263"/>
                  </a:lnTo>
                  <a:cubicBezTo>
                    <a:pt x="170830" y="1382209"/>
                    <a:pt x="266604" y="1269557"/>
                    <a:pt x="266604" y="1134537"/>
                  </a:cubicBezTo>
                  <a:cubicBezTo>
                    <a:pt x="266604" y="999517"/>
                    <a:pt x="170830" y="886865"/>
                    <a:pt x="43511" y="860812"/>
                  </a:cubicBezTo>
                  <a:lnTo>
                    <a:pt x="0" y="856425"/>
                  </a:lnTo>
                  <a:lnTo>
                    <a:pt x="0" y="567268"/>
                  </a:lnTo>
                  <a:lnTo>
                    <a:pt x="1016212" y="1"/>
                  </a:lnTo>
                  <a:lnTo>
                    <a:pt x="1279671" y="147068"/>
                  </a:lnTo>
                  <a:lnTo>
                    <a:pt x="1292634" y="123186"/>
                  </a:lnTo>
                  <a:cubicBezTo>
                    <a:pt x="1342844" y="48865"/>
                    <a:pt x="1427875" y="0"/>
                    <a:pt x="1524318" y="0"/>
                  </a:cubicBezTo>
                  <a:cubicBezTo>
                    <a:pt x="1678627" y="0"/>
                    <a:pt x="1803720" y="125093"/>
                    <a:pt x="1803720" y="279402"/>
                  </a:cubicBezTo>
                  <a:cubicBezTo>
                    <a:pt x="1803720" y="317979"/>
                    <a:pt x="1795902" y="354731"/>
                    <a:pt x="1781763" y="388158"/>
                  </a:cubicBezTo>
                  <a:lnTo>
                    <a:pt x="1765439" y="418233"/>
                  </a:lnTo>
                  <a:lnTo>
                    <a:pt x="2032423" y="567268"/>
                  </a:lnTo>
                  <a:lnTo>
                    <a:pt x="2032423" y="1701802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</a:ln>
            <a:effectLst>
              <a:innerShdw blurRad="6604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858673" y="2459076"/>
              <a:ext cx="1524091" cy="79750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выделение приоритетных расходов</a:t>
              </a:r>
              <a:endParaRPr lang="ru-RU" sz="1400" b="1" dirty="0" smtClean="0"/>
            </a:p>
            <a:p>
              <a:pPr algn="ctr"/>
              <a:endPara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Freeform 21"/>
          <p:cNvSpPr/>
          <p:nvPr/>
        </p:nvSpPr>
        <p:spPr>
          <a:xfrm rot="10800000">
            <a:off x="4214810" y="1071546"/>
            <a:ext cx="2714644" cy="2714644"/>
          </a:xfrm>
          <a:custGeom>
            <a:avLst/>
            <a:gdLst>
              <a:gd name="connsiteX0" fmla="*/ 1016211 w 2299026"/>
              <a:gd name="connsiteY0" fmla="*/ 2269068 h 2269068"/>
              <a:gd name="connsiteX1" fmla="*/ 0 w 2299026"/>
              <a:gd name="connsiteY1" fmla="*/ 1701801 h 2269068"/>
              <a:gd name="connsiteX2" fmla="*/ 0 w 2299026"/>
              <a:gd name="connsiteY2" fmla="*/ 567267 h 2269068"/>
              <a:gd name="connsiteX3" fmla="*/ 266985 w 2299026"/>
              <a:gd name="connsiteY3" fmla="*/ 418232 h 2269068"/>
              <a:gd name="connsiteX4" fmla="*/ 276421 w 2299026"/>
              <a:gd name="connsiteY4" fmla="*/ 435616 h 2269068"/>
              <a:gd name="connsiteX5" fmla="*/ 508105 w 2299026"/>
              <a:gd name="connsiteY5" fmla="*/ 558802 h 2269068"/>
              <a:gd name="connsiteX6" fmla="*/ 787507 w 2299026"/>
              <a:gd name="connsiteY6" fmla="*/ 279400 h 2269068"/>
              <a:gd name="connsiteX7" fmla="*/ 765550 w 2299026"/>
              <a:gd name="connsiteY7" fmla="*/ 170644 h 2269068"/>
              <a:gd name="connsiteX8" fmla="*/ 752753 w 2299026"/>
              <a:gd name="connsiteY8" fmla="*/ 147067 h 2269068"/>
              <a:gd name="connsiteX9" fmla="*/ 1016212 w 2299026"/>
              <a:gd name="connsiteY9" fmla="*/ 0 h 2269068"/>
              <a:gd name="connsiteX10" fmla="*/ 2032423 w 2299026"/>
              <a:gd name="connsiteY10" fmla="*/ 567267 h 2269068"/>
              <a:gd name="connsiteX11" fmla="*/ 2032423 w 2299026"/>
              <a:gd name="connsiteY11" fmla="*/ 856422 h 2269068"/>
              <a:gd name="connsiteX12" fmla="*/ 2075933 w 2299026"/>
              <a:gd name="connsiteY12" fmla="*/ 860809 h 2269068"/>
              <a:gd name="connsiteX13" fmla="*/ 2299026 w 2299026"/>
              <a:gd name="connsiteY13" fmla="*/ 1134534 h 2269068"/>
              <a:gd name="connsiteX14" fmla="*/ 2075933 w 2299026"/>
              <a:gd name="connsiteY14" fmla="*/ 1408260 h 2269068"/>
              <a:gd name="connsiteX15" fmla="*/ 2032423 w 2299026"/>
              <a:gd name="connsiteY15" fmla="*/ 1412646 h 2269068"/>
              <a:gd name="connsiteX16" fmla="*/ 2032423 w 2299026"/>
              <a:gd name="connsiteY16" fmla="*/ 1701801 h 226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99026" h="2269068">
                <a:moveTo>
                  <a:pt x="1016211" y="2269068"/>
                </a:moveTo>
                <a:lnTo>
                  <a:pt x="0" y="1701801"/>
                </a:lnTo>
                <a:lnTo>
                  <a:pt x="0" y="567267"/>
                </a:lnTo>
                <a:lnTo>
                  <a:pt x="266985" y="418232"/>
                </a:lnTo>
                <a:lnTo>
                  <a:pt x="276421" y="435616"/>
                </a:lnTo>
                <a:cubicBezTo>
                  <a:pt x="326631" y="509938"/>
                  <a:pt x="411662" y="558802"/>
                  <a:pt x="508105" y="558802"/>
                </a:cubicBezTo>
                <a:cubicBezTo>
                  <a:pt x="662414" y="558802"/>
                  <a:pt x="787507" y="433709"/>
                  <a:pt x="787507" y="279400"/>
                </a:cubicBezTo>
                <a:cubicBezTo>
                  <a:pt x="787507" y="240823"/>
                  <a:pt x="779689" y="204072"/>
                  <a:pt x="765550" y="170644"/>
                </a:cubicBezTo>
                <a:lnTo>
                  <a:pt x="752753" y="147067"/>
                </a:lnTo>
                <a:lnTo>
                  <a:pt x="1016212" y="0"/>
                </a:lnTo>
                <a:lnTo>
                  <a:pt x="2032423" y="567267"/>
                </a:lnTo>
                <a:lnTo>
                  <a:pt x="2032423" y="856422"/>
                </a:lnTo>
                <a:lnTo>
                  <a:pt x="2075933" y="860809"/>
                </a:lnTo>
                <a:cubicBezTo>
                  <a:pt x="2203252" y="886862"/>
                  <a:pt x="2299026" y="999514"/>
                  <a:pt x="2299026" y="1134534"/>
                </a:cubicBezTo>
                <a:cubicBezTo>
                  <a:pt x="2299026" y="1269554"/>
                  <a:pt x="2203252" y="1382206"/>
                  <a:pt x="2075933" y="1408260"/>
                </a:cubicBezTo>
                <a:lnTo>
                  <a:pt x="2032423" y="1412646"/>
                </a:lnTo>
                <a:lnTo>
                  <a:pt x="2032423" y="1701801"/>
                </a:lnTo>
                <a:close/>
              </a:path>
            </a:pathLst>
          </a:custGeom>
          <a:solidFill>
            <a:srgbClr val="92D050"/>
          </a:solidFill>
          <a:ln w="28575">
            <a:solidFill>
              <a:schemeClr val="bg1"/>
            </a:solidFill>
          </a:ln>
          <a:effectLst>
            <a:innerShdw blurRad="660400">
              <a:prstClr val="black">
                <a:alpha val="4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prstClr val="white"/>
              </a:solidFill>
            </a:endParaRPr>
          </a:p>
        </p:txBody>
      </p:sp>
      <p:grpSp>
        <p:nvGrpSpPr>
          <p:cNvPr id="18" name="Группа 18"/>
          <p:cNvGrpSpPr/>
          <p:nvPr/>
        </p:nvGrpSpPr>
        <p:grpSpPr>
          <a:xfrm>
            <a:off x="5570034" y="3000372"/>
            <a:ext cx="2686613" cy="2857520"/>
            <a:chOff x="5733098" y="3495576"/>
            <a:chExt cx="2032423" cy="2269068"/>
          </a:xfrm>
          <a:solidFill>
            <a:srgbClr val="92D050"/>
          </a:solidFill>
        </p:grpSpPr>
        <p:sp>
          <p:nvSpPr>
            <p:cNvPr id="19" name="Freeform 22"/>
            <p:cNvSpPr/>
            <p:nvPr/>
          </p:nvSpPr>
          <p:spPr>
            <a:xfrm rot="10800000">
              <a:off x="5733098" y="3495576"/>
              <a:ext cx="2032423" cy="2269068"/>
            </a:xfrm>
            <a:custGeom>
              <a:avLst/>
              <a:gdLst>
                <a:gd name="connsiteX0" fmla="*/ 1016211 w 2032423"/>
                <a:gd name="connsiteY0" fmla="*/ 2269068 h 2269068"/>
                <a:gd name="connsiteX1" fmla="*/ 0 w 2032423"/>
                <a:gd name="connsiteY1" fmla="*/ 1701801 h 2269068"/>
                <a:gd name="connsiteX2" fmla="*/ 0 w 2032423"/>
                <a:gd name="connsiteY2" fmla="*/ 567267 h 2269068"/>
                <a:gd name="connsiteX3" fmla="*/ 1016212 w 2032423"/>
                <a:gd name="connsiteY3" fmla="*/ 0 h 2269068"/>
                <a:gd name="connsiteX4" fmla="*/ 2032423 w 2032423"/>
                <a:gd name="connsiteY4" fmla="*/ 567267 h 2269068"/>
                <a:gd name="connsiteX5" fmla="*/ 2032423 w 2032423"/>
                <a:gd name="connsiteY5" fmla="*/ 855133 h 2269068"/>
                <a:gd name="connsiteX6" fmla="*/ 1976116 w 2032423"/>
                <a:gd name="connsiteY6" fmla="*/ 860810 h 2269068"/>
                <a:gd name="connsiteX7" fmla="*/ 1753023 w 2032423"/>
                <a:gd name="connsiteY7" fmla="*/ 1134535 h 2269068"/>
                <a:gd name="connsiteX8" fmla="*/ 1976116 w 2032423"/>
                <a:gd name="connsiteY8" fmla="*/ 1408261 h 2269068"/>
                <a:gd name="connsiteX9" fmla="*/ 2032423 w 2032423"/>
                <a:gd name="connsiteY9" fmla="*/ 1413937 h 2269068"/>
                <a:gd name="connsiteX10" fmla="*/ 2032423 w 2032423"/>
                <a:gd name="connsiteY10" fmla="*/ 1701801 h 2269068"/>
                <a:gd name="connsiteX11" fmla="*/ 1772490 w 2032423"/>
                <a:gd name="connsiteY11" fmla="*/ 1846901 h 2269068"/>
                <a:gd name="connsiteX12" fmla="*/ 1781761 w 2032423"/>
                <a:gd name="connsiteY12" fmla="*/ 1863982 h 2269068"/>
                <a:gd name="connsiteX13" fmla="*/ 1803718 w 2032423"/>
                <a:gd name="connsiteY13" fmla="*/ 1972738 h 2269068"/>
                <a:gd name="connsiteX14" fmla="*/ 1524316 w 2032423"/>
                <a:gd name="connsiteY14" fmla="*/ 2252140 h 2269068"/>
                <a:gd name="connsiteX15" fmla="*/ 1292632 w 2032423"/>
                <a:gd name="connsiteY15" fmla="*/ 2128954 h 2269068"/>
                <a:gd name="connsiteX16" fmla="*/ 1286721 w 2032423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3"/>
                  </a:lnTo>
                  <a:lnTo>
                    <a:pt x="1976116" y="860810"/>
                  </a:lnTo>
                  <a:cubicBezTo>
                    <a:pt x="1848798" y="886863"/>
                    <a:pt x="1753023" y="999515"/>
                    <a:pt x="1753023" y="1134535"/>
                  </a:cubicBezTo>
                  <a:cubicBezTo>
                    <a:pt x="1753023" y="1269555"/>
                    <a:pt x="1848798" y="1382207"/>
                    <a:pt x="1976116" y="1408261"/>
                  </a:cubicBezTo>
                  <a:lnTo>
                    <a:pt x="2032423" y="1413937"/>
                  </a:lnTo>
                  <a:lnTo>
                    <a:pt x="2032423" y="1701801"/>
                  </a:lnTo>
                  <a:lnTo>
                    <a:pt x="1772490" y="1846901"/>
                  </a:lnTo>
                  <a:lnTo>
                    <a:pt x="1781761" y="1863982"/>
                  </a:lnTo>
                  <a:cubicBezTo>
                    <a:pt x="1795900" y="1897410"/>
                    <a:pt x="1803718" y="1934161"/>
                    <a:pt x="1803718" y="1972738"/>
                  </a:cubicBezTo>
                  <a:cubicBezTo>
                    <a:pt x="1803718" y="2127047"/>
                    <a:pt x="1678625" y="2252140"/>
                    <a:pt x="1524316" y="2252140"/>
                  </a:cubicBezTo>
                  <a:cubicBezTo>
                    <a:pt x="1427873" y="2252140"/>
                    <a:pt x="1342842" y="2203276"/>
                    <a:pt x="1292632" y="2128954"/>
                  </a:cubicBezTo>
                  <a:lnTo>
                    <a:pt x="1286721" y="2118065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</a:ln>
            <a:effectLst>
              <a:innerShdw blurRad="6604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004899" y="4006116"/>
              <a:ext cx="1621285" cy="127085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другие меры по рациональному распоряжению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имеющимися </a:t>
              </a:r>
            </a:p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средствами бюджета</a:t>
              </a:r>
            </a:p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 в ходе его исполнения</a:t>
              </a:r>
            </a:p>
            <a:p>
              <a:pPr algn="ctr"/>
              <a:endPara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1" name="Группа 19"/>
          <p:cNvGrpSpPr/>
          <p:nvPr/>
        </p:nvGrpSpPr>
        <p:grpSpPr>
          <a:xfrm>
            <a:off x="3357554" y="3071810"/>
            <a:ext cx="2643206" cy="2786082"/>
            <a:chOff x="3721615" y="3098673"/>
            <a:chExt cx="2311824" cy="2269068"/>
          </a:xfrm>
        </p:grpSpPr>
        <p:sp>
          <p:nvSpPr>
            <p:cNvPr id="22" name="Freeform 23"/>
            <p:cNvSpPr/>
            <p:nvPr/>
          </p:nvSpPr>
          <p:spPr>
            <a:xfrm rot="10800000">
              <a:off x="3721615" y="3098673"/>
              <a:ext cx="2311824" cy="2269068"/>
            </a:xfrm>
            <a:custGeom>
              <a:avLst/>
              <a:gdLst>
                <a:gd name="connsiteX0" fmla="*/ 1295612 w 2311824"/>
                <a:gd name="connsiteY0" fmla="*/ 2269068 h 2269068"/>
                <a:gd name="connsiteX1" fmla="*/ 279401 w 2311824"/>
                <a:gd name="connsiteY1" fmla="*/ 1701801 h 2269068"/>
                <a:gd name="connsiteX2" fmla="*/ 279401 w 2311824"/>
                <a:gd name="connsiteY2" fmla="*/ 1413937 h 2269068"/>
                <a:gd name="connsiteX3" fmla="*/ 223093 w 2311824"/>
                <a:gd name="connsiteY3" fmla="*/ 1408261 h 2269068"/>
                <a:gd name="connsiteX4" fmla="*/ 0 w 2311824"/>
                <a:gd name="connsiteY4" fmla="*/ 1134535 h 2269068"/>
                <a:gd name="connsiteX5" fmla="*/ 223093 w 2311824"/>
                <a:gd name="connsiteY5" fmla="*/ 860810 h 2269068"/>
                <a:gd name="connsiteX6" fmla="*/ 279401 w 2311824"/>
                <a:gd name="connsiteY6" fmla="*/ 855133 h 2269068"/>
                <a:gd name="connsiteX7" fmla="*/ 279401 w 2311824"/>
                <a:gd name="connsiteY7" fmla="*/ 567267 h 2269068"/>
                <a:gd name="connsiteX8" fmla="*/ 1295613 w 2311824"/>
                <a:gd name="connsiteY8" fmla="*/ 0 h 2269068"/>
                <a:gd name="connsiteX9" fmla="*/ 2311824 w 2311824"/>
                <a:gd name="connsiteY9" fmla="*/ 567267 h 2269068"/>
                <a:gd name="connsiteX10" fmla="*/ 2311824 w 2311824"/>
                <a:gd name="connsiteY10" fmla="*/ 855133 h 2269068"/>
                <a:gd name="connsiteX11" fmla="*/ 2255517 w 2311824"/>
                <a:gd name="connsiteY11" fmla="*/ 860810 h 2269068"/>
                <a:gd name="connsiteX12" fmla="*/ 2032424 w 2311824"/>
                <a:gd name="connsiteY12" fmla="*/ 1134535 h 2269068"/>
                <a:gd name="connsiteX13" fmla="*/ 2255517 w 2311824"/>
                <a:gd name="connsiteY13" fmla="*/ 1408261 h 2269068"/>
                <a:gd name="connsiteX14" fmla="*/ 2311824 w 2311824"/>
                <a:gd name="connsiteY14" fmla="*/ 1413937 h 2269068"/>
                <a:gd name="connsiteX15" fmla="*/ 2311824 w 2311824"/>
                <a:gd name="connsiteY15" fmla="*/ 1701801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11824" h="2269068">
                  <a:moveTo>
                    <a:pt x="1295612" y="2269068"/>
                  </a:moveTo>
                  <a:lnTo>
                    <a:pt x="279401" y="1701801"/>
                  </a:lnTo>
                  <a:lnTo>
                    <a:pt x="279401" y="1413937"/>
                  </a:lnTo>
                  <a:lnTo>
                    <a:pt x="223093" y="1408261"/>
                  </a:lnTo>
                  <a:cubicBezTo>
                    <a:pt x="95774" y="1382207"/>
                    <a:pt x="0" y="1269555"/>
                    <a:pt x="0" y="1134535"/>
                  </a:cubicBezTo>
                  <a:cubicBezTo>
                    <a:pt x="0" y="999515"/>
                    <a:pt x="95774" y="886863"/>
                    <a:pt x="223093" y="860810"/>
                  </a:cubicBezTo>
                  <a:lnTo>
                    <a:pt x="279401" y="855133"/>
                  </a:lnTo>
                  <a:lnTo>
                    <a:pt x="279401" y="567267"/>
                  </a:lnTo>
                  <a:lnTo>
                    <a:pt x="1295613" y="0"/>
                  </a:lnTo>
                  <a:lnTo>
                    <a:pt x="2311824" y="567267"/>
                  </a:lnTo>
                  <a:lnTo>
                    <a:pt x="2311824" y="855133"/>
                  </a:lnTo>
                  <a:lnTo>
                    <a:pt x="2255517" y="860810"/>
                  </a:lnTo>
                  <a:cubicBezTo>
                    <a:pt x="2128199" y="886863"/>
                    <a:pt x="2032424" y="999515"/>
                    <a:pt x="2032424" y="1134535"/>
                  </a:cubicBezTo>
                  <a:cubicBezTo>
                    <a:pt x="2032424" y="1269555"/>
                    <a:pt x="2128199" y="1382207"/>
                    <a:pt x="2255517" y="1408261"/>
                  </a:cubicBezTo>
                  <a:lnTo>
                    <a:pt x="2311824" y="1413937"/>
                  </a:lnTo>
                  <a:lnTo>
                    <a:pt x="2311824" y="170180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28575">
              <a:solidFill>
                <a:schemeClr val="bg1"/>
              </a:solidFill>
            </a:ln>
            <a:effectLst>
              <a:innerShdw blurRad="660400">
                <a:prstClr val="black">
                  <a:alpha val="4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928417" y="3680485"/>
              <a:ext cx="1855094" cy="12783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инструменты обеспечения устойчивости бюджета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000100" y="3643314"/>
            <a:ext cx="2357454" cy="1956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ужесточением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бюджетной дисциплины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доведении лимитов бюджетных обязательств ГРБС и межбюджетных трансфертов муниципальным образованиям</a:t>
            </a:r>
          </a:p>
          <a:p>
            <a:pPr algn="ctr">
              <a:lnSpc>
                <a:spcPts val="1100"/>
              </a:lnSpc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1428736"/>
            <a:ext cx="2286016" cy="1907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 за использованием  субсидий</a:t>
            </a:r>
          </a:p>
          <a:p>
            <a:pPr algn="ctr">
              <a:lnSpc>
                <a:spcPts val="17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выполнение муниципальных заданий муниципальным бюджетным учреждениям</a:t>
            </a:r>
          </a:p>
          <a:p>
            <a:pPr algn="ctr">
              <a:lnSpc>
                <a:spcPts val="1700"/>
              </a:lnSpc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0" y="0"/>
            <a:ext cx="9144000" cy="5000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Обеспечение устойчивости бюджета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Курского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муниципального района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700808"/>
            <a:ext cx="6120680" cy="864096"/>
          </a:xfrm>
          <a:prstGeom prst="rect">
            <a:avLst/>
          </a:prstGeom>
          <a:solidFill>
            <a:srgbClr val="FFCC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мобилизация всех возможных доходных источников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212976"/>
            <a:ext cx="6120680" cy="864096"/>
          </a:xfrm>
          <a:prstGeom prst="rect">
            <a:avLst/>
          </a:prstGeom>
          <a:solidFill>
            <a:srgbClr val="FFCC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самое рачительное отношение к каждому бюджетному рублю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725144"/>
            <a:ext cx="6120680" cy="1204186"/>
          </a:xfrm>
          <a:prstGeom prst="rect">
            <a:avLst/>
          </a:prstGeom>
          <a:solidFill>
            <a:srgbClr val="FFCC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высокая ответственность всех причастных к управлению и распоряжению финансовыми ресурсами района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0648"/>
            <a:ext cx="7992888" cy="864096"/>
          </a:xfrm>
          <a:prstGeom prst="rect">
            <a:avLst/>
          </a:prstGeom>
          <a:solidFill>
            <a:srgbClr val="CCCCFF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успешной реализации предлагаемого бюджета на 2019 год и плановый период 2020 и 2021 годов необходимы: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83568" y="1124744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3" idx="1"/>
          </p:cNvCxnSpPr>
          <p:nvPr/>
        </p:nvCxnSpPr>
        <p:spPr>
          <a:xfrm flipH="1">
            <a:off x="683568" y="213285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83568" y="3645024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83568" y="5157192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22859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Благодарю за внимание!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3786182" y="571480"/>
            <a:ext cx="5357818" cy="6143668"/>
          </a:xfrm>
          <a:prstGeom prst="triangle">
            <a:avLst>
              <a:gd name="adj" fmla="val 5051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" name="Стрелка вверх 2"/>
          <p:cNvSpPr/>
          <p:nvPr>
            <p:custDataLst>
              <p:tags r:id="rId1"/>
            </p:custDataLst>
          </p:nvPr>
        </p:nvSpPr>
        <p:spPr>
          <a:xfrm>
            <a:off x="7358082" y="5072074"/>
            <a:ext cx="917171" cy="1403820"/>
          </a:xfrm>
          <a:prstGeom prst="upArrow">
            <a:avLst>
              <a:gd name="adj1" fmla="val 50000"/>
              <a:gd name="adj2" fmla="val 92580"/>
            </a:avLst>
          </a:prstGeom>
          <a:solidFill>
            <a:srgbClr val="75B7B1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>
            <a:spLocks noChangeAspect="1"/>
          </p:cNvSpPr>
          <p:nvPr/>
        </p:nvSpPr>
        <p:spPr>
          <a:xfrm>
            <a:off x="1367644" y="3286124"/>
            <a:ext cx="6408712" cy="1000132"/>
          </a:xfrm>
          <a:prstGeom prst="roundRect">
            <a:avLst>
              <a:gd name="adj" fmla="val 50000"/>
            </a:avLst>
          </a:prstGeom>
          <a:solidFill>
            <a:srgbClr val="FFD85D">
              <a:alpha val="69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flat">
            <a:bevelT w="203200" h="203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>
              <a:lnSpc>
                <a:spcPts val="1700"/>
              </a:lnSpc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Курского муниципального района Ставропольского края на 2019 год и на период до 2021 года, утвержденным распоряжением администрации Курского муниципального района Ставропольского края от 14.10.2018 г. № 745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>
            <a:spLocks noChangeAspect="1"/>
          </p:cNvSpPr>
          <p:nvPr/>
        </p:nvSpPr>
        <p:spPr>
          <a:xfrm>
            <a:off x="1857356" y="2285992"/>
            <a:ext cx="6408712" cy="928694"/>
          </a:xfrm>
          <a:prstGeom prst="roundRect">
            <a:avLst>
              <a:gd name="adj" fmla="val 46369"/>
            </a:avLst>
          </a:prstGeom>
          <a:solidFill>
            <a:srgbClr val="FFD85D">
              <a:alpha val="82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flat">
            <a:bevelT w="203200" h="203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>
              <a:lnSpc>
                <a:spcPts val="15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 Президента РФ от 07.05.2018 г. №204 «О национальных целях и стратегических задачах развития Российской Федерации на период до 2024 года»</a:t>
            </a:r>
          </a:p>
        </p:txBody>
      </p:sp>
      <p:sp>
        <p:nvSpPr>
          <p:cNvPr id="7" name="Скругленный прямоугольник 6"/>
          <p:cNvSpPr>
            <a:spLocks noChangeAspect="1"/>
          </p:cNvSpPr>
          <p:nvPr/>
        </p:nvSpPr>
        <p:spPr>
          <a:xfrm>
            <a:off x="2071670" y="1428736"/>
            <a:ext cx="6715172" cy="799245"/>
          </a:xfrm>
          <a:prstGeom prst="roundRect">
            <a:avLst>
              <a:gd name="adj" fmla="val 50000"/>
            </a:avLst>
          </a:prstGeom>
          <a:solidFill>
            <a:srgbClr val="FFD85D">
              <a:alpha val="69000"/>
            </a:srgb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flat">
            <a:bevelT w="203200" h="203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Послание Президента РФ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Федеральному Собранию РФ от 01.03.2018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3608" y="21429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ОСНОВЫ СОСТАВЛЕНИЯ ПРОЕКТА БЮДЖЕТА</a:t>
            </a:r>
          </a:p>
        </p:txBody>
      </p:sp>
      <p:sp>
        <p:nvSpPr>
          <p:cNvPr id="10" name="Скругленный прямоугольник 9"/>
          <p:cNvSpPr>
            <a:spLocks noChangeAspect="1"/>
          </p:cNvSpPr>
          <p:nvPr/>
        </p:nvSpPr>
        <p:spPr>
          <a:xfrm>
            <a:off x="714348" y="4357694"/>
            <a:ext cx="6715172" cy="1143008"/>
          </a:xfrm>
          <a:prstGeom prst="roundRect">
            <a:avLst>
              <a:gd name="adj" fmla="val 44065"/>
            </a:avLst>
          </a:prstGeom>
          <a:solidFill>
            <a:srgbClr val="FFD85D">
              <a:alpha val="82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flat">
            <a:bevelT w="203200" h="203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r>
              <a:rPr lang="ru-RU" sz="1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Курского муниципального района Ставропольского края на 2019 год и плановый период 2020 и 2021 годов, утвержденные распоряжением администрации Курского муниципального района   от 11.10.2017 г. № 314-р</a:t>
            </a:r>
          </a:p>
          <a:p>
            <a:pPr>
              <a:lnSpc>
                <a:spcPts val="1700"/>
              </a:lnSpc>
            </a:pP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>
            <a:spLocks noChangeAspect="1"/>
          </p:cNvSpPr>
          <p:nvPr/>
        </p:nvSpPr>
        <p:spPr>
          <a:xfrm>
            <a:off x="357158" y="5572140"/>
            <a:ext cx="6786610" cy="928694"/>
          </a:xfrm>
          <a:prstGeom prst="roundRect">
            <a:avLst>
              <a:gd name="adj" fmla="val 44065"/>
            </a:avLst>
          </a:prstGeom>
          <a:solidFill>
            <a:srgbClr val="FFD85D">
              <a:alpha val="82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flat">
            <a:bevelT w="203200" h="203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72000" rtlCol="0" anchor="ctr"/>
          <a:lstStyle/>
          <a:p>
            <a:r>
              <a:rPr lang="ru-RU" sz="1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долговой политики  Курского муниципального района Ставропольского края на 2019 год и плановый период 2020 и 2021 годов,  утвержденные распоряжением администрации Курского муниципального района  от 11.10.2018 г.  № 315-р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79476"/>
          <a:ext cx="8858310" cy="5473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86"/>
                <a:gridCol w="1809761"/>
                <a:gridCol w="1350627"/>
                <a:gridCol w="1453326"/>
                <a:gridCol w="1384120"/>
                <a:gridCol w="1384090"/>
              </a:tblGrid>
              <a:tr h="80580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 (первоначальный)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 (уточненный)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 </a:t>
                      </a:r>
                    </a:p>
                    <a:p>
                      <a:pPr algn="ctr"/>
                      <a:r>
                        <a:rPr lang="ru-RU" sz="1400" dirty="0" smtClean="0"/>
                        <a:t>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год 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2021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год 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9012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</a:t>
                      </a:r>
                    </a:p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1 161 569,74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1 223 877,65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1 302 456,55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1 261 402,98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1 274 750,52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12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174 364,27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183 546,56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208 589,83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215 007,25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210 613,74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96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195 487,00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195 487,00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220 969,00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169 369,00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171 489,00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1137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114 281,00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156 211,97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177 882,10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164 045,00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161 701,00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86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676 007,65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693 774,29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693 272,71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711 238,82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729 203,87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832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1 429,82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1 696,81</a:t>
                      </a:r>
                    </a:p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1 742,91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1 742,91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1 742,91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12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1 161 569,74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1 264 935,03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1 302 456,55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1 261 402,98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1 274 750,52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0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</a:t>
                      </a:r>
                      <a:r>
                        <a:rPr lang="ru-RU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«-»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«+»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- 41 057,38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 КУРСКОГО МУНИЦИПАЛЬНОГО РАЙОНА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03840" y="6429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929066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Прогнозируемое увеличение поступлений налоговых и неналоговых доходов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7141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ОБЪЕМ ДОХОДОВ МЕСТНОГО БЮДЖЕТА</a:t>
            </a:r>
          </a:p>
        </p:txBody>
      </p:sp>
      <p:sp>
        <p:nvSpPr>
          <p:cNvPr id="5" name="Левая фигурная скобка 4"/>
          <p:cNvSpPr/>
          <p:nvPr/>
        </p:nvSpPr>
        <p:spPr>
          <a:xfrm rot="16200000">
            <a:off x="3532729" y="-746703"/>
            <a:ext cx="292592" cy="6929486"/>
          </a:xfrm>
          <a:prstGeom prst="leftBrace">
            <a:avLst>
              <a:gd name="adj1" fmla="val 8333"/>
              <a:gd name="adj2" fmla="val 50225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28794" y="278266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1 302 456,55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2396" y="7143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1000108"/>
            <a:ext cx="2071702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2019 год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581128"/>
            <a:ext cx="1742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</a:t>
            </a:r>
            <a:endParaRPr lang="ru-RU" sz="5400" b="1" cap="none" spc="0" dirty="0">
              <a:ln w="12700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458112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5400" b="1" cap="none" spc="0" dirty="0">
              <a:ln w="12700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267744" y="4869160"/>
            <a:ext cx="4608512" cy="432048"/>
          </a:xfrm>
          <a:prstGeom prst="rightArrow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1520" y="551723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174 364,27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60232" y="551723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210 613,74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5301208"/>
            <a:ext cx="25282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+36 249,47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214282" y="857232"/>
          <a:ext cx="7715304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7215206" y="2071678"/>
            <a:ext cx="214314" cy="214314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215206" y="2928934"/>
            <a:ext cx="214314" cy="214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143768" y="1928802"/>
            <a:ext cx="2000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налоговые и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неналоговые доходов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72330" y="2844225"/>
            <a:ext cx="2357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безвозмездные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поступления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43108" y="1785926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1 093 866,72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или 84,0%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844" y="1785926"/>
            <a:ext cx="1285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208 589,83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или 16,0%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1"/>
          <p:cNvGraphicFramePr>
            <a:graphicFrameLocks/>
          </p:cNvGraphicFramePr>
          <p:nvPr/>
        </p:nvGraphicFramePr>
        <p:xfrm>
          <a:off x="-50800" y="-50800"/>
          <a:ext cx="9245600" cy="69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s://suvorovski.ru/wp-content/uploads/2016/04/nalogovyy_vychet.jpg"/>
          <p:cNvPicPr>
            <a:picLocks noChangeAspect="1" noChangeArrowheads="1"/>
          </p:cNvPicPr>
          <p:nvPr/>
        </p:nvPicPr>
        <p:blipFill>
          <a:blip r:embed="rId2"/>
          <a:srcRect l="37302" r="4029"/>
          <a:stretch>
            <a:fillRect/>
          </a:stretch>
        </p:blipFill>
        <p:spPr bwMode="auto">
          <a:xfrm>
            <a:off x="7000892" y="5143512"/>
            <a:ext cx="2143108" cy="1714488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Скругленная прямоугольная выноска 3"/>
          <p:cNvSpPr/>
          <p:nvPr/>
        </p:nvSpPr>
        <p:spPr>
          <a:xfrm>
            <a:off x="3143240" y="1071546"/>
            <a:ext cx="4286280" cy="357190"/>
          </a:xfrm>
          <a:prstGeom prst="wedgeRoundRectCallout">
            <a:avLst>
              <a:gd name="adj1" fmla="val -46640"/>
              <a:gd name="adj2" fmla="val 15232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увеличение единого норматива зачисления на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5%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поступления налога на доходы физических лиц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72396" y="7143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1399080" y="3708681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109 398,00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3006435" y="3280053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139 052,00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4863823" y="3280053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142 159,00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6685492" y="331577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145  572,00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Круговая стрелка 10"/>
          <p:cNvSpPr/>
          <p:nvPr/>
        </p:nvSpPr>
        <p:spPr>
          <a:xfrm rot="20122895">
            <a:off x="2085518" y="1885640"/>
            <a:ext cx="1980720" cy="1184643"/>
          </a:xfrm>
          <a:prstGeom prst="circularArrow">
            <a:avLst>
              <a:gd name="adj1" fmla="val 5061"/>
              <a:gd name="adj2" fmla="val 1224772"/>
              <a:gd name="adj3" fmla="val 20650453"/>
              <a:gd name="adj4" fmla="val 10800000"/>
              <a:gd name="adj5" fmla="val 12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422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+ 29 654,00</a:t>
            </a:r>
          </a:p>
        </p:txBody>
      </p:sp>
      <p:sp>
        <p:nvSpPr>
          <p:cNvPr id="11266" name="AutoShape 2" descr="https://suvorovski.ru/wp-content/uploads/2016/04/nalogovyy_vyche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00892" y="5286388"/>
            <a:ext cx="71438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6357950" y="1643050"/>
            <a:ext cx="2428892" cy="1785950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472" y="1643050"/>
            <a:ext cx="2428892" cy="1785950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85720" y="0"/>
            <a:ext cx="85725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субсидия на благоустройство территорий муниципальных общеобразовательных организаций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/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субсидия на создание в общеобразовательных организациях, расположенных в сельской местности, условий для занятий физической культурой и спортом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субсидия на оснащение музыкальными инструментами муниципальных образовательных организаций дополнительного образования (детских школ искусств)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субсидия на проведение работ по замене оконных блоков в муниципальных образовательных организациях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субсидия на проведение работ по капитальному ремонту кровель в муниципальных общеобразовательных организациях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субсидия на обеспечение муниципальных учреждений культуры в сельской местности специализированным автотранспортом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субсидия на создание условий для обеспечения безопасности граждан в местах массового пребывания людей на территории муниципального образования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субвенция на выплату денежной компенсации семьям, в которых в период с 01 января 2011 года по 31 декабря 2015 года родился третий или последующий ребенок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субвенция на оказание несвязанной поддержки сельскохозяйственным товаропроизводителям в области растениеводства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643050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1643050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786058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987 205,47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2786058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1 093 866,72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57554" y="2428868"/>
            <a:ext cx="2071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+ 106 661,25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или 10,8%</a:t>
            </a:r>
            <a:endParaRPr lang="ru-RU" sz="2400" dirty="0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5643570" y="1714488"/>
            <a:ext cx="571504" cy="1714512"/>
          </a:xfrm>
          <a:prstGeom prst="downArrow">
            <a:avLst>
              <a:gd name="adj1" fmla="val 47316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072330" y="928670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428604"/>
          <a:ext cx="885828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71472" y="0"/>
            <a:ext cx="8229600" cy="5111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БЕЗВОЗМЕЗДНЫХ   ПОСТУПЛЕНИЙ НА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2019 год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06" y="4643446"/>
            <a:ext cx="90725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составе иных межбюджетных трансфертов учтены следующие средства на: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содержание депутатов Государственной Думы и членов Совета Федерации и их помощников  - 930,00 тыс. рублей;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передаваемые полномочия из бюджетов поселений на содержание контрольно счетного органа  - 499,82 тыс. рублей.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передаваемые полномочия из бюджетов поселений на оказание услуг по ведению бюджетного учета - 307,01 тыс. рублей.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86644" y="714356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85720" y="3643314"/>
            <a:ext cx="1214446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субвенции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929190" y="1214422"/>
            <a:ext cx="1214446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субсидии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714876" y="357166"/>
            <a:ext cx="2071702" cy="50006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РФФПП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на решение вопросов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местного значения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214942" y="4143380"/>
            <a:ext cx="1071570" cy="3571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иные МБТ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flipV="1">
            <a:off x="500034" y="857232"/>
            <a:ext cx="1857388" cy="14287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4572000" y="1073134"/>
            <a:ext cx="1643074" cy="141288"/>
          </a:xfrm>
          <a:prstGeom prst="bentConnector3">
            <a:avLst>
              <a:gd name="adj1" fmla="val 121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/>
          <p:nvPr/>
        </p:nvCxnSpPr>
        <p:spPr>
          <a:xfrm rot="16200000" flipH="1">
            <a:off x="4643438" y="3071810"/>
            <a:ext cx="1785950" cy="928694"/>
          </a:xfrm>
          <a:prstGeom prst="bentConnector3">
            <a:avLst>
              <a:gd name="adj1" fmla="val 10071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45035" y="4357694"/>
            <a:ext cx="6453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Увеличение планового объема расходов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71488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</a:t>
            </a:r>
            <a:endParaRPr lang="ru-RU" sz="5400" b="1" cap="none" spc="0" dirty="0">
              <a:ln w="12700">
                <a:solidFill>
                  <a:srgbClr val="92D050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2330" y="471488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5400" b="1" cap="none" spc="0" dirty="0">
              <a:ln w="12700">
                <a:solidFill>
                  <a:srgbClr val="92D050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67744" y="5072074"/>
            <a:ext cx="4608512" cy="43204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5715016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1 161 569,74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702" y="5715016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1 302 456,55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79631" y="5534561"/>
            <a:ext cx="27847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+140 886,81</a:t>
            </a:r>
            <a:endParaRPr lang="ru-RU" sz="4000" b="1" cap="none" spc="0" dirty="0" smtClean="0">
              <a:ln w="12700">
                <a:solidFill>
                  <a:srgbClr val="92D05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cap="none" spc="0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4000" b="1" cap="none" spc="0" dirty="0">
              <a:ln w="12700">
                <a:solidFill>
                  <a:srgbClr val="92D05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0"/>
            <a:ext cx="8229600" cy="5111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 МЕСТНОГО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БЮДЖЕТА  НА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2019  год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0" y="500042"/>
          <a:ext cx="9144000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54q8xmmXkuXDu3vVnzB3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1287</Words>
  <Application>Microsoft Office PowerPoint</Application>
  <PresentationFormat>Экран (4:3)</PresentationFormat>
  <Paragraphs>319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Packard Bell</dc:creator>
  <cp:lastModifiedBy>КострицкаяЕВ</cp:lastModifiedBy>
  <cp:revision>320</cp:revision>
  <dcterms:created xsi:type="dcterms:W3CDTF">2017-11-19T23:35:06Z</dcterms:created>
  <dcterms:modified xsi:type="dcterms:W3CDTF">2018-11-30T06:29:45Z</dcterms:modified>
</cp:coreProperties>
</file>