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86" r:id="rId3"/>
    <p:sldId id="287" r:id="rId4"/>
    <p:sldId id="289" r:id="rId5"/>
    <p:sldId id="275" r:id="rId6"/>
    <p:sldId id="278" r:id="rId7"/>
    <p:sldId id="290" r:id="rId8"/>
    <p:sldId id="288" r:id="rId9"/>
    <p:sldId id="292" r:id="rId10"/>
    <p:sldId id="264" r:id="rId11"/>
    <p:sldId id="265" r:id="rId12"/>
    <p:sldId id="291" r:id="rId13"/>
    <p:sldId id="266" r:id="rId14"/>
    <p:sldId id="267" r:id="rId15"/>
    <p:sldId id="276" r:id="rId16"/>
    <p:sldId id="295" r:id="rId17"/>
    <p:sldId id="270" r:id="rId18"/>
    <p:sldId id="271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стрицкаяЕВ" initials="К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99"/>
    <a:srgbClr val="CCFF99"/>
    <a:srgbClr val="FF9966"/>
    <a:srgbClr val="99FF99"/>
    <a:srgbClr val="CCCCFF"/>
    <a:srgbClr val="FFCCCC"/>
    <a:srgbClr val="3399FF"/>
    <a:srgbClr val="FF66FF"/>
    <a:srgbClr val="FF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34" autoAdjust="0"/>
    <p:restoredTop sz="94673" autoAdjust="0"/>
  </p:normalViewPr>
  <p:slideViewPr>
    <p:cSldViewPr>
      <p:cViewPr varScale="1">
        <p:scale>
          <a:sx n="110" d="100"/>
          <a:sy n="110" d="100"/>
        </p:scale>
        <p:origin x="-16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5520228735064744E-2"/>
          <c:y val="3.9154279910913851E-2"/>
          <c:w val="0.92098792643967065"/>
          <c:h val="0.93019459362398826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222896.22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1283537.6100000001</c:v>
                </c:pt>
              </c:numCache>
            </c:numRef>
          </c:val>
        </c:ser>
        <c:overlap val="100"/>
        <c:axId val="149808640"/>
        <c:axId val="119875840"/>
      </c:barChart>
      <c:catAx>
        <c:axId val="149808640"/>
        <c:scaling>
          <c:orientation val="minMax"/>
        </c:scaling>
        <c:delete val="1"/>
        <c:axPos val="l"/>
        <c:tickLblPos val="none"/>
        <c:crossAx val="119875840"/>
        <c:crosses val="autoZero"/>
        <c:auto val="1"/>
        <c:lblAlgn val="ctr"/>
        <c:lblOffset val="100"/>
      </c:catAx>
      <c:valAx>
        <c:axId val="119875840"/>
        <c:scaling>
          <c:orientation val="minMax"/>
        </c:scaling>
        <c:delete val="1"/>
        <c:axPos val="b"/>
        <c:numFmt formatCode="General" sourceLinked="1"/>
        <c:tickLblPos val="none"/>
        <c:crossAx val="149808640"/>
        <c:crosses val="autoZero"/>
        <c:crossBetween val="between"/>
      </c:valAx>
      <c:spPr>
        <a:ln>
          <a:noFill/>
        </a:ln>
      </c:spPr>
    </c:plotArea>
    <c:plotVisOnly val="1"/>
  </c:chart>
  <c:spPr>
    <a:noFill/>
  </c:spPr>
  <c:txPr>
    <a:bodyPr/>
    <a:lstStyle/>
    <a:p>
      <a:pPr>
        <a:defRPr sz="1800">
          <a:latin typeface="+mn-lt"/>
        </a:defRPr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2702360088468317"/>
          <c:y val="4.3315393479171863E-2"/>
          <c:w val="0.69597278759203751"/>
          <c:h val="0.824017896304354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1506433.83</c:v>
                </c:pt>
                <c:pt idx="1">
                  <c:v>1615373.8800000001</c:v>
                </c:pt>
                <c:pt idx="2">
                  <c:v>1509392.78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7C8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1506433.83</c:v>
                </c:pt>
                <c:pt idx="1">
                  <c:v>1615373.8800000001</c:v>
                </c:pt>
                <c:pt idx="2">
                  <c:v>1509392.78</c:v>
                </c:pt>
              </c:numCache>
            </c:numRef>
          </c:val>
        </c:ser>
        <c:shape val="cylinder"/>
        <c:axId val="115171712"/>
        <c:axId val="118881664"/>
        <c:axId val="0"/>
      </c:bar3DChart>
      <c:catAx>
        <c:axId val="115171712"/>
        <c:scaling>
          <c:orientation val="minMax"/>
        </c:scaling>
        <c:axPos val="b"/>
        <c:numFmt formatCode="General" sourceLinked="1"/>
        <c:tickLblPos val="nextTo"/>
        <c:crossAx val="118881664"/>
        <c:crosses val="autoZero"/>
        <c:auto val="1"/>
        <c:lblAlgn val="ctr"/>
        <c:lblOffset val="100"/>
      </c:catAx>
      <c:valAx>
        <c:axId val="118881664"/>
        <c:scaling>
          <c:orientation val="minMax"/>
          <c:min val="1100000"/>
        </c:scaling>
        <c:axPos val="l"/>
        <c:majorGridlines/>
        <c:numFmt formatCode="General" sourceLinked="1"/>
        <c:tickLblPos val="nextTo"/>
        <c:crossAx val="115171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78059296172903"/>
          <c:y val="0.35397627398665027"/>
          <c:w val="0.15181959181388074"/>
          <c:h val="0.23262529346126451"/>
        </c:manualLayout>
      </c:layout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220"/>
      <c:perspective val="30"/>
    </c:view3D>
    <c:plotArea>
      <c:layout>
        <c:manualLayout>
          <c:layoutTarget val="inner"/>
          <c:xMode val="edge"/>
          <c:yMode val="edge"/>
          <c:x val="8.1497036428138589E-2"/>
          <c:y val="9.8442870279901146E-2"/>
          <c:w val="0.7953397291684694"/>
          <c:h val="0.569434593942180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explosion val="27"/>
          <c:dPt>
            <c:idx val="0"/>
            <c:spPr>
              <a:solidFill>
                <a:srgbClr val="99CCFF"/>
              </a:solidFill>
            </c:spPr>
          </c:dPt>
          <c:dPt>
            <c:idx val="1"/>
            <c:explosion val="35"/>
            <c:spPr>
              <a:solidFill>
                <a:srgbClr val="FFC000"/>
              </a:solidFill>
            </c:spPr>
          </c:dPt>
          <c:dPt>
            <c:idx val="2"/>
            <c:explosion val="29"/>
            <c:spPr>
              <a:solidFill>
                <a:srgbClr val="CC99FF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explosion val="24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5"/>
            <c:explosion val="2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explosion val="19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rgbClr val="00B050"/>
              </a:solidFill>
            </c:spPr>
          </c:dPt>
          <c:dPt>
            <c:idx val="8"/>
            <c:spPr>
              <a:solidFill>
                <a:srgbClr val="FF6699"/>
              </a:solidFill>
            </c:spPr>
          </c:dPt>
          <c:dLbls>
            <c:dLbl>
              <c:idx val="0"/>
              <c:layout>
                <c:manualLayout>
                  <c:x val="-0.25047903867785781"/>
                  <c:y val="6.469567216506697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FF0000"/>
                        </a:solidFill>
                      </a:defRPr>
                    </a:pPr>
                    <a:r>
                      <a:rPr lang="ru-RU" b="1" dirty="0" smtClean="0">
                        <a:solidFill>
                          <a:srgbClr val="FF0000"/>
                        </a:solidFill>
                      </a:rPr>
                      <a:t>66,1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1"/>
              <c:layout>
                <c:manualLayout>
                  <c:x val="2.0436531971965051E-2"/>
                  <c:y val="-0.123921777113628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2,5</a:t>
                    </a:r>
                    <a:endParaRPr lang="en-US" dirty="0"/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2"/>
              <c:layout>
                <c:manualLayout>
                  <c:x val="6.5294951111880314E-2"/>
                  <c:y val="-2.098065980803494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4,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pPr/>
              <c:dLblPos val="bestFit"/>
              <c:showLegendKey val="1"/>
              <c:showVal val="1"/>
            </c:dLbl>
            <c:dLbl>
              <c:idx val="3"/>
              <c:layout>
                <c:manualLayout>
                  <c:x val="5.5352600155750026E-2"/>
                  <c:y val="1.693588711994942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0,1</a:t>
                    </a:r>
                    <a:endParaRPr lang="en-US" dirty="0"/>
                  </a:p>
                </c:rich>
              </c:tx>
              <c:spPr/>
              <c:dLblPos val="bestFit"/>
              <c:showLegendKey val="1"/>
              <c:showVal val="1"/>
            </c:dLbl>
            <c:dLbl>
              <c:idx val="4"/>
              <c:layout>
                <c:manualLayout>
                  <c:x val="5.2171735744570388E-2"/>
                  <c:y val="8.246637737801022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3,6</a:t>
                    </a:r>
                    <a:endParaRPr lang="en-US" dirty="0"/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5"/>
              <c:layout>
                <c:manualLayout>
                  <c:x val="-1.211008479709268E-2"/>
                  <c:y val="9.3839157422840394E-2"/>
                </c:manualLayout>
              </c:layout>
              <c:tx>
                <c:rich>
                  <a:bodyPr/>
                  <a:lstStyle/>
                  <a:p>
                    <a:pPr>
                      <a:defRPr b="0"/>
                    </a:pPr>
                    <a:r>
                      <a:rPr lang="ru-RU" b="0" dirty="0" smtClean="0"/>
                      <a:t>1,6</a:t>
                    </a:r>
                  </a:p>
                  <a:p>
                    <a:pPr>
                      <a:defRPr b="0"/>
                    </a:pPr>
                    <a:endParaRPr lang="en-US" b="0" dirty="0"/>
                  </a:p>
                </c:rich>
              </c:tx>
              <c:spPr/>
              <c:showLegendKey val="1"/>
              <c:showVal val="1"/>
            </c:dLbl>
            <c:dLbl>
              <c:idx val="6"/>
              <c:layout>
                <c:manualLayout>
                  <c:x val="-1.4481955380577501E-2"/>
                  <c:y val="5.183231262758832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FF0000"/>
                        </a:solidFill>
                      </a:defRPr>
                    </a:pPr>
                    <a:r>
                      <a:rPr lang="ru-RU" b="1" dirty="0" smtClean="0">
                        <a:solidFill>
                          <a:srgbClr val="FF0000"/>
                        </a:solidFill>
                      </a:rPr>
                      <a:t>10,7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7"/>
              <c:layout>
                <c:manualLayout>
                  <c:x val="2.2364908713333912E-2"/>
                  <c:y val="1.9898557388355852E-2"/>
                </c:manualLayout>
              </c:layout>
              <c:tx>
                <c:rich>
                  <a:bodyPr/>
                  <a:lstStyle/>
                  <a:p>
                    <a:pPr>
                      <a:defRPr b="0"/>
                    </a:pPr>
                    <a:r>
                      <a:rPr lang="ru-RU" b="0" dirty="0" smtClean="0"/>
                      <a:t>0,1</a:t>
                    </a:r>
                    <a:endParaRPr lang="en-US" b="0" dirty="0"/>
                  </a:p>
                </c:rich>
              </c:tx>
              <c:spPr/>
              <c:dLblPos val="bestFit"/>
              <c:showLegendKey val="1"/>
              <c:showVal val="1"/>
            </c:dLbl>
            <c:dLbl>
              <c:idx val="8"/>
              <c:layout>
                <c:manualLayout>
                  <c:x val="-7.5977005278186377E-2"/>
                  <c:y val="2.0181907006149885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FF0000"/>
                        </a:solidFill>
                      </a:defRPr>
                    </a:pPr>
                    <a:r>
                      <a:rPr lang="ru-RU" b="1" dirty="0" smtClean="0">
                        <a:solidFill>
                          <a:srgbClr val="FF0000"/>
                        </a:solidFill>
                      </a:rPr>
                      <a:t>11,2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9"/>
              <c:layout>
                <c:manualLayout>
                  <c:x val="-0.1121857964869785"/>
                  <c:y val="2.8314989367204987E-2"/>
                </c:manualLayout>
              </c:layout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1"/>
              <c:showVal val="1"/>
            </c:dLbl>
            <c:dLbl>
              <c:idx val="10"/>
              <c:layout>
                <c:manualLayout>
                  <c:x val="-1.4543580489938979E-2"/>
                  <c:y val="1.614231554389038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1</a:t>
                    </a:r>
                    <a:r>
                      <a:rPr lang="ru-RU" dirty="0" smtClean="0"/>
                      <a:t>0,9</a:t>
                    </a:r>
                    <a:endParaRPr lang="en-US" dirty="0"/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11"/>
              <c:layout>
                <c:manualLayout>
                  <c:x val="-4.621161417322843E-2"/>
                  <c:y val="-3.1745698454360052E-2"/>
                </c:manualLayout>
              </c:layout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1"/>
              <c:showVal val="1"/>
            </c:dLbl>
            <c:showLegendKey val="1"/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Доходы от уплаты акцизов на нефтепродукты</c:v>
                </c:pt>
                <c:pt idx="2">
                  <c:v>Единый налог на вмененный доход для отдельных видов деятельности</c:v>
                </c:pt>
                <c:pt idx="3">
                  <c:v>Патент</c:v>
                </c:pt>
                <c:pt idx="4">
                  <c:v>Единый сельскохозяйственный налог</c:v>
                </c:pt>
                <c:pt idx="5">
                  <c:v>Государственная пошлина</c:v>
                </c:pt>
                <c:pt idx="6">
                  <c:v>Доходы от использования имущества, находящегося в муниципальной собственности</c:v>
                </c:pt>
                <c:pt idx="7">
                  <c:v>Плата за негативное воздействие на окружающую среду</c:v>
                </c:pt>
                <c:pt idx="8">
                  <c:v>Доходы от оказания платных услуг</c:v>
                </c:pt>
                <c:pt idx="9">
                  <c:v>Штрафы, санкции, возмещение ущерба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66.06</c:v>
                </c:pt>
                <c:pt idx="1">
                  <c:v>4.03</c:v>
                </c:pt>
                <c:pt idx="2">
                  <c:v>2.5</c:v>
                </c:pt>
                <c:pt idx="3">
                  <c:v>1.0000000000000005E-2</c:v>
                </c:pt>
                <c:pt idx="4">
                  <c:v>3.6</c:v>
                </c:pt>
                <c:pt idx="5">
                  <c:v>1.6</c:v>
                </c:pt>
                <c:pt idx="6">
                  <c:v>10.739999999999998</c:v>
                </c:pt>
                <c:pt idx="7">
                  <c:v>6.0000000000000032E-2</c:v>
                </c:pt>
                <c:pt idx="8">
                  <c:v>11.2</c:v>
                </c:pt>
                <c:pt idx="9">
                  <c:v>0.2</c:v>
                </c:pt>
              </c:numCache>
            </c:numRef>
          </c:val>
        </c:ser>
      </c:pie3DChart>
      <c:spPr>
        <a:noFill/>
        <a:ln w="25409">
          <a:noFill/>
        </a:ln>
      </c:spPr>
    </c:plotArea>
    <c:legend>
      <c:legendPos val="r"/>
      <c:legendEntry>
        <c:idx val="0"/>
        <c:txPr>
          <a:bodyPr/>
          <a:lstStyle/>
          <a:p>
            <a:pPr algn="just">
              <a:defRPr sz="1400" b="1">
                <a:solidFill>
                  <a:srgbClr val="FF0000"/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 algn="just">
              <a:defRPr sz="1400" b="0"/>
            </a:pPr>
            <a:endParaRPr lang="ru-RU"/>
          </a:p>
        </c:txPr>
      </c:legendEntry>
      <c:legendEntry>
        <c:idx val="6"/>
        <c:txPr>
          <a:bodyPr/>
          <a:lstStyle/>
          <a:p>
            <a:pPr algn="just">
              <a:defRPr sz="1298" b="1">
                <a:solidFill>
                  <a:srgbClr val="FF0000"/>
                </a:solidFill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 algn="just">
              <a:defRPr sz="1298" b="0" i="0"/>
            </a:pPr>
            <a:endParaRPr lang="ru-RU"/>
          </a:p>
        </c:txPr>
      </c:legendEntry>
      <c:legendEntry>
        <c:idx val="8"/>
        <c:txPr>
          <a:bodyPr/>
          <a:lstStyle/>
          <a:p>
            <a:pPr algn="just">
              <a:defRPr sz="1298" b="1">
                <a:solidFill>
                  <a:srgbClr val="FF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5.1485030717314167E-2"/>
          <c:y val="0.6624830450025867"/>
          <c:w val="0.80358213636756948"/>
          <c:h val="0.28786151502960355"/>
        </c:manualLayout>
      </c:layout>
      <c:txPr>
        <a:bodyPr/>
        <a:lstStyle/>
        <a:p>
          <a:pPr algn="just">
            <a:defRPr sz="1298"/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139052</c:v>
                </c:pt>
                <c:pt idx="1">
                  <c:v>147244</c:v>
                </c:pt>
                <c:pt idx="2">
                  <c:v>151626</c:v>
                </c:pt>
                <c:pt idx="3">
                  <c:v>156044</c:v>
                </c:pt>
              </c:numCache>
            </c:numRef>
          </c:val>
        </c:ser>
        <c:shape val="cylinder"/>
        <c:axId val="156817280"/>
        <c:axId val="157358336"/>
        <c:axId val="0"/>
      </c:bar3DChart>
      <c:catAx>
        <c:axId val="156817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7358336"/>
        <c:crosses val="autoZero"/>
        <c:auto val="1"/>
        <c:lblAlgn val="ctr"/>
        <c:lblOffset val="100"/>
      </c:catAx>
      <c:valAx>
        <c:axId val="157358336"/>
        <c:scaling>
          <c:orientation val="minMax"/>
          <c:min val="10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6817280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+mn-lt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CCFF"/>
            </a:solidFill>
          </c:spPr>
          <c:dLbls>
            <c:dLbl>
              <c:idx val="0"/>
              <c:layout>
                <c:manualLayout>
                  <c:x val="-0.34429808598598338"/>
                  <c:y val="-3.0097516489525657E-2"/>
                </c:manualLayout>
              </c:layout>
              <c:tx>
                <c:rich>
                  <a:bodyPr/>
                  <a:lstStyle/>
                  <a:p>
                    <a:pPr>
                      <a:defRPr sz="2300"/>
                    </a:pPr>
                    <a:r>
                      <a:rPr lang="ru-RU" sz="2300" dirty="0" smtClean="0"/>
                      <a:t> </a:t>
                    </a:r>
                    <a:r>
                      <a:rPr lang="en-US" sz="2300" dirty="0" smtClean="0"/>
                      <a:t>1</a:t>
                    </a:r>
                    <a:r>
                      <a:rPr lang="ru-RU" sz="2300" dirty="0" smtClean="0"/>
                      <a:t> </a:t>
                    </a:r>
                    <a:r>
                      <a:rPr lang="ru-RU" sz="2300" dirty="0" smtClean="0"/>
                      <a:t>263 845,85</a:t>
                    </a:r>
                    <a:endParaRPr lang="en-US" sz="2300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-0.22568859243913136"/>
                  <c:y val="-3.00975164895256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096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046,73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1283537.6100000001</c:v>
                </c:pt>
                <c:pt idx="1">
                  <c:v>1096046.73</c:v>
                </c:pt>
              </c:numCache>
            </c:numRef>
          </c:val>
        </c:ser>
        <c:gapWidth val="26"/>
        <c:gapDepth val="0"/>
        <c:shape val="cylinder"/>
        <c:axId val="157423872"/>
        <c:axId val="157470720"/>
        <c:axId val="0"/>
      </c:bar3DChart>
      <c:catAx>
        <c:axId val="15742387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7470720"/>
        <c:crosses val="autoZero"/>
        <c:auto val="1"/>
        <c:lblAlgn val="ctr"/>
        <c:lblOffset val="100"/>
      </c:catAx>
      <c:valAx>
        <c:axId val="15747072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74238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7497753514226243E-5"/>
          <c:y val="5.3845243305076715E-2"/>
          <c:w val="0.99859361329833773"/>
          <c:h val="0.93904731338351477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9999FF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Pt>
            <c:idx val="3"/>
            <c:explosion val="20"/>
            <c:spPr>
              <a:solidFill>
                <a:srgbClr val="00CC99"/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dPt>
            <c:idx val="6"/>
            <c:explosion val="32"/>
          </c:dPt>
          <c:cat>
            <c:strRef>
              <c:f>Лист1!$A$2:$A$7</c:f>
              <c:strCache>
                <c:ptCount val="6"/>
                <c:pt idx="0">
                  <c:v>Кв. 1</c:v>
                </c:pt>
                <c:pt idx="1">
                  <c:v>Кв. 2</c:v>
                </c:pt>
                <c:pt idx="2">
                  <c:v>кв. </c:v>
                </c:pt>
                <c:pt idx="3">
                  <c:v>кв.</c:v>
                </c:pt>
                <c:pt idx="4">
                  <c:v>Кв. 4</c:v>
                </c:pt>
                <c:pt idx="5">
                  <c:v>кв. 5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810778.23</c:v>
                </c:pt>
                <c:pt idx="1">
                  <c:v>417348</c:v>
                </c:pt>
                <c:pt idx="2">
                  <c:v>22767</c:v>
                </c:pt>
                <c:pt idx="3">
                  <c:v>31085.55</c:v>
                </c:pt>
                <c:pt idx="4">
                  <c:v>1042.93</c:v>
                </c:pt>
                <c:pt idx="5">
                  <c:v>515.9</c:v>
                </c:pt>
              </c:numCache>
            </c:numRef>
          </c:val>
        </c:ser>
        <c:gapWidth val="100"/>
        <c:secondPieSize val="75"/>
        <c:serLines/>
      </c:ofPieChart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7C80"/>
            </a:solidFill>
          </c:spPr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1218226.42</c:v>
                </c:pt>
                <c:pt idx="1">
                  <c:v>1115464.27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268515.65000000002</c:v>
                </c:pt>
                <c:pt idx="1">
                  <c:v>189172.3</c:v>
                </c:pt>
              </c:numCache>
            </c:numRef>
          </c:val>
        </c:ser>
        <c:shape val="cylinder"/>
        <c:axId val="162677504"/>
        <c:axId val="163374208"/>
        <c:axId val="0"/>
      </c:bar3DChart>
      <c:catAx>
        <c:axId val="162677504"/>
        <c:scaling>
          <c:orientation val="minMax"/>
        </c:scaling>
        <c:axPos val="l"/>
        <c:numFmt formatCode="General" sourceLinked="1"/>
        <c:tickLblPos val="nextTo"/>
        <c:crossAx val="163374208"/>
        <c:crosses val="autoZero"/>
        <c:auto val="1"/>
        <c:lblAlgn val="ctr"/>
        <c:lblOffset val="100"/>
      </c:catAx>
      <c:valAx>
        <c:axId val="163374208"/>
        <c:scaling>
          <c:orientation val="minMax"/>
          <c:max val="2000000"/>
          <c:min val="1000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2677504"/>
        <c:crosses val="autoZero"/>
        <c:crossBetween val="between"/>
        <c:majorUnit val="500000"/>
        <c:minorUnit val="100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6723534558180227E-4"/>
          <c:y val="0"/>
          <c:w val="0.97413265893346523"/>
          <c:h val="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>
              <a:solidFill>
                <a:srgbClr val="34908C"/>
              </a:solidFill>
            </a:ln>
          </c:spPr>
          <c:marker>
            <c:symbol val="circle"/>
            <c:size val="15"/>
            <c:spPr>
              <a:solidFill>
                <a:srgbClr val="FF0000"/>
              </a:solidFill>
              <a:ln w="25400">
                <a:solidFill>
                  <a:schemeClr val="bg1"/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smtClean="0">
                        <a:solidFill>
                          <a:srgbClr val="474747"/>
                        </a:solidFill>
                      </a:rPr>
                      <a:t>9</a:t>
                    </a:r>
                    <a:r>
                      <a:rPr lang="ru-RU" sz="2400" smtClean="0"/>
                      <a:t> </a:t>
                    </a:r>
                    <a:r>
                      <a:rPr lang="en-US" sz="2400" smtClean="0"/>
                      <a:t>489</a:t>
                    </a:r>
                    <a:endParaRPr lang="en-US" sz="2400"/>
                  </a:p>
                </c:rich>
              </c:tx>
              <c:dLblPos val="t"/>
              <c:showVal val="1"/>
            </c:dLbl>
            <c:dLbl>
              <c:idx val="1"/>
              <c:layout>
                <c:manualLayout>
                  <c:x val="-5.0253718285214348E-2"/>
                  <c:y val="-0.11740016984424706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solidFill>
                          <a:srgbClr val="474747"/>
                        </a:solidFill>
                      </a:rPr>
                      <a:t>1</a:t>
                    </a:r>
                    <a:r>
                      <a:rPr lang="en-US" sz="2400" dirty="0" smtClean="0"/>
                      <a:t>1</a:t>
                    </a:r>
                    <a:r>
                      <a:rPr lang="ru-RU" sz="2400" dirty="0" smtClean="0"/>
                      <a:t> </a:t>
                    </a:r>
                    <a:r>
                      <a:rPr lang="en-US" sz="2400" dirty="0" smtClean="0"/>
                      <a:t>136</a:t>
                    </a:r>
                    <a:endParaRPr lang="en-US" sz="2400" dirty="0"/>
                  </a:p>
                </c:rich>
              </c:tx>
              <c:dLblPos val="r"/>
              <c:showVal val="1"/>
            </c:dLbl>
            <c:dLbl>
              <c:idx val="2"/>
              <c:layout>
                <c:manualLayout>
                  <c:x val="-4.4298993875765531E-2"/>
                  <c:y val="-0.11612867101542602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>
                        <a:solidFill>
                          <a:srgbClr val="474747"/>
                        </a:solidFill>
                      </a:rPr>
                      <a:t>12 130</a:t>
                    </a:r>
                    <a:endParaRPr lang="en-US" sz="2400" dirty="0"/>
                  </a:p>
                </c:rich>
              </c:tx>
              <c:dLblPos val="r"/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474747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Лист1!$A$2:$A$4</c:f>
              <c:numCache>
                <c:formatCode>dd/mm/yyyy</c:formatCode>
                <c:ptCount val="3"/>
                <c:pt idx="0">
                  <c:v>43101</c:v>
                </c:pt>
                <c:pt idx="1">
                  <c:v>43466</c:v>
                </c:pt>
                <c:pt idx="2">
                  <c:v>43831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9489</c:v>
                </c:pt>
                <c:pt idx="1">
                  <c:v>11280</c:v>
                </c:pt>
                <c:pt idx="2">
                  <c:v>12130</c:v>
                </c:pt>
              </c:numCache>
            </c:numRef>
          </c:val>
        </c:ser>
        <c:dLbls>
          <c:showVal val="1"/>
        </c:dLbls>
        <c:marker val="1"/>
        <c:axId val="164049664"/>
        <c:axId val="164051200"/>
      </c:lineChart>
      <c:dateAx>
        <c:axId val="164049664"/>
        <c:scaling>
          <c:orientation val="minMax"/>
        </c:scaling>
        <c:delete val="1"/>
        <c:axPos val="b"/>
        <c:numFmt formatCode="dd/mm/yyyy" sourceLinked="1"/>
        <c:tickLblPos val="none"/>
        <c:crossAx val="164051200"/>
        <c:crosses val="autoZero"/>
        <c:auto val="1"/>
        <c:lblOffset val="100"/>
      </c:dateAx>
      <c:valAx>
        <c:axId val="164051200"/>
        <c:scaling>
          <c:orientation val="minMax"/>
        </c:scaling>
        <c:delete val="1"/>
        <c:axPos val="l"/>
        <c:numFmt formatCode="General" sourceLinked="1"/>
        <c:tickLblPos val="none"/>
        <c:crossAx val="1640496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plotArea>
      <c:layout>
        <c:manualLayout>
          <c:layoutTarget val="inner"/>
          <c:xMode val="edge"/>
          <c:yMode val="edge"/>
          <c:x val="9.6987057357551615E-2"/>
          <c:y val="3.8142876846320714E-2"/>
          <c:w val="0.88897795315579764"/>
          <c:h val="0.83837081737416796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pPr>
              <a:solidFill>
                <a:srgbClr val="FFFF00"/>
              </a:solidFill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1240897.6000000001</c:v>
                </c:pt>
                <c:pt idx="1">
                  <c:v>1408086.44</c:v>
                </c:pt>
                <c:pt idx="2">
                  <c:v>1520189.4399999999</c:v>
                </c:pt>
                <c:pt idx="3">
                  <c:v>1399504.45</c:v>
                </c:pt>
              </c:numCache>
            </c:numRef>
          </c:val>
        </c:ser>
        <c:marker val="1"/>
        <c:axId val="164686848"/>
        <c:axId val="164743040"/>
      </c:lineChart>
      <c:catAx>
        <c:axId val="164686848"/>
        <c:scaling>
          <c:orientation val="minMax"/>
        </c:scaling>
        <c:axPos val="b"/>
        <c:numFmt formatCode="General" sourceLinked="1"/>
        <c:majorTickMark val="none"/>
        <c:tickLblPos val="nextTo"/>
        <c:crossAx val="164743040"/>
        <c:crosses val="autoZero"/>
        <c:auto val="1"/>
        <c:lblAlgn val="ctr"/>
        <c:lblOffset val="100"/>
      </c:catAx>
      <c:valAx>
        <c:axId val="164743040"/>
        <c:scaling>
          <c:orientation val="minMax"/>
          <c:min val="1000000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4686848"/>
        <c:crosses val="autoZero"/>
        <c:crossBetween val="between"/>
        <c:majorUnit val="1000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210"/>
      <c:perspective val="30"/>
    </c:view3D>
    <c:plotArea>
      <c:layout>
        <c:manualLayout>
          <c:layoutTarget val="inner"/>
          <c:xMode val="edge"/>
          <c:yMode val="edge"/>
          <c:x val="0.11671161417322842"/>
          <c:y val="0.11332327209098862"/>
          <c:w val="0.88328838582676106"/>
          <c:h val="0.605676144648594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explosion val="40"/>
            <c:spPr>
              <a:solidFill>
                <a:srgbClr val="FF99CC"/>
              </a:solidFill>
            </c:spPr>
          </c:dPt>
          <c:dPt>
            <c:idx val="3"/>
            <c:explosion val="40"/>
            <c:spPr>
              <a:solidFill>
                <a:srgbClr val="FF0000"/>
              </a:solidFill>
            </c:spPr>
          </c:dPt>
          <c:dPt>
            <c:idx val="4"/>
            <c:explosion val="29"/>
          </c:dPt>
          <c:dPt>
            <c:idx val="5"/>
            <c:explosion val="2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7"/>
            <c:spPr>
              <a:solidFill>
                <a:srgbClr val="FFC000"/>
              </a:solidFill>
            </c:spPr>
          </c:dPt>
          <c:dPt>
            <c:idx val="8"/>
            <c:spPr>
              <a:solidFill>
                <a:srgbClr val="00FF00"/>
              </a:solidFill>
            </c:spPr>
          </c:dPt>
          <c:dPt>
            <c:idx val="1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11"/>
            <c:explosion val="50"/>
            <c:spPr>
              <a:solidFill>
                <a:srgbClr val="FF66FF"/>
              </a:solidFill>
            </c:spPr>
          </c:dPt>
          <c:dPt>
            <c:idx val="12"/>
            <c:spPr>
              <a:solidFill>
                <a:srgbClr val="9999FF"/>
              </a:solidFill>
            </c:spPr>
          </c:dPt>
          <c:cat>
            <c:strRef>
              <c:f>Лист1!$A$2:$A$18</c:f>
              <c:strCache>
                <c:ptCount val="14"/>
                <c:pt idx="0">
                  <c:v>Развитие образования </c:v>
                </c:pt>
                <c:pt idx="1">
                  <c:v>Социальная поддержка граждан </c:v>
                </c:pt>
                <c:pt idx="2">
                  <c:v>Сохранение и развитие культуры </c:v>
                </c:pt>
                <c:pt idx="3">
                  <c:v>Развитие физической культуры и спорта </c:v>
                </c:pt>
                <c:pt idx="4">
                  <c:v>Молодежная политика </c:v>
                </c:pt>
                <c:pt idx="5">
                  <c:v>Управление имуществом </c:v>
                </c:pt>
                <c:pt idx="6">
                  <c:v>Управление финансами </c:v>
                </c:pt>
                <c:pt idx="7">
                  <c:v>Защита населения и территории Курского района от чрезвычайных ситуаций</c:v>
                </c:pt>
                <c:pt idx="8">
                  <c:v>Развитие малого и среднего бизнеса, потребительского рынка, снижение административных барьеров </c:v>
                </c:pt>
                <c:pt idx="9">
                  <c:v>Развитие коммунального хозяйства, транспортной системы и обеспечение безопасности дорожного движения </c:v>
                </c:pt>
                <c:pt idx="10">
                  <c:v>Развитие сельского хозяйства </c:v>
                </c:pt>
                <c:pt idx="11">
                  <c:v>Межнациональные отношения и поддержка казачества </c:v>
                </c:pt>
                <c:pt idx="12">
                  <c:v>Энергосбережение</c:v>
                </c:pt>
                <c:pt idx="13">
                  <c:v>Профилактика правонарушений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53.1</c:v>
                </c:pt>
                <c:pt idx="1">
                  <c:v>23.7</c:v>
                </c:pt>
                <c:pt idx="2">
                  <c:v>5.4</c:v>
                </c:pt>
                <c:pt idx="3">
                  <c:v>1.1000000000000001</c:v>
                </c:pt>
                <c:pt idx="4">
                  <c:v>0.2</c:v>
                </c:pt>
                <c:pt idx="5">
                  <c:v>0.1</c:v>
                </c:pt>
                <c:pt idx="6">
                  <c:v>4.8</c:v>
                </c:pt>
                <c:pt idx="7">
                  <c:v>0.30000000000000032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4.0000000000000022E-2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100">
          <a:solidFill>
            <a:schemeClr val="tx1"/>
          </a:solidFill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9100B6-2E6C-47E8-85C6-502A4B54A3E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62DF65-B9B8-494D-9BAB-AEB326080A6A}">
      <dgm:prSet phldrT="[Текст]" custT="1"/>
      <dgm:spPr>
        <a:solidFill>
          <a:srgbClr val="8ECBCE"/>
        </a:solidFill>
      </dgm:spPr>
      <dgm:t>
        <a:bodyPr/>
        <a:lstStyle/>
        <a:p>
          <a:r>
            <a:rPr lang="ru-RU" sz="1400" b="1" dirty="0" smtClean="0">
              <a:solidFill>
                <a:srgbClr val="092D31"/>
              </a:solidFill>
            </a:rPr>
            <a:t>«Указные» категорий работников</a:t>
          </a:r>
          <a:endParaRPr lang="ru-RU" sz="1400" b="1" dirty="0">
            <a:solidFill>
              <a:srgbClr val="092D31"/>
            </a:solidFill>
          </a:endParaRPr>
        </a:p>
      </dgm:t>
    </dgm:pt>
    <dgm:pt modelId="{69177D32-DB5E-42DA-8CA8-91C98BFD116E}" type="parTrans" cxnId="{4194BC25-E972-42D5-B8BE-C6DD69ED1E4B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B048B449-E2BE-4C6C-8372-0D38445AE5E0}" type="sibTrans" cxnId="{4194BC25-E972-42D5-B8BE-C6DD69ED1E4B}">
      <dgm:prSet/>
      <dgm:spPr>
        <a:solidFill>
          <a:srgbClr val="8ECBCE">
            <a:alpha val="52000"/>
          </a:srgbClr>
        </a:solidFill>
      </dgm:spPr>
      <dgm:t>
        <a:bodyPr/>
        <a:lstStyle/>
        <a:p>
          <a:endParaRPr lang="ru-RU" dirty="0">
            <a:solidFill>
              <a:srgbClr val="166B74"/>
            </a:solidFill>
          </a:endParaRPr>
        </a:p>
      </dgm:t>
    </dgm:pt>
    <dgm:pt modelId="{AAF739F2-0655-40C7-9E76-D843E0FD2C07}">
      <dgm:prSet phldrT="[Текст]" custT="1"/>
      <dgm:spPr>
        <a:solidFill>
          <a:srgbClr val="8ECBCE"/>
        </a:solidFill>
      </dgm:spPr>
      <dgm:t>
        <a:bodyPr/>
        <a:lstStyle/>
        <a:p>
          <a:r>
            <a:rPr lang="ru-RU" sz="1400" b="1" dirty="0" smtClean="0">
              <a:solidFill>
                <a:srgbClr val="092D31"/>
              </a:solidFill>
            </a:rPr>
            <a:t>Прочий персонал  </a:t>
          </a:r>
          <a:endParaRPr lang="ru-RU" sz="1400" b="1" dirty="0">
            <a:solidFill>
              <a:srgbClr val="092D31"/>
            </a:solidFill>
          </a:endParaRPr>
        </a:p>
      </dgm:t>
    </dgm:pt>
    <dgm:pt modelId="{D38C57F2-0DAD-4279-B52C-B24558C844DB}" type="parTrans" cxnId="{2ED7A969-9CD5-4D1D-A927-1C72C295307C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84C8466C-93DC-49A2-B2EB-67C159BA48A9}" type="sibTrans" cxnId="{2ED7A969-9CD5-4D1D-A927-1C72C295307C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F39EBD47-378E-4713-8F27-D6EAA9CF457C}">
      <dgm:prSet phldrT="[Текст]" custT="1"/>
      <dgm:spPr>
        <a:solidFill>
          <a:srgbClr val="8ECBCE"/>
        </a:solidFill>
      </dgm:spPr>
      <dgm:t>
        <a:bodyPr/>
        <a:lstStyle/>
        <a:p>
          <a:r>
            <a:rPr lang="ru-RU" sz="1400" b="1" dirty="0" smtClean="0">
              <a:solidFill>
                <a:srgbClr val="092D31"/>
              </a:solidFill>
            </a:rPr>
            <a:t>муниципальные служащие</a:t>
          </a:r>
          <a:endParaRPr lang="ru-RU" sz="1400" b="1" dirty="0">
            <a:solidFill>
              <a:srgbClr val="092D31"/>
            </a:solidFill>
          </a:endParaRPr>
        </a:p>
      </dgm:t>
    </dgm:pt>
    <dgm:pt modelId="{A6C5A37C-1079-485D-BDE4-A1DED1F72F5F}" type="parTrans" cxnId="{3441B760-95AE-4FB0-B20E-903AE5933E75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3DF7FCB6-9AE3-40E4-8D5E-206EBB06E14F}" type="sibTrans" cxnId="{3441B760-95AE-4FB0-B20E-903AE5933E75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5C05AFFC-3211-4091-9772-1C37041C6941}">
      <dgm:prSet phldrT="[Текст]" custT="1"/>
      <dgm:spPr>
        <a:solidFill>
          <a:srgbClr val="8ECBCE"/>
        </a:solidFill>
      </dgm:spPr>
      <dgm:t>
        <a:bodyPr/>
        <a:lstStyle/>
        <a:p>
          <a:r>
            <a:rPr lang="ru-RU" sz="1400" b="1" dirty="0" smtClean="0">
              <a:solidFill>
                <a:srgbClr val="092D31"/>
              </a:solidFill>
            </a:rPr>
            <a:t>МРОТ</a:t>
          </a:r>
          <a:endParaRPr lang="ru-RU" sz="1400" b="1" dirty="0">
            <a:solidFill>
              <a:srgbClr val="092D31"/>
            </a:solidFill>
          </a:endParaRPr>
        </a:p>
      </dgm:t>
    </dgm:pt>
    <dgm:pt modelId="{E27B9782-C031-4378-8A6B-B2D8FFDE91A7}" type="parTrans" cxnId="{44DDE6AC-E214-44B8-A832-4ABD005CD8A8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A708335E-2ADB-4F02-BAD3-8919D2FD7DED}" type="sibTrans" cxnId="{44DDE6AC-E214-44B8-A832-4ABD005CD8A8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F4188027-807C-4070-BD06-ADCBF5A656FE}" type="pres">
      <dgm:prSet presAssocID="{249100B6-2E6C-47E8-85C6-502A4B54A3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DCA320-7621-494B-BEB0-DF5978190B59}" type="pres">
      <dgm:prSet presAssocID="{249100B6-2E6C-47E8-85C6-502A4B54A3E1}" presName="cycle" presStyleCnt="0"/>
      <dgm:spPr/>
    </dgm:pt>
    <dgm:pt modelId="{138C3372-7BAD-446E-A2A0-C0AD768E0044}" type="pres">
      <dgm:prSet presAssocID="{FE62DF65-B9B8-494D-9BAB-AEB326080A6A}" presName="nodeFirstNode" presStyleLbl="node1" presStyleIdx="0" presStyleCnt="4" custScaleY="81619" custRadScaleRad="125786" custRadScaleInc="9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B5A20-4E04-4209-99DF-2628BE5AA7E2}" type="pres">
      <dgm:prSet presAssocID="{B048B449-E2BE-4C6C-8372-0D38445AE5E0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4763DF3D-8D5C-4A7B-9EAA-E55A0485FB28}" type="pres">
      <dgm:prSet presAssocID="{AAF739F2-0655-40C7-9E76-D843E0FD2C07}" presName="nodeFollowingNodes" presStyleLbl="node1" presStyleIdx="1" presStyleCnt="4" custScaleY="63219" custRadScaleRad="24431" custRadScaleInc="98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DA0B4-4EE5-40FD-9510-8A6EB439603C}" type="pres">
      <dgm:prSet presAssocID="{F39EBD47-378E-4713-8F27-D6EAA9CF457C}" presName="nodeFollowingNodes" presStyleLbl="node1" presStyleIdx="2" presStyleCnt="4" custScaleY="64529" custRadScaleRad="98274" custRadScaleInc="24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08D13-32C7-4D48-B869-4D0C07F25A9D}" type="pres">
      <dgm:prSet presAssocID="{5C05AFFC-3211-4091-9772-1C37041C6941}" presName="nodeFollowingNodes" presStyleLbl="node1" presStyleIdx="3" presStyleCnt="4" custScaleY="52813" custRadScaleRad="45628" custRadScaleInc="13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88A78D-9E0A-4B27-B643-68FBB7B42EA2}" type="presOf" srcId="{F39EBD47-378E-4713-8F27-D6EAA9CF457C}" destId="{CE1DA0B4-4EE5-40FD-9510-8A6EB439603C}" srcOrd="0" destOrd="0" presId="urn:microsoft.com/office/officeart/2005/8/layout/cycle3"/>
    <dgm:cxn modelId="{C9C7568E-3BF9-403C-BDB6-EF941494C608}" type="presOf" srcId="{249100B6-2E6C-47E8-85C6-502A4B54A3E1}" destId="{F4188027-807C-4070-BD06-ADCBF5A656FE}" srcOrd="0" destOrd="0" presId="urn:microsoft.com/office/officeart/2005/8/layout/cycle3"/>
    <dgm:cxn modelId="{2DB22E2A-D8EF-405F-8263-124340BC369A}" type="presOf" srcId="{B048B449-E2BE-4C6C-8372-0D38445AE5E0}" destId="{C66B5A20-4E04-4209-99DF-2628BE5AA7E2}" srcOrd="0" destOrd="0" presId="urn:microsoft.com/office/officeart/2005/8/layout/cycle3"/>
    <dgm:cxn modelId="{371B89ED-7296-426B-9DAE-8516CE6DC042}" type="presOf" srcId="{5C05AFFC-3211-4091-9772-1C37041C6941}" destId="{BDB08D13-32C7-4D48-B869-4D0C07F25A9D}" srcOrd="0" destOrd="0" presId="urn:microsoft.com/office/officeart/2005/8/layout/cycle3"/>
    <dgm:cxn modelId="{4194BC25-E972-42D5-B8BE-C6DD69ED1E4B}" srcId="{249100B6-2E6C-47E8-85C6-502A4B54A3E1}" destId="{FE62DF65-B9B8-494D-9BAB-AEB326080A6A}" srcOrd="0" destOrd="0" parTransId="{69177D32-DB5E-42DA-8CA8-91C98BFD116E}" sibTransId="{B048B449-E2BE-4C6C-8372-0D38445AE5E0}"/>
    <dgm:cxn modelId="{3441B760-95AE-4FB0-B20E-903AE5933E75}" srcId="{249100B6-2E6C-47E8-85C6-502A4B54A3E1}" destId="{F39EBD47-378E-4713-8F27-D6EAA9CF457C}" srcOrd="2" destOrd="0" parTransId="{A6C5A37C-1079-485D-BDE4-A1DED1F72F5F}" sibTransId="{3DF7FCB6-9AE3-40E4-8D5E-206EBB06E14F}"/>
    <dgm:cxn modelId="{2ED7A969-9CD5-4D1D-A927-1C72C295307C}" srcId="{249100B6-2E6C-47E8-85C6-502A4B54A3E1}" destId="{AAF739F2-0655-40C7-9E76-D843E0FD2C07}" srcOrd="1" destOrd="0" parTransId="{D38C57F2-0DAD-4279-B52C-B24558C844DB}" sibTransId="{84C8466C-93DC-49A2-B2EB-67C159BA48A9}"/>
    <dgm:cxn modelId="{44DDE6AC-E214-44B8-A832-4ABD005CD8A8}" srcId="{249100B6-2E6C-47E8-85C6-502A4B54A3E1}" destId="{5C05AFFC-3211-4091-9772-1C37041C6941}" srcOrd="3" destOrd="0" parTransId="{E27B9782-C031-4378-8A6B-B2D8FFDE91A7}" sibTransId="{A708335E-2ADB-4F02-BAD3-8919D2FD7DED}"/>
    <dgm:cxn modelId="{3A021957-BFBB-460A-A3A1-9C8B5A453F7A}" type="presOf" srcId="{FE62DF65-B9B8-494D-9BAB-AEB326080A6A}" destId="{138C3372-7BAD-446E-A2A0-C0AD768E0044}" srcOrd="0" destOrd="0" presId="urn:microsoft.com/office/officeart/2005/8/layout/cycle3"/>
    <dgm:cxn modelId="{D18FBEB4-B381-4059-844A-E70823D8AE96}" type="presOf" srcId="{AAF739F2-0655-40C7-9E76-D843E0FD2C07}" destId="{4763DF3D-8D5C-4A7B-9EAA-E55A0485FB28}" srcOrd="0" destOrd="0" presId="urn:microsoft.com/office/officeart/2005/8/layout/cycle3"/>
    <dgm:cxn modelId="{C4904954-EEAC-4560-9EA6-76957A420DA1}" type="presParOf" srcId="{F4188027-807C-4070-BD06-ADCBF5A656FE}" destId="{7FDCA320-7621-494B-BEB0-DF5978190B59}" srcOrd="0" destOrd="0" presId="urn:microsoft.com/office/officeart/2005/8/layout/cycle3"/>
    <dgm:cxn modelId="{ED550B75-E38E-4195-AB58-E7E29C9B57BF}" type="presParOf" srcId="{7FDCA320-7621-494B-BEB0-DF5978190B59}" destId="{138C3372-7BAD-446E-A2A0-C0AD768E0044}" srcOrd="0" destOrd="0" presId="urn:microsoft.com/office/officeart/2005/8/layout/cycle3"/>
    <dgm:cxn modelId="{601E8CBE-94FB-47FE-A972-AE2FD2A50119}" type="presParOf" srcId="{7FDCA320-7621-494B-BEB0-DF5978190B59}" destId="{C66B5A20-4E04-4209-99DF-2628BE5AA7E2}" srcOrd="1" destOrd="0" presId="urn:microsoft.com/office/officeart/2005/8/layout/cycle3"/>
    <dgm:cxn modelId="{555A2194-53F5-4092-8E7A-CEC07B85BE9A}" type="presParOf" srcId="{7FDCA320-7621-494B-BEB0-DF5978190B59}" destId="{4763DF3D-8D5C-4A7B-9EAA-E55A0485FB28}" srcOrd="2" destOrd="0" presId="urn:microsoft.com/office/officeart/2005/8/layout/cycle3"/>
    <dgm:cxn modelId="{880A3D34-DE8D-458C-9845-95BC7A51315A}" type="presParOf" srcId="{7FDCA320-7621-494B-BEB0-DF5978190B59}" destId="{CE1DA0B4-4EE5-40FD-9510-8A6EB439603C}" srcOrd="3" destOrd="0" presId="urn:microsoft.com/office/officeart/2005/8/layout/cycle3"/>
    <dgm:cxn modelId="{78F590B4-ECE0-4C3D-972F-40BADEFC97AA}" type="presParOf" srcId="{7FDCA320-7621-494B-BEB0-DF5978190B59}" destId="{BDB08D13-32C7-4D48-B869-4D0C07F25A9D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6B5A20-4E04-4209-99DF-2628BE5AA7E2}">
      <dsp:nvSpPr>
        <dsp:cNvPr id="0" name=""/>
        <dsp:cNvSpPr/>
      </dsp:nvSpPr>
      <dsp:spPr>
        <a:xfrm>
          <a:off x="669189" y="-126198"/>
          <a:ext cx="3129101" cy="3129101"/>
        </a:xfrm>
        <a:prstGeom prst="circularArrow">
          <a:avLst>
            <a:gd name="adj1" fmla="val 4668"/>
            <a:gd name="adj2" fmla="val 272909"/>
            <a:gd name="adj3" fmla="val 13175062"/>
            <a:gd name="adj4" fmla="val 17801187"/>
            <a:gd name="adj5" fmla="val 4847"/>
          </a:avLst>
        </a:prstGeom>
        <a:solidFill>
          <a:srgbClr val="8ECBCE">
            <a:alpha val="52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C3372-7BAD-446E-A2A0-C0AD768E0044}">
      <dsp:nvSpPr>
        <dsp:cNvPr id="0" name=""/>
        <dsp:cNvSpPr/>
      </dsp:nvSpPr>
      <dsp:spPr>
        <a:xfrm>
          <a:off x="1285895" y="0"/>
          <a:ext cx="1895688" cy="773620"/>
        </a:xfrm>
        <a:prstGeom prst="roundRect">
          <a:avLst/>
        </a:prstGeom>
        <a:solidFill>
          <a:srgbClr val="8ECB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92D31"/>
              </a:solidFill>
            </a:rPr>
            <a:t>«Указные» категорий работников</a:t>
          </a:r>
          <a:endParaRPr lang="ru-RU" sz="1400" b="1" kern="1200" dirty="0">
            <a:solidFill>
              <a:srgbClr val="092D31"/>
            </a:solidFill>
          </a:endParaRPr>
        </a:p>
      </dsp:txBody>
      <dsp:txXfrm>
        <a:off x="1285895" y="0"/>
        <a:ext cx="1895688" cy="773620"/>
      </dsp:txXfrm>
    </dsp:sp>
    <dsp:sp modelId="{4763DF3D-8D5C-4A7B-9EAA-E55A0485FB28}">
      <dsp:nvSpPr>
        <dsp:cNvPr id="0" name=""/>
        <dsp:cNvSpPr/>
      </dsp:nvSpPr>
      <dsp:spPr>
        <a:xfrm>
          <a:off x="1214447" y="1714516"/>
          <a:ext cx="1895688" cy="599217"/>
        </a:xfrm>
        <a:prstGeom prst="roundRect">
          <a:avLst/>
        </a:prstGeom>
        <a:solidFill>
          <a:srgbClr val="8ECB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92D31"/>
              </a:solidFill>
            </a:rPr>
            <a:t>Прочий персонал  </a:t>
          </a:r>
          <a:endParaRPr lang="ru-RU" sz="1400" b="1" kern="1200" dirty="0">
            <a:solidFill>
              <a:srgbClr val="092D31"/>
            </a:solidFill>
          </a:endParaRPr>
        </a:p>
      </dsp:txBody>
      <dsp:txXfrm>
        <a:off x="1214447" y="1714516"/>
        <a:ext cx="1895688" cy="599217"/>
      </dsp:txXfrm>
    </dsp:sp>
    <dsp:sp modelId="{CE1DA0B4-4EE5-40FD-9510-8A6EB439603C}">
      <dsp:nvSpPr>
        <dsp:cNvPr id="0" name=""/>
        <dsp:cNvSpPr/>
      </dsp:nvSpPr>
      <dsp:spPr>
        <a:xfrm>
          <a:off x="785821" y="2500337"/>
          <a:ext cx="1895688" cy="611634"/>
        </a:xfrm>
        <a:prstGeom prst="roundRect">
          <a:avLst/>
        </a:prstGeom>
        <a:solidFill>
          <a:srgbClr val="8ECB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92D31"/>
              </a:solidFill>
            </a:rPr>
            <a:t>муниципальные служащие</a:t>
          </a:r>
          <a:endParaRPr lang="ru-RU" sz="1400" b="1" kern="1200" dirty="0">
            <a:solidFill>
              <a:srgbClr val="092D31"/>
            </a:solidFill>
          </a:endParaRPr>
        </a:p>
      </dsp:txBody>
      <dsp:txXfrm>
        <a:off x="785821" y="2500337"/>
        <a:ext cx="1895688" cy="611634"/>
      </dsp:txXfrm>
    </dsp:sp>
    <dsp:sp modelId="{BDB08D13-32C7-4D48-B869-4D0C07F25A9D}">
      <dsp:nvSpPr>
        <dsp:cNvPr id="0" name=""/>
        <dsp:cNvSpPr/>
      </dsp:nvSpPr>
      <dsp:spPr>
        <a:xfrm>
          <a:off x="1214446" y="1000127"/>
          <a:ext cx="1895688" cy="500584"/>
        </a:xfrm>
        <a:prstGeom prst="roundRect">
          <a:avLst/>
        </a:prstGeom>
        <a:solidFill>
          <a:srgbClr val="8ECB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92D31"/>
              </a:solidFill>
            </a:rPr>
            <a:t>МРОТ</a:t>
          </a:r>
          <a:endParaRPr lang="ru-RU" sz="1400" b="1" kern="1200" dirty="0">
            <a:solidFill>
              <a:srgbClr val="092D31"/>
            </a:solidFill>
          </a:endParaRPr>
        </a:p>
      </dsp:txBody>
      <dsp:txXfrm>
        <a:off x="1214446" y="1000127"/>
        <a:ext cx="1895688" cy="500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2" Type="http://schemas.microsoft.com/office/2007/relationships/hdphoto" Target="../media/hdphoto3.wdp"/><Relationship Id="rId16" Type="http://schemas.microsoft.com/office/2007/relationships/hdphoto" Target="../media/hdphoto5.wdp"/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0.87691</cdr:x>
      <cdr:y>0.34483</cdr:y>
    </cdr:from>
    <cdr:to>
      <cdr:x>1</cdr:x>
      <cdr:y>0.65681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893159" y="714380"/>
          <a:ext cx="1107997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3600" b="1" cap="none" spc="0" dirty="0" smtClean="0">
              <a:ln w="12700">
                <a:solidFill>
                  <a:srgbClr val="8064A2">
                    <a:lumMod val="75000"/>
                  </a:srgbClr>
                </a:solidFill>
                <a:prstDash val="solid"/>
              </a:ln>
              <a:solidFill>
                <a:srgbClr val="8064A2">
                  <a:lumMod val="7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2020</a:t>
          </a:r>
          <a:endParaRPr lang="ru-RU" sz="3600" b="1" cap="none" spc="0" dirty="0">
            <a:ln w="12700">
              <a:solidFill>
                <a:srgbClr val="8064A2">
                  <a:lumMod val="75000"/>
                </a:srgbClr>
              </a:solidFill>
              <a:prstDash val="solid"/>
            </a:ln>
            <a:solidFill>
              <a:srgbClr val="8064A2">
                <a:lumMod val="75000"/>
              </a:srgb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0.99975</cdr:x>
      <cdr:y>0.10316</cdr:y>
    </cdr:to>
    <cdr:sp macro="" textlink="">
      <cdr:nvSpPr>
        <cdr:cNvPr id="2" name="Rectangle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144000" cy="9286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>
            <a:defRPr/>
          </a:pPr>
          <a:r>
            <a:rPr lang="ru-RU" sz="2600" kern="0" dirty="0">
              <a:solidFill>
                <a:srgbClr val="000000"/>
              </a:solidFill>
              <a:cs typeface="Arial"/>
            </a:rPr>
            <a:t/>
          </a:r>
          <a:br>
            <a:rPr lang="ru-RU" sz="2600" kern="0" dirty="0">
              <a:solidFill>
                <a:srgbClr val="000000"/>
              </a:solidFill>
              <a:cs typeface="Arial"/>
            </a:rPr>
          </a:br>
          <a:r>
            <a:rPr lang="ru-RU" sz="2400" b="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СТРУКТУРА  НАЛОГОВЫХ И НЕНАЛОГОВЫХ </a:t>
          </a:r>
          <a:r>
            <a:rPr lang="ru-RU" sz="2400" kern="0" dirty="0" smtClean="0">
              <a:latin typeface="Times New Roman" pitchFamily="18" charset="0"/>
              <a:cs typeface="Times New Roman" pitchFamily="18" charset="0"/>
            </a:rPr>
            <a:t>ДОХОДОВ</a:t>
          </a:r>
          <a:r>
            <a:rPr lang="ru-RU" sz="2400" b="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БЮДЖЕТА КУРСКОГО МУНИЦИПАЛЬНОГО РАЙОНА </a:t>
          </a:r>
          <a:endParaRPr lang="en-US" sz="2400" b="0" kern="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>
            <a:defRPr/>
          </a:pPr>
          <a:r>
            <a:rPr lang="ru-RU" sz="2200" b="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endParaRPr lang="ru-RU" sz="2200" b="0" kern="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0.01613</cdr:x>
      <cdr:y>0.68421</cdr:y>
    </cdr:from>
    <cdr:to>
      <cdr:x>0.16432</cdr:x>
      <cdr:y>0.73684</cdr:y>
    </cdr:to>
    <cdr:sp macro="" textlink="">
      <cdr:nvSpPr>
        <cdr:cNvPr id="4" name="Соединительная линия уступом 3"/>
        <cdr:cNvSpPr/>
      </cdr:nvSpPr>
      <cdr:spPr>
        <a:xfrm xmlns:a="http://schemas.openxmlformats.org/drawingml/2006/main" flipV="1">
          <a:off x="142844" y="2786082"/>
          <a:ext cx="1312748" cy="214314"/>
        </a:xfrm>
        <a:prstGeom xmlns:a="http://schemas.openxmlformats.org/drawingml/2006/main" prst="bentConnector3">
          <a:avLst>
            <a:gd name="adj1" fmla="val 81840"/>
          </a:avLst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0.02419</cdr:x>
      <cdr:y>0</cdr:y>
    </cdr:from>
    <cdr:to>
      <cdr:x>0.21774</cdr:x>
      <cdr:y>0.24562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282" y="0"/>
          <a:ext cx="1714520" cy="1000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+mn-lt"/>
              <a:cs typeface="Times New Roman" pitchFamily="18" charset="0"/>
            </a:rPr>
            <a:t>д</a:t>
          </a:r>
          <a:r>
            <a:rPr lang="ru-RU" sz="1400" dirty="0" smtClean="0">
              <a:latin typeface="+mn-lt"/>
              <a:cs typeface="Times New Roman" pitchFamily="18" charset="0"/>
            </a:rPr>
            <a:t>отация на выравнивание бюджетной обеспеченности</a:t>
          </a:r>
          <a:endParaRPr lang="ru-RU" sz="1400" dirty="0">
            <a:latin typeface="+mn-lt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0.01503</cdr:x>
      <cdr:y>0.14583</cdr:y>
    </cdr:from>
    <cdr:to>
      <cdr:x>0.2416</cdr:x>
      <cdr:y>0.29165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44" y="1000108"/>
          <a:ext cx="2152692" cy="100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dirty="0" smtClean="0">
              <a:latin typeface="+mn-lt"/>
              <a:cs typeface="Times New Roman" pitchFamily="18" charset="0"/>
            </a:rPr>
            <a:t>на 2020 год </a:t>
          </a:r>
        </a:p>
        <a:p xmlns:a="http://schemas.openxmlformats.org/drawingml/2006/main">
          <a:pPr algn="ctr"/>
          <a:r>
            <a:rPr lang="ru-RU" sz="2400" b="1" dirty="0" smtClean="0">
              <a:latin typeface="+mn-lt"/>
              <a:cs typeface="Times New Roman" pitchFamily="18" charset="0"/>
            </a:rPr>
            <a:t>1 </a:t>
          </a:r>
          <a:r>
            <a:rPr lang="ru-RU" sz="2400" b="1" dirty="0" smtClean="0">
              <a:latin typeface="+mn-lt"/>
              <a:cs typeface="Times New Roman" pitchFamily="18" charset="0"/>
            </a:rPr>
            <a:t>408 086,44</a:t>
          </a:r>
          <a:endParaRPr lang="ru-RU" sz="2400" b="1" dirty="0"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0.01503</cdr:x>
      <cdr:y>0.34375</cdr:y>
    </cdr:from>
    <cdr:to>
      <cdr:x>0.24159</cdr:x>
      <cdr:y>0.48957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42844" y="2357430"/>
          <a:ext cx="2152596" cy="100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+mn-lt"/>
              <a:cs typeface="Times New Roman" pitchFamily="18" charset="0"/>
            </a:rPr>
            <a:t>на 2021 год </a:t>
          </a:r>
        </a:p>
        <a:p xmlns:a="http://schemas.openxmlformats.org/drawingml/2006/main">
          <a:pPr algn="ctr"/>
          <a:r>
            <a:rPr lang="ru-RU" sz="2400" b="1" dirty="0" smtClean="0">
              <a:latin typeface="+mn-lt"/>
              <a:cs typeface="Times New Roman" pitchFamily="18" charset="0"/>
            </a:rPr>
            <a:t>1 </a:t>
          </a:r>
          <a:r>
            <a:rPr lang="ru-RU" sz="2400" b="1" dirty="0" smtClean="0">
              <a:latin typeface="+mn-lt"/>
              <a:cs typeface="Times New Roman" pitchFamily="18" charset="0"/>
            </a:rPr>
            <a:t>520 189,44</a:t>
          </a:r>
          <a:endParaRPr lang="ru-RU" sz="2400" b="1" dirty="0"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0.01503</cdr:x>
      <cdr:y>0.54167</cdr:y>
    </cdr:from>
    <cdr:to>
      <cdr:x>0.2416</cdr:x>
      <cdr:y>0.68749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2844" y="3714752"/>
          <a:ext cx="2152692" cy="100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+mn-lt"/>
              <a:cs typeface="Times New Roman" pitchFamily="18" charset="0"/>
            </a:rPr>
            <a:t>на 2022 год </a:t>
          </a:r>
        </a:p>
        <a:p xmlns:a="http://schemas.openxmlformats.org/drawingml/2006/main">
          <a:pPr algn="ctr"/>
          <a:r>
            <a:rPr lang="ru-RU" sz="2400" b="1" dirty="0" smtClean="0">
              <a:latin typeface="+mn-lt"/>
              <a:cs typeface="Times New Roman" pitchFamily="18" charset="0"/>
            </a:rPr>
            <a:t>1 </a:t>
          </a:r>
          <a:r>
            <a:rPr lang="ru-RU" sz="2400" b="1" dirty="0" smtClean="0">
              <a:latin typeface="+mn-lt"/>
              <a:cs typeface="Times New Roman" pitchFamily="18" charset="0"/>
            </a:rPr>
            <a:t>399 504,45</a:t>
          </a:r>
          <a:endParaRPr lang="ru-RU" sz="2400" b="1" dirty="0"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0.05468</cdr:x>
      <cdr:y>0.70833</cdr:y>
    </cdr:from>
    <cdr:to>
      <cdr:x>0.5</cdr:x>
      <cdr:y>0.9375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00034" y="4857760"/>
          <a:ext cx="4071966" cy="1571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+mn-lt"/>
              <a:cs typeface="Times New Roman" pitchFamily="18" charset="0"/>
            </a:rPr>
            <a:t>Развитие образования </a:t>
          </a:r>
          <a:r>
            <a:rPr lang="ru-RU" sz="1200" dirty="0" smtClean="0">
              <a:latin typeface="+mn-lt"/>
              <a:cs typeface="Times New Roman" pitchFamily="18" charset="0"/>
            </a:rPr>
            <a:t>– </a:t>
          </a:r>
          <a:r>
            <a:rPr lang="ru-RU" sz="1200" dirty="0" smtClean="0">
              <a:latin typeface="+mn-lt"/>
              <a:cs typeface="Times New Roman" pitchFamily="18" charset="0"/>
            </a:rPr>
            <a:t>49,1%</a:t>
          </a:r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+mn-lt"/>
              <a:cs typeface="Times New Roman" pitchFamily="18" charset="0"/>
            </a:rPr>
            <a:t>Социальная поддержка граждан </a:t>
          </a:r>
          <a:r>
            <a:rPr lang="ru-RU" sz="1200" dirty="0" smtClean="0">
              <a:latin typeface="+mn-lt"/>
              <a:cs typeface="Times New Roman" pitchFamily="18" charset="0"/>
            </a:rPr>
            <a:t>–  </a:t>
          </a:r>
          <a:r>
            <a:rPr lang="ru-RU" sz="1200" dirty="0" smtClean="0">
              <a:latin typeface="+mn-lt"/>
              <a:cs typeface="Times New Roman" pitchFamily="18" charset="0"/>
            </a:rPr>
            <a:t>26,4%</a:t>
          </a:r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+mn-lt"/>
              <a:cs typeface="Times New Roman" pitchFamily="18" charset="0"/>
            </a:rPr>
            <a:t>Управление финансами </a:t>
          </a:r>
          <a:r>
            <a:rPr lang="ru-RU" sz="1200" dirty="0" smtClean="0">
              <a:latin typeface="+mn-lt"/>
              <a:cs typeface="Times New Roman" pitchFamily="18" charset="0"/>
            </a:rPr>
            <a:t>– </a:t>
          </a:r>
          <a:r>
            <a:rPr lang="ru-RU" sz="1200" dirty="0" smtClean="0">
              <a:latin typeface="+mn-lt"/>
              <a:cs typeface="Times New Roman" pitchFamily="18" charset="0"/>
            </a:rPr>
            <a:t>10,2%</a:t>
          </a:r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+mn-lt"/>
              <a:cs typeface="Times New Roman" pitchFamily="18" charset="0"/>
            </a:rPr>
            <a:t>Сохранение и развитие культуры </a:t>
          </a:r>
          <a:r>
            <a:rPr lang="ru-RU" sz="1200" dirty="0" smtClean="0">
              <a:latin typeface="+mn-lt"/>
              <a:cs typeface="Times New Roman" pitchFamily="18" charset="0"/>
            </a:rPr>
            <a:t>– 4,3%</a:t>
          </a:r>
        </a:p>
        <a:p xmlns:a="http://schemas.openxmlformats.org/drawingml/2006/main">
          <a:r>
            <a:rPr lang="ru-RU" sz="1200" b="1" dirty="0" smtClean="0">
              <a:latin typeface="+mn-lt"/>
              <a:cs typeface="Times New Roman" pitchFamily="18" charset="0"/>
            </a:rPr>
            <a:t>Развитие физической культуры и спорта </a:t>
          </a:r>
          <a:r>
            <a:rPr lang="ru-RU" sz="1200" dirty="0" smtClean="0">
              <a:latin typeface="+mn-lt"/>
              <a:cs typeface="Times New Roman" pitchFamily="18" charset="0"/>
            </a:rPr>
            <a:t>– 1,0%</a:t>
          </a:r>
        </a:p>
        <a:p xmlns:a="http://schemas.openxmlformats.org/drawingml/2006/main">
          <a:r>
            <a:rPr lang="ru-RU" sz="1200" dirty="0" smtClean="0">
              <a:latin typeface="+mn-lt"/>
              <a:cs typeface="Times New Roman" pitchFamily="18" charset="0"/>
            </a:rPr>
            <a:t>Развитие малого и среднего  бизнеса, потребительского рынка, снижение административных барьеров – </a:t>
          </a:r>
          <a:r>
            <a:rPr lang="ru-RU" sz="1200" dirty="0" smtClean="0">
              <a:cs typeface="Times New Roman" pitchFamily="18" charset="0"/>
            </a:rPr>
            <a:t>0,8</a:t>
          </a:r>
          <a:r>
            <a:rPr lang="ru-RU" sz="1200" dirty="0" smtClean="0">
              <a:latin typeface="+mn-lt"/>
              <a:cs typeface="Times New Roman" pitchFamily="18" charset="0"/>
            </a:rPr>
            <a:t>%</a:t>
          </a:r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r>
            <a:rPr lang="ru-RU" sz="1200" dirty="0" smtClean="0">
              <a:latin typeface="+mn-lt"/>
              <a:cs typeface="Times New Roman" pitchFamily="18" charset="0"/>
            </a:rPr>
            <a:t>Развитие сельского хозяйства – 0,5%</a:t>
          </a:r>
        </a:p>
        <a:p xmlns:a="http://schemas.openxmlformats.org/drawingml/2006/main">
          <a:r>
            <a:rPr lang="ru-RU" sz="1200" dirty="0" smtClean="0">
              <a:latin typeface="+mn-lt"/>
              <a:cs typeface="Times New Roman" pitchFamily="18" charset="0"/>
            </a:rPr>
            <a:t>Профилактика правонарушений в Курском районе – 0,01%</a:t>
          </a: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0.38281</cdr:x>
      <cdr:y>0.73959</cdr:y>
    </cdr:from>
    <cdr:to>
      <cdr:x>0.39843</cdr:x>
      <cdr:y>0.76041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3500430" y="5072074"/>
          <a:ext cx="142830" cy="1428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0.30469</cdr:x>
      <cdr:y>0.77084</cdr:y>
    </cdr:from>
    <cdr:to>
      <cdr:x>0.31961</cdr:x>
      <cdr:y>0.79167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786050" y="5286388"/>
          <a:ext cx="136429" cy="1428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0.33594</cdr:x>
      <cdr:y>0.90625</cdr:y>
    </cdr:from>
    <cdr:to>
      <cdr:x>0.35085</cdr:x>
      <cdr:y>0.92708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3071802" y="6215082"/>
          <a:ext cx="136337" cy="142852"/>
        </a:xfrm>
        <a:prstGeom xmlns:a="http://schemas.openxmlformats.org/drawingml/2006/main" prst="rect">
          <a:avLst/>
        </a:prstGeom>
        <a:solidFill xmlns:a="http://schemas.openxmlformats.org/drawingml/2006/main">
          <a:srgbClr val="FFCCCC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0.375</cdr:x>
      <cdr:y>0.79167</cdr:y>
    </cdr:from>
    <cdr:to>
      <cdr:x>0.38992</cdr:x>
      <cdr:y>0.8125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428992" y="5429264"/>
          <a:ext cx="136429" cy="142852"/>
        </a:xfrm>
        <a:prstGeom xmlns:a="http://schemas.openxmlformats.org/drawingml/2006/main" prst="rect">
          <a:avLst/>
        </a:prstGeom>
        <a:solidFill xmlns:a="http://schemas.openxmlformats.org/drawingml/2006/main">
          <a:srgbClr val="FF99CC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0.29687</cdr:x>
      <cdr:y>0.29167</cdr:y>
    </cdr:from>
    <cdr:to>
      <cdr:x>0.37957</cdr:x>
      <cdr:y>0.34376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714612" y="2000240"/>
          <a:ext cx="756208" cy="3572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49,1%</a:t>
          </a:r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0.72656</cdr:x>
      <cdr:y>0.29167</cdr:y>
    </cdr:from>
    <cdr:to>
      <cdr:x>0.80927</cdr:x>
      <cdr:y>0.34375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6643702" y="2000240"/>
          <a:ext cx="756300" cy="357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26,4%</a:t>
          </a:r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0.70313</cdr:x>
      <cdr:y>0.4375</cdr:y>
    </cdr:from>
    <cdr:to>
      <cdr:x>0.78584</cdr:x>
      <cdr:y>0.48958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429388" y="3000372"/>
          <a:ext cx="756300" cy="357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4,3%</a:t>
          </a:r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0.52344</cdr:x>
      <cdr:y>0.42708</cdr:y>
    </cdr:from>
    <cdr:to>
      <cdr:x>0.60615</cdr:x>
      <cdr:y>0.47916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786314" y="2928934"/>
          <a:ext cx="756300" cy="357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10,2%</a:t>
          </a:r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0.64063</cdr:x>
      <cdr:y>0.48958</cdr:y>
    </cdr:from>
    <cdr:to>
      <cdr:x>0.67969</cdr:x>
      <cdr:y>0.59986</cdr:y>
    </cdr:to>
    <cdr:sp macro="" textlink="">
      <cdr:nvSpPr>
        <cdr:cNvPr id="19" name="TextBox 1"/>
        <cdr:cNvSpPr txBox="1"/>
      </cdr:nvSpPr>
      <cdr:spPr>
        <a:xfrm xmlns:a="http://schemas.openxmlformats.org/drawingml/2006/main" rot="16200000">
          <a:off x="5658329" y="3557117"/>
          <a:ext cx="756301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1,0%</a:t>
          </a:r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0.42969</cdr:x>
      <cdr:y>0.82292</cdr:y>
    </cdr:from>
    <cdr:to>
      <cdr:x>0.44461</cdr:x>
      <cdr:y>0.84376</cdr:y>
    </cdr:to>
    <cdr:sp macro="" textlink="">
      <cdr:nvSpPr>
        <cdr:cNvPr id="20" name="Прямоугольник 19"/>
        <cdr:cNvSpPr/>
      </cdr:nvSpPr>
      <cdr:spPr>
        <a:xfrm xmlns:a="http://schemas.openxmlformats.org/drawingml/2006/main">
          <a:off x="3929058" y="5643578"/>
          <a:ext cx="136428" cy="142921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0.375</cdr:x>
      <cdr:y>0.20833</cdr:y>
    </cdr:from>
    <cdr:to>
      <cdr:x>0.44922</cdr:x>
      <cdr:y>0.30253</cdr:y>
    </cdr:to>
    <cdr:pic>
      <cdr:nvPicPr>
        <cdr:cNvPr id="21" name="Picture 3" descr="D:\Users\krdoas\Pictures\учебник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biLevel thresh="50000"/>
          <a:extLst>
            <a:ext uri="{BEBA8EAE-BF5A-486C-A8C5-ECC9F3942E4B}">
              <a14:imgProps xmlns="" xmlns:a14="http://schemas.microsoft.com/office/drawing/2010/main" xmlns:p="http://schemas.openxmlformats.org/presentationml/2006/main" xmlns:lc="http://schemas.openxmlformats.org/drawingml/2006/lockedCanvas">
                <a14:imgLayer r:embed="rId12">
                  <a14:imgEffect>
                    <a14:brightnessContrast bright="-66000"/>
                  </a14:imgEffect>
                </a14:imgLayer>
              </a14:imgProps>
            </a:ext>
          </a:extLst>
        </a:blip>
        <a:srcRect xmlns:a="http://schemas.openxmlformats.org/drawingml/2006/main" r="62010" b="10032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428992" y="1428736"/>
          <a:ext cx="678647" cy="646023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0.60938</cdr:x>
      <cdr:y>0.60417</cdr:y>
    </cdr:from>
    <cdr:to>
      <cdr:x>0.66407</cdr:x>
      <cdr:y>0.67709</cdr:y>
    </cdr:to>
    <cdr:pic>
      <cdr:nvPicPr>
        <cdr:cNvPr id="22" name="Picture 6" descr="Похожее изображение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3" cstate="print">
          <a:biLevel thresh="50000"/>
          <a:extLst>
            <a:ext uri="{BEBA8EAE-BF5A-486C-A8C5-ECC9F3942E4B}">
              <a14:imgProps xmlns:p="http://schemas.openxmlformats.org/presentationml/2006/main" xmlns:a14="http://schemas.microsoft.com/office/drawing/2010/main" xmlns="" xmlns:lc="http://schemas.openxmlformats.org/drawingml/2006/lockedCanvas">
                <a14:imgLayer r:embed="rId16">
                  <a14:imgEffect>
                    <a14:brightnessContrast contrast="-68000"/>
                  </a14:imgEffect>
                </a14:imgLayer>
              </a14:imgProps>
            </a:ext>
            <a:ext uri="{28A0092B-C50C-407E-A947-70E740481C1C}">
              <a14:useLocalDpi xmlns:p="http://schemas.openxmlformats.org/presentationml/2006/main" xmlns:a14="http://schemas.microsoft.com/office/drawing/2010/main" xmlns="" xmlns:lc="http://schemas.openxmlformats.org/drawingml/2006/lockedCanvas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72132" y="4143380"/>
          <a:ext cx="500085" cy="50008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r="http://schemas.openxmlformats.org/officeDocument/2006/relationships" xmlns:p="http://schemas.openxmlformats.org/presentationml/2006/main" xmlns:a14="http://schemas.microsoft.com/office/drawing/2010/main" xmlns="" xmlns:lc="http://schemas.openxmlformats.org/drawingml/2006/lockedCanvas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0.53125</cdr:x>
      <cdr:y>0.5</cdr:y>
    </cdr:from>
    <cdr:to>
      <cdr:x>0.57587</cdr:x>
      <cdr:y>0.57254</cdr:y>
    </cdr:to>
    <cdr:grpSp>
      <cdr:nvGrpSpPr>
        <cdr:cNvPr id="28" name="Shape 448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4857750" y="3429000"/>
          <a:ext cx="408005" cy="497479"/>
          <a:chOff x="564164" y="-342495"/>
          <a:chExt cx="358867" cy="426868"/>
        </a:xfrm>
      </cdr:grpSpPr>
      <cdr:sp macro="" textlink="">
        <cdr:nvSpPr>
          <cdr:cNvPr id="29" name="Shape 449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564164" y="-321580"/>
            <a:ext cx="340656" cy="405953"/>
          </a:xfrm>
          <a:custGeom xmlns:a="http://schemas.openxmlformats.org/drawingml/2006/main">
            <a:avLst/>
            <a:gdLst>
              <a:gd name="T0" fmla="*/ 2147483647 w 15490"/>
              <a:gd name="T1" fmla="*/ 2147483647 h 18924"/>
              <a:gd name="T2" fmla="*/ 2147483647 w 15490"/>
              <a:gd name="T3" fmla="*/ 2147483647 h 18924"/>
              <a:gd name="T4" fmla="*/ 2147483647 w 15490"/>
              <a:gd name="T5" fmla="*/ 2147483647 h 18924"/>
              <a:gd name="T6" fmla="*/ 2147483647 w 15490"/>
              <a:gd name="T7" fmla="*/ 2147483647 h 18924"/>
              <a:gd name="T8" fmla="*/ 2147483647 w 15490"/>
              <a:gd name="T9" fmla="*/ 2147483647 h 18924"/>
              <a:gd name="T10" fmla="*/ 2147483647 w 15490"/>
              <a:gd name="T11" fmla="*/ 2147483647 h 18924"/>
              <a:gd name="T12" fmla="*/ 2147483647 w 15490"/>
              <a:gd name="T13" fmla="*/ 2147483647 h 18924"/>
              <a:gd name="T14" fmla="*/ 2147483647 w 15490"/>
              <a:gd name="T15" fmla="*/ 2147483647 h 18924"/>
              <a:gd name="T16" fmla="*/ 2147483647 w 15490"/>
              <a:gd name="T17" fmla="*/ 2147483647 h 18924"/>
              <a:gd name="T18" fmla="*/ 2147483647 w 15490"/>
              <a:gd name="T19" fmla="*/ 2147483647 h 18924"/>
              <a:gd name="T20" fmla="*/ 2147483647 w 15490"/>
              <a:gd name="T21" fmla="*/ 2147483647 h 18924"/>
              <a:gd name="T22" fmla="*/ 2147483647 w 15490"/>
              <a:gd name="T23" fmla="*/ 2147483647 h 18924"/>
              <a:gd name="T24" fmla="*/ 2147483647 w 15490"/>
              <a:gd name="T25" fmla="*/ 2147483647 h 18924"/>
              <a:gd name="T26" fmla="*/ 2147483647 w 15490"/>
              <a:gd name="T27" fmla="*/ 2147483647 h 18924"/>
              <a:gd name="T28" fmla="*/ 2147483647 w 15490"/>
              <a:gd name="T29" fmla="*/ 2147483647 h 18924"/>
              <a:gd name="T30" fmla="*/ 2147483647 w 15490"/>
              <a:gd name="T31" fmla="*/ 2147483647 h 18924"/>
              <a:gd name="T32" fmla="*/ 2147483647 w 15490"/>
              <a:gd name="T33" fmla="*/ 2147483647 h 18924"/>
              <a:gd name="T34" fmla="*/ 2147483647 w 15490"/>
              <a:gd name="T35" fmla="*/ 2147483647 h 18924"/>
              <a:gd name="T36" fmla="*/ 2147483647 w 15490"/>
              <a:gd name="T37" fmla="*/ 2147483647 h 18924"/>
              <a:gd name="T38" fmla="*/ 0 w 15490"/>
              <a:gd name="T39" fmla="*/ 2147483647 h 18924"/>
              <a:gd name="T40" fmla="*/ 0 w 15490"/>
              <a:gd name="T41" fmla="*/ 2147483647 h 18924"/>
              <a:gd name="T42" fmla="*/ 0 w 15490"/>
              <a:gd name="T43" fmla="*/ 2147483647 h 18924"/>
              <a:gd name="T44" fmla="*/ 2147483647 w 15490"/>
              <a:gd name="T45" fmla="*/ 2147483647 h 18924"/>
              <a:gd name="T46" fmla="*/ 2147483647 w 15490"/>
              <a:gd name="T47" fmla="*/ 2147483647 h 18924"/>
              <a:gd name="T48" fmla="*/ 2147483647 w 15490"/>
              <a:gd name="T49" fmla="*/ 2147483647 h 18924"/>
              <a:gd name="T50" fmla="*/ 2147483647 w 15490"/>
              <a:gd name="T51" fmla="*/ 2147483647 h 18924"/>
              <a:gd name="T52" fmla="*/ 2147483647 w 15490"/>
              <a:gd name="T53" fmla="*/ 2147483647 h 18924"/>
              <a:gd name="T54" fmla="*/ 2147483647 w 15490"/>
              <a:gd name="T55" fmla="*/ 2147483647 h 18924"/>
              <a:gd name="T56" fmla="*/ 2147483647 w 15490"/>
              <a:gd name="T57" fmla="*/ 2147483647 h 18924"/>
              <a:gd name="T58" fmla="*/ 2147483647 w 15490"/>
              <a:gd name="T59" fmla="*/ 0 h 1892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5490"/>
              <a:gd name="T91" fmla="*/ 0 h 18924"/>
              <a:gd name="T92" fmla="*/ 15490 w 15490"/>
              <a:gd name="T93" fmla="*/ 18924 h 1892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5490" h="18924" fill="none" extrusionOk="0">
                <a:moveTo>
                  <a:pt x="15490" y="17828"/>
                </a:moveTo>
                <a:lnTo>
                  <a:pt x="15490" y="17828"/>
                </a:lnTo>
                <a:lnTo>
                  <a:pt x="15466" y="17998"/>
                </a:lnTo>
                <a:lnTo>
                  <a:pt x="15417" y="18169"/>
                </a:lnTo>
                <a:lnTo>
                  <a:pt x="15319" y="18364"/>
                </a:lnTo>
                <a:lnTo>
                  <a:pt x="15198" y="18534"/>
                </a:lnTo>
                <a:lnTo>
                  <a:pt x="15052" y="18680"/>
                </a:lnTo>
                <a:lnTo>
                  <a:pt x="14881" y="18802"/>
                </a:lnTo>
                <a:lnTo>
                  <a:pt x="14735" y="18900"/>
                </a:lnTo>
                <a:lnTo>
                  <a:pt x="14564" y="18924"/>
                </a:lnTo>
                <a:lnTo>
                  <a:pt x="1023" y="18924"/>
                </a:lnTo>
                <a:lnTo>
                  <a:pt x="853" y="18900"/>
                </a:lnTo>
                <a:lnTo>
                  <a:pt x="682" y="18802"/>
                </a:lnTo>
                <a:lnTo>
                  <a:pt x="512" y="18680"/>
                </a:lnTo>
                <a:lnTo>
                  <a:pt x="341" y="18534"/>
                </a:lnTo>
                <a:lnTo>
                  <a:pt x="219" y="18364"/>
                </a:lnTo>
                <a:lnTo>
                  <a:pt x="98" y="18169"/>
                </a:lnTo>
                <a:lnTo>
                  <a:pt x="25" y="17998"/>
                </a:lnTo>
                <a:lnTo>
                  <a:pt x="0" y="17828"/>
                </a:lnTo>
                <a:lnTo>
                  <a:pt x="0" y="877"/>
                </a:lnTo>
                <a:lnTo>
                  <a:pt x="25" y="706"/>
                </a:lnTo>
                <a:lnTo>
                  <a:pt x="98" y="560"/>
                </a:lnTo>
                <a:lnTo>
                  <a:pt x="195" y="414"/>
                </a:lnTo>
                <a:lnTo>
                  <a:pt x="341" y="268"/>
                </a:lnTo>
                <a:lnTo>
                  <a:pt x="487" y="171"/>
                </a:lnTo>
                <a:lnTo>
                  <a:pt x="658" y="73"/>
                </a:lnTo>
                <a:lnTo>
                  <a:pt x="828" y="24"/>
                </a:lnTo>
                <a:lnTo>
                  <a:pt x="974" y="0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0" name="Shape 450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590929" y="-342495"/>
            <a:ext cx="332102" cy="397094"/>
          </a:xfrm>
          <a:custGeom xmlns:a="http://schemas.openxmlformats.org/drawingml/2006/main">
            <a:avLst/>
            <a:gdLst>
              <a:gd name="T0" fmla="*/ 2147483647 w 15101"/>
              <a:gd name="T1" fmla="*/ 2147483647 h 18511"/>
              <a:gd name="T2" fmla="*/ 2147483647 w 15101"/>
              <a:gd name="T3" fmla="*/ 2147483647 h 18511"/>
              <a:gd name="T4" fmla="*/ 2147483647 w 15101"/>
              <a:gd name="T5" fmla="*/ 2147483647 h 18511"/>
              <a:gd name="T6" fmla="*/ 2147483647 w 15101"/>
              <a:gd name="T7" fmla="*/ 2147483647 h 18511"/>
              <a:gd name="T8" fmla="*/ 2147483647 w 15101"/>
              <a:gd name="T9" fmla="*/ 2147483647 h 18511"/>
              <a:gd name="T10" fmla="*/ 2147483647 w 15101"/>
              <a:gd name="T11" fmla="*/ 2147483647 h 18511"/>
              <a:gd name="T12" fmla="*/ 2147483647 w 15101"/>
              <a:gd name="T13" fmla="*/ 2147483647 h 18511"/>
              <a:gd name="T14" fmla="*/ 2147483647 w 15101"/>
              <a:gd name="T15" fmla="*/ 2147483647 h 18511"/>
              <a:gd name="T16" fmla="*/ 2147483647 w 15101"/>
              <a:gd name="T17" fmla="*/ 2147483647 h 18511"/>
              <a:gd name="T18" fmla="*/ 2147483647 w 15101"/>
              <a:gd name="T19" fmla="*/ 2147483647 h 18511"/>
              <a:gd name="T20" fmla="*/ 2147483647 w 15101"/>
              <a:gd name="T21" fmla="*/ 2147483647 h 18511"/>
              <a:gd name="T22" fmla="*/ 2147483647 w 15101"/>
              <a:gd name="T23" fmla="*/ 2147483647 h 18511"/>
              <a:gd name="T24" fmla="*/ 2147483647 w 15101"/>
              <a:gd name="T25" fmla="*/ 2147483647 h 18511"/>
              <a:gd name="T26" fmla="*/ 2147483647 w 15101"/>
              <a:gd name="T27" fmla="*/ 2147483647 h 18511"/>
              <a:gd name="T28" fmla="*/ 2147483647 w 15101"/>
              <a:gd name="T29" fmla="*/ 2147483647 h 18511"/>
              <a:gd name="T30" fmla="*/ 2147483647 w 15101"/>
              <a:gd name="T31" fmla="*/ 2147483647 h 18511"/>
              <a:gd name="T32" fmla="*/ 2147483647 w 15101"/>
              <a:gd name="T33" fmla="*/ 2147483647 h 18511"/>
              <a:gd name="T34" fmla="*/ 2147483647 w 15101"/>
              <a:gd name="T35" fmla="*/ 2147483647 h 18511"/>
              <a:gd name="T36" fmla="*/ 2147483647 w 15101"/>
              <a:gd name="T37" fmla="*/ 2147483647 h 18511"/>
              <a:gd name="T38" fmla="*/ 2147483647 w 15101"/>
              <a:gd name="T39" fmla="*/ 2147483647 h 18511"/>
              <a:gd name="T40" fmla="*/ 2147483647 w 15101"/>
              <a:gd name="T41" fmla="*/ 2147483647 h 18511"/>
              <a:gd name="T42" fmla="*/ 2147483647 w 15101"/>
              <a:gd name="T43" fmla="*/ 2147483647 h 18511"/>
              <a:gd name="T44" fmla="*/ 2147483647 w 15101"/>
              <a:gd name="T45" fmla="*/ 2147483647 h 18511"/>
              <a:gd name="T46" fmla="*/ 2147483647 w 15101"/>
              <a:gd name="T47" fmla="*/ 2147483647 h 18511"/>
              <a:gd name="T48" fmla="*/ 2147483647 w 15101"/>
              <a:gd name="T49" fmla="*/ 2147483647 h 18511"/>
              <a:gd name="T50" fmla="*/ 2147483647 w 15101"/>
              <a:gd name="T51" fmla="*/ 2147483647 h 18511"/>
              <a:gd name="T52" fmla="*/ 2147483647 w 15101"/>
              <a:gd name="T53" fmla="*/ 2147483647 h 18511"/>
              <a:gd name="T54" fmla="*/ 2147483647 w 15101"/>
              <a:gd name="T55" fmla="*/ 2147483647 h 18511"/>
              <a:gd name="T56" fmla="*/ 2147483647 w 15101"/>
              <a:gd name="T57" fmla="*/ 2147483647 h 18511"/>
              <a:gd name="T58" fmla="*/ 2147483647 w 15101"/>
              <a:gd name="T59" fmla="*/ 2147483647 h 18511"/>
              <a:gd name="T60" fmla="*/ 2147483647 w 15101"/>
              <a:gd name="T61" fmla="*/ 2147483647 h 18511"/>
              <a:gd name="T62" fmla="*/ 2147483647 w 15101"/>
              <a:gd name="T63" fmla="*/ 2147483647 h 1851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101"/>
              <a:gd name="T97" fmla="*/ 0 h 18511"/>
              <a:gd name="T98" fmla="*/ 15101 w 15101"/>
              <a:gd name="T99" fmla="*/ 18511 h 1851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101" h="18511" fill="none" extrusionOk="0">
                <a:moveTo>
                  <a:pt x="15101" y="3362"/>
                </a:moveTo>
                <a:lnTo>
                  <a:pt x="15101" y="17731"/>
                </a:lnTo>
                <a:lnTo>
                  <a:pt x="15077" y="17877"/>
                </a:lnTo>
                <a:lnTo>
                  <a:pt x="15028" y="18024"/>
                </a:lnTo>
                <a:lnTo>
                  <a:pt x="14979" y="18145"/>
                </a:lnTo>
                <a:lnTo>
                  <a:pt x="14882" y="18267"/>
                </a:lnTo>
                <a:lnTo>
                  <a:pt x="14760" y="18365"/>
                </a:lnTo>
                <a:lnTo>
                  <a:pt x="14614" y="18438"/>
                </a:lnTo>
                <a:lnTo>
                  <a:pt x="14468" y="18486"/>
                </a:lnTo>
                <a:lnTo>
                  <a:pt x="14322" y="18511"/>
                </a:lnTo>
                <a:lnTo>
                  <a:pt x="780" y="18511"/>
                </a:lnTo>
                <a:lnTo>
                  <a:pt x="634" y="18486"/>
                </a:lnTo>
                <a:lnTo>
                  <a:pt x="488" y="18438"/>
                </a:lnTo>
                <a:lnTo>
                  <a:pt x="342" y="18365"/>
                </a:lnTo>
                <a:lnTo>
                  <a:pt x="220" y="18267"/>
                </a:lnTo>
                <a:lnTo>
                  <a:pt x="123" y="18145"/>
                </a:lnTo>
                <a:lnTo>
                  <a:pt x="74" y="18024"/>
                </a:lnTo>
                <a:lnTo>
                  <a:pt x="25" y="17877"/>
                </a:lnTo>
                <a:lnTo>
                  <a:pt x="1" y="17731"/>
                </a:lnTo>
                <a:lnTo>
                  <a:pt x="1" y="780"/>
                </a:lnTo>
                <a:lnTo>
                  <a:pt x="25" y="610"/>
                </a:lnTo>
                <a:lnTo>
                  <a:pt x="74" y="464"/>
                </a:lnTo>
                <a:lnTo>
                  <a:pt x="123" y="342"/>
                </a:lnTo>
                <a:lnTo>
                  <a:pt x="220" y="220"/>
                </a:lnTo>
                <a:lnTo>
                  <a:pt x="342" y="123"/>
                </a:lnTo>
                <a:lnTo>
                  <a:pt x="488" y="50"/>
                </a:lnTo>
                <a:lnTo>
                  <a:pt x="634" y="1"/>
                </a:lnTo>
                <a:lnTo>
                  <a:pt x="780" y="1"/>
                </a:lnTo>
                <a:lnTo>
                  <a:pt x="11740" y="1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1" name="Shape 451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645579" y="-61927"/>
            <a:ext cx="117855" cy="21"/>
          </a:xfrm>
          <a:custGeom xmlns:a="http://schemas.openxmlformats.org/drawingml/2006/main">
            <a:avLst/>
            <a:gdLst>
              <a:gd name="T0" fmla="*/ 2147483647 w 5359"/>
              <a:gd name="T1" fmla="*/ 0 h 1"/>
              <a:gd name="T2" fmla="*/ 0 w 5359"/>
              <a:gd name="T3" fmla="*/ 0 h 1"/>
              <a:gd name="T4" fmla="*/ 0 60000 65536"/>
              <a:gd name="T5" fmla="*/ 0 60000 65536"/>
              <a:gd name="T6" fmla="*/ 0 w 5359"/>
              <a:gd name="T7" fmla="*/ 0 h 1"/>
              <a:gd name="T8" fmla="*/ 5359 w 535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59" h="1" fill="none" extrusionOk="0">
                <a:moveTo>
                  <a:pt x="5358" y="0"/>
                </a:moveTo>
                <a:lnTo>
                  <a:pt x="0" y="0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2" name="Shape 452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645579" y="-108949"/>
            <a:ext cx="224978" cy="21"/>
          </a:xfrm>
          <a:custGeom xmlns:a="http://schemas.openxmlformats.org/drawingml/2006/main">
            <a:avLst/>
            <a:gdLst>
              <a:gd name="T0" fmla="*/ 2147483647 w 10230"/>
              <a:gd name="T1" fmla="*/ 2147483647 h 1"/>
              <a:gd name="T2" fmla="*/ 0 w 10230"/>
              <a:gd name="T3" fmla="*/ 2147483647 h 1"/>
              <a:gd name="T4" fmla="*/ 0 60000 65536"/>
              <a:gd name="T5" fmla="*/ 0 60000 65536"/>
              <a:gd name="T6" fmla="*/ 0 w 10230"/>
              <a:gd name="T7" fmla="*/ 0 h 1"/>
              <a:gd name="T8" fmla="*/ 10230 w 102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30" h="1" fill="none" extrusionOk="0">
                <a:moveTo>
                  <a:pt x="10229" y="1"/>
                </a:moveTo>
                <a:lnTo>
                  <a:pt x="0" y="1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3" name="Shape 453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645579" y="-156486"/>
            <a:ext cx="224978" cy="21"/>
          </a:xfrm>
          <a:custGeom xmlns:a="http://schemas.openxmlformats.org/drawingml/2006/main">
            <a:avLst/>
            <a:gdLst>
              <a:gd name="T0" fmla="*/ 2147483647 w 10230"/>
              <a:gd name="T1" fmla="*/ 0 h 1"/>
              <a:gd name="T2" fmla="*/ 0 w 10230"/>
              <a:gd name="T3" fmla="*/ 0 h 1"/>
              <a:gd name="T4" fmla="*/ 0 60000 65536"/>
              <a:gd name="T5" fmla="*/ 0 60000 65536"/>
              <a:gd name="T6" fmla="*/ 0 w 10230"/>
              <a:gd name="T7" fmla="*/ 0 h 1"/>
              <a:gd name="T8" fmla="*/ 10230 w 102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30" h="1" fill="none" extrusionOk="0">
                <a:moveTo>
                  <a:pt x="10229" y="0"/>
                </a:moveTo>
                <a:lnTo>
                  <a:pt x="0" y="0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4" name="Shape 454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645579" y="-204045"/>
            <a:ext cx="224978" cy="21"/>
          </a:xfrm>
          <a:custGeom xmlns:a="http://schemas.openxmlformats.org/drawingml/2006/main">
            <a:avLst/>
            <a:gdLst>
              <a:gd name="T0" fmla="*/ 2147483647 w 10230"/>
              <a:gd name="T1" fmla="*/ 2147483647 h 1"/>
              <a:gd name="T2" fmla="*/ 0 w 10230"/>
              <a:gd name="T3" fmla="*/ 2147483647 h 1"/>
              <a:gd name="T4" fmla="*/ 0 60000 65536"/>
              <a:gd name="T5" fmla="*/ 0 60000 65536"/>
              <a:gd name="T6" fmla="*/ 0 w 10230"/>
              <a:gd name="T7" fmla="*/ 0 h 1"/>
              <a:gd name="T8" fmla="*/ 10230 w 102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30" h="1" fill="none" extrusionOk="0">
                <a:moveTo>
                  <a:pt x="10229" y="1"/>
                </a:moveTo>
                <a:lnTo>
                  <a:pt x="0" y="1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5" name="Shape 455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849094" y="-342494"/>
            <a:ext cx="73937" cy="72121"/>
          </a:xfrm>
          <a:custGeom xmlns:a="http://schemas.openxmlformats.org/drawingml/2006/main">
            <a:avLst/>
            <a:gdLst>
              <a:gd name="T0" fmla="*/ 2147483647 w 3362"/>
              <a:gd name="T1" fmla="*/ 2147483647 h 3362"/>
              <a:gd name="T2" fmla="*/ 2147483647 w 3362"/>
              <a:gd name="T3" fmla="*/ 2147483647 h 3362"/>
              <a:gd name="T4" fmla="*/ 2147483647 w 3362"/>
              <a:gd name="T5" fmla="*/ 2147483647 h 3362"/>
              <a:gd name="T6" fmla="*/ 2147483647 w 3362"/>
              <a:gd name="T7" fmla="*/ 2147483647 h 3362"/>
              <a:gd name="T8" fmla="*/ 2147483647 w 3362"/>
              <a:gd name="T9" fmla="*/ 2147483647 h 3362"/>
              <a:gd name="T10" fmla="*/ 2147483647 w 3362"/>
              <a:gd name="T11" fmla="*/ 2147483647 h 3362"/>
              <a:gd name="T12" fmla="*/ 2147483647 w 3362"/>
              <a:gd name="T13" fmla="*/ 2147483647 h 3362"/>
              <a:gd name="T14" fmla="*/ 2147483647 w 3362"/>
              <a:gd name="T15" fmla="*/ 2147483647 h 3362"/>
              <a:gd name="T16" fmla="*/ 2147483647 w 3362"/>
              <a:gd name="T17" fmla="*/ 2147483647 h 3362"/>
              <a:gd name="T18" fmla="*/ 2147483647 w 3362"/>
              <a:gd name="T19" fmla="*/ 2147483647 h 3362"/>
              <a:gd name="T20" fmla="*/ 2147483647 w 3362"/>
              <a:gd name="T21" fmla="*/ 2147483647 h 3362"/>
              <a:gd name="T22" fmla="*/ 2147483647 w 3362"/>
              <a:gd name="T23" fmla="*/ 2147483647 h 3362"/>
              <a:gd name="T24" fmla="*/ 2147483647 w 3362"/>
              <a:gd name="T25" fmla="*/ 2147483647 h 3362"/>
              <a:gd name="T26" fmla="*/ 2147483647 w 3362"/>
              <a:gd name="T27" fmla="*/ 2147483647 h 33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62"/>
              <a:gd name="T43" fmla="*/ 0 h 3362"/>
              <a:gd name="T44" fmla="*/ 3362 w 3362"/>
              <a:gd name="T45" fmla="*/ 3362 h 336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62" h="3362" fill="none" extrusionOk="0">
                <a:moveTo>
                  <a:pt x="1" y="2582"/>
                </a:moveTo>
                <a:lnTo>
                  <a:pt x="1" y="1"/>
                </a:lnTo>
                <a:lnTo>
                  <a:pt x="3362" y="3362"/>
                </a:lnTo>
                <a:lnTo>
                  <a:pt x="780" y="3362"/>
                </a:lnTo>
                <a:lnTo>
                  <a:pt x="610" y="3337"/>
                </a:lnTo>
                <a:lnTo>
                  <a:pt x="464" y="3289"/>
                </a:lnTo>
                <a:lnTo>
                  <a:pt x="342" y="3216"/>
                </a:lnTo>
                <a:lnTo>
                  <a:pt x="220" y="3118"/>
                </a:lnTo>
                <a:lnTo>
                  <a:pt x="123" y="3021"/>
                </a:lnTo>
                <a:lnTo>
                  <a:pt x="50" y="2875"/>
                </a:lnTo>
                <a:lnTo>
                  <a:pt x="1" y="2729"/>
                </a:lnTo>
                <a:lnTo>
                  <a:pt x="1" y="2582"/>
                </a:lnTo>
                <a:close/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</cdr:grpSp>
  </cdr:relSizeAnchor>
  <cdr:relSizeAnchor xmlns:cdr="http://schemas.openxmlformats.org/drawingml/2006/chartDrawing">
    <cdr:from>
      <cdr:x>0.53125</cdr:x>
      <cdr:y>0.70833</cdr:y>
    </cdr:from>
    <cdr:to>
      <cdr:x>0.97656</cdr:x>
      <cdr:y>0.9375</cdr:y>
    </cdr:to>
    <cdr:sp macro="" textlink="">
      <cdr:nvSpPr>
        <cdr:cNvPr id="36" name="TextBox 1"/>
        <cdr:cNvSpPr txBox="1"/>
      </cdr:nvSpPr>
      <cdr:spPr>
        <a:xfrm xmlns:a="http://schemas.openxmlformats.org/drawingml/2006/main">
          <a:off x="4857752" y="4857760"/>
          <a:ext cx="4071934" cy="1571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dirty="0" smtClean="0">
              <a:latin typeface="+mn-lt"/>
              <a:cs typeface="Times New Roman" pitchFamily="18" charset="0"/>
            </a:rPr>
            <a:t>Развитие коммунального хозяйства, транспортной системы и обеспечение безопасности дорожного движения – 0,9%</a:t>
          </a:r>
        </a:p>
        <a:p xmlns:a="http://schemas.openxmlformats.org/drawingml/2006/main">
          <a:r>
            <a:rPr lang="ru-RU" sz="1200" dirty="0" smtClean="0">
              <a:latin typeface="+mn-lt"/>
              <a:cs typeface="Times New Roman" pitchFamily="18" charset="0"/>
            </a:rPr>
            <a:t>Защита населения и территорий Курского района  от чрезвычайных ситуаций –  0,3%</a:t>
          </a:r>
        </a:p>
        <a:p xmlns:a="http://schemas.openxmlformats.org/drawingml/2006/main">
          <a:r>
            <a:rPr lang="ru-RU" sz="1200" dirty="0" smtClean="0">
              <a:latin typeface="+mn-lt"/>
              <a:cs typeface="Times New Roman" pitchFamily="18" charset="0"/>
            </a:rPr>
            <a:t>Молодежная политика – 0,2%</a:t>
          </a:r>
        </a:p>
        <a:p xmlns:a="http://schemas.openxmlformats.org/drawingml/2006/main">
          <a:r>
            <a:rPr lang="ru-RU" sz="1200" dirty="0" smtClean="0">
              <a:latin typeface="+mn-lt"/>
              <a:cs typeface="Times New Roman" pitchFamily="18" charset="0"/>
            </a:rPr>
            <a:t>Управление имуществом – 0,1%</a:t>
          </a:r>
        </a:p>
        <a:p xmlns:a="http://schemas.openxmlformats.org/drawingml/2006/main">
          <a:r>
            <a:rPr lang="ru-RU" sz="1200" dirty="0" smtClean="0">
              <a:latin typeface="+mn-lt"/>
              <a:cs typeface="Times New Roman" pitchFamily="18" charset="0"/>
            </a:rPr>
            <a:t>Межнациональные отношения и поддержка казачества – 0,9%</a:t>
          </a:r>
        </a:p>
        <a:p xmlns:a="http://schemas.openxmlformats.org/drawingml/2006/main">
          <a:r>
            <a:rPr lang="ru-RU" sz="1200" dirty="0" smtClean="0">
              <a:latin typeface="+mn-lt"/>
              <a:cs typeface="Times New Roman" pitchFamily="18" charset="0"/>
            </a:rPr>
            <a:t>Энергосбережение и повышение энергетической эффективности– 0,2%</a:t>
          </a: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+mn-lt"/>
            <a:cs typeface="Times New Roman" pitchFamily="18" charset="0"/>
          </a:endParaRPr>
        </a:p>
        <a:p xmlns:a="http://schemas.openxmlformats.org/drawingml/2006/main">
          <a:endParaRPr lang="ru-RU" sz="1200" dirty="0"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0.46875</cdr:x>
      <cdr:y>0.875</cdr:y>
    </cdr:from>
    <cdr:to>
      <cdr:x>0.48456</cdr:x>
      <cdr:y>0.89584</cdr:y>
    </cdr:to>
    <cdr:sp macro="" textlink="">
      <cdr:nvSpPr>
        <cdr:cNvPr id="37" name="Прямоугольник 36"/>
        <cdr:cNvSpPr/>
      </cdr:nvSpPr>
      <cdr:spPr>
        <a:xfrm xmlns:a="http://schemas.openxmlformats.org/drawingml/2006/main">
          <a:off x="4286248" y="6000768"/>
          <a:ext cx="144567" cy="142920"/>
        </a:xfrm>
        <a:prstGeom xmlns:a="http://schemas.openxmlformats.org/drawingml/2006/main" prst="rect">
          <a:avLst/>
        </a:prstGeom>
        <a:solidFill xmlns:a="http://schemas.openxmlformats.org/drawingml/2006/main">
          <a:srgbClr val="66FF66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0.49209</cdr:x>
      <cdr:y>0.92709</cdr:y>
    </cdr:from>
    <cdr:to>
      <cdr:x>0.5079</cdr:x>
      <cdr:y>0.94793</cdr:y>
    </cdr:to>
    <cdr:sp macro="" textlink="">
      <cdr:nvSpPr>
        <cdr:cNvPr id="38" name="Прямоугольник 37"/>
        <cdr:cNvSpPr/>
      </cdr:nvSpPr>
      <cdr:spPr>
        <a:xfrm xmlns:a="http://schemas.openxmlformats.org/drawingml/2006/main">
          <a:off x="4499716" y="6357958"/>
          <a:ext cx="144567" cy="142921"/>
        </a:xfrm>
        <a:prstGeom xmlns:a="http://schemas.openxmlformats.org/drawingml/2006/main" prst="rect">
          <a:avLst/>
        </a:prstGeom>
        <a:solidFill xmlns:a="http://schemas.openxmlformats.org/drawingml/2006/main">
          <a:srgbClr val="FF9999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0.78125</cdr:x>
      <cdr:y>0.79167</cdr:y>
    </cdr:from>
    <cdr:to>
      <cdr:x>0.79706</cdr:x>
      <cdr:y>0.8125</cdr:y>
    </cdr:to>
    <cdr:sp macro="" textlink="">
      <cdr:nvSpPr>
        <cdr:cNvPr id="39" name="Прямоугольник 38"/>
        <cdr:cNvSpPr/>
      </cdr:nvSpPr>
      <cdr:spPr>
        <a:xfrm xmlns:a="http://schemas.openxmlformats.org/drawingml/2006/main">
          <a:off x="7143768" y="5429264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0.77344</cdr:x>
      <cdr:y>0.82292</cdr:y>
    </cdr:from>
    <cdr:to>
      <cdr:x>0.78925</cdr:x>
      <cdr:y>0.84375</cdr:y>
    </cdr:to>
    <cdr:sp macro="" textlink="">
      <cdr:nvSpPr>
        <cdr:cNvPr id="40" name="Прямоугольник 39"/>
        <cdr:cNvSpPr/>
      </cdr:nvSpPr>
      <cdr:spPr>
        <a:xfrm xmlns:a="http://schemas.openxmlformats.org/drawingml/2006/main">
          <a:off x="7072330" y="5643578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006699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0.78906</cdr:x>
      <cdr:y>0.85417</cdr:y>
    </cdr:from>
    <cdr:to>
      <cdr:x>0.80487</cdr:x>
      <cdr:y>0.875</cdr:y>
    </cdr:to>
    <cdr:sp macro="" textlink="">
      <cdr:nvSpPr>
        <cdr:cNvPr id="41" name="Прямоугольник 40"/>
        <cdr:cNvSpPr/>
      </cdr:nvSpPr>
      <cdr:spPr>
        <a:xfrm xmlns:a="http://schemas.openxmlformats.org/drawingml/2006/main">
          <a:off x="7215206" y="5857892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0.96094</cdr:x>
      <cdr:y>0.73959</cdr:y>
    </cdr:from>
    <cdr:to>
      <cdr:x>0.97675</cdr:x>
      <cdr:y>0.76042</cdr:y>
    </cdr:to>
    <cdr:sp macro="" textlink="">
      <cdr:nvSpPr>
        <cdr:cNvPr id="42" name="Прямоугольник 41"/>
        <cdr:cNvSpPr/>
      </cdr:nvSpPr>
      <cdr:spPr>
        <a:xfrm xmlns:a="http://schemas.openxmlformats.org/drawingml/2006/main">
          <a:off x="8786842" y="5072074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6600CC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0.59375</cdr:x>
      <cdr:y>0.90625</cdr:y>
    </cdr:from>
    <cdr:to>
      <cdr:x>0.60956</cdr:x>
      <cdr:y>0.92709</cdr:y>
    </cdr:to>
    <cdr:sp macro="" textlink="">
      <cdr:nvSpPr>
        <cdr:cNvPr id="43" name="Прямоугольник 42"/>
        <cdr:cNvSpPr/>
      </cdr:nvSpPr>
      <cdr:spPr>
        <a:xfrm xmlns:a="http://schemas.openxmlformats.org/drawingml/2006/main">
          <a:off x="5429256" y="6215082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FF66FF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0.71875</cdr:x>
      <cdr:y>0.95834</cdr:y>
    </cdr:from>
    <cdr:to>
      <cdr:x>0.73456</cdr:x>
      <cdr:y>0.97917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6572264" y="6572272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9999FF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0.82813</cdr:x>
      <cdr:y>0.125</cdr:y>
    </cdr:from>
    <cdr:to>
      <cdr:x>0.98563</cdr:x>
      <cdr:y>0.16988</cdr:y>
    </cdr:to>
    <cdr:sp macro="" textlink="">
      <cdr:nvSpPr>
        <cdr:cNvPr id="46" name="TextBox 3"/>
        <cdr:cNvSpPr txBox="1"/>
      </cdr:nvSpPr>
      <cdr:spPr>
        <a:xfrm xmlns:a="http://schemas.openxmlformats.org/drawingml/2006/main">
          <a:off x="7572396" y="857232"/>
          <a:ext cx="144016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i="1" dirty="0" smtClean="0">
              <a:cs typeface="Times New Roman" pitchFamily="18" charset="0"/>
            </a:rPr>
            <a:t>тыс. руб.</a:t>
          </a:r>
          <a:endParaRPr lang="ru-RU" sz="1400" i="1" dirty="0"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0.216</cdr:x>
      <cdr:y>0.46032</cdr:y>
    </cdr:from>
    <cdr:to>
      <cdr:x>0.25152</cdr:x>
      <cdr:y>0.78403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1358969" y="2641558"/>
          <a:ext cx="1456899" cy="317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rPr>
            <a:t>1 486 742,07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0.83872</cdr:x>
      <cdr:y>0.04762</cdr:y>
    </cdr:from>
    <cdr:to>
      <cdr:x>1</cdr:x>
      <cdr:y>0.116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7703840" y="214314"/>
          <a:ext cx="144016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i="1" dirty="0" smtClean="0">
              <a:cs typeface="Times New Roman" pitchFamily="18" charset="0"/>
            </a:rPr>
            <a:t>тыс. руб.</a:t>
          </a:r>
          <a:endParaRPr lang="ru-RU" sz="1400" i="1" dirty="0"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510BB-B788-45F8-B39F-2BCA19A27C9B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C7E44-110E-4BB4-8137-138D85AD6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C7E44-110E-4BB4-8137-138D85AD62F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C7E44-110E-4BB4-8137-138D85AD62F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C7E44-110E-4BB4-8137-138D85AD62F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chemeClr val="accent5">
                <a:lumMod val="20000"/>
                <a:lumOff val="80000"/>
              </a:schemeClr>
            </a:gs>
            <a:gs pos="70000">
              <a:schemeClr val="accent5">
                <a:lumMod val="40000"/>
                <a:lumOff val="60000"/>
              </a:schemeClr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0.png"/><Relationship Id="rId9" Type="http://schemas.microsoft.com/office/2007/relationships/hdphoto" Target="../media/hdphoto8.wdp"/><Relationship Id="rId1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chart" Target="../charts/chart10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5"/>
          <p:cNvSpPr txBox="1">
            <a:spLocks noChangeArrowheads="1"/>
          </p:cNvSpPr>
          <p:nvPr/>
        </p:nvSpPr>
        <p:spPr bwMode="auto">
          <a:xfrm>
            <a:off x="0" y="5503783"/>
            <a:ext cx="871537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Докладчик: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Начальник Финансового управления  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администрации Курского муниципального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района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Мишина Елена Владимировна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716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204864"/>
            <a:ext cx="9144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28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решения «О бюджете Курского муниципального</a:t>
            </a:r>
          </a:p>
          <a:p>
            <a:pPr algn="ctr"/>
            <a:r>
              <a:rPr lang="ru-RU" sz="28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 Ставропольского края на 2020 год</a:t>
            </a:r>
          </a:p>
          <a:p>
            <a:pPr algn="ctr"/>
            <a:r>
              <a:rPr lang="ru-RU" sz="28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плановый период 2021 и 2022 годов</a:t>
            </a:r>
            <a:endParaRPr lang="ru-RU" sz="2800" b="1" cap="none" spc="0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un9-39.userapi.com/c855620/v855620278/ca151/V1cwm2xLq5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929198"/>
            <a:ext cx="407196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57290" y="4429132"/>
            <a:ext cx="645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Увеличение планового объема расходов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286388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5400" b="1" cap="none" spc="0" dirty="0">
              <a:ln w="12700">
                <a:solidFill>
                  <a:srgbClr val="92D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72330" y="5286388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5400" b="1" cap="none" spc="0" dirty="0">
              <a:ln w="12700">
                <a:solidFill>
                  <a:srgbClr val="92D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607220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1 304 636,57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15140" y="607220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486 742,07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28596" y="0"/>
            <a:ext cx="8229600" cy="5111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РАСХОДЫ  МЕСТНОГО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БЮДЖЕТА  НА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2020  год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0" y="571480"/>
          <a:ext cx="9144000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57488" y="507207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 </a:t>
            </a:r>
            <a:r>
              <a:rPr lang="ru-RU" dirty="0" smtClean="0"/>
              <a:t>182 105,50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703840" y="6429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cs typeface="Times New Roman" pitchFamily="18" charset="0"/>
              </a:rPr>
              <a:t>тыс. руб.</a:t>
            </a:r>
            <a:endParaRPr lang="ru-RU" sz="1400" i="1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7422" y="292893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81,9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500298" y="142873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83,5%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60648"/>
            <a:ext cx="850112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cs typeface="Times New Roman" pitchFamily="18" charset="0"/>
              </a:rPr>
              <a:t>Увеличение расходов на: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расчетные показатели в части оплаты труда работников бюджетной сферы, которые не попадают под действие указов Президента Российской Федерации на </a:t>
            </a:r>
            <a:r>
              <a:rPr lang="ru-RU" sz="1400" b="1" dirty="0" smtClean="0"/>
              <a:t>2 029,81 </a:t>
            </a:r>
            <a:r>
              <a:rPr lang="ru-RU" sz="1400" dirty="0" smtClean="0"/>
              <a:t>тыс. рублей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/>
              <a:t>обеспечение выплаты минимального размера оплаты труда с 01.01.2020 года в размере 12 130 рублей в месяц на </a:t>
            </a:r>
            <a:r>
              <a:rPr lang="ru-RU" sz="1400" b="1" dirty="0" smtClean="0"/>
              <a:t>11 502,56 </a:t>
            </a:r>
            <a:r>
              <a:rPr lang="ru-RU" sz="1400" dirty="0" smtClean="0"/>
              <a:t>тыс. рублей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/>
              <a:t>расчетные показатели в части обеспечения выплаты работникам организаций, финансируемых из местных бюджетов, во исполнение постановления Конституционного Суда Российской Федерации от 11 апреля 2019 года № 17-П «По делу о проверке конституционности положений статьи 129, частей первой и третьей статьи 133, а также частей первой – четвертой и одиннадцатой статьи 133</a:t>
            </a:r>
            <a:r>
              <a:rPr lang="ru-RU" sz="1400" baseline="30000" dirty="0" smtClean="0"/>
              <a:t>1</a:t>
            </a:r>
            <a:r>
              <a:rPr lang="ru-RU" sz="1400" dirty="0" smtClean="0"/>
              <a:t> Трудового кодекса Российской Федерации в связи с жалобой» на </a:t>
            </a:r>
            <a:r>
              <a:rPr lang="ru-RU" sz="1400" b="1" dirty="0" smtClean="0"/>
              <a:t>7 806,12 </a:t>
            </a:r>
            <a:r>
              <a:rPr lang="ru-RU" sz="1400" dirty="0" smtClean="0"/>
              <a:t>тыс. рублей.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/>
              <a:t>расчетные показатели на содержание новой сети, вводимой в 2020 году, по решениям межведомственной бюджетной комиссии, принятым по результатам сверки исходных данных, расходы на содержание многофункционального передвижного культурного центра – автоклуба по МКУ «</a:t>
            </a:r>
            <a:r>
              <a:rPr lang="ru-RU" sz="1400" dirty="0" err="1" smtClean="0"/>
              <a:t>Межпоселенческий</a:t>
            </a:r>
            <a:r>
              <a:rPr lang="ru-RU" sz="1400" dirty="0" smtClean="0"/>
              <a:t> районный Дом культуры» на </a:t>
            </a:r>
            <a:r>
              <a:rPr lang="ru-RU" sz="1400" b="1" dirty="0" smtClean="0"/>
              <a:t>1 231,20 </a:t>
            </a:r>
            <a:r>
              <a:rPr lang="ru-RU" sz="1400" dirty="0" smtClean="0"/>
              <a:t>тыс. рублей.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одержимое 9"/>
          <p:cNvGraphicFramePr>
            <a:graphicFrameLocks/>
          </p:cNvGraphicFramePr>
          <p:nvPr/>
        </p:nvGraphicFramePr>
        <p:xfrm>
          <a:off x="3714744" y="4071942"/>
          <a:ext cx="5000628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86248" y="5072074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74747"/>
                </a:solidFill>
              </a:rPr>
              <a:t>01.01.2018</a:t>
            </a:r>
            <a:endParaRPr lang="ru-RU" sz="1400" b="1" dirty="0">
              <a:solidFill>
                <a:srgbClr val="47474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4786322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74747"/>
                </a:solidFill>
              </a:rPr>
              <a:t>01.01.2019</a:t>
            </a:r>
            <a:endParaRPr lang="ru-RU" sz="1400" b="1" dirty="0">
              <a:solidFill>
                <a:srgbClr val="47474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43834" y="4572008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74747"/>
                </a:solidFill>
              </a:rPr>
              <a:t>01.01.2020</a:t>
            </a:r>
            <a:endParaRPr lang="ru-RU" sz="1400" b="1" dirty="0">
              <a:solidFill>
                <a:srgbClr val="474747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5572140"/>
            <a:ext cx="15716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474747"/>
                </a:solidFill>
              </a:rPr>
              <a:t>МРОТ</a:t>
            </a:r>
            <a:r>
              <a:rPr lang="en-US" sz="2000" b="1" dirty="0" smtClean="0">
                <a:solidFill>
                  <a:srgbClr val="474747"/>
                </a:solidFill>
              </a:rPr>
              <a:t> </a:t>
            </a:r>
            <a:r>
              <a:rPr lang="ru-RU" sz="2000" b="1" dirty="0" smtClean="0">
                <a:solidFill>
                  <a:srgbClr val="474747"/>
                </a:solidFill>
              </a:rPr>
              <a:t>(руб.)</a:t>
            </a:r>
            <a:endParaRPr lang="ru-RU" sz="2000" b="1" dirty="0">
              <a:solidFill>
                <a:srgbClr val="474747"/>
              </a:solidFill>
            </a:endParaRPr>
          </a:p>
        </p:txBody>
      </p:sp>
      <p:pic>
        <p:nvPicPr>
          <p:cNvPr id="9" name="Picture 2" descr="https://static5.depositphotos.com/1020482/451/i/950/depositphotos_4519313-stock-photo-business-team-work-building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72280"/>
            <a:ext cx="4000496" cy="318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2285984" y="642918"/>
          <a:ext cx="4143404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143240" y="0"/>
            <a:ext cx="27146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166B74"/>
                </a:solidFill>
              </a:rPr>
              <a:t>оплата труда </a:t>
            </a:r>
            <a:endParaRPr lang="ru-RU" sz="2400" b="1" dirty="0">
              <a:solidFill>
                <a:srgbClr val="166B7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57166"/>
            <a:ext cx="3571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200" dirty="0" smtClean="0"/>
              <a:t>            обеспечение выплаты заработной платы в учреждениях бюджетной сферы  с учетом уже достигнутого уровня по категориям работников, предусмотренного майскими указами Президента Российской Федерации 2012 года, а также социальных выплат и мер социальной поддержки педагогических работников на уровне текущего года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928802"/>
            <a:ext cx="350043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асходы на оплату труда работников бюджетной сферы, которые не попадают под действие указов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Президента Российской Федерации 2012 года, рассчитаны на 2020 год и плановый период 2021 и 2022 годов с учетом индексации их фондов на оплату труда: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 01 октября 2019 - на 4,3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процента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 01 октября 2020 - на 3,8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процента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 01 октября 2021 - на 4,0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процента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 01 октября 2022 - на 4,0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процента;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429256" y="4786322"/>
            <a:ext cx="350043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асходы на оплату труда</a:t>
            </a:r>
            <a:r>
              <a:rPr lang="ru-RU" sz="12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депутатов, членов выборных органов местного самоуправления, выборных должностных лиц местного самоуправления, планируются с учетом размеров должностных окладов, утвержденных постановлением Правительства Ставропольского края от 21 октября 2009 г. № 267-п «О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нормативах формирования расходов на содержание органов местного самоуправления муниципальных образований Ставропольского края».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0694" y="2357430"/>
            <a:ext cx="35004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расходы на оплату труда</a:t>
            </a:r>
            <a:r>
              <a:rPr lang="ru-RU" sz="12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работников, переведенных на новые системы оплаты труда и осуществляющих профессиональную деятельность по профессиям рабочих, планируются с учетом размеров должностных окладов, утвержденных постановлением Правительства Ставропольского края от 18</a:t>
            </a:r>
            <a:r>
              <a:rPr lang="en-US" sz="1200" dirty="0" smtClean="0"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марта 2009 г. № 81-п «О</a:t>
            </a:r>
            <a:r>
              <a:rPr lang="en-US" sz="1200" dirty="0" smtClean="0"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введении новых систем оплаты труда работников органов государственной власти (государственных органов) Ставропольского края, осуществляющих профессиональную деятельность по профессиям рабочих»;</a:t>
            </a:r>
            <a:endParaRPr lang="ru-RU" sz="1200" dirty="0" smtClean="0"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29256" y="357166"/>
            <a:ext cx="3714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расходы на оплату труда</a:t>
            </a:r>
            <a:r>
              <a:rPr lang="ru-RU" sz="12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работников, замещающих должности, не являющиеся должностями муниципальной службы, планируются с учетом размеров должностных окладов, утвержденных постановлением Губернатора Ставропольского края от 18 ноября 2005 г. № 680 «Об оплате труда работников государственных органов Ставропольского края, замещающих должности, не являющиеся должностями государственной гражданской службы Ставропольского края»;</a:t>
            </a:r>
            <a:endParaRPr lang="ru-RU" sz="1200" dirty="0" smtClean="0">
              <a:cs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3995678"/>
            <a:ext cx="51435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200" dirty="0" smtClean="0"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бъем бюджетных ассигнований на предоставление мер социальной поддержки по оплате жилья, коммунальных услуг или отдельных их видов работникам муниципальных учреждений культуры, искусства и кинематографии, работающим и проживающим в сельской местности, формируется исходя из: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численности получателей указанных мер социальной поддержки по данным отчетов на 01 апреля 2019 года;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расчетного размера ежемесячной денежной выплаты работникам муниципальных учреждений культуры, искусства и кинематографии, установленного на 2020 год – в сумме 771,20 рубля, на 2021 год – 786,70 рубля,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 2022 год – 818,17 рубля;</a:t>
            </a:r>
            <a:r>
              <a:rPr lang="ru-RU" sz="1200" dirty="0" smtClean="0"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необходимости обеспечения расходов, связанных с перечислением, зачислением и доставкой ежемесячной денежной выплаты получателям мер социальной поддержки (в пределах 1,5 процента размера ежемесячной денежной выплаты);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ytimg.com/vi/d7ayhhdqKuA/maxresdefault.jpg"/>
          <p:cNvPicPr>
            <a:picLocks noChangeAspect="1" noChangeArrowheads="1"/>
          </p:cNvPicPr>
          <p:nvPr/>
        </p:nvPicPr>
        <p:blipFill>
          <a:blip r:embed="rId2" cstate="print"/>
          <a:srcRect l="3571" r="1692"/>
          <a:stretch>
            <a:fillRect/>
          </a:stretch>
        </p:blipFill>
        <p:spPr bwMode="auto">
          <a:xfrm>
            <a:off x="5143472" y="4286256"/>
            <a:ext cx="4000528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00034" y="0"/>
            <a:ext cx="821537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000" b="1" dirty="0" smtClean="0">
                <a:cs typeface="Times New Roman" pitchFamily="18" charset="0"/>
              </a:rPr>
              <a:t>В проекте бюджета учтены средства </a:t>
            </a:r>
          </a:p>
          <a:p>
            <a:pPr indent="457200" algn="ctr"/>
            <a:r>
              <a:rPr lang="ru-RU" sz="2000" b="1" dirty="0" smtClean="0">
                <a:cs typeface="Times New Roman" pitchFamily="18" charset="0"/>
              </a:rPr>
              <a:t>на софинансирование расходов</a:t>
            </a:r>
            <a:r>
              <a:rPr lang="ru-RU" sz="2000" b="1" dirty="0" smtClean="0">
                <a:cs typeface="Times New Roman" pitchFamily="18" charset="0"/>
              </a:rPr>
              <a:t>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на  комплектование книжных фондов библиотек в сумме </a:t>
            </a:r>
            <a:r>
              <a:rPr lang="ru-RU" sz="1600" b="1" dirty="0" smtClean="0">
                <a:cs typeface="Times New Roman" pitchFamily="18" charset="0"/>
              </a:rPr>
              <a:t>464,00</a:t>
            </a:r>
            <a:r>
              <a:rPr lang="ru-RU" sz="1600" dirty="0" smtClean="0">
                <a:cs typeface="Times New Roman" pitchFamily="18" charset="0"/>
              </a:rPr>
              <a:t> тыс. рублей;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1600" dirty="0" smtClean="0"/>
              <a:t>на проведение информационно-пропагандистских мероприятий, направленных на профилактику идеологии терроризма в сумме </a:t>
            </a:r>
            <a:r>
              <a:rPr lang="ru-RU" sz="1600" b="1" dirty="0" smtClean="0"/>
              <a:t>5,26</a:t>
            </a:r>
            <a:r>
              <a:rPr lang="ru-RU" sz="1600" dirty="0" smtClean="0"/>
              <a:t> тыс. рублей</a:t>
            </a:r>
            <a:r>
              <a:rPr lang="ru-RU" sz="1600" dirty="0" smtClean="0">
                <a:cs typeface="Times New Roman" pitchFamily="18" charset="0"/>
              </a:rPr>
              <a:t>;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1600" dirty="0" smtClean="0"/>
              <a:t>на проведение работ по замене оконных блоков в муниципальных образовательных организациях района в сумме </a:t>
            </a:r>
            <a:r>
              <a:rPr lang="ru-RU" sz="1600" b="1" dirty="0" smtClean="0"/>
              <a:t>140,11</a:t>
            </a:r>
            <a:r>
              <a:rPr lang="ru-RU" sz="1600" dirty="0" smtClean="0"/>
              <a:t> тыс. рублей;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1600" dirty="0" smtClean="0"/>
              <a:t>на проведение работ по ремонту кровель в муниципальных общеобразовательных организациях  района в сумме  </a:t>
            </a:r>
            <a:r>
              <a:rPr lang="ru-RU" sz="1600" b="1" dirty="0" smtClean="0"/>
              <a:t>950,37</a:t>
            </a:r>
            <a:r>
              <a:rPr lang="ru-RU" sz="1600" dirty="0" smtClean="0"/>
              <a:t>тыс</a:t>
            </a:r>
            <a:r>
              <a:rPr lang="ru-RU" sz="1600" dirty="0" smtClean="0"/>
              <a:t>. рублей;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1600" dirty="0" smtClean="0"/>
              <a:t>на благоустройство территорий муниципальных общеобразовательных организаций района в сумме </a:t>
            </a:r>
            <a:r>
              <a:rPr lang="ru-RU" sz="1600" b="1" dirty="0" smtClean="0"/>
              <a:t>706,83</a:t>
            </a:r>
            <a:r>
              <a:rPr lang="ru-RU" sz="1600" dirty="0" smtClean="0"/>
              <a:t> </a:t>
            </a:r>
            <a:r>
              <a:rPr lang="ru-RU" sz="1600" dirty="0" smtClean="0"/>
              <a:t>тыс. рублей;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1600" dirty="0" smtClean="0"/>
              <a:t>на создание в муниципальных общеобразовательных организациях района условий для занятий физической культурой и спортом в сумме </a:t>
            </a:r>
            <a:r>
              <a:rPr lang="ru-RU" sz="1600" b="1" dirty="0" smtClean="0"/>
              <a:t>125,24</a:t>
            </a:r>
            <a:r>
              <a:rPr lang="ru-RU" sz="1600" dirty="0" smtClean="0"/>
              <a:t> тыс. рублей (ремонт спортивного зала и создание спортивного клуба в МКОУ СОШ № 20 х. </a:t>
            </a:r>
            <a:r>
              <a:rPr lang="ru-RU" sz="1600" dirty="0" err="1" smtClean="0"/>
              <a:t>Бугулов</a:t>
            </a:r>
            <a:r>
              <a:rPr lang="ru-RU" sz="1600" dirty="0" smtClean="0"/>
              <a:t>);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1600" dirty="0" smtClean="0"/>
              <a:t>проведение антитеррористических мероприятий в муниципальных образовательных организациях в сумме </a:t>
            </a:r>
            <a:r>
              <a:rPr lang="ru-RU" sz="1600" b="1" dirty="0" smtClean="0"/>
              <a:t>30,00</a:t>
            </a:r>
            <a:r>
              <a:rPr lang="ru-RU" sz="1600" dirty="0" smtClean="0"/>
              <a:t> тыс. рублей;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1600" dirty="0" smtClean="0"/>
              <a:t>на обеспечение деятельности центров </a:t>
            </a:r>
            <a:r>
              <a:rPr lang="ru-RU" sz="1600" dirty="0" smtClean="0"/>
              <a:t>образования </a:t>
            </a:r>
            <a:r>
              <a:rPr lang="ru-RU" sz="1600" dirty="0" smtClean="0"/>
              <a:t>цифрового и гуманитарного </a:t>
            </a:r>
          </a:p>
          <a:p>
            <a:pPr indent="457200" algn="just"/>
            <a:r>
              <a:rPr lang="ru-RU" sz="1600" dirty="0" smtClean="0"/>
              <a:t>профилей в сумме </a:t>
            </a:r>
            <a:r>
              <a:rPr lang="ru-RU" sz="1600" b="1" dirty="0" smtClean="0"/>
              <a:t>123,59</a:t>
            </a:r>
            <a:r>
              <a:rPr lang="ru-RU" sz="1600" dirty="0" smtClean="0"/>
              <a:t> </a:t>
            </a:r>
            <a:r>
              <a:rPr lang="ru-RU" sz="1600" dirty="0" smtClean="0"/>
              <a:t>тыс. </a:t>
            </a:r>
            <a:r>
              <a:rPr lang="ru-RU" sz="1600" dirty="0" smtClean="0"/>
              <a:t>рублей;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1600" dirty="0" smtClean="0"/>
              <a:t>капитальный </a:t>
            </a:r>
            <a:r>
              <a:rPr lang="ru-RU" sz="1600" dirty="0" smtClean="0"/>
              <a:t>ремонт и ремонт </a:t>
            </a:r>
            <a:r>
              <a:rPr lang="ru-RU" sz="1600" dirty="0" smtClean="0"/>
              <a:t>автомобильных</a:t>
            </a:r>
          </a:p>
          <a:p>
            <a:pPr indent="457200" algn="just"/>
            <a:r>
              <a:rPr lang="ru-RU" sz="1600" dirty="0" smtClean="0"/>
              <a:t> </a:t>
            </a:r>
            <a:r>
              <a:rPr lang="ru-RU" sz="1600" dirty="0" smtClean="0"/>
              <a:t>дорог общего пользования местного </a:t>
            </a:r>
            <a:r>
              <a:rPr lang="ru-RU" sz="1600" dirty="0" smtClean="0"/>
              <a:t>значения </a:t>
            </a:r>
          </a:p>
          <a:p>
            <a:pPr indent="457200" algn="just"/>
            <a:r>
              <a:rPr lang="ru-RU" sz="1600" dirty="0" smtClean="0"/>
              <a:t>в </a:t>
            </a:r>
            <a:r>
              <a:rPr lang="ru-RU" sz="1600" dirty="0" smtClean="0"/>
              <a:t>муниципальных районах и сельских </a:t>
            </a:r>
            <a:endParaRPr lang="ru-RU" sz="1600" dirty="0" smtClean="0"/>
          </a:p>
          <a:p>
            <a:pPr indent="457200" algn="just"/>
            <a:r>
              <a:rPr lang="ru-RU" sz="1600" dirty="0" smtClean="0"/>
              <a:t>поселениях </a:t>
            </a:r>
            <a:r>
              <a:rPr lang="ru-RU" sz="1600" dirty="0" smtClean="0"/>
              <a:t>в сумме </a:t>
            </a:r>
            <a:r>
              <a:rPr lang="ru-RU" sz="1600" b="1" dirty="0" smtClean="0"/>
              <a:t>213,40</a:t>
            </a:r>
            <a:r>
              <a:rPr lang="ru-RU" sz="1600" dirty="0" smtClean="0"/>
              <a:t> тыс. </a:t>
            </a:r>
            <a:r>
              <a:rPr lang="ru-RU" sz="1600" dirty="0" smtClean="0"/>
              <a:t>рублей;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1600" dirty="0" smtClean="0"/>
              <a:t>обеспечение </a:t>
            </a:r>
            <a:r>
              <a:rPr lang="ru-RU" sz="1600" dirty="0" smtClean="0"/>
              <a:t>комплексного развития сельских </a:t>
            </a:r>
            <a:endParaRPr lang="ru-RU" sz="1600" dirty="0" smtClean="0"/>
          </a:p>
          <a:p>
            <a:pPr indent="457200" algn="just"/>
            <a:r>
              <a:rPr lang="ru-RU" sz="1600" dirty="0" smtClean="0"/>
              <a:t>территорий </a:t>
            </a:r>
            <a:r>
              <a:rPr lang="ru-RU" sz="1600" dirty="0" smtClean="0"/>
              <a:t>в сумме </a:t>
            </a:r>
            <a:r>
              <a:rPr lang="ru-RU" sz="1600" b="1" dirty="0" smtClean="0"/>
              <a:t>333,10</a:t>
            </a:r>
            <a:r>
              <a:rPr lang="ru-RU" sz="1600" dirty="0" smtClean="0"/>
              <a:t> тыс. рублей.</a:t>
            </a:r>
          </a:p>
          <a:p>
            <a:pPr indent="457200" algn="just"/>
            <a:endParaRPr lang="ru-RU" sz="16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bump.ru/resources/000/000/000/001/668/1668287_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8"/>
            <a:ext cx="9144000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Проект  бюджета  сформирован на основе  14 муниципальных программ Курского муниципального района Ставропольского края. Всего на выполнение этих  программ предусмотрено: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71604" y="1142984"/>
          <a:ext cx="7111310" cy="380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14678" y="1857364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1 </a:t>
            </a:r>
            <a:r>
              <a:rPr lang="ru-RU" sz="1600" b="1" dirty="0" smtClean="0">
                <a:cs typeface="Times New Roman" pitchFamily="18" charset="0"/>
              </a:rPr>
              <a:t>408 086,44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88" y="1285860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1 </a:t>
            </a:r>
            <a:r>
              <a:rPr lang="ru-RU" sz="1600" b="1" dirty="0" smtClean="0">
                <a:cs typeface="Times New Roman" pitchFamily="18" charset="0"/>
              </a:rPr>
              <a:t>520 189,44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5206" y="2357430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1 </a:t>
            </a:r>
            <a:r>
              <a:rPr lang="ru-RU" sz="1600" b="1" dirty="0" smtClean="0">
                <a:cs typeface="Times New Roman" pitchFamily="18" charset="0"/>
              </a:rPr>
              <a:t>399 504,45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3357562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1 115 852,03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3840" y="92867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cs typeface="Times New Roman" pitchFamily="18" charset="0"/>
              </a:rPr>
              <a:t>тыс. руб.</a:t>
            </a:r>
            <a:endParaRPr lang="ru-RU" sz="1400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ea typeface="+mj-ea"/>
                <a:cs typeface="+mj-cs"/>
              </a:rPr>
              <a:t>РАСХОДЫ МЕСТНОГО БЮДЖЕТА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uLnTx/>
                <a:uFillTx/>
                <a:ea typeface="+mj-ea"/>
                <a:cs typeface="+mj-cs"/>
              </a:rPr>
              <a:t> НА РЕАЛИЗАЦИЮ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uLnTx/>
                <a:uFillTx/>
                <a:ea typeface="+mj-ea"/>
                <a:cs typeface="+mj-cs"/>
              </a:rPr>
              <a:t> МУНИЦИПАЛЬНЫХ ПРОГРАММ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uLnTx/>
              <a:uFillTx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4929198"/>
            <a:ext cx="144562" cy="142876"/>
          </a:xfrm>
          <a:prstGeom prst="rect">
            <a:avLst/>
          </a:prstGeom>
          <a:solidFill>
            <a:srgbClr val="92D05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D:\Users\krdoas\Desktop\ДЛЯ ПРЕЗЕНТАЦИЙ\24.10.2018 приостановление\2.pn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c="http://schemas.openxmlformats.org/drawingml/2006/chart" xmlns:cdr="http://schemas.openxmlformats.org/drawingml/2006/chartDrawing" xmlns="" xmlns:a14="http://schemas.microsoft.com/office/drawing/2010/main" xmlns:lc="http://schemas.openxmlformats.org/drawingml/2006/lockedCanvas">
                  <a14:imgLayer r:embed="rId9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c="http://schemas.openxmlformats.org/drawingml/2006/chart" xmlns:cdr="http://schemas.openxmlformats.org/drawingml/2006/chartDrawing"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071678"/>
            <a:ext cx="618363" cy="535348"/>
          </a:xfrm>
          <a:prstGeom prst="rect">
            <a:avLst/>
          </a:prstGeom>
          <a:noFill/>
          <a:extLst>
            <a:ext uri="{909E8E84-426E-40DD-AFC4-6F175D3DCCD1}">
              <a14:hiddenFill xmlns:c="http://schemas.openxmlformats.org/drawingml/2006/chart" xmlns:cdr="http://schemas.openxmlformats.org/drawingml/2006/chartDrawing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theatre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3286124"/>
            <a:ext cx="642942" cy="642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https://thumbs.dreamstime.com/z/%D0%BF%D1%80%D0%B5-%D0%BF%D0%BE%D1%81%D1%8B-%D0%BA%D0%B0-d-%D0%B7%D0%B0%D1%86%D0%B5%D0%BF-%D1%8F%D0%B5%D1%82-%D0%B1%D0%B5-%D0%B8%D0%B7%D0%BD%D1%83-85759738.jpg"/>
          <p:cNvPicPr>
            <a:picLocks noChangeAspect="1" noChangeArrowheads="1"/>
          </p:cNvPicPr>
          <p:nvPr/>
        </p:nvPicPr>
        <p:blipFill>
          <a:blip r:embed="rId3" cstate="print"/>
          <a:srcRect b="9586"/>
          <a:stretch>
            <a:fillRect/>
          </a:stretch>
        </p:blipFill>
        <p:spPr bwMode="auto">
          <a:xfrm>
            <a:off x="4572000" y="3008093"/>
            <a:ext cx="4572000" cy="384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14282" y="5857892"/>
            <a:ext cx="4445000" cy="214314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Забавные картинки, заставки для рабочего стола, схемы и иллюстрированные инструкции - ответы на ваши вопросы в виде изображений, Поиск по картинке и фото"/>
          <p:cNvPicPr>
            <a:picLocks noChangeAspect="1" noChangeArrowheads="1"/>
          </p:cNvPicPr>
          <p:nvPr/>
        </p:nvPicPr>
        <p:blipFill>
          <a:blip r:embed="rId4" cstate="print"/>
          <a:srcRect b="6682"/>
          <a:stretch>
            <a:fillRect/>
          </a:stretch>
        </p:blipFill>
        <p:spPr bwMode="auto">
          <a:xfrm>
            <a:off x="142844" y="4887839"/>
            <a:ext cx="1500198" cy="1184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БЮДЖЕТ   КУРСКОГО   МУНИЦИПАЛЬНОГО   РАЙОНА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357166"/>
          <a:ext cx="892975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1"/>
          <p:cNvSpPr txBox="1"/>
          <p:nvPr/>
        </p:nvSpPr>
        <p:spPr>
          <a:xfrm rot="16200000">
            <a:off x="1913404" y="2999232"/>
            <a:ext cx="142876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ea typeface="Times New Roman" pitchFamily="18" charset="0"/>
                <a:cs typeface="Times New Roman" pitchFamily="18" charset="0"/>
              </a:rPr>
              <a:t>1 486 742,07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 rot="16200000">
            <a:off x="3786182" y="2571744"/>
            <a:ext cx="1428760" cy="4286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ea typeface="Times New Roman" pitchFamily="18" charset="0"/>
                <a:cs typeface="Times New Roman" pitchFamily="18" charset="0"/>
              </a:rPr>
              <a:t>1 590 552,12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 rot="16200000">
            <a:off x="3250397" y="3178967"/>
            <a:ext cx="1285884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 rot="16200000">
            <a:off x="5036347" y="2893215"/>
            <a:ext cx="1500198" cy="2857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ea typeface="Times New Roman" pitchFamily="18" charset="0"/>
                <a:cs typeface="Times New Roman" pitchFamily="18" charset="0"/>
              </a:rPr>
              <a:t>1 487 128,98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 rot="16200000">
            <a:off x="5643570" y="2786058"/>
            <a:ext cx="1500198" cy="5000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ea typeface="Times New Roman" pitchFamily="18" charset="0"/>
                <a:cs typeface="Times New Roman" pitchFamily="18" charset="0"/>
              </a:rPr>
              <a:t>1 487 128,98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785918" y="6072206"/>
            <a:ext cx="1250652" cy="640060"/>
          </a:xfrm>
          <a:prstGeom prst="triangle">
            <a:avLst/>
          </a:prstGeom>
          <a:solidFill>
            <a:schemeClr val="bg1">
              <a:lumMod val="75000"/>
            </a:schemeClr>
          </a:solidFill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00034" y="5429264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 descr="Забавные картинки, заставки для рабочего стола, схемы и иллюстрированные инструкции - ответы на ваши вопросы в виде изображений, Поиск по картинке и фото"/>
          <p:cNvPicPr>
            <a:picLocks noChangeAspect="1" noChangeArrowheads="1"/>
          </p:cNvPicPr>
          <p:nvPr/>
        </p:nvPicPr>
        <p:blipFill>
          <a:blip r:embed="rId6" cstate="print"/>
          <a:srcRect b="6682"/>
          <a:stretch>
            <a:fillRect/>
          </a:stretch>
        </p:blipFill>
        <p:spPr bwMode="auto">
          <a:xfrm>
            <a:off x="3286116" y="4929198"/>
            <a:ext cx="144781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3571868" y="5429264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3256468" y="2601391"/>
            <a:ext cx="1428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1 590 552,12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142852"/>
            <a:ext cx="9144000" cy="5000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ea typeface="+mj-ea"/>
                <a:cs typeface="Times New Roman" pitchFamily="18" charset="0"/>
              </a:rPr>
              <a:t>ОБЕСПЕЧЕНИЕ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ea typeface="+mj-ea"/>
                <a:cs typeface="Times New Roman" pitchFamily="18" charset="0"/>
              </a:rPr>
              <a:t>УСТОЙЧИВОСТИ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ea typeface="+mj-ea"/>
                <a:cs typeface="Times New Roman" pitchFamily="18" charset="0"/>
              </a:rPr>
              <a:t>БЮДЖЕТА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42910" y="3929066"/>
            <a:ext cx="1857388" cy="25003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выделение приоритетных расходов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714612" y="3929066"/>
            <a:ext cx="1857388" cy="25003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ужесточением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бюджетной дисциплины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86314" y="3929066"/>
            <a:ext cx="1857388" cy="25003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контроль за </a:t>
            </a:r>
            <a:r>
              <a:rPr lang="ru-RU" dirty="0" err="1" smtClean="0">
                <a:solidFill>
                  <a:schemeClr val="tx1"/>
                </a:solidFill>
                <a:cs typeface="Times New Roman" pitchFamily="18" charset="0"/>
              </a:rPr>
              <a:t>использо-ванием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 субсидий,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субвенций и иных МБТ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786578" y="3929066"/>
            <a:ext cx="1857388" cy="25003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другие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меры по </a:t>
            </a:r>
            <a:r>
              <a:rPr lang="ru-RU" dirty="0" err="1" smtClean="0">
                <a:solidFill>
                  <a:schemeClr val="tx1"/>
                </a:solidFill>
                <a:cs typeface="Times New Roman" pitchFamily="18" charset="0"/>
              </a:rPr>
              <a:t>рацио-нальному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распоряжению имеющимися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средствами бюджета</a:t>
            </a:r>
          </a:p>
          <a:p>
            <a:pPr algn="ctr">
              <a:lnSpc>
                <a:spcPts val="1700"/>
              </a:lnSpc>
            </a:pPr>
            <a:endParaRPr lang="ru-RU" sz="14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endParaRPr lang="ru-RU" sz="1400" b="1" dirty="0" smtClean="0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2143108" y="2714620"/>
            <a:ext cx="5000660" cy="1143008"/>
          </a:xfrm>
          <a:prstGeom prst="triangle">
            <a:avLst>
              <a:gd name="adj" fmla="val 495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s://yt3.ggpht.com/a/AGF-l7_OXliFbSCKKzbgDBu5sE-AuyQBkd4czmFAJw=s9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1440000" cy="14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3357554" y="2928934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инструменты обеспечения устойчивости бюджета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71538" y="2643182"/>
            <a:ext cx="7143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 descr="https://www.psdgraphics.com/file/red-glossy-ball.jpg"/>
          <p:cNvPicPr>
            <a:picLocks noChangeAspect="1" noChangeArrowheads="1"/>
          </p:cNvPicPr>
          <p:nvPr/>
        </p:nvPicPr>
        <p:blipFill>
          <a:blip r:embed="rId3" cstate="print"/>
          <a:srcRect l="12632" r="11579" b="5263"/>
          <a:stretch>
            <a:fillRect/>
          </a:stretch>
        </p:blipFill>
        <p:spPr bwMode="auto">
          <a:xfrm>
            <a:off x="6858016" y="1214422"/>
            <a:ext cx="1440000" cy="14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o-smr.ru/wp-content/uploads/2019/03/depositphotos_7755211_original-881x1024-881x1024.jpg"/>
          <p:cNvPicPr>
            <a:picLocks noChangeAspect="1" noChangeArrowheads="1"/>
          </p:cNvPicPr>
          <p:nvPr/>
        </p:nvPicPr>
        <p:blipFill>
          <a:blip r:embed="rId2" cstate="print"/>
          <a:srcRect b="7173"/>
          <a:stretch>
            <a:fillRect/>
          </a:stretch>
        </p:blipFill>
        <p:spPr bwMode="auto">
          <a:xfrm>
            <a:off x="2071670" y="571480"/>
            <a:ext cx="5154527" cy="52901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71414"/>
            <a:ext cx="79928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успешной реализации предлагаемого бюджета на 2020 год и плановый период 2021 и 2022 годов необходимы: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214282" y="2928934"/>
            <a:ext cx="1643074" cy="2286016"/>
          </a:xfrm>
          <a:prstGeom prst="wedgeRoundRectCallout">
            <a:avLst>
              <a:gd name="adj1" fmla="val 97882"/>
              <a:gd name="adj2" fmla="val -4326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мобилизация всех возможных доходных источников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7358082" y="3071810"/>
            <a:ext cx="1571636" cy="2143140"/>
          </a:xfrm>
          <a:prstGeom prst="wedgeRoundRectCallout">
            <a:avLst>
              <a:gd name="adj1" fmla="val -91891"/>
              <a:gd name="adj2" fmla="val -4868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самое рачительное отношение к каждому бюджетному рублю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2500298" y="5643578"/>
            <a:ext cx="4357718" cy="1071570"/>
          </a:xfrm>
          <a:prstGeom prst="wedgeRoundRectCallout">
            <a:avLst>
              <a:gd name="adj1" fmla="val -6878"/>
              <a:gd name="adj2" fmla="val -9749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высокая ответственность всех причастных к управлению и распоряжению финансовыми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ресурсами района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22859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Благодарю 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4000496" y="1500174"/>
            <a:ext cx="4714908" cy="5214974"/>
          </a:xfrm>
          <a:prstGeom prst="triangle">
            <a:avLst>
              <a:gd name="adj" fmla="val 50857"/>
            </a:avLst>
          </a:prstGeom>
          <a:solidFill>
            <a:srgbClr val="FFCC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>
            <a:spLocks noChangeAspect="1"/>
          </p:cNvSpPr>
          <p:nvPr/>
        </p:nvSpPr>
        <p:spPr>
          <a:xfrm>
            <a:off x="857224" y="3357562"/>
            <a:ext cx="5929354" cy="71438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 algn="just">
              <a:lnSpc>
                <a:spcPts val="1200"/>
              </a:lnSpc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   Прогноз социально-экономического развития Курского муниципального района Ставропольского края на 2020 год и на период до 2022 года, утвержденным распоряжением администрации Курского муниципального района Ставропольского края от 28 октября 2019 года № 609</a:t>
            </a:r>
            <a:endParaRPr lang="ru-RU" sz="12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1142976" y="2571744"/>
            <a:ext cx="5715040" cy="736031"/>
          </a:xfrm>
          <a:prstGeom prst="roundRect">
            <a:avLst>
              <a:gd name="adj" fmla="val 46369"/>
            </a:avLst>
          </a:prstGeom>
          <a:solidFill>
            <a:srgbClr val="FF9966">
              <a:alpha val="81961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 algn="just">
              <a:lnSpc>
                <a:spcPts val="1200"/>
              </a:lnSpc>
            </a:pPr>
            <a:r>
              <a:rPr lang="ru-RU" sz="1200" dirty="0" smtClean="0">
                <a:solidFill>
                  <a:schemeClr val="tx1"/>
                </a:solidFill>
              </a:rPr>
              <a:t>   Положение о бюджетном процессе в Курском муниципальном районе Ставропольского края, утвержденный решением совета Курского муниципального района Ставропольского края от 24 ноября 2017 г. № 9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>
            <a:spLocks noChangeAspect="1"/>
          </p:cNvSpPr>
          <p:nvPr/>
        </p:nvSpPr>
        <p:spPr>
          <a:xfrm>
            <a:off x="1357290" y="1785926"/>
            <a:ext cx="5572164" cy="727807"/>
          </a:xfrm>
          <a:prstGeom prst="roundRect">
            <a:avLst>
              <a:gd name="adj" fmla="val 50000"/>
            </a:avLst>
          </a:prstGeom>
          <a:solidFill>
            <a:srgbClr val="FF0000">
              <a:alpha val="69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 algn="ctr">
              <a:lnSpc>
                <a:spcPts val="1700"/>
              </a:lnSpc>
            </a:pPr>
            <a:r>
              <a:rPr lang="ru-RU" sz="1200" dirty="0" smtClean="0">
                <a:solidFill>
                  <a:schemeClr val="tx1"/>
                </a:solidFill>
              </a:rPr>
              <a:t>Бюджетный кодекс Российской Федерации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21429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ОСНОВЫ СОСТАВЛЕНИЯ ПРОЕКТА БЮДЖЕТА</a:t>
            </a:r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357158" y="4929198"/>
            <a:ext cx="6215106" cy="714380"/>
          </a:xfrm>
          <a:prstGeom prst="roundRect">
            <a:avLst>
              <a:gd name="adj" fmla="val 44065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>
              <a:lnSpc>
                <a:spcPts val="1000"/>
              </a:lnSpc>
            </a:pPr>
            <a:endParaRPr lang="ru-RU" sz="1200" dirty="0" smtClean="0">
              <a:solidFill>
                <a:sysClr val="windowText" lastClr="000000"/>
              </a:solidFill>
              <a:cs typeface="Times New Roman" pitchFamily="18" charset="0"/>
            </a:endParaRPr>
          </a:p>
          <a:p>
            <a:pPr algn="just">
              <a:lnSpc>
                <a:spcPts val="1200"/>
              </a:lnSpc>
            </a:pPr>
            <a:r>
              <a:rPr lang="ru-RU" sz="1200" dirty="0" smtClean="0">
                <a:solidFill>
                  <a:sysClr val="windowText" lastClr="000000"/>
                </a:solidFill>
                <a:cs typeface="Times New Roman" pitchFamily="18" charset="0"/>
              </a:rPr>
              <a:t>   Основные направления бюджетной и налоговой политики Курского муниципального района Ставропольского края на 2020 год и плановый период 2021 и 2022 годов, утвержденные распоряжением администрации Курского муниципального района   от 20 сентября  2019 г. № 248-р</a:t>
            </a:r>
          </a:p>
          <a:p>
            <a:pPr>
              <a:lnSpc>
                <a:spcPts val="1000"/>
              </a:lnSpc>
            </a:pP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571472" y="4143380"/>
            <a:ext cx="6072230" cy="714380"/>
          </a:xfrm>
          <a:prstGeom prst="roundRect">
            <a:avLst>
              <a:gd name="adj" fmla="val 44065"/>
            </a:avLst>
          </a:prstGeom>
          <a:solidFill>
            <a:srgbClr val="99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 algn="just">
              <a:lnSpc>
                <a:spcPts val="1200"/>
              </a:lnSpc>
            </a:pPr>
            <a:r>
              <a:rPr lang="ru-RU" sz="1200" dirty="0" smtClean="0">
                <a:solidFill>
                  <a:sysClr val="windowText" lastClr="000000"/>
                </a:solidFill>
                <a:cs typeface="Times New Roman" pitchFamily="18" charset="0"/>
              </a:rPr>
              <a:t>   Основные направления долговой политики  Курского муниципального района Ставропольского края на 2020 год и плановый период 2021 и 2022  годов,  утвержденные распоряжением администрации Курского муниципального района  от 20 сентября  2019 г. № 249-р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>
            <a:spLocks noChangeAspect="1"/>
          </p:cNvSpPr>
          <p:nvPr/>
        </p:nvSpPr>
        <p:spPr>
          <a:xfrm>
            <a:off x="214282" y="5715016"/>
            <a:ext cx="6215106" cy="714380"/>
          </a:xfrm>
          <a:prstGeom prst="roundRect">
            <a:avLst>
              <a:gd name="adj" fmla="val 4406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 algn="just">
              <a:lnSpc>
                <a:spcPts val="1200"/>
              </a:lnSpc>
            </a:pPr>
            <a:r>
              <a:rPr lang="ru-RU" sz="1200" dirty="0" smtClean="0">
                <a:solidFill>
                  <a:schemeClr val="tx1"/>
                </a:solidFill>
              </a:rPr>
              <a:t>   Программа оздоровление муниципальных финансов Курского района Ставропольского края на 2018 - 2021 годы, утвержденная постановлением администрации Курского муниципального района  26 февраля 2019 г. № 120</a:t>
            </a:r>
            <a:endParaRPr lang="ru-RU" sz="12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5" y="979476"/>
          <a:ext cx="8858310" cy="5473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86"/>
                <a:gridCol w="1809761"/>
                <a:gridCol w="1350627"/>
                <a:gridCol w="1453326"/>
                <a:gridCol w="1384120"/>
                <a:gridCol w="1384090"/>
              </a:tblGrid>
              <a:tr h="80580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</a:p>
                    <a:p>
                      <a:pPr algn="ctr"/>
                      <a:r>
                        <a:rPr lang="ru-RU" sz="1400" dirty="0" smtClean="0"/>
                        <a:t> (решение от 07.12.2018 г.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№97)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</a:p>
                    <a:p>
                      <a:pPr algn="ctr"/>
                      <a:r>
                        <a:rPr lang="ru-RU" sz="1400" dirty="0" smtClean="0"/>
                        <a:t>(с учетом изменений)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 </a:t>
                      </a:r>
                    </a:p>
                    <a:p>
                      <a:pPr algn="ctr"/>
                      <a:r>
                        <a:rPr lang="ru-RU" sz="1400" dirty="0" smtClean="0"/>
                        <a:t>(проект)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 (проект)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2022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 (проект)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59012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Доходы, </a:t>
                      </a:r>
                    </a:p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из них: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1 304 636,57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1 328 479,00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486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 742,07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590 552,12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487 128,98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12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208 589,83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221 709,45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222 896,22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221 769,23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225 154,51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8961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дотации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220 969,00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220</a:t>
                      </a:r>
                      <a:r>
                        <a:rPr lang="ru-RU" sz="1600" b="0" baseline="0" dirty="0" smtClean="0">
                          <a:latin typeface="+mn-lt"/>
                          <a:cs typeface="Times New Roman" pitchFamily="18" charset="0"/>
                        </a:rPr>
                        <a:t> 969,00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440 115,00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393 951,00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398 874,00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13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субсидии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175 960,68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186 001,44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38 185,10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155 063,03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12 </a:t>
                      </a:r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496,32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486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субвенции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697 374,14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699 227,53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783 986,92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818 179,07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848 981,78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832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1 742,91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1 647,28</a:t>
                      </a:r>
                    </a:p>
                    <a:p>
                      <a:pPr algn="ctr"/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1 558,83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1 589,79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1 622,37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12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Расходы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1 304 636,57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1 355 920,52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1 486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 742,07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1 590 552,12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487 128,98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0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+mn-lt"/>
                          <a:cs typeface="Times New Roman" pitchFamily="18" charset="0"/>
                        </a:rPr>
                        <a:t>Источники </a:t>
                      </a:r>
                      <a:r>
                        <a:rPr lang="ru-RU" sz="1100" b="0" dirty="0" smtClean="0">
                          <a:latin typeface="+mn-lt"/>
                          <a:cs typeface="Times New Roman" pitchFamily="18" charset="0"/>
                        </a:rPr>
                        <a:t>дефицит «-»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err="1" smtClean="0">
                          <a:latin typeface="+mn-lt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100" b="0" dirty="0" smtClean="0">
                          <a:latin typeface="+mn-lt"/>
                          <a:cs typeface="Times New Roman" pitchFamily="18" charset="0"/>
                        </a:rPr>
                        <a:t> «+»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- 27 441,52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1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КУРСКОГО МУНИЦИПАЛЬНОГО РАЙОНА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3840" y="6429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cs typeface="Times New Roman" pitchFamily="18" charset="0"/>
              </a:rPr>
              <a:t>тыс. руб.</a:t>
            </a:r>
            <a:endParaRPr lang="ru-RU" sz="1400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kakfirma.com/wp-content/uploads/2013/07/5426.jpg"/>
          <p:cNvPicPr>
            <a:picLocks noChangeAspect="1" noChangeArrowheads="1"/>
          </p:cNvPicPr>
          <p:nvPr/>
        </p:nvPicPr>
        <p:blipFill>
          <a:blip r:embed="rId2" cstate="print"/>
          <a:srcRect t="15153" r="7937"/>
          <a:stretch>
            <a:fillRect/>
          </a:stretch>
        </p:blipFill>
        <p:spPr bwMode="auto">
          <a:xfrm>
            <a:off x="0" y="4143380"/>
            <a:ext cx="9144000" cy="2596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43608" y="7141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ОБЪЕМ ДОХОДОВ МЕСТНОГО БЮДЖЕТА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42908" y="3357562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Прогнозируемое увеличение поступлений налоговых и неналоговых доходов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786454"/>
            <a:ext cx="1437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endParaRPr lang="ru-RU" sz="3600" b="1" cap="none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4500570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3600" b="1" cap="none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635795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221 769,23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357958"/>
            <a:ext cx="142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208 589,83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2396" y="7143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00892" y="3786190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3600" b="1" cap="none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16" y="6357958"/>
            <a:ext cx="173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225 154,51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00364" y="5143512"/>
            <a:ext cx="11079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3600" b="1" cap="none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984" y="6357958"/>
            <a:ext cx="142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222 896,22</a:t>
            </a:r>
          </a:p>
        </p:txBody>
      </p:sp>
      <p:sp>
        <p:nvSpPr>
          <p:cNvPr id="20" name="TextBox 19"/>
          <p:cNvSpPr txBox="1"/>
          <p:nvPr/>
        </p:nvSpPr>
        <p:spPr>
          <a:xfrm rot="20417437">
            <a:off x="1301090" y="5374514"/>
            <a:ext cx="1428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+ 14 306,39</a:t>
            </a:r>
          </a:p>
        </p:txBody>
      </p:sp>
      <p:sp>
        <p:nvSpPr>
          <p:cNvPr id="21" name="TextBox 20"/>
          <p:cNvSpPr txBox="1"/>
          <p:nvPr/>
        </p:nvSpPr>
        <p:spPr>
          <a:xfrm rot="20691636">
            <a:off x="3448408" y="4395512"/>
            <a:ext cx="1428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+ 13 179,40</a:t>
            </a:r>
          </a:p>
        </p:txBody>
      </p:sp>
      <p:sp>
        <p:nvSpPr>
          <p:cNvPr id="22" name="TextBox 21"/>
          <p:cNvSpPr txBox="1"/>
          <p:nvPr/>
        </p:nvSpPr>
        <p:spPr>
          <a:xfrm rot="20930109">
            <a:off x="5234199" y="3706997"/>
            <a:ext cx="1428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+ 16 564,68</a:t>
            </a:r>
          </a:p>
        </p:txBody>
      </p:sp>
      <p:sp>
        <p:nvSpPr>
          <p:cNvPr id="23" name="Выгнутая вниз стрелка 22"/>
          <p:cNvSpPr/>
          <p:nvPr/>
        </p:nvSpPr>
        <p:spPr>
          <a:xfrm rot="20500996" flipV="1">
            <a:off x="614452" y="4462778"/>
            <a:ext cx="4843263" cy="599716"/>
          </a:xfrm>
          <a:prstGeom prst="curvedUpArrow">
            <a:avLst>
              <a:gd name="adj1" fmla="val 25000"/>
              <a:gd name="adj2" fmla="val 50000"/>
              <a:gd name="adj3" fmla="val 16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низ стрелка 23"/>
          <p:cNvSpPr/>
          <p:nvPr/>
        </p:nvSpPr>
        <p:spPr>
          <a:xfrm rot="20634879" flipV="1">
            <a:off x="192012" y="3925505"/>
            <a:ext cx="7317048" cy="873149"/>
          </a:xfrm>
          <a:prstGeom prst="curvedUpArrow">
            <a:avLst>
              <a:gd name="adj1" fmla="val 25000"/>
              <a:gd name="adj2" fmla="val 50000"/>
              <a:gd name="adj3" fmla="val 16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низ стрелка 24"/>
          <p:cNvSpPr/>
          <p:nvPr/>
        </p:nvSpPr>
        <p:spPr>
          <a:xfrm rot="20649687" flipV="1">
            <a:off x="1064899" y="5181620"/>
            <a:ext cx="2413160" cy="287030"/>
          </a:xfrm>
          <a:prstGeom prst="curvedUpArrow">
            <a:avLst>
              <a:gd name="adj1" fmla="val 25000"/>
              <a:gd name="adj2" fmla="val 50000"/>
              <a:gd name="adj3" fmla="val 16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142844" y="571480"/>
          <a:ext cx="9001156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500298" y="228599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486 742,07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720" y="2357430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налоговые и </a:t>
            </a:r>
          </a:p>
          <a:p>
            <a:pPr algn="ctr"/>
            <a:r>
              <a:rPr lang="ru-RU" sz="1600" dirty="0" smtClean="0">
                <a:cs typeface="Times New Roman" pitchFamily="18" charset="0"/>
              </a:rPr>
              <a:t>неналоговые доходов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86446" y="2357430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безвозмездные </a:t>
            </a:r>
          </a:p>
          <a:p>
            <a:pPr algn="ctr"/>
            <a:r>
              <a:rPr lang="ru-RU" sz="1600" dirty="0" smtClean="0">
                <a:cs typeface="Times New Roman" pitchFamily="18" charset="0"/>
              </a:rPr>
              <a:t>поступления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4282" y="1357298"/>
            <a:ext cx="1285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222 896,22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15,0% </a:t>
            </a: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1357298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263 845,85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85,0%</a:t>
            </a: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Левая фигурная скобка 32"/>
          <p:cNvSpPr/>
          <p:nvPr/>
        </p:nvSpPr>
        <p:spPr>
          <a:xfrm rot="16200000">
            <a:off x="4032795" y="-1675397"/>
            <a:ext cx="292592" cy="7786742"/>
          </a:xfrm>
          <a:prstGeom prst="leftBrace">
            <a:avLst>
              <a:gd name="adj1" fmla="val 8333"/>
              <a:gd name="adj2" fmla="val 50225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929322" y="2428868"/>
            <a:ext cx="214314" cy="214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71472" y="2428868"/>
            <a:ext cx="214314" cy="214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1"/>
          <p:cNvGraphicFramePr>
            <a:graphicFrameLocks/>
          </p:cNvGraphicFramePr>
          <p:nvPr/>
        </p:nvGraphicFramePr>
        <p:xfrm>
          <a:off x="-50800" y="-50800"/>
          <a:ext cx="9245600" cy="695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ПРОГНОЗ  ПОСТУПЛЕНИЯ  НАЛОГА  НА  ДОХОДЫ  ФИЗИЧЕСКИХ  ЛИЦ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1670" y="328612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+ 8 192,00</a:t>
            </a:r>
          </a:p>
        </p:txBody>
      </p:sp>
      <p:sp>
        <p:nvSpPr>
          <p:cNvPr id="11266" name="AutoShape 2" descr="https://suvorovski.ru/wp-content/uploads/2016/04/nalogovyy_vych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357158" y="2643182"/>
          <a:ext cx="835824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1756282" y="4958834"/>
            <a:ext cx="128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139 052,00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3327906" y="460165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147 244,00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4970980" y="438734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151 626,00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6614054" y="410159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156 044,00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2428860" y="3500438"/>
            <a:ext cx="1500198" cy="35719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ая прямоугольная выноска 3"/>
          <p:cNvSpPr/>
          <p:nvPr/>
        </p:nvSpPr>
        <p:spPr>
          <a:xfrm>
            <a:off x="3000364" y="1214422"/>
            <a:ext cx="4286280" cy="857256"/>
          </a:xfrm>
          <a:prstGeom prst="wedgeRoundRectCallout">
            <a:avLst>
              <a:gd name="adj1" fmla="val -48853"/>
              <a:gd name="adj2" fmla="val 18022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рост  обусловлен в первую очередь увеличением заработной платы работникам муниципальных учреждений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3840" y="6429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cs typeface="Times New Roman" pitchFamily="18" charset="0"/>
              </a:rPr>
              <a:t>тыс. руб.</a:t>
            </a:r>
            <a:endParaRPr lang="ru-RU" sz="1400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14282" y="500042"/>
          <a:ext cx="857256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00166" y="0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cs typeface="Times New Roman" pitchFamily="18" charset="0"/>
              </a:rPr>
              <a:t>Безвозмездные поступления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1571612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cs typeface="Times New Roman" pitchFamily="18" charset="0"/>
              </a:rPr>
              <a:t>+ </a:t>
            </a:r>
            <a:r>
              <a:rPr lang="ru-RU" sz="1600" b="1" dirty="0" smtClean="0">
                <a:cs typeface="Times New Roman" pitchFamily="18" charset="0"/>
              </a:rPr>
              <a:t>167 799,11</a:t>
            </a:r>
            <a:endParaRPr lang="ru-RU" sz="1600" dirty="0" smtClean="0">
              <a:cs typeface="Times New Roman" pitchFamily="18" charset="0"/>
            </a:endParaRPr>
          </a:p>
          <a:p>
            <a:pPr algn="ctr"/>
            <a:r>
              <a:rPr lang="ru-RU" sz="1600" dirty="0" smtClean="0">
                <a:cs typeface="Times New Roman" pitchFamily="18" charset="0"/>
              </a:rPr>
              <a:t>  или </a:t>
            </a:r>
            <a:r>
              <a:rPr lang="ru-RU" sz="1600" dirty="0" smtClean="0">
                <a:cs typeface="Times New Roman" pitchFamily="18" charset="0"/>
              </a:rPr>
              <a:t>15,3%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72462" y="571480"/>
            <a:ext cx="10715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cs typeface="Times New Roman" pitchFamily="18" charset="0"/>
              </a:rPr>
              <a:t>тыс.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3811012"/>
            <a:ext cx="8572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/>
              <a:t>  дотации на поддержку мер по обеспечению сбалансированности бюджетов</a:t>
            </a:r>
            <a:r>
              <a:rPr lang="ru-RU" sz="12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субсидии на обеспечение комплексного развития сельских территорий (в рамках  мероприятий «Современный облик сельских территорий»);</a:t>
            </a:r>
            <a:endParaRPr lang="ru-RU" sz="1200" dirty="0" smtClean="0"/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 субсидии на создание  дополнительных мест для детей в возрасте от 1,5 до 3 лет в образовательных организациях, осуществляющих образовательную деятельность по образовательным программам дошкольного образования;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 прочие субсидии на обеспечение деятельности центров образования цифрового и гуманитарного профилей;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 прочие субсидии на проведение антитеррористических мероприятий в муниципальных образовательных организациях;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 прочие субсидии проведение информационно-пропагандистских мероприятий, направленных на профилактику идеологии терроризма;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 субвенции на выполнение передаваемых полномочий субъектов Российской Федерации (ежегодная денежная выплата гражданам Российской Федерации, родившимся на территории Союза Советских Социалистических Республик, а также на иных территориях, которые на дату начала Великой Отечественной войны входили в его состав, не достигшим совершеннолетия на 3 сентября 1945 года и постоянно проживающим на территории Ставропольского края);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 субвенции на осуществление ежемесячной выплаты в связи с рождением (усыновлением) первого ребенка;</a:t>
            </a:r>
          </a:p>
          <a:p>
            <a:r>
              <a:rPr lang="ru-RU" sz="1200" dirty="0" smtClean="0"/>
              <a:t>субвенции на стимулирование развития приоритетных </a:t>
            </a:r>
            <a:r>
              <a:rPr lang="ru-RU" sz="1200" dirty="0" err="1" smtClean="0"/>
              <a:t>подотраслей</a:t>
            </a:r>
            <a:r>
              <a:rPr lang="ru-RU" sz="1200" dirty="0" smtClean="0"/>
              <a:t> агропромышленного комплекса и развитие малых форм хозяйствования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Соединительная линия уступом 14"/>
          <p:cNvCxnSpPr/>
          <p:nvPr/>
        </p:nvCxnSpPr>
        <p:spPr>
          <a:xfrm flipV="1">
            <a:off x="285720" y="1071546"/>
            <a:ext cx="2071702" cy="571504"/>
          </a:xfrm>
          <a:prstGeom prst="bentConnector3">
            <a:avLst>
              <a:gd name="adj1" fmla="val 6415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Диаграмма 3"/>
          <p:cNvGraphicFramePr/>
          <p:nvPr/>
        </p:nvGraphicFramePr>
        <p:xfrm>
          <a:off x="0" y="714356"/>
          <a:ext cx="885828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71472" y="0"/>
            <a:ext cx="8229600" cy="5111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СТРУКТУРА БЕЗВОЗМЕЗДНЫХ   ПОСТУПЛЕНИЙ НА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2020 год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214950"/>
            <a:ext cx="75724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составе иных межбюджетных трансфертов учтены следующие средства на: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содержание депутатов Государственной Думы и членов Совета Федерации и их помощников  - 1 042,93 тыс. рублей;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передаваемые полномочия из бюджетов поселений на содержание контрольно счетного органа  - 515,90 тыс. рублей.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0" y="3429000"/>
            <a:ext cx="1214446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cs typeface="Times New Roman" pitchFamily="18" charset="0"/>
              </a:rPr>
              <a:t>субвенции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786446" y="642918"/>
            <a:ext cx="1214446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cs typeface="Times New Roman" pitchFamily="18" charset="0"/>
              </a:rPr>
              <a:t>субсидии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857620" y="357166"/>
            <a:ext cx="2071702" cy="5000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cs typeface="Times New Roman" pitchFamily="18" charset="0"/>
              </a:rPr>
              <a:t>дотация на сбалансированность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143504" y="4429132"/>
            <a:ext cx="1071570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иные МБТ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 rot="16200000" flipV="1">
            <a:off x="4250529" y="1464455"/>
            <a:ext cx="1428760" cy="21431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 rot="16200000" flipH="1">
            <a:off x="4714876" y="3357562"/>
            <a:ext cx="1785950" cy="928694"/>
          </a:xfrm>
          <a:prstGeom prst="bentConnector3">
            <a:avLst>
              <a:gd name="adj1" fmla="val 10071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 rot="5400000" flipH="1" flipV="1">
            <a:off x="4857752" y="1428736"/>
            <a:ext cx="1500198" cy="50006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357950" y="2214554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1 042,93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6500826" y="3571876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515,90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928926" y="142873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417 348,00</a:t>
            </a:r>
          </a:p>
          <a:p>
            <a:r>
              <a:rPr lang="ru-RU" sz="1400" i="1" dirty="0" smtClean="0"/>
              <a:t>     </a:t>
            </a:r>
            <a:r>
              <a:rPr lang="ru-RU" sz="1400" i="1" dirty="0" smtClean="0">
                <a:solidFill>
                  <a:srgbClr val="FF0000"/>
                </a:solidFill>
              </a:rPr>
              <a:t>33,0</a:t>
            </a:r>
            <a:r>
              <a:rPr lang="ru-RU" sz="1400" i="1" dirty="0" smtClean="0">
                <a:solidFill>
                  <a:srgbClr val="FF0000"/>
                </a:solidFill>
              </a:rPr>
              <a:t>%</a:t>
            </a:r>
            <a:endParaRPr lang="ru-RU" sz="14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2000232" y="328612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783 986,92</a:t>
            </a:r>
            <a:endParaRPr lang="ru-RU" sz="1400" i="1" dirty="0" smtClean="0"/>
          </a:p>
          <a:p>
            <a:r>
              <a:rPr lang="ru-RU" sz="1400" i="1" dirty="0" smtClean="0"/>
              <a:t>      </a:t>
            </a:r>
            <a:r>
              <a:rPr lang="ru-RU" sz="1400" i="1" dirty="0" smtClean="0">
                <a:solidFill>
                  <a:srgbClr val="FF0000"/>
                </a:solidFill>
              </a:rPr>
              <a:t>62,0%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00496" y="785794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22 767,00 </a:t>
            </a:r>
          </a:p>
          <a:p>
            <a:r>
              <a:rPr lang="ru-RU" sz="1400" i="1" dirty="0" smtClean="0">
                <a:solidFill>
                  <a:srgbClr val="FF0000"/>
                </a:solidFill>
              </a:rPr>
              <a:t>    </a:t>
            </a:r>
            <a:r>
              <a:rPr lang="ru-RU" sz="1400" i="1" dirty="0" smtClean="0">
                <a:solidFill>
                  <a:srgbClr val="FF0000"/>
                </a:solidFill>
              </a:rPr>
              <a:t>1,8%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29322" y="857232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38 185,10</a:t>
            </a:r>
            <a:endParaRPr lang="ru-RU" sz="1400" i="1" dirty="0" smtClean="0"/>
          </a:p>
          <a:p>
            <a:r>
              <a:rPr lang="ru-RU" sz="1400" i="1" dirty="0" smtClean="0">
                <a:solidFill>
                  <a:srgbClr val="FF0000"/>
                </a:solidFill>
              </a:rPr>
              <a:t>      </a:t>
            </a:r>
            <a:r>
              <a:rPr lang="ru-RU" sz="1400" i="1" dirty="0" smtClean="0">
                <a:solidFill>
                  <a:srgbClr val="FF0000"/>
                </a:solidFill>
              </a:rPr>
              <a:t>3,0%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43504" y="4714884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1 558,83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03840" y="6429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cs typeface="Times New Roman" pitchFamily="18" charset="0"/>
              </a:rPr>
              <a:t>тыс. руб.</a:t>
            </a:r>
            <a:endParaRPr lang="ru-RU" sz="1400" i="1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5" y="979476"/>
          <a:ext cx="8858310" cy="5612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86"/>
                <a:gridCol w="1809761"/>
                <a:gridCol w="1350627"/>
                <a:gridCol w="1453326"/>
                <a:gridCol w="1384120"/>
                <a:gridCol w="1384090"/>
              </a:tblGrid>
              <a:tr h="80580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 </a:t>
                      </a:r>
                    </a:p>
                    <a:p>
                      <a:pPr algn="ctr"/>
                      <a:r>
                        <a:rPr lang="ru-RU" sz="1400" dirty="0" smtClean="0"/>
                        <a:t>(решение от 07.12.2018 г.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№97)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2019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(с учетом изменений)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 </a:t>
                      </a:r>
                    </a:p>
                    <a:p>
                      <a:pPr algn="ctr"/>
                      <a:r>
                        <a:rPr lang="ru-RU" sz="1400" dirty="0" smtClean="0"/>
                        <a:t>(проект)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 (проект)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2022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 (проект)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59012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Доходы, </a:t>
                      </a:r>
                    </a:p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из них: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1 304 636,57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1 328 479,00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1 486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 742,07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1 590 552,12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1 487 128,98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12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208 589,83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221 709,45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222 896,22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221 769,23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225 154,51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8961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дотации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220 969,00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220</a:t>
                      </a:r>
                      <a:r>
                        <a:rPr lang="ru-RU" sz="1600" b="0" baseline="0" dirty="0" smtClean="0">
                          <a:latin typeface="+mn-lt"/>
                          <a:cs typeface="Times New Roman" pitchFamily="18" charset="0"/>
                        </a:rPr>
                        <a:t> 969,00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440 115,00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393 951,00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398 874,00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13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субсидии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175 960,68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186 001,44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38 185,10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155 063,03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12 496,32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486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субвенции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697 374,14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699 227,53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783 986,92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818 179,07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848 981,78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832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1 742,91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1 647,28</a:t>
                      </a:r>
                    </a:p>
                    <a:p>
                      <a:pPr algn="ctr"/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1 558,83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1 589,79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1 622,37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012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Расходы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1 304 636,57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1 355 920,52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1 486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 742,07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1 590 552,12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1 487 128,98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0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+mn-lt"/>
                          <a:cs typeface="Times New Roman" pitchFamily="18" charset="0"/>
                        </a:rPr>
                        <a:t>Источники </a:t>
                      </a:r>
                      <a:r>
                        <a:rPr lang="ru-RU" sz="1100" b="0" dirty="0" smtClean="0">
                          <a:latin typeface="+mn-lt"/>
                          <a:cs typeface="Times New Roman" pitchFamily="18" charset="0"/>
                        </a:rPr>
                        <a:t>дефицит «-»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err="1" smtClean="0">
                          <a:latin typeface="+mn-lt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100" b="0" dirty="0" smtClean="0">
                          <a:latin typeface="+mn-lt"/>
                          <a:cs typeface="Times New Roman" pitchFamily="18" charset="0"/>
                        </a:rPr>
                        <a:t> «+»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- 27 441,52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+mn-lt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1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КУРСКОГО МУНИЦИПАЛЬНОГО РАЙОНА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3840" y="6429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cs typeface="Times New Roman" pitchFamily="18" charset="0"/>
              </a:rPr>
              <a:t>тыс. руб.</a:t>
            </a:r>
            <a:endParaRPr lang="ru-RU" sz="1400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3293</TotalTime>
  <Words>1823</Words>
  <Application>Microsoft Office PowerPoint</Application>
  <PresentationFormat>Экран (4:3)</PresentationFormat>
  <Paragraphs>349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Packard Bell</dc:creator>
  <cp:lastModifiedBy>Пользователь Windows</cp:lastModifiedBy>
  <cp:revision>471</cp:revision>
  <dcterms:created xsi:type="dcterms:W3CDTF">2017-11-19T23:35:06Z</dcterms:created>
  <dcterms:modified xsi:type="dcterms:W3CDTF">2019-12-06T13:51:35Z</dcterms:modified>
</cp:coreProperties>
</file>