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sldIdLst>
    <p:sldId id="277" r:id="rId2"/>
    <p:sldId id="293" r:id="rId3"/>
    <p:sldId id="258" r:id="rId4"/>
    <p:sldId id="259" r:id="rId5"/>
    <p:sldId id="282" r:id="rId6"/>
    <p:sldId id="260" r:id="rId7"/>
    <p:sldId id="279" r:id="rId8"/>
    <p:sldId id="305" r:id="rId9"/>
    <p:sldId id="295" r:id="rId10"/>
    <p:sldId id="285" r:id="rId11"/>
    <p:sldId id="287" r:id="rId12"/>
    <p:sldId id="296" r:id="rId13"/>
    <p:sldId id="289" r:id="rId14"/>
    <p:sldId id="297" r:id="rId15"/>
    <p:sldId id="299" r:id="rId16"/>
    <p:sldId id="302" r:id="rId17"/>
    <p:sldId id="303" r:id="rId18"/>
    <p:sldId id="266" r:id="rId19"/>
    <p:sldId id="304" r:id="rId20"/>
    <p:sldId id="291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66FFCC"/>
    <a:srgbClr val="CC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4107" autoAdjust="0"/>
    <p:restoredTop sz="92015" autoAdjust="0"/>
  </p:normalViewPr>
  <p:slideViewPr>
    <p:cSldViewPr>
      <p:cViewPr>
        <p:scale>
          <a:sx n="80" d="100"/>
          <a:sy n="80" d="100"/>
        </p:scale>
        <p:origin x="-2514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23373020559930069"/>
          <c:y val="0"/>
          <c:w val="0.58194444444444615"/>
          <c:h val="1"/>
        </c:manualLayout>
      </c:layout>
      <c:doughnutChart>
        <c:varyColors val="1"/>
        <c:ser>
          <c:idx val="0"/>
          <c:order val="0"/>
          <c:explosion val="28"/>
          <c:dPt>
            <c:idx val="0"/>
            <c:explosion val="1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"/>
            <c:explosion val="19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b="1" smtClean="0"/>
                      <a:t>16,</a:t>
                    </a:r>
                    <a:r>
                      <a:rPr lang="ru-RU" sz="2000" b="1" smtClean="0"/>
                      <a:t>7</a:t>
                    </a:r>
                    <a:r>
                      <a:rPr lang="en-US" sz="2000" b="1" smtClean="0"/>
                      <a:t>%</a:t>
                    </a:r>
                    <a:endParaRPr lang="en-US" sz="2000" b="1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b="1" smtClean="0"/>
                      <a:t>83,</a:t>
                    </a:r>
                    <a:r>
                      <a:rPr lang="ru-RU" sz="2000" b="1" smtClean="0"/>
                      <a:t>3</a:t>
                    </a:r>
                    <a:r>
                      <a:rPr lang="en-US" sz="2000" b="1" smtClean="0"/>
                      <a:t>%</a:t>
                    </a:r>
                    <a:endParaRPr lang="en-US" sz="2000" b="1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Val val="1"/>
            <c:showLeaderLines val="1"/>
          </c:dLbls>
          <c:val>
            <c:numRef>
              <c:f>Лист1!$A$1:$A$2</c:f>
              <c:numCache>
                <c:formatCode>0.0%</c:formatCode>
                <c:ptCount val="2"/>
                <c:pt idx="0">
                  <c:v>0.16100000000000125</c:v>
                </c:pt>
                <c:pt idx="1">
                  <c:v>0.83900000000000063</c:v>
                </c:pt>
              </c:numCache>
            </c:numRef>
          </c:val>
        </c:ser>
        <c:firstSliceAng val="0"/>
        <c:holeSize val="50"/>
      </c:doughnutChart>
      <c:spPr>
        <a:noFill/>
        <a:ln w="25400">
          <a:noFill/>
        </a:ln>
      </c:spPr>
    </c:plotArea>
    <c:plotVisOnly val="1"/>
  </c:chart>
  <c:txPr>
    <a:bodyPr/>
    <a:lstStyle/>
    <a:p>
      <a:pPr>
        <a:defRPr>
          <a:latin typeface="Calibri" pitchFamily="34" charset="0"/>
          <a:cs typeface="Calibri" pitchFamily="34" charset="0"/>
        </a:defRPr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4857103018372728"/>
          <c:y val="4.7968749999999998E-2"/>
          <c:w val="0.82851230314960556"/>
          <c:h val="0.783237204724409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 w="114300" prst="artDeco"/>
            </a:sp3d>
          </c:spPr>
          <c:dPt>
            <c:idx val="0"/>
            <c:spPr>
              <a:solidFill>
                <a:schemeClr val="accent1">
                  <a:lumMod val="75000"/>
                </a:schemeClr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14300" prst="artDeco"/>
              </a:sp3d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14300" prst="artDeco"/>
              </a:sp3d>
            </c:spPr>
          </c:dPt>
          <c:dLbls>
            <c:dLbl>
              <c:idx val="0"/>
              <c:layout>
                <c:manualLayout>
                  <c:x val="3.8194003224060239E-17"/>
                  <c:y val="-6.72514619883040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547,45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-2.0833333333333376E-3"/>
                  <c:y val="-8.187134502923998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53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387,82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Норматив</c:v>
                </c:pt>
                <c:pt idx="1">
                  <c:v>Фактические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53547.450000000012</c:v>
                </c:pt>
                <c:pt idx="1">
                  <c:v>53387.82</c:v>
                </c:pt>
              </c:numCache>
            </c:numRef>
          </c:val>
        </c:ser>
        <c:shape val="box"/>
        <c:axId val="180617984"/>
        <c:axId val="180619520"/>
        <c:axId val="0"/>
      </c:bar3DChart>
      <c:catAx>
        <c:axId val="180617984"/>
        <c:scaling>
          <c:orientation val="minMax"/>
        </c:scaling>
        <c:axPos val="b"/>
        <c:tickLblPos val="nextTo"/>
        <c:crossAx val="180619520"/>
        <c:crosses val="autoZero"/>
        <c:auto val="1"/>
        <c:lblAlgn val="ctr"/>
        <c:lblOffset val="100"/>
      </c:catAx>
      <c:valAx>
        <c:axId val="180619520"/>
        <c:scaling>
          <c:orientation val="minMax"/>
          <c:min val="53000"/>
        </c:scaling>
        <c:axPos val="l"/>
        <c:majorGridlines/>
        <c:numFmt formatCode="General" sourceLinked="1"/>
        <c:tickLblPos val="nextTo"/>
        <c:crossAx val="18061798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5277777777777782E-2"/>
          <c:y val="0.19146921975662198"/>
          <c:w val="0.43424376640419954"/>
          <c:h val="0.643324098376595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5"/>
          <c:dLbls>
            <c:dLbl>
              <c:idx val="0"/>
              <c:layout>
                <c:manualLayout>
                  <c:x val="-7.8582130358705413E-2"/>
                  <c:y val="0.21429715461703733"/>
                </c:manualLayout>
              </c:layout>
              <c:showVal val="1"/>
            </c:dLbl>
            <c:dLbl>
              <c:idx val="1"/>
              <c:layout>
                <c:manualLayout>
                  <c:x val="8.2953740157480568E-2"/>
                  <c:y val="7.4721575996182302E-2"/>
                </c:manualLayout>
              </c:layout>
              <c:showVal val="1"/>
            </c:dLbl>
            <c:dLbl>
              <c:idx val="2"/>
              <c:layout>
                <c:manualLayout>
                  <c:x val="2.616786964129484E-2"/>
                  <c:y val="4.0450817227392029E-2"/>
                </c:manualLayout>
              </c:layout>
              <c:showVal val="1"/>
            </c:dLbl>
            <c:dLbl>
              <c:idx val="3"/>
              <c:layout>
                <c:manualLayout>
                  <c:x val="-1.4260498687664084E-2"/>
                  <c:y val="9.2828680505845834E-2"/>
                </c:manualLayout>
              </c:layout>
              <c:showVal val="1"/>
            </c:dLbl>
            <c:dLbl>
              <c:idx val="6"/>
              <c:layout>
                <c:manualLayout>
                  <c:x val="-2.6546916010498686E-3"/>
                  <c:y val="1.1078799809114781E-3"/>
                </c:manualLayout>
              </c:layout>
              <c:showVal val="1"/>
            </c:dLbl>
            <c:dLbl>
              <c:idx val="8"/>
              <c:layout>
                <c:manualLayout>
                  <c:x val="-4.4499125109361333E-2"/>
                  <c:y val="8.9435695538058243E-3"/>
                </c:manualLayout>
              </c:layout>
              <c:showVal val="1"/>
            </c:dLbl>
            <c:dLbl>
              <c:idx val="9"/>
              <c:layout>
                <c:manualLayout>
                  <c:x val="-0.10664271653543322"/>
                  <c:y val="-2.9529050345979478E-3"/>
                </c:manualLayout>
              </c:layout>
              <c:showVal val="1"/>
            </c:dLbl>
            <c:dLbl>
              <c:idx val="10"/>
              <c:layout>
                <c:manualLayout>
                  <c:x val="-3.8467410323709601E-2"/>
                  <c:y val="-3.689289549033644E-2"/>
                </c:manualLayout>
              </c:layout>
              <c:showVal val="1"/>
            </c:dLbl>
            <c:dLbl>
              <c:idx val="11"/>
              <c:layout>
                <c:manualLayout>
                  <c:x val="7.8574475065616808E-2"/>
                  <c:y val="-1.7828382247673631E-3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Лист1!$A$2:$A$13</c:f>
              <c:strCache>
                <c:ptCount val="12"/>
                <c:pt idx="0">
                  <c:v>налог на доходы физических лиц</c:v>
                </c:pt>
                <c:pt idx="1">
                  <c:v>доходы от уплаты акцизов</c:v>
                </c:pt>
                <c:pt idx="2">
                  <c:v>единный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госпошлина</c:v>
                </c:pt>
                <c:pt idx="6">
                  <c:v>доходы от использования имущества, находящегося в муниципальной собственности</c:v>
                </c:pt>
                <c:pt idx="7">
                  <c:v>плата за негативное воздействие на окружающую среду</c:v>
                </c:pt>
                <c:pt idx="8">
                  <c:v>доходы от оказания платных услуг</c:v>
                </c:pt>
                <c:pt idx="9">
                  <c:v>доходы от продажи материальных и нематериальных активов</c:v>
                </c:pt>
                <c:pt idx="10">
                  <c:v>штрафы</c:v>
                </c:pt>
                <c:pt idx="11">
                  <c:v>прочие неналоговые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57.7</c:v>
                </c:pt>
                <c:pt idx="1">
                  <c:v>2.2000000000000002</c:v>
                </c:pt>
                <c:pt idx="2">
                  <c:v>3.8</c:v>
                </c:pt>
                <c:pt idx="3">
                  <c:v>4</c:v>
                </c:pt>
                <c:pt idx="4">
                  <c:v>1.0000000000000005E-2</c:v>
                </c:pt>
                <c:pt idx="5">
                  <c:v>1.8</c:v>
                </c:pt>
                <c:pt idx="6">
                  <c:v>11.3</c:v>
                </c:pt>
                <c:pt idx="7">
                  <c:v>0.1</c:v>
                </c:pt>
                <c:pt idx="8">
                  <c:v>16.399999999999999</c:v>
                </c:pt>
                <c:pt idx="9">
                  <c:v>0.9</c:v>
                </c:pt>
                <c:pt idx="10">
                  <c:v>1.7</c:v>
                </c:pt>
                <c:pt idx="11">
                  <c:v>0.1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3238681102362206"/>
          <c:y val="0.16978510498687671"/>
          <c:w val="0.46622430008748988"/>
          <c:h val="0.71468459198282031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>
          <a:latin typeface="Calibri" pitchFamily="34" charset="0"/>
          <a:cs typeface="Calibri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2018 год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CC99FF"/>
            </a:solidFill>
          </c:spPr>
          <c:dPt>
            <c:idx val="0"/>
            <c:explosion val="8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spPr>
              <a:solidFill>
                <a:srgbClr val="FF9966"/>
              </a:solidFill>
            </c:spPr>
          </c:dPt>
          <c:cat>
            <c:strRef>
              <c:f>Лист1!$A$2:$A$3</c:f>
              <c:strCache>
                <c:ptCount val="2"/>
                <c:pt idx="0">
                  <c:v>налоговые и неналоговые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211006.24000000011</c:v>
                </c:pt>
                <c:pt idx="1">
                  <c:v>1054048.6000000001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>
          <a:latin typeface="Calibri" pitchFamily="34" charset="0"/>
          <a:cs typeface="Calibri" pitchFamily="34" charset="0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2017 год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explosion val="6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spPr>
              <a:solidFill>
                <a:srgbClr val="FF9966"/>
              </a:solidFill>
            </c:spPr>
          </c:dPt>
          <c:cat>
            <c:strRef>
              <c:f>Лист1!$A$2:$A$3</c:f>
              <c:strCache>
                <c:ptCount val="2"/>
                <c:pt idx="0">
                  <c:v>налоговые и неналоговые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194943.5</c:v>
                </c:pt>
                <c:pt idx="1">
                  <c:v>1013244.3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>
          <a:latin typeface="Calibri" pitchFamily="34" charset="0"/>
          <a:cs typeface="Calibri" pitchFamily="34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6957993936102841"/>
          <c:y val="2.3952095808383235E-2"/>
          <c:w val="0.77654075029414682"/>
          <c:h val="0.70044703508171324"/>
        </c:manualLayout>
      </c:layout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назначено</c:v>
                </c:pt>
              </c:strCache>
            </c:strRef>
          </c:tx>
          <c:dLbls>
            <c:dLbl>
              <c:idx val="0"/>
              <c:layout>
                <c:manualLayout>
                  <c:x val="-4.8170083265453856E-2"/>
                  <c:y val="-5.6714895763887635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Calibri" pitchFamily="34" charset="0"/>
                        <a:cs typeface="Calibri" pitchFamily="34" charset="0"/>
                      </a:defRPr>
                    </a:pPr>
                    <a:r>
                      <a:rPr lang="ru-RU" dirty="0" smtClean="0"/>
                      <a:t> 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279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525,3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pPr>
                <a:solidFill>
                  <a:schemeClr val="bg1"/>
                </a:solidFill>
              </c:spPr>
              <c:showVal val="1"/>
            </c:dLbl>
            <c:dLbl>
              <c:idx val="1"/>
              <c:layout>
                <c:manualLayout>
                  <c:x val="3.5514526201466189E-2"/>
                  <c:y val="-1.7964071856287504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latin typeface="Calibri" pitchFamily="34" charset="0"/>
                        <a:cs typeface="Calibri" pitchFamily="34" charset="0"/>
                      </a:defRPr>
                    </a:pPr>
                    <a:r>
                      <a:rPr lang="ru-RU" dirty="0" smtClean="0"/>
                      <a:t>  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219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650,33</a:t>
                    </a:r>
                    <a:endParaRPr lang="en-US" dirty="0"/>
                  </a:p>
                </c:rich>
              </c:tx>
              <c:spPr>
                <a:solidFill>
                  <a:prstClr val="white"/>
                </a:solidFill>
              </c:spPr>
              <c:showVal val="1"/>
            </c:dLbl>
            <c:txPr>
              <a:bodyPr/>
              <a:lstStyle/>
              <a:p>
                <a:pPr>
                  <a:defRPr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1279525.3</c:v>
                </c:pt>
                <c:pt idx="1">
                  <c:v>1219650.33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исполнено</c:v>
                </c:pt>
              </c:strCache>
            </c:strRef>
          </c:tx>
          <c:dLbls>
            <c:dLbl>
              <c:idx val="0"/>
              <c:layout>
                <c:manualLayout>
                  <c:x val="-3.8968798081274382E-2"/>
                  <c:y val="-8.840916052541500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273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690,78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8.6015363381301765E-2"/>
                  <c:y val="-3.59281437125748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199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833,59</a:t>
                    </a:r>
                    <a:endParaRPr lang="en-US" dirty="0"/>
                  </a:p>
                </c:rich>
              </c:tx>
              <c:showVal val="1"/>
            </c:dLbl>
            <c:spPr>
              <a:solidFill>
                <a:prstClr val="white"/>
              </a:solidFill>
            </c:spPr>
            <c:txPr>
              <a:bodyPr/>
              <a:lstStyle/>
              <a:p>
                <a:pPr>
                  <a:defRPr>
                    <a:latin typeface="Calibri" pitchFamily="34" charset="0"/>
                    <a:cs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1273690.78</c:v>
                </c:pt>
                <c:pt idx="1">
                  <c:v>1199833.5900000001</c:v>
                </c:pt>
              </c:numCache>
            </c:numRef>
          </c:val>
        </c:ser>
        <c:shape val="cone"/>
        <c:axId val="179700096"/>
        <c:axId val="179701632"/>
        <c:axId val="0"/>
      </c:bar3DChart>
      <c:catAx>
        <c:axId val="179700096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179701632"/>
        <c:crosses val="autoZero"/>
        <c:auto val="1"/>
        <c:lblAlgn val="ctr"/>
        <c:lblOffset val="100"/>
      </c:catAx>
      <c:valAx>
        <c:axId val="179701632"/>
        <c:scaling>
          <c:orientation val="minMax"/>
          <c:max val="1300000"/>
          <c:min val="1000000"/>
        </c:scaling>
        <c:axPos val="b"/>
        <c:majorGridlines/>
        <c:numFmt formatCode="General" sourceLinked="1"/>
        <c:tickLblPos val="nextTo"/>
        <c:crossAx val="179700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2294110326726477"/>
          <c:y val="0.83911499834975734"/>
          <c:w val="0.63104387274866736"/>
          <c:h val="5.1421467053460422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0"/>
    </c:view3D>
    <c:plotArea>
      <c:layout>
        <c:manualLayout>
          <c:layoutTarget val="inner"/>
          <c:xMode val="edge"/>
          <c:yMode val="edge"/>
          <c:x val="0.12404735345581802"/>
          <c:y val="4.1263440860215064E-2"/>
          <c:w val="0.66918667979002622"/>
          <c:h val="0.83235458470916857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непрограммная часть</c:v>
                </c:pt>
              </c:strCache>
            </c:strRef>
          </c:tx>
          <c:dLbls>
            <c:dLbl>
              <c:idx val="0"/>
              <c:layout>
                <c:manualLayout>
                  <c:x val="-8.1944553805774284E-2"/>
                  <c:y val="6.7567567567567571E-3"/>
                </c:manualLayout>
              </c:layout>
              <c:showVal val="1"/>
            </c:dLbl>
            <c:dLbl>
              <c:idx val="1"/>
              <c:layout>
                <c:manualLayout>
                  <c:x val="-9.5833333333333368E-2"/>
                  <c:y val="-2.2522522522522592E-3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назначено</c:v>
                </c:pt>
                <c:pt idx="1">
                  <c:v>исполнено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55341.71</c:v>
                </c:pt>
                <c:pt idx="1">
                  <c:v>55256.86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программная часть</c:v>
                </c:pt>
              </c:strCache>
            </c:strRef>
          </c:tx>
          <c:dLbls>
            <c:dLbl>
              <c:idx val="0"/>
              <c:layout>
                <c:manualLayout>
                  <c:x val="7.3611111111111113E-2"/>
                  <c:y val="-0.36936936936937176"/>
                </c:manualLayout>
              </c:layout>
              <c:showVal val="1"/>
            </c:dLbl>
            <c:dLbl>
              <c:idx val="1"/>
              <c:layout>
                <c:manualLayout>
                  <c:x val="0.14027777777777778"/>
                  <c:y val="-0.3536036036036038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назначено</c:v>
                </c:pt>
                <c:pt idx="1">
                  <c:v>исполнено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1224183.5900000001</c:v>
                </c:pt>
                <c:pt idx="1">
                  <c:v>1218433.92</c:v>
                </c:pt>
              </c:numCache>
            </c:numRef>
          </c:val>
        </c:ser>
        <c:shape val="cylinder"/>
        <c:axId val="179969408"/>
        <c:axId val="179979392"/>
        <c:axId val="0"/>
      </c:bar3DChart>
      <c:catAx>
        <c:axId val="179969408"/>
        <c:scaling>
          <c:orientation val="minMax"/>
        </c:scaling>
        <c:axPos val="b"/>
        <c:tickLblPos val="nextTo"/>
        <c:crossAx val="179979392"/>
        <c:crosses val="autoZero"/>
        <c:auto val="1"/>
        <c:lblAlgn val="ctr"/>
        <c:lblOffset val="100"/>
      </c:catAx>
      <c:valAx>
        <c:axId val="179979392"/>
        <c:scaling>
          <c:orientation val="minMax"/>
        </c:scaling>
        <c:axPos val="l"/>
        <c:majorGridlines/>
        <c:numFmt formatCode="General" sourceLinked="1"/>
        <c:tickLblPos val="nextTo"/>
        <c:crossAx val="179969408"/>
        <c:crosses val="autoZero"/>
        <c:crossBetween val="between"/>
        <c:majorUnit val="100000"/>
      </c:valAx>
    </c:plotArea>
    <c:legend>
      <c:legendPos val="r"/>
      <c:layout>
        <c:manualLayout>
          <c:xMode val="edge"/>
          <c:yMode val="edge"/>
          <c:x val="0.70851181102362204"/>
          <c:y val="0.64318389636779505"/>
          <c:w val="0.2609326334208224"/>
          <c:h val="0.1159260835638791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38472222222222263"/>
          <c:y val="0"/>
          <c:w val="0.61508048993875752"/>
          <c:h val="0.933333333333333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91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020,21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557,3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718,07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936,8</a:t>
                    </a:r>
                    <a:r>
                      <a:rPr lang="ru-RU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0.26031933508311461"/>
                  <c:y val="-9.14826480023330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690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789,22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7.465277777777779E-2"/>
                  <c:y val="8.87308253135030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54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973,01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6.7708333333333565E-2"/>
                  <c:y val="-7.83597258675998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330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161,1</a:t>
                    </a:r>
                    <a:r>
                      <a:rPr lang="ru-RU" dirty="0" smtClean="0"/>
                      <a:t>0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-4.8412237532808725E-2"/>
                  <c:y val="-1.299139690871973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434,07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>
                <c:manualLayout>
                  <c:x val="5.0080927384077104E-3"/>
                  <c:y val="-3.87553222513852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101</a:t>
                    </a:r>
                    <a:r>
                      <a:rPr lang="ru-RU" dirty="0" smtClean="0"/>
                      <a:t>,00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 - 99,9%</c:v>
                </c:pt>
                <c:pt idx="1">
                  <c:v>национальная безопасность - 100,0%</c:v>
                </c:pt>
                <c:pt idx="2">
                  <c:v>национальная экономика - 89,1%</c:v>
                </c:pt>
                <c:pt idx="3">
                  <c:v>жилищно-коммунальное хозяйство - 100,0%</c:v>
                </c:pt>
                <c:pt idx="4">
                  <c:v>образование - 99,9%</c:v>
                </c:pt>
                <c:pt idx="5">
                  <c:v>культура, кинематография - 99,8%</c:v>
                </c:pt>
                <c:pt idx="6">
                  <c:v>социальная политика - 99,7%</c:v>
                </c:pt>
                <c:pt idx="7">
                  <c:v>физическая культура и спорт - 100,0%</c:v>
                </c:pt>
                <c:pt idx="8">
                  <c:v>межбюджетные трансферты - 100,0%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91020.209999999992</c:v>
                </c:pt>
                <c:pt idx="1">
                  <c:v>3557.3</c:v>
                </c:pt>
                <c:pt idx="2">
                  <c:v>31718.07</c:v>
                </c:pt>
                <c:pt idx="3">
                  <c:v>936.8</c:v>
                </c:pt>
                <c:pt idx="4">
                  <c:v>690789.22</c:v>
                </c:pt>
                <c:pt idx="5">
                  <c:v>54973.01</c:v>
                </c:pt>
                <c:pt idx="6">
                  <c:v>330161.09999999998</c:v>
                </c:pt>
                <c:pt idx="7">
                  <c:v>5434.07</c:v>
                </c:pt>
                <c:pt idx="8">
                  <c:v>65101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"/>
          <c:y val="0.19071886847477398"/>
          <c:w val="0.33214173228346539"/>
          <c:h val="0.61671041119860226"/>
        </c:manualLayout>
      </c:layout>
      <c:txPr>
        <a:bodyPr/>
        <a:lstStyle/>
        <a:p>
          <a:pPr>
            <a:defRPr sz="1600">
              <a:latin typeface="Calibri" pitchFamily="34" charset="0"/>
              <a:cs typeface="Calibri" pitchFamily="34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10"/>
      <c:perspective val="10"/>
    </c:view3D>
    <c:plotArea>
      <c:layout>
        <c:manualLayout>
          <c:layoutTarget val="inner"/>
          <c:xMode val="edge"/>
          <c:yMode val="edge"/>
          <c:x val="0.11741826679559764"/>
          <c:y val="4.1361788617886176E-2"/>
          <c:w val="0.7699880278123129"/>
          <c:h val="0.83117053965815424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92D050"/>
              </a:solidFill>
            </c:spPr>
          </c:dPt>
          <c:dPt>
            <c:idx val="1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3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4.3859649122807015E-3"/>
                  <c:y val="-5.28455284552845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283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505,05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-2.03252032520325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349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272,6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9239766081871469E-3"/>
                  <c:y val="-2.439024390243902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263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461,9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2163742690058485E-2"/>
                  <c:y val="-3.86178861788617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377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451,23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22,2% Квартал 1</c:v>
                </c:pt>
                <c:pt idx="1">
                  <c:v>27,4% Квартал 2</c:v>
                </c:pt>
                <c:pt idx="2">
                  <c:v>20,7% Квартал 3</c:v>
                </c:pt>
                <c:pt idx="3">
                  <c:v>29,6% Квартал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283505.05</c:v>
                </c:pt>
                <c:pt idx="1">
                  <c:v>349272.6</c:v>
                </c:pt>
                <c:pt idx="2">
                  <c:v>263461.90000000002</c:v>
                </c:pt>
                <c:pt idx="3">
                  <c:v>377451.23000000021</c:v>
                </c:pt>
              </c:numCache>
            </c:numRef>
          </c:val>
        </c:ser>
        <c:shape val="box"/>
        <c:axId val="180627328"/>
        <c:axId val="180628864"/>
        <c:axId val="179976832"/>
      </c:bar3DChart>
      <c:catAx>
        <c:axId val="180627328"/>
        <c:scaling>
          <c:orientation val="minMax"/>
        </c:scaling>
        <c:axPos val="b"/>
        <c:tickLblPos val="nextTo"/>
        <c:crossAx val="180628864"/>
        <c:crosses val="autoZero"/>
        <c:auto val="1"/>
        <c:lblAlgn val="ctr"/>
        <c:lblOffset val="100"/>
      </c:catAx>
      <c:valAx>
        <c:axId val="180628864"/>
        <c:scaling>
          <c:orientation val="minMax"/>
        </c:scaling>
        <c:axPos val="l"/>
        <c:majorGridlines/>
        <c:numFmt formatCode="General" sourceLinked="1"/>
        <c:tickLblPos val="nextTo"/>
        <c:crossAx val="180627328"/>
        <c:crosses val="autoZero"/>
        <c:crossBetween val="between"/>
      </c:valAx>
      <c:serAx>
        <c:axId val="179976832"/>
        <c:scaling>
          <c:orientation val="minMax"/>
        </c:scaling>
        <c:delete val="1"/>
        <c:axPos val="b"/>
        <c:tickLblPos val="nextTo"/>
        <c:crossAx val="180628864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6666666666666701E-2"/>
          <c:y val="7.5949367088607597E-2"/>
          <c:w val="0.59421806649168851"/>
          <c:h val="0.9008438818565400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5873593131367092"/>
                  <c:y val="-6.9685039370078784E-3"/>
                </c:manualLayout>
              </c:layout>
              <c:showVal val="1"/>
            </c:dLbl>
            <c:dLbl>
              <c:idx val="1"/>
              <c:layout>
                <c:manualLayout>
                  <c:x val="0.11381616360454944"/>
                  <c:y val="1.3069869430878133E-2"/>
                </c:manualLayout>
              </c:layout>
              <c:showVal val="1"/>
            </c:dLbl>
            <c:dLbl>
              <c:idx val="2"/>
              <c:layout>
                <c:manualLayout>
                  <c:x val="5.5409339457567812E-2"/>
                  <c:y val="7.1852221004020278E-2"/>
                </c:manualLayout>
              </c:layout>
              <c:showVal val="1"/>
            </c:dLbl>
            <c:dLbl>
              <c:idx val="7"/>
              <c:layout>
                <c:manualLayout>
                  <c:x val="0.12752941819772573"/>
                  <c:y val="-4.6248380344861867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расходы по заработной плате и начисления на нее</c:v>
                </c:pt>
                <c:pt idx="1">
                  <c:v>оплата работ, услуг (услуги связи, коммунальные услуги, услуги по содержаниею имущества)</c:v>
                </c:pt>
                <c:pt idx="2">
                  <c:v>безвозмездные перечисления (в т. ч. господдержка сельского хозяйства)</c:v>
                </c:pt>
                <c:pt idx="3">
                  <c:v>межбюджетные трансферты (дотации поселениям) </c:v>
                </c:pt>
                <c:pt idx="4">
                  <c:v>социальное обеспечение </c:v>
                </c:pt>
                <c:pt idx="5">
                  <c:v>прочие расходы (налоги) </c:v>
                </c:pt>
                <c:pt idx="6">
                  <c:v>увеличение стоимости основных средств</c:v>
                </c:pt>
                <c:pt idx="7">
                  <c:v>продукты питания, горюче-смазочные материалы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599549.32999999996</c:v>
                </c:pt>
                <c:pt idx="1">
                  <c:v>159165.70000000001</c:v>
                </c:pt>
                <c:pt idx="2">
                  <c:v>37894.810000000012</c:v>
                </c:pt>
                <c:pt idx="3">
                  <c:v>65101</c:v>
                </c:pt>
                <c:pt idx="4">
                  <c:v>313238.63999999996</c:v>
                </c:pt>
                <c:pt idx="5">
                  <c:v>14533.869999999959</c:v>
                </c:pt>
                <c:pt idx="6">
                  <c:v>22802.02</c:v>
                </c:pt>
                <c:pt idx="7">
                  <c:v>61405.41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9838473315835516"/>
          <c:y val="1.0405661317651777E-3"/>
          <c:w val="0.40022637795275751"/>
          <c:h val="0.99895943386823483"/>
        </c:manualLayout>
      </c:layout>
      <c:txPr>
        <a:bodyPr/>
        <a:lstStyle/>
        <a:p>
          <a:pPr>
            <a:lnSpc>
              <a:spcPts val="1920"/>
            </a:lnSpc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342473-457F-4589-8238-DEFE5E62994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53C4BF-B3FD-4A2D-87E2-DB56467D826C}">
      <dgm:prSet phldrT="[Текст]"/>
      <dgm:spPr/>
      <dgm:t>
        <a:bodyPr/>
        <a:lstStyle/>
        <a:p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F6D58820-CD3B-4CEA-92F1-3DD172155B9D}" type="parTrans" cxnId="{4E95574F-26B7-4180-B359-B0D6194EF120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95F3E8C4-E261-4481-AD0B-3B5EEA9E5FF5}" type="sibTrans" cxnId="{4E95574F-26B7-4180-B359-B0D6194EF120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3A065F04-F106-4850-9501-A683DFD19E6E}">
      <dgm:prSet phldrT="[Текст]"/>
      <dgm:spPr/>
      <dgm:t>
        <a:bodyPr/>
        <a:lstStyle/>
        <a:p>
          <a:r>
            <a:rPr lang="ru-RU" dirty="0" smtClean="0">
              <a:latin typeface="Calibri" pitchFamily="34" charset="0"/>
              <a:cs typeface="Calibri" pitchFamily="34" charset="0"/>
            </a:rPr>
            <a:t>+ 56 867,05</a:t>
          </a:r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AFA03E78-1EF1-4B1F-8876-7960C70E9725}" type="parTrans" cxnId="{284F564B-7A39-410E-BCD2-B0563BE832D9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C337B557-7C9B-4FA1-9858-80BAABECB2D6}" type="sibTrans" cxnId="{284F564B-7A39-410E-BCD2-B0563BE832D9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541B7A2E-5AF9-4BAE-8D85-5F5B8B0FE54A}">
      <dgm:prSet phldrT="[Текст]"/>
      <dgm:spPr/>
      <dgm:t>
        <a:bodyPr/>
        <a:lstStyle/>
        <a:p>
          <a:r>
            <a:rPr lang="ru-RU" dirty="0" smtClean="0">
              <a:latin typeface="Calibri" pitchFamily="34" charset="0"/>
              <a:cs typeface="Calibri" pitchFamily="34" charset="0"/>
            </a:rPr>
            <a:t>+ 4,7%</a:t>
          </a:r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84F2F8ED-0A1D-4365-9AD8-B83A431A1D9B}" type="parTrans" cxnId="{DD7544B0-362B-42DD-ABDD-DC5507895EBE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3418E205-0EDF-4810-8130-79B76A91C7F7}" type="sibTrans" cxnId="{DD7544B0-362B-42DD-ABDD-DC5507895EBE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8ED0FC07-C356-4EF1-9F75-66058550A615}">
      <dgm:prSet phldrT="[Текст]"/>
      <dgm:spPr/>
      <dgm:t>
        <a:bodyPr/>
        <a:lstStyle/>
        <a:p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0D9441FF-F303-4560-884B-CDCB653FAB05}" type="parTrans" cxnId="{EFE0C640-5603-4DE5-B077-7F8F50065253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88D459E7-8B4F-462F-BCDB-6B1CA096C746}" type="sibTrans" cxnId="{EFE0C640-5603-4DE5-B077-7F8F50065253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8CE2B8BF-F63E-4892-A834-01B430050068}">
      <dgm:prSet phldrT="[Текст]"/>
      <dgm:spPr/>
      <dgm:t>
        <a:bodyPr/>
        <a:lstStyle/>
        <a:p>
          <a:r>
            <a:rPr lang="ru-RU" dirty="0" smtClean="0">
              <a:latin typeface="Calibri" pitchFamily="34" charset="0"/>
              <a:cs typeface="Calibri" pitchFamily="34" charset="0"/>
            </a:rPr>
            <a:t>1 208 187,80</a:t>
          </a:r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5CCA387E-99CD-4DB5-9D6C-3C08B3CC49F9}" type="parTrans" cxnId="{1047645C-6404-43C6-982D-2B971EF50227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4CC35933-70E0-44B7-AC3B-66DB33DFC014}" type="sibTrans" cxnId="{1047645C-6404-43C6-982D-2B971EF50227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7FB33428-83D0-4D6D-8CC0-7A0CBA7EFD34}">
      <dgm:prSet phldrT="[Текст]"/>
      <dgm:spPr/>
      <dgm:t>
        <a:bodyPr/>
        <a:lstStyle/>
        <a:p>
          <a:r>
            <a:rPr lang="ru-RU" dirty="0" smtClean="0">
              <a:latin typeface="Calibri" pitchFamily="34" charset="0"/>
              <a:cs typeface="Calibri" pitchFamily="34" charset="0"/>
            </a:rPr>
            <a:t>1 265 054,85</a:t>
          </a:r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5F852973-19AB-4820-B55E-8ADE15BFA564}" type="sibTrans" cxnId="{9B6A7F84-FA01-4891-BAE1-878BCD6338D9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839D7688-1470-4EE1-81BB-B75C3A144FDF}" type="parTrans" cxnId="{9B6A7F84-FA01-4891-BAE1-878BCD6338D9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5E4DF130-B879-43FB-B485-2072E069D86E}">
      <dgm:prSet phldrT="[Текст]"/>
      <dgm:spPr/>
      <dgm:t>
        <a:bodyPr/>
        <a:lstStyle/>
        <a:p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10CED272-A41F-40C8-B24D-2B2A82AA260D}" type="sibTrans" cxnId="{D0FF330C-12EC-45C8-A1CF-C9E51FE1E3CE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E9D5A6CA-C0CD-4D53-AFD8-A8D62682D76D}" type="parTrans" cxnId="{D0FF330C-12EC-45C8-A1CF-C9E51FE1E3CE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B93DA92A-4251-462A-BAD6-920F5C9D6BB2}" type="pres">
      <dgm:prSet presAssocID="{35342473-457F-4589-8238-DEFE5E62994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9831C9-D640-4D3B-A968-727B07582D5B}" type="pres">
      <dgm:prSet presAssocID="{5E4DF130-B879-43FB-B485-2072E069D86E}" presName="composite" presStyleCnt="0"/>
      <dgm:spPr/>
    </dgm:pt>
    <dgm:pt modelId="{351D06B5-4A59-4CD6-830F-8FB6BCB6A4E1}" type="pres">
      <dgm:prSet presAssocID="{5E4DF130-B879-43FB-B485-2072E069D86E}" presName="parentText" presStyleLbl="alignNode1" presStyleIdx="0" presStyleCnt="3" custAng="108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C3404-07CD-44D4-9F9B-7F1061ED9CE6}" type="pres">
      <dgm:prSet presAssocID="{5E4DF130-B879-43FB-B485-2072E069D86E}" presName="descendantText" presStyleLbl="alignAcc1" presStyleIdx="0" presStyleCnt="3" custScaleY="100000" custLinFactNeighborX="-168" custLinFactNeighborY="56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66752-8634-4650-A9C8-69D3A37CA375}" type="pres">
      <dgm:prSet presAssocID="{10CED272-A41F-40C8-B24D-2B2A82AA260D}" presName="sp" presStyleCnt="0"/>
      <dgm:spPr/>
    </dgm:pt>
    <dgm:pt modelId="{E744EB96-DEF5-4F2A-8283-12DBAE920B24}" type="pres">
      <dgm:prSet presAssocID="{8553C4BF-B3FD-4A2D-87E2-DB56467D826C}" presName="composite" presStyleCnt="0"/>
      <dgm:spPr/>
    </dgm:pt>
    <dgm:pt modelId="{44252A41-0E0E-43C7-9EBA-3BE059FA583A}" type="pres">
      <dgm:prSet presAssocID="{8553C4BF-B3FD-4A2D-87E2-DB56467D826C}" presName="parentText" presStyleLbl="alignNode1" presStyleIdx="1" presStyleCnt="3" custAng="10800000" custScaleY="1020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30E59-2EC4-421D-8276-6A8E67318C2E}" type="pres">
      <dgm:prSet presAssocID="{8553C4BF-B3FD-4A2D-87E2-DB56467D826C}" presName="descendantText" presStyleLbl="alignAcc1" presStyleIdx="1" presStyleCnt="3" custLinFactNeighborX="-168" custLinFactNeighborY="549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5787B-71AA-414E-83E2-362C9A96F5C5}" type="pres">
      <dgm:prSet presAssocID="{95F3E8C4-E261-4481-AD0B-3B5EEA9E5FF5}" presName="sp" presStyleCnt="0"/>
      <dgm:spPr/>
    </dgm:pt>
    <dgm:pt modelId="{4820851C-87FC-44D6-B10A-7AF7654FCC08}" type="pres">
      <dgm:prSet presAssocID="{8ED0FC07-C356-4EF1-9F75-66058550A615}" presName="composite" presStyleCnt="0"/>
      <dgm:spPr/>
    </dgm:pt>
    <dgm:pt modelId="{6506A5FC-BB32-4A16-A9A7-7E0E5C5C276E}" type="pres">
      <dgm:prSet presAssocID="{8ED0FC07-C356-4EF1-9F75-66058550A615}" presName="parentText" presStyleLbl="alignNode1" presStyleIdx="2" presStyleCnt="3" custAng="108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F4BCE9-08F7-4536-9CAA-832C5265CC0E}" type="pres">
      <dgm:prSet presAssocID="{8ED0FC07-C356-4EF1-9F75-66058550A615}" presName="descendantText" presStyleLbl="alignAcc1" presStyleIdx="2" presStyleCnt="3" custLinFactNeighborX="-168" custLinFactNeighborY="53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95574F-26B7-4180-B359-B0D6194EF120}" srcId="{35342473-457F-4589-8238-DEFE5E629947}" destId="{8553C4BF-B3FD-4A2D-87E2-DB56467D826C}" srcOrd="1" destOrd="0" parTransId="{F6D58820-CD3B-4CEA-92F1-3DD172155B9D}" sibTransId="{95F3E8C4-E261-4481-AD0B-3B5EEA9E5FF5}"/>
    <dgm:cxn modelId="{1047645C-6404-43C6-982D-2B971EF50227}" srcId="{8ED0FC07-C356-4EF1-9F75-66058550A615}" destId="{8CE2B8BF-F63E-4892-A834-01B430050068}" srcOrd="0" destOrd="0" parTransId="{5CCA387E-99CD-4DB5-9D6C-3C08B3CC49F9}" sibTransId="{4CC35933-70E0-44B7-AC3B-66DB33DFC014}"/>
    <dgm:cxn modelId="{284F564B-7A39-410E-BCD2-B0563BE832D9}" srcId="{8553C4BF-B3FD-4A2D-87E2-DB56467D826C}" destId="{3A065F04-F106-4850-9501-A683DFD19E6E}" srcOrd="0" destOrd="0" parTransId="{AFA03E78-1EF1-4B1F-8876-7960C70E9725}" sibTransId="{C337B557-7C9B-4FA1-9858-80BAABECB2D6}"/>
    <dgm:cxn modelId="{512A41D7-8D1A-4980-B74B-AC264AFF4ABF}" type="presOf" srcId="{8ED0FC07-C356-4EF1-9F75-66058550A615}" destId="{6506A5FC-BB32-4A16-A9A7-7E0E5C5C276E}" srcOrd="0" destOrd="0" presId="urn:microsoft.com/office/officeart/2005/8/layout/chevron2"/>
    <dgm:cxn modelId="{BDF67B12-F40C-4EEA-8964-D7331DCDB750}" type="presOf" srcId="{8553C4BF-B3FD-4A2D-87E2-DB56467D826C}" destId="{44252A41-0E0E-43C7-9EBA-3BE059FA583A}" srcOrd="0" destOrd="0" presId="urn:microsoft.com/office/officeart/2005/8/layout/chevron2"/>
    <dgm:cxn modelId="{9B6A7F84-FA01-4891-BAE1-878BCD6338D9}" srcId="{5E4DF130-B879-43FB-B485-2072E069D86E}" destId="{7FB33428-83D0-4D6D-8CC0-7A0CBA7EFD34}" srcOrd="0" destOrd="0" parTransId="{839D7688-1470-4EE1-81BB-B75C3A144FDF}" sibTransId="{5F852973-19AB-4820-B55E-8ADE15BFA564}"/>
    <dgm:cxn modelId="{E2830377-C0B9-4437-A72E-5D1E0BB98BA0}" type="presOf" srcId="{541B7A2E-5AF9-4BAE-8D85-5F5B8B0FE54A}" destId="{91430E59-2EC4-421D-8276-6A8E67318C2E}" srcOrd="0" destOrd="1" presId="urn:microsoft.com/office/officeart/2005/8/layout/chevron2"/>
    <dgm:cxn modelId="{E607153A-3F2E-4920-86AE-CA73C74486B8}" type="presOf" srcId="{8CE2B8BF-F63E-4892-A834-01B430050068}" destId="{3FF4BCE9-08F7-4536-9CAA-832C5265CC0E}" srcOrd="0" destOrd="0" presId="urn:microsoft.com/office/officeart/2005/8/layout/chevron2"/>
    <dgm:cxn modelId="{3A405458-8908-499B-988D-9B78D9032271}" type="presOf" srcId="{5E4DF130-B879-43FB-B485-2072E069D86E}" destId="{351D06B5-4A59-4CD6-830F-8FB6BCB6A4E1}" srcOrd="0" destOrd="0" presId="urn:microsoft.com/office/officeart/2005/8/layout/chevron2"/>
    <dgm:cxn modelId="{2F4B19F6-B193-422F-8731-BF1650216F47}" type="presOf" srcId="{7FB33428-83D0-4D6D-8CC0-7A0CBA7EFD34}" destId="{31FC3404-07CD-44D4-9F9B-7F1061ED9CE6}" srcOrd="0" destOrd="0" presId="urn:microsoft.com/office/officeart/2005/8/layout/chevron2"/>
    <dgm:cxn modelId="{C6FB27B6-DCA9-4AE5-B711-7733BADB75FA}" type="presOf" srcId="{35342473-457F-4589-8238-DEFE5E629947}" destId="{B93DA92A-4251-462A-BAD6-920F5C9D6BB2}" srcOrd="0" destOrd="0" presId="urn:microsoft.com/office/officeart/2005/8/layout/chevron2"/>
    <dgm:cxn modelId="{EFE0C640-5603-4DE5-B077-7F8F50065253}" srcId="{35342473-457F-4589-8238-DEFE5E629947}" destId="{8ED0FC07-C356-4EF1-9F75-66058550A615}" srcOrd="2" destOrd="0" parTransId="{0D9441FF-F303-4560-884B-CDCB653FAB05}" sibTransId="{88D459E7-8B4F-462F-BCDB-6B1CA096C746}"/>
    <dgm:cxn modelId="{0E7AC6AB-8DD4-4D21-8634-DFBE2DC075C5}" type="presOf" srcId="{3A065F04-F106-4850-9501-A683DFD19E6E}" destId="{91430E59-2EC4-421D-8276-6A8E67318C2E}" srcOrd="0" destOrd="0" presId="urn:microsoft.com/office/officeart/2005/8/layout/chevron2"/>
    <dgm:cxn modelId="{DD7544B0-362B-42DD-ABDD-DC5507895EBE}" srcId="{8553C4BF-B3FD-4A2D-87E2-DB56467D826C}" destId="{541B7A2E-5AF9-4BAE-8D85-5F5B8B0FE54A}" srcOrd="1" destOrd="0" parTransId="{84F2F8ED-0A1D-4365-9AD8-B83A431A1D9B}" sibTransId="{3418E205-0EDF-4810-8130-79B76A91C7F7}"/>
    <dgm:cxn modelId="{D0FF330C-12EC-45C8-A1CF-C9E51FE1E3CE}" srcId="{35342473-457F-4589-8238-DEFE5E629947}" destId="{5E4DF130-B879-43FB-B485-2072E069D86E}" srcOrd="0" destOrd="0" parTransId="{E9D5A6CA-C0CD-4D53-AFD8-A8D62682D76D}" sibTransId="{10CED272-A41F-40C8-B24D-2B2A82AA260D}"/>
    <dgm:cxn modelId="{19D9F61D-A423-4560-B48E-104C1AF5DA93}" type="presParOf" srcId="{B93DA92A-4251-462A-BAD6-920F5C9D6BB2}" destId="{829831C9-D640-4D3B-A968-727B07582D5B}" srcOrd="0" destOrd="0" presId="urn:microsoft.com/office/officeart/2005/8/layout/chevron2"/>
    <dgm:cxn modelId="{E6F251A9-2E09-4B10-99DA-5C38A2643576}" type="presParOf" srcId="{829831C9-D640-4D3B-A968-727B07582D5B}" destId="{351D06B5-4A59-4CD6-830F-8FB6BCB6A4E1}" srcOrd="0" destOrd="0" presId="urn:microsoft.com/office/officeart/2005/8/layout/chevron2"/>
    <dgm:cxn modelId="{F13A8778-B4D0-4D79-9748-8FF459F20D69}" type="presParOf" srcId="{829831C9-D640-4D3B-A968-727B07582D5B}" destId="{31FC3404-07CD-44D4-9F9B-7F1061ED9CE6}" srcOrd="1" destOrd="0" presId="urn:microsoft.com/office/officeart/2005/8/layout/chevron2"/>
    <dgm:cxn modelId="{8FAB28B4-50DA-45AA-B9D6-89827F3615E1}" type="presParOf" srcId="{B93DA92A-4251-462A-BAD6-920F5C9D6BB2}" destId="{F4B66752-8634-4650-A9C8-69D3A37CA375}" srcOrd="1" destOrd="0" presId="urn:microsoft.com/office/officeart/2005/8/layout/chevron2"/>
    <dgm:cxn modelId="{E284438E-C81C-41E8-98F4-ED4CF5001CB5}" type="presParOf" srcId="{B93DA92A-4251-462A-BAD6-920F5C9D6BB2}" destId="{E744EB96-DEF5-4F2A-8283-12DBAE920B24}" srcOrd="2" destOrd="0" presId="urn:microsoft.com/office/officeart/2005/8/layout/chevron2"/>
    <dgm:cxn modelId="{2B4A0332-97D4-45B5-B2B0-AF6E39489E6D}" type="presParOf" srcId="{E744EB96-DEF5-4F2A-8283-12DBAE920B24}" destId="{44252A41-0E0E-43C7-9EBA-3BE059FA583A}" srcOrd="0" destOrd="0" presId="urn:microsoft.com/office/officeart/2005/8/layout/chevron2"/>
    <dgm:cxn modelId="{075ECD96-3FD7-479E-83A5-88DC4F1585AA}" type="presParOf" srcId="{E744EB96-DEF5-4F2A-8283-12DBAE920B24}" destId="{91430E59-2EC4-421D-8276-6A8E67318C2E}" srcOrd="1" destOrd="0" presId="urn:microsoft.com/office/officeart/2005/8/layout/chevron2"/>
    <dgm:cxn modelId="{7C969E6D-BED3-4553-B60B-55A9B799C9FC}" type="presParOf" srcId="{B93DA92A-4251-462A-BAD6-920F5C9D6BB2}" destId="{4B85787B-71AA-414E-83E2-362C9A96F5C5}" srcOrd="3" destOrd="0" presId="urn:microsoft.com/office/officeart/2005/8/layout/chevron2"/>
    <dgm:cxn modelId="{8E4B6AB7-38B6-465C-803D-AAE562285330}" type="presParOf" srcId="{B93DA92A-4251-462A-BAD6-920F5C9D6BB2}" destId="{4820851C-87FC-44D6-B10A-7AF7654FCC08}" srcOrd="4" destOrd="0" presId="urn:microsoft.com/office/officeart/2005/8/layout/chevron2"/>
    <dgm:cxn modelId="{3992842F-98E3-4B27-8328-4FFC88752B0F}" type="presParOf" srcId="{4820851C-87FC-44D6-B10A-7AF7654FCC08}" destId="{6506A5FC-BB32-4A16-A9A7-7E0E5C5C276E}" srcOrd="0" destOrd="0" presId="urn:microsoft.com/office/officeart/2005/8/layout/chevron2"/>
    <dgm:cxn modelId="{97ED1D6A-8D14-4917-989D-954696053A53}" type="presParOf" srcId="{4820851C-87FC-44D6-B10A-7AF7654FCC08}" destId="{3FF4BCE9-08F7-4536-9CAA-832C5265CC0E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342473-457F-4589-8238-DEFE5E62994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4DF130-B879-43FB-B485-2072E069D86E}">
      <dgm:prSet phldrT="[Текст]"/>
      <dgm:spPr/>
      <dgm:t>
        <a:bodyPr/>
        <a:lstStyle/>
        <a:p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E9D5A6CA-C0CD-4D53-AFD8-A8D62682D76D}" type="parTrans" cxnId="{D0FF330C-12EC-45C8-A1CF-C9E51FE1E3CE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10CED272-A41F-40C8-B24D-2B2A82AA260D}" type="sibTrans" cxnId="{D0FF330C-12EC-45C8-A1CF-C9E51FE1E3CE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7FB33428-83D0-4D6D-8CC0-7A0CBA7EFD34}">
      <dgm:prSet phldrT="[Текст]"/>
      <dgm:spPr/>
      <dgm:t>
        <a:bodyPr/>
        <a:lstStyle/>
        <a:p>
          <a:r>
            <a:rPr lang="ru-RU" dirty="0" smtClean="0">
              <a:latin typeface="Calibri" pitchFamily="34" charset="0"/>
              <a:cs typeface="Calibri" pitchFamily="34" charset="0"/>
            </a:rPr>
            <a:t>211 006,24 </a:t>
          </a:r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839D7688-1470-4EE1-81BB-B75C3A144FDF}" type="parTrans" cxnId="{9B6A7F84-FA01-4891-BAE1-878BCD6338D9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5F852973-19AB-4820-B55E-8ADE15BFA564}" type="sibTrans" cxnId="{9B6A7F84-FA01-4891-BAE1-878BCD6338D9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8553C4BF-B3FD-4A2D-87E2-DB56467D826C}">
      <dgm:prSet phldrT="[Текст]"/>
      <dgm:spPr/>
      <dgm:t>
        <a:bodyPr/>
        <a:lstStyle/>
        <a:p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F6D58820-CD3B-4CEA-92F1-3DD172155B9D}" type="parTrans" cxnId="{4E95574F-26B7-4180-B359-B0D6194EF120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95F3E8C4-E261-4481-AD0B-3B5EEA9E5FF5}" type="sibTrans" cxnId="{4E95574F-26B7-4180-B359-B0D6194EF120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3A065F04-F106-4850-9501-A683DFD19E6E}">
      <dgm:prSet phldrT="[Текст]"/>
      <dgm:spPr/>
      <dgm:t>
        <a:bodyPr/>
        <a:lstStyle/>
        <a:p>
          <a:r>
            <a:rPr lang="ru-RU" dirty="0" smtClean="0">
              <a:latin typeface="Calibri" pitchFamily="34" charset="0"/>
              <a:cs typeface="Calibri" pitchFamily="34" charset="0"/>
            </a:rPr>
            <a:t>+ 16 062,74</a:t>
          </a:r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AFA03E78-1EF1-4B1F-8876-7960C70E9725}" type="parTrans" cxnId="{284F564B-7A39-410E-BCD2-B0563BE832D9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C337B557-7C9B-4FA1-9858-80BAABECB2D6}" type="sibTrans" cxnId="{284F564B-7A39-410E-BCD2-B0563BE832D9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541B7A2E-5AF9-4BAE-8D85-5F5B8B0FE54A}">
      <dgm:prSet phldrT="[Текст]"/>
      <dgm:spPr/>
      <dgm:t>
        <a:bodyPr/>
        <a:lstStyle/>
        <a:p>
          <a:r>
            <a:rPr lang="ru-RU" dirty="0" smtClean="0">
              <a:latin typeface="Calibri" pitchFamily="34" charset="0"/>
              <a:cs typeface="Calibri" pitchFamily="34" charset="0"/>
            </a:rPr>
            <a:t>+ 8,2%</a:t>
          </a:r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84F2F8ED-0A1D-4365-9AD8-B83A431A1D9B}" type="parTrans" cxnId="{DD7544B0-362B-42DD-ABDD-DC5507895EBE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3418E205-0EDF-4810-8130-79B76A91C7F7}" type="sibTrans" cxnId="{DD7544B0-362B-42DD-ABDD-DC5507895EBE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8ED0FC07-C356-4EF1-9F75-66058550A615}">
      <dgm:prSet phldrT="[Текст]"/>
      <dgm:spPr/>
      <dgm:t>
        <a:bodyPr/>
        <a:lstStyle/>
        <a:p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0D9441FF-F303-4560-884B-CDCB653FAB05}" type="parTrans" cxnId="{EFE0C640-5603-4DE5-B077-7F8F50065253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88D459E7-8B4F-462F-BCDB-6B1CA096C746}" type="sibTrans" cxnId="{EFE0C640-5603-4DE5-B077-7F8F50065253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8CE2B8BF-F63E-4892-A834-01B430050068}">
      <dgm:prSet phldrT="[Текст]"/>
      <dgm:spPr/>
      <dgm:t>
        <a:bodyPr/>
        <a:lstStyle/>
        <a:p>
          <a:r>
            <a:rPr lang="ru-RU" dirty="0" smtClean="0">
              <a:latin typeface="Calibri" pitchFamily="34" charset="0"/>
              <a:cs typeface="Calibri" pitchFamily="34" charset="0"/>
            </a:rPr>
            <a:t>194 943,50</a:t>
          </a:r>
          <a:endParaRPr lang="ru-RU" dirty="0">
            <a:latin typeface="Calibri" pitchFamily="34" charset="0"/>
            <a:cs typeface="Calibri" pitchFamily="34" charset="0"/>
          </a:endParaRPr>
        </a:p>
      </dgm:t>
    </dgm:pt>
    <dgm:pt modelId="{5CCA387E-99CD-4DB5-9D6C-3C08B3CC49F9}" type="parTrans" cxnId="{1047645C-6404-43C6-982D-2B971EF50227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4CC35933-70E0-44B7-AC3B-66DB33DFC014}" type="sibTrans" cxnId="{1047645C-6404-43C6-982D-2B971EF50227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B93DA92A-4251-462A-BAD6-920F5C9D6BB2}" type="pres">
      <dgm:prSet presAssocID="{35342473-457F-4589-8238-DEFE5E62994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9831C9-D640-4D3B-A968-727B07582D5B}" type="pres">
      <dgm:prSet presAssocID="{5E4DF130-B879-43FB-B485-2072E069D86E}" presName="composite" presStyleCnt="0"/>
      <dgm:spPr/>
    </dgm:pt>
    <dgm:pt modelId="{351D06B5-4A59-4CD6-830F-8FB6BCB6A4E1}" type="pres">
      <dgm:prSet presAssocID="{5E4DF130-B879-43FB-B485-2072E069D86E}" presName="parentText" presStyleLbl="alignNode1" presStyleIdx="0" presStyleCnt="3" custAng="108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C3404-07CD-44D4-9F9B-7F1061ED9CE6}" type="pres">
      <dgm:prSet presAssocID="{5E4DF130-B879-43FB-B485-2072E069D86E}" presName="descendantText" presStyleLbl="alignAcc1" presStyleIdx="0" presStyleCnt="3" custLinFactNeighborX="-326" custLinFactNeighborY="56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66752-8634-4650-A9C8-69D3A37CA375}" type="pres">
      <dgm:prSet presAssocID="{10CED272-A41F-40C8-B24D-2B2A82AA260D}" presName="sp" presStyleCnt="0"/>
      <dgm:spPr/>
    </dgm:pt>
    <dgm:pt modelId="{E744EB96-DEF5-4F2A-8283-12DBAE920B24}" type="pres">
      <dgm:prSet presAssocID="{8553C4BF-B3FD-4A2D-87E2-DB56467D826C}" presName="composite" presStyleCnt="0"/>
      <dgm:spPr/>
    </dgm:pt>
    <dgm:pt modelId="{44252A41-0E0E-43C7-9EBA-3BE059FA583A}" type="pres">
      <dgm:prSet presAssocID="{8553C4BF-B3FD-4A2D-87E2-DB56467D826C}" presName="parentText" presStyleLbl="alignNode1" presStyleIdx="1" presStyleCnt="3" custAng="108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30E59-2EC4-421D-8276-6A8E67318C2E}" type="pres">
      <dgm:prSet presAssocID="{8553C4BF-B3FD-4A2D-87E2-DB56467D826C}" presName="descendantText" presStyleLbl="alignAcc1" presStyleIdx="1" presStyleCnt="3" custLinFactNeighborX="-326" custLinFactNeighborY="550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5787B-71AA-414E-83E2-362C9A96F5C5}" type="pres">
      <dgm:prSet presAssocID="{95F3E8C4-E261-4481-AD0B-3B5EEA9E5FF5}" presName="sp" presStyleCnt="0"/>
      <dgm:spPr/>
    </dgm:pt>
    <dgm:pt modelId="{4820851C-87FC-44D6-B10A-7AF7654FCC08}" type="pres">
      <dgm:prSet presAssocID="{8ED0FC07-C356-4EF1-9F75-66058550A615}" presName="composite" presStyleCnt="0"/>
      <dgm:spPr/>
    </dgm:pt>
    <dgm:pt modelId="{6506A5FC-BB32-4A16-A9A7-7E0E5C5C276E}" type="pres">
      <dgm:prSet presAssocID="{8ED0FC07-C356-4EF1-9F75-66058550A615}" presName="parentText" presStyleLbl="alignNode1" presStyleIdx="2" presStyleCnt="3" custAng="108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F4BCE9-08F7-4536-9CAA-832C5265CC0E}" type="pres">
      <dgm:prSet presAssocID="{8ED0FC07-C356-4EF1-9F75-66058550A615}" presName="descendantText" presStyleLbl="alignAcc1" presStyleIdx="2" presStyleCnt="3" custLinFactNeighborX="-326" custLinFactNeighborY="54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95574F-26B7-4180-B359-B0D6194EF120}" srcId="{35342473-457F-4589-8238-DEFE5E629947}" destId="{8553C4BF-B3FD-4A2D-87E2-DB56467D826C}" srcOrd="1" destOrd="0" parTransId="{F6D58820-CD3B-4CEA-92F1-3DD172155B9D}" sibTransId="{95F3E8C4-E261-4481-AD0B-3B5EEA9E5FF5}"/>
    <dgm:cxn modelId="{FB55C9EB-DE0D-4C41-BB78-1D4BDD821231}" type="presOf" srcId="{7FB33428-83D0-4D6D-8CC0-7A0CBA7EFD34}" destId="{31FC3404-07CD-44D4-9F9B-7F1061ED9CE6}" srcOrd="0" destOrd="0" presId="urn:microsoft.com/office/officeart/2005/8/layout/chevron2"/>
    <dgm:cxn modelId="{1047645C-6404-43C6-982D-2B971EF50227}" srcId="{8ED0FC07-C356-4EF1-9F75-66058550A615}" destId="{8CE2B8BF-F63E-4892-A834-01B430050068}" srcOrd="0" destOrd="0" parTransId="{5CCA387E-99CD-4DB5-9D6C-3C08B3CC49F9}" sibTransId="{4CC35933-70E0-44B7-AC3B-66DB33DFC014}"/>
    <dgm:cxn modelId="{284F564B-7A39-410E-BCD2-B0563BE832D9}" srcId="{8553C4BF-B3FD-4A2D-87E2-DB56467D826C}" destId="{3A065F04-F106-4850-9501-A683DFD19E6E}" srcOrd="0" destOrd="0" parTransId="{AFA03E78-1EF1-4B1F-8876-7960C70E9725}" sibTransId="{C337B557-7C9B-4FA1-9858-80BAABECB2D6}"/>
    <dgm:cxn modelId="{F397E08D-7B5A-41E0-B22E-F9A052860C49}" type="presOf" srcId="{8CE2B8BF-F63E-4892-A834-01B430050068}" destId="{3FF4BCE9-08F7-4536-9CAA-832C5265CC0E}" srcOrd="0" destOrd="0" presId="urn:microsoft.com/office/officeart/2005/8/layout/chevron2"/>
    <dgm:cxn modelId="{9B6A7F84-FA01-4891-BAE1-878BCD6338D9}" srcId="{5E4DF130-B879-43FB-B485-2072E069D86E}" destId="{7FB33428-83D0-4D6D-8CC0-7A0CBA7EFD34}" srcOrd="0" destOrd="0" parTransId="{839D7688-1470-4EE1-81BB-B75C3A144FDF}" sibTransId="{5F852973-19AB-4820-B55E-8ADE15BFA564}"/>
    <dgm:cxn modelId="{7E691554-12FC-47C2-86C6-C286963ACC9D}" type="presOf" srcId="{35342473-457F-4589-8238-DEFE5E629947}" destId="{B93DA92A-4251-462A-BAD6-920F5C9D6BB2}" srcOrd="0" destOrd="0" presId="urn:microsoft.com/office/officeart/2005/8/layout/chevron2"/>
    <dgm:cxn modelId="{EFE0C640-5603-4DE5-B077-7F8F50065253}" srcId="{35342473-457F-4589-8238-DEFE5E629947}" destId="{8ED0FC07-C356-4EF1-9F75-66058550A615}" srcOrd="2" destOrd="0" parTransId="{0D9441FF-F303-4560-884B-CDCB653FAB05}" sibTransId="{88D459E7-8B4F-462F-BCDB-6B1CA096C746}"/>
    <dgm:cxn modelId="{DD7544B0-362B-42DD-ABDD-DC5507895EBE}" srcId="{8553C4BF-B3FD-4A2D-87E2-DB56467D826C}" destId="{541B7A2E-5AF9-4BAE-8D85-5F5B8B0FE54A}" srcOrd="1" destOrd="0" parTransId="{84F2F8ED-0A1D-4365-9AD8-B83A431A1D9B}" sibTransId="{3418E205-0EDF-4810-8130-79B76A91C7F7}"/>
    <dgm:cxn modelId="{868DCBF5-64FA-47C8-AD1E-AE06C2D5F227}" type="presOf" srcId="{8ED0FC07-C356-4EF1-9F75-66058550A615}" destId="{6506A5FC-BB32-4A16-A9A7-7E0E5C5C276E}" srcOrd="0" destOrd="0" presId="urn:microsoft.com/office/officeart/2005/8/layout/chevron2"/>
    <dgm:cxn modelId="{1ACC002B-2742-4C84-9B1C-FE99F1CB6035}" type="presOf" srcId="{8553C4BF-B3FD-4A2D-87E2-DB56467D826C}" destId="{44252A41-0E0E-43C7-9EBA-3BE059FA583A}" srcOrd="0" destOrd="0" presId="urn:microsoft.com/office/officeart/2005/8/layout/chevron2"/>
    <dgm:cxn modelId="{D0FF330C-12EC-45C8-A1CF-C9E51FE1E3CE}" srcId="{35342473-457F-4589-8238-DEFE5E629947}" destId="{5E4DF130-B879-43FB-B485-2072E069D86E}" srcOrd="0" destOrd="0" parTransId="{E9D5A6CA-C0CD-4D53-AFD8-A8D62682D76D}" sibTransId="{10CED272-A41F-40C8-B24D-2B2A82AA260D}"/>
    <dgm:cxn modelId="{66EF6AD8-EEC3-4FD6-8DFB-3FCE37B48C46}" type="presOf" srcId="{5E4DF130-B879-43FB-B485-2072E069D86E}" destId="{351D06B5-4A59-4CD6-830F-8FB6BCB6A4E1}" srcOrd="0" destOrd="0" presId="urn:microsoft.com/office/officeart/2005/8/layout/chevron2"/>
    <dgm:cxn modelId="{B4EAF3E7-712D-4AE3-92C4-647B727F34E1}" type="presOf" srcId="{3A065F04-F106-4850-9501-A683DFD19E6E}" destId="{91430E59-2EC4-421D-8276-6A8E67318C2E}" srcOrd="0" destOrd="0" presId="urn:microsoft.com/office/officeart/2005/8/layout/chevron2"/>
    <dgm:cxn modelId="{DBA7C622-49C2-4639-B1A3-FE22BCEA6640}" type="presOf" srcId="{541B7A2E-5AF9-4BAE-8D85-5F5B8B0FE54A}" destId="{91430E59-2EC4-421D-8276-6A8E67318C2E}" srcOrd="0" destOrd="1" presId="urn:microsoft.com/office/officeart/2005/8/layout/chevron2"/>
    <dgm:cxn modelId="{96CBFEF8-340F-4AF1-9AB1-5FAC26127123}" type="presParOf" srcId="{B93DA92A-4251-462A-BAD6-920F5C9D6BB2}" destId="{829831C9-D640-4D3B-A968-727B07582D5B}" srcOrd="0" destOrd="0" presId="urn:microsoft.com/office/officeart/2005/8/layout/chevron2"/>
    <dgm:cxn modelId="{EE417B01-B6E6-4BB2-94AB-8A9BCFE15EEF}" type="presParOf" srcId="{829831C9-D640-4D3B-A968-727B07582D5B}" destId="{351D06B5-4A59-4CD6-830F-8FB6BCB6A4E1}" srcOrd="0" destOrd="0" presId="urn:microsoft.com/office/officeart/2005/8/layout/chevron2"/>
    <dgm:cxn modelId="{E7821A31-1A35-41E3-8C9D-A011E73DD33B}" type="presParOf" srcId="{829831C9-D640-4D3B-A968-727B07582D5B}" destId="{31FC3404-07CD-44D4-9F9B-7F1061ED9CE6}" srcOrd="1" destOrd="0" presId="urn:microsoft.com/office/officeart/2005/8/layout/chevron2"/>
    <dgm:cxn modelId="{1C3708BB-2BE8-4153-A16E-E4885B61C26E}" type="presParOf" srcId="{B93DA92A-4251-462A-BAD6-920F5C9D6BB2}" destId="{F4B66752-8634-4650-A9C8-69D3A37CA375}" srcOrd="1" destOrd="0" presId="urn:microsoft.com/office/officeart/2005/8/layout/chevron2"/>
    <dgm:cxn modelId="{60955596-9271-4F4E-BA77-2D2BCE79DBF0}" type="presParOf" srcId="{B93DA92A-4251-462A-BAD6-920F5C9D6BB2}" destId="{E744EB96-DEF5-4F2A-8283-12DBAE920B24}" srcOrd="2" destOrd="0" presId="urn:microsoft.com/office/officeart/2005/8/layout/chevron2"/>
    <dgm:cxn modelId="{AC8B3AE3-826F-4A4C-87B6-39F826139C67}" type="presParOf" srcId="{E744EB96-DEF5-4F2A-8283-12DBAE920B24}" destId="{44252A41-0E0E-43C7-9EBA-3BE059FA583A}" srcOrd="0" destOrd="0" presId="urn:microsoft.com/office/officeart/2005/8/layout/chevron2"/>
    <dgm:cxn modelId="{F8450B0D-492A-4E45-99F7-021F6EF3654A}" type="presParOf" srcId="{E744EB96-DEF5-4F2A-8283-12DBAE920B24}" destId="{91430E59-2EC4-421D-8276-6A8E67318C2E}" srcOrd="1" destOrd="0" presId="urn:microsoft.com/office/officeart/2005/8/layout/chevron2"/>
    <dgm:cxn modelId="{37E11367-1551-4963-AF82-C724A8BE8F73}" type="presParOf" srcId="{B93DA92A-4251-462A-BAD6-920F5C9D6BB2}" destId="{4B85787B-71AA-414E-83E2-362C9A96F5C5}" srcOrd="3" destOrd="0" presId="urn:microsoft.com/office/officeart/2005/8/layout/chevron2"/>
    <dgm:cxn modelId="{B6791172-E73B-423B-8F37-AB5752674F4C}" type="presParOf" srcId="{B93DA92A-4251-462A-BAD6-920F5C9D6BB2}" destId="{4820851C-87FC-44D6-B10A-7AF7654FCC08}" srcOrd="4" destOrd="0" presId="urn:microsoft.com/office/officeart/2005/8/layout/chevron2"/>
    <dgm:cxn modelId="{5ED8EDAC-2CB1-4D32-BF49-94BFD3E89BA3}" type="presParOf" srcId="{4820851C-87FC-44D6-B10A-7AF7654FCC08}" destId="{6506A5FC-BB32-4A16-A9A7-7E0E5C5C276E}" srcOrd="0" destOrd="0" presId="urn:microsoft.com/office/officeart/2005/8/layout/chevron2"/>
    <dgm:cxn modelId="{38722124-55EA-4A7F-B42A-DAF5B109FECF}" type="presParOf" srcId="{4820851C-87FC-44D6-B10A-7AF7654FCC08}" destId="{3FF4BCE9-08F7-4536-9CAA-832C5265CC0E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7F4D1B-4133-4FF3-BCE3-0EC2986244B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5AB3DC-297A-4D19-9899-8C0804A3E0A5}">
      <dgm:prSet phldrT="[Текст]" custT="1"/>
      <dgm:spPr>
        <a:noFill/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Мероприятия</a:t>
          </a:r>
        </a:p>
        <a:p>
          <a:r>
            <a:rPr lang="ru-RU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направленные на увеличение налогового потенциала, своевременного поступления в бюджет НДФЛ, недопущение образования текущей задолженности и погашения имеющейся</a:t>
          </a:r>
          <a:endParaRPr lang="ru-RU" sz="20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3BACFD73-ABCB-4449-9244-852258F217D8}" type="parTrans" cxnId="{52986247-98B6-49CB-9EBA-96B1C2136D74}">
      <dgm:prSet/>
      <dgm:spPr/>
      <dgm:t>
        <a:bodyPr/>
        <a:lstStyle/>
        <a:p>
          <a:endParaRPr lang="ru-RU"/>
        </a:p>
      </dgm:t>
    </dgm:pt>
    <dgm:pt modelId="{F70CD531-4A04-4FEB-8564-E5938394BB05}" type="sibTrans" cxnId="{52986247-98B6-49CB-9EBA-96B1C2136D74}">
      <dgm:prSet/>
      <dgm:spPr/>
      <dgm:t>
        <a:bodyPr/>
        <a:lstStyle/>
        <a:p>
          <a:endParaRPr lang="ru-RU"/>
        </a:p>
      </dgm:t>
    </dgm:pt>
    <dgm:pt modelId="{384C9109-2CA0-4DD7-A763-024BC52E0381}">
      <dgm:prSet phldrT="[Текст]" custT="1"/>
      <dgm:spPr>
        <a:noFill/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Ежедневный,</a:t>
          </a:r>
        </a:p>
        <a:p>
          <a:r>
            <a:rPr lang="ru-RU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ежедекадный,</a:t>
          </a:r>
        </a:p>
        <a:p>
          <a:r>
            <a:rPr lang="ru-RU" sz="2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ежемесячный анализ исполнения доходной части бюджета</a:t>
          </a:r>
          <a:endParaRPr lang="ru-RU" sz="20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E734409B-0A0D-4A69-B50D-FCACA8D9E9AC}" type="parTrans" cxnId="{D7415873-A7C4-43EC-8307-A67E514BA727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1F0C2E44-85AC-4BBB-B47C-FB7AC4E926E4}" type="sibTrans" cxnId="{D7415873-A7C4-43EC-8307-A67E514BA727}">
      <dgm:prSet/>
      <dgm:spPr/>
      <dgm:t>
        <a:bodyPr/>
        <a:lstStyle/>
        <a:p>
          <a:endParaRPr lang="ru-RU"/>
        </a:p>
      </dgm:t>
    </dgm:pt>
    <dgm:pt modelId="{4DEFC01F-7495-4886-B57F-CE9F2EAD5B2A}">
      <dgm:prSet phldrT="[Текст]" custT="1"/>
      <dgm:spPr>
        <a:noFill/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rPr>
            <a:t>Подготовка материала для проведения комиссии по мобилизации налоговых и неналоговых доходов</a:t>
          </a:r>
          <a:endParaRPr lang="ru-RU" sz="2000" b="1" dirty="0">
            <a:latin typeface="Calibri" pitchFamily="34" charset="0"/>
            <a:cs typeface="Calibri" pitchFamily="34" charset="0"/>
          </a:endParaRPr>
        </a:p>
      </dgm:t>
    </dgm:pt>
    <dgm:pt modelId="{C9287771-9CD7-44EC-9C33-DF69DF2802F5}" type="parTrans" cxnId="{7643449B-563D-4AC9-B0B5-C3D5A06EC2A6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B25AB311-BAC9-4782-89C2-963AE32C0620}" type="sibTrans" cxnId="{7643449B-563D-4AC9-B0B5-C3D5A06EC2A6}">
      <dgm:prSet/>
      <dgm:spPr/>
      <dgm:t>
        <a:bodyPr/>
        <a:lstStyle/>
        <a:p>
          <a:endParaRPr lang="ru-RU"/>
        </a:p>
      </dgm:t>
    </dgm:pt>
    <dgm:pt modelId="{AC6E0D2B-AD94-4869-A0AE-A95AB40CE321}">
      <dgm:prSet phldrT="[Текст]" custT="1"/>
      <dgm:spPr>
        <a:noFill/>
        <a:ln>
          <a:solidFill>
            <a:schemeClr val="accent4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dirty="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rPr>
            <a:t>Участие в работе комиссии Межрайонной ИФНС России №1 по легализации налоговой базы</a:t>
          </a:r>
          <a:endParaRPr lang="ru-RU" sz="2000" b="1" dirty="0">
            <a:latin typeface="Calibri" pitchFamily="34" charset="0"/>
            <a:cs typeface="Calibri" pitchFamily="34" charset="0"/>
          </a:endParaRPr>
        </a:p>
      </dgm:t>
    </dgm:pt>
    <dgm:pt modelId="{B91970DC-F4E7-41E1-89A5-582C77112EE1}" type="parTrans" cxnId="{8487DB4A-9BDB-491D-B818-772F2411E3AC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4D30734C-FCA0-4916-93F6-E6ABDE583B5A}" type="sibTrans" cxnId="{8487DB4A-9BDB-491D-B818-772F2411E3AC}">
      <dgm:prSet/>
      <dgm:spPr/>
      <dgm:t>
        <a:bodyPr/>
        <a:lstStyle/>
        <a:p>
          <a:endParaRPr lang="ru-RU"/>
        </a:p>
      </dgm:t>
    </dgm:pt>
    <dgm:pt modelId="{F7D17D56-9239-4713-813D-5E21FCEFA4A6}" type="pres">
      <dgm:prSet presAssocID="{587F4D1B-4133-4FF3-BCE3-0EC2986244B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7F4A16-0496-4FBA-B017-F7113770D975}" type="pres">
      <dgm:prSet presAssocID="{675AB3DC-297A-4D19-9899-8C0804A3E0A5}" presName="centerShape" presStyleLbl="node0" presStyleIdx="0" presStyleCnt="1" custScaleX="179538" custScaleY="121388" custLinFactNeighborX="0" custLinFactNeighborY="658"/>
      <dgm:spPr/>
      <dgm:t>
        <a:bodyPr/>
        <a:lstStyle/>
        <a:p>
          <a:endParaRPr lang="ru-RU"/>
        </a:p>
      </dgm:t>
    </dgm:pt>
    <dgm:pt modelId="{3D424E73-599D-4C8B-850F-5CA150254089}" type="pres">
      <dgm:prSet presAssocID="{E734409B-0A0D-4A69-B50D-FCACA8D9E9AC}" presName="parTrans" presStyleLbl="bgSibTrans2D1" presStyleIdx="0" presStyleCnt="3" custScaleX="17367" custScaleY="68540" custLinFactNeighborX="32510" custLinFactNeighborY="73447"/>
      <dgm:spPr/>
      <dgm:t>
        <a:bodyPr/>
        <a:lstStyle/>
        <a:p>
          <a:endParaRPr lang="ru-RU"/>
        </a:p>
      </dgm:t>
    </dgm:pt>
    <dgm:pt modelId="{DB4B8B42-0A37-4385-8489-EC3DF24F030A}" type="pres">
      <dgm:prSet presAssocID="{384C9109-2CA0-4DD7-A763-024BC52E0381}" presName="node" presStyleLbl="node1" presStyleIdx="0" presStyleCnt="3" custRadScaleRad="107566" custRadScaleInc="8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1251D-8C81-4CEA-B14D-2C9B0F001024}" type="pres">
      <dgm:prSet presAssocID="{C9287771-9CD7-44EC-9C33-DF69DF2802F5}" presName="parTrans" presStyleLbl="bgSibTrans2D1" presStyleIdx="1" presStyleCnt="3" custScaleX="41530" custScaleY="55585" custLinFactNeighborY="70477"/>
      <dgm:spPr/>
      <dgm:t>
        <a:bodyPr/>
        <a:lstStyle/>
        <a:p>
          <a:endParaRPr lang="ru-RU"/>
        </a:p>
      </dgm:t>
    </dgm:pt>
    <dgm:pt modelId="{6047D2B7-61CB-4D5A-9AE0-774C5C417BD1}" type="pres">
      <dgm:prSet presAssocID="{4DEFC01F-7495-4886-B57F-CE9F2EAD5B2A}" presName="node" presStyleLbl="node1" presStyleIdx="1" presStyleCnt="3" custRadScaleRad="101317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D304A-D747-4815-83B8-9442379B4FA0}" type="pres">
      <dgm:prSet presAssocID="{B91970DC-F4E7-41E1-89A5-582C77112EE1}" presName="parTrans" presStyleLbl="bgSibTrans2D1" presStyleIdx="2" presStyleCnt="3" custScaleX="18318" custScaleY="68105" custLinFactNeighborX="-34438" custLinFactNeighborY="74057"/>
      <dgm:spPr/>
      <dgm:t>
        <a:bodyPr/>
        <a:lstStyle/>
        <a:p>
          <a:endParaRPr lang="ru-RU"/>
        </a:p>
      </dgm:t>
    </dgm:pt>
    <dgm:pt modelId="{F4D5FCBB-3D30-47E5-BADA-4B5C96FA7A1B}" type="pres">
      <dgm:prSet presAssocID="{AC6E0D2B-AD94-4869-A0AE-A95AB40CE321}" presName="node" presStyleLbl="node1" presStyleIdx="2" presStyleCnt="3" custRadScaleRad="107566" custRadScaleInc="-8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2F5B4E-8E27-4867-88A7-6266B1C3A1B5}" type="presOf" srcId="{384C9109-2CA0-4DD7-A763-024BC52E0381}" destId="{DB4B8B42-0A37-4385-8489-EC3DF24F030A}" srcOrd="0" destOrd="0" presId="urn:microsoft.com/office/officeart/2005/8/layout/radial4"/>
    <dgm:cxn modelId="{71ECA218-8D19-4443-B156-A717C529A723}" type="presOf" srcId="{4DEFC01F-7495-4886-B57F-CE9F2EAD5B2A}" destId="{6047D2B7-61CB-4D5A-9AE0-774C5C417BD1}" srcOrd="0" destOrd="0" presId="urn:microsoft.com/office/officeart/2005/8/layout/radial4"/>
    <dgm:cxn modelId="{D7415873-A7C4-43EC-8307-A67E514BA727}" srcId="{675AB3DC-297A-4D19-9899-8C0804A3E0A5}" destId="{384C9109-2CA0-4DD7-A763-024BC52E0381}" srcOrd="0" destOrd="0" parTransId="{E734409B-0A0D-4A69-B50D-FCACA8D9E9AC}" sibTransId="{1F0C2E44-85AC-4BBB-B47C-FB7AC4E926E4}"/>
    <dgm:cxn modelId="{68018481-8F74-4D58-8380-118B015F2BA6}" type="presOf" srcId="{675AB3DC-297A-4D19-9899-8C0804A3E0A5}" destId="{4B7F4A16-0496-4FBA-B017-F7113770D975}" srcOrd="0" destOrd="0" presId="urn:microsoft.com/office/officeart/2005/8/layout/radial4"/>
    <dgm:cxn modelId="{7643449B-563D-4AC9-B0B5-C3D5A06EC2A6}" srcId="{675AB3DC-297A-4D19-9899-8C0804A3E0A5}" destId="{4DEFC01F-7495-4886-B57F-CE9F2EAD5B2A}" srcOrd="1" destOrd="0" parTransId="{C9287771-9CD7-44EC-9C33-DF69DF2802F5}" sibTransId="{B25AB311-BAC9-4782-89C2-963AE32C0620}"/>
    <dgm:cxn modelId="{8487DB4A-9BDB-491D-B818-772F2411E3AC}" srcId="{675AB3DC-297A-4D19-9899-8C0804A3E0A5}" destId="{AC6E0D2B-AD94-4869-A0AE-A95AB40CE321}" srcOrd="2" destOrd="0" parTransId="{B91970DC-F4E7-41E1-89A5-582C77112EE1}" sibTransId="{4D30734C-FCA0-4916-93F6-E6ABDE583B5A}"/>
    <dgm:cxn modelId="{52986247-98B6-49CB-9EBA-96B1C2136D74}" srcId="{587F4D1B-4133-4FF3-BCE3-0EC2986244BB}" destId="{675AB3DC-297A-4D19-9899-8C0804A3E0A5}" srcOrd="0" destOrd="0" parTransId="{3BACFD73-ABCB-4449-9244-852258F217D8}" sibTransId="{F70CD531-4A04-4FEB-8564-E5938394BB05}"/>
    <dgm:cxn modelId="{B1E075E5-F66E-40BA-B6E9-7CEC3B9E8DFC}" type="presOf" srcId="{C9287771-9CD7-44EC-9C33-DF69DF2802F5}" destId="{E6D1251D-8C81-4CEA-B14D-2C9B0F001024}" srcOrd="0" destOrd="0" presId="urn:microsoft.com/office/officeart/2005/8/layout/radial4"/>
    <dgm:cxn modelId="{FB41A97F-CDCA-4B6A-9F56-C48262BDEEFA}" type="presOf" srcId="{AC6E0D2B-AD94-4869-A0AE-A95AB40CE321}" destId="{F4D5FCBB-3D30-47E5-BADA-4B5C96FA7A1B}" srcOrd="0" destOrd="0" presId="urn:microsoft.com/office/officeart/2005/8/layout/radial4"/>
    <dgm:cxn modelId="{5DC9C23B-C3FA-436D-B8B1-DA2B0996152E}" type="presOf" srcId="{587F4D1B-4133-4FF3-BCE3-0EC2986244BB}" destId="{F7D17D56-9239-4713-813D-5E21FCEFA4A6}" srcOrd="0" destOrd="0" presId="urn:microsoft.com/office/officeart/2005/8/layout/radial4"/>
    <dgm:cxn modelId="{0CD815F1-4ABC-45DF-B4EE-7DA1D16F4AA2}" type="presOf" srcId="{E734409B-0A0D-4A69-B50D-FCACA8D9E9AC}" destId="{3D424E73-599D-4C8B-850F-5CA150254089}" srcOrd="0" destOrd="0" presId="urn:microsoft.com/office/officeart/2005/8/layout/radial4"/>
    <dgm:cxn modelId="{40797BAB-7A6B-423D-A716-7227BE574BCC}" type="presOf" srcId="{B91970DC-F4E7-41E1-89A5-582C77112EE1}" destId="{108D304A-D747-4815-83B8-9442379B4FA0}" srcOrd="0" destOrd="0" presId="urn:microsoft.com/office/officeart/2005/8/layout/radial4"/>
    <dgm:cxn modelId="{7AC44658-862F-4D80-A413-524AC77A88A9}" type="presParOf" srcId="{F7D17D56-9239-4713-813D-5E21FCEFA4A6}" destId="{4B7F4A16-0496-4FBA-B017-F7113770D975}" srcOrd="0" destOrd="0" presId="urn:microsoft.com/office/officeart/2005/8/layout/radial4"/>
    <dgm:cxn modelId="{A2E0B079-8561-4745-82D5-8AF1C6462DC3}" type="presParOf" srcId="{F7D17D56-9239-4713-813D-5E21FCEFA4A6}" destId="{3D424E73-599D-4C8B-850F-5CA150254089}" srcOrd="1" destOrd="0" presId="urn:microsoft.com/office/officeart/2005/8/layout/radial4"/>
    <dgm:cxn modelId="{84C63F36-6644-442C-B32E-D44F4ABD122B}" type="presParOf" srcId="{F7D17D56-9239-4713-813D-5E21FCEFA4A6}" destId="{DB4B8B42-0A37-4385-8489-EC3DF24F030A}" srcOrd="2" destOrd="0" presId="urn:microsoft.com/office/officeart/2005/8/layout/radial4"/>
    <dgm:cxn modelId="{53774FFB-2637-47A2-B45A-A27D5476A834}" type="presParOf" srcId="{F7D17D56-9239-4713-813D-5E21FCEFA4A6}" destId="{E6D1251D-8C81-4CEA-B14D-2C9B0F001024}" srcOrd="3" destOrd="0" presId="urn:microsoft.com/office/officeart/2005/8/layout/radial4"/>
    <dgm:cxn modelId="{F74DA939-E057-4DD3-8A9F-E463AFF07FBE}" type="presParOf" srcId="{F7D17D56-9239-4713-813D-5E21FCEFA4A6}" destId="{6047D2B7-61CB-4D5A-9AE0-774C5C417BD1}" srcOrd="4" destOrd="0" presId="urn:microsoft.com/office/officeart/2005/8/layout/radial4"/>
    <dgm:cxn modelId="{1FD8FAED-BF82-490F-8974-2341DC5AEABB}" type="presParOf" srcId="{F7D17D56-9239-4713-813D-5E21FCEFA4A6}" destId="{108D304A-D747-4815-83B8-9442379B4FA0}" srcOrd="5" destOrd="0" presId="urn:microsoft.com/office/officeart/2005/8/layout/radial4"/>
    <dgm:cxn modelId="{7AE5972A-B245-4308-819B-569D9345DD8B}" type="presParOf" srcId="{F7D17D56-9239-4713-813D-5E21FCEFA4A6}" destId="{F4D5FCBB-3D30-47E5-BADA-4B5C96FA7A1B}" srcOrd="6" destOrd="0" presId="urn:microsoft.com/office/officeart/2005/8/layout/radial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79325D-98AD-41A6-9B4A-3FC65D24FD61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740CF7-2D2B-447A-88CA-2F797086EDA3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3200" b="1" dirty="0" smtClean="0">
              <a:ln>
                <a:noFill/>
              </a:ln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rPr>
            <a:t>192 333,38</a:t>
          </a:r>
        </a:p>
        <a:p>
          <a:r>
            <a:rPr lang="ru-RU" sz="2400" b="1" dirty="0" smtClean="0">
              <a:ln>
                <a:noFill/>
              </a:ln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rPr>
            <a:t>15,1%</a:t>
          </a:r>
          <a:endParaRPr lang="ru-RU" sz="2400" b="1" dirty="0">
            <a:ln>
              <a:noFill/>
            </a:ln>
            <a:solidFill>
              <a:sysClr val="windowText" lastClr="000000"/>
            </a:solidFill>
            <a:latin typeface="Calibri" pitchFamily="34" charset="0"/>
            <a:cs typeface="Calibri" pitchFamily="34" charset="0"/>
          </a:endParaRPr>
        </a:p>
      </dgm:t>
    </dgm:pt>
    <dgm:pt modelId="{518964C7-DFFF-4696-87AF-5B8ED2C8D4C8}" type="parTrans" cxnId="{617CA211-6D08-47CF-B5E0-BAB632D3CFD9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A16A71D0-EB68-45E5-BC85-D54C47EB2DCA}" type="sibTrans" cxnId="{617CA211-6D08-47CF-B5E0-BAB632D3CFD9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7B65571E-3B9B-45E0-BFA1-104AE02000C4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3200" b="1" dirty="0" smtClean="0">
              <a:ln>
                <a:noFill/>
              </a:ln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rPr>
            <a:t>1</a:t>
          </a:r>
          <a:r>
            <a:rPr lang="ru-RU" sz="3200" b="1" baseline="0" dirty="0" smtClean="0">
              <a:ln>
                <a:noFill/>
              </a:ln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rPr>
            <a:t> 081 357,40</a:t>
          </a:r>
        </a:p>
        <a:p>
          <a:r>
            <a:rPr lang="ru-RU" sz="2400" b="1" baseline="0" dirty="0" smtClean="0">
              <a:ln>
                <a:noFill/>
              </a:ln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rPr>
            <a:t>84,9%</a:t>
          </a:r>
          <a:endParaRPr lang="ru-RU" sz="2400" b="1" dirty="0">
            <a:ln>
              <a:noFill/>
            </a:ln>
            <a:solidFill>
              <a:sysClr val="windowText" lastClr="000000"/>
            </a:solidFill>
            <a:latin typeface="Calibri" pitchFamily="34" charset="0"/>
            <a:cs typeface="Calibri" pitchFamily="34" charset="0"/>
          </a:endParaRPr>
        </a:p>
      </dgm:t>
    </dgm:pt>
    <dgm:pt modelId="{C18ADA9E-C6F9-4832-B2AC-0C21A19C37BA}" type="parTrans" cxnId="{C4B30A52-E653-444C-88B5-CB0EADCA180C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C4CB2787-4038-4C8B-BCE6-63CDE2DA393B}" type="sibTrans" cxnId="{C4B30A52-E653-444C-88B5-CB0EADCA180C}">
      <dgm:prSet/>
      <dgm:spPr/>
      <dgm:t>
        <a:bodyPr/>
        <a:lstStyle/>
        <a:p>
          <a:endParaRPr lang="ru-RU">
            <a:latin typeface="Calibri" pitchFamily="34" charset="0"/>
            <a:cs typeface="Calibri" pitchFamily="34" charset="0"/>
          </a:endParaRPr>
        </a:p>
      </dgm:t>
    </dgm:pt>
    <dgm:pt modelId="{05B43672-FA20-4732-B9B5-67CDBD5E2B97}" type="pres">
      <dgm:prSet presAssocID="{A979325D-98AD-41A6-9B4A-3FC65D24FD6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ED263B-1DE1-4541-84FE-6F3F149DAB07}" type="pres">
      <dgm:prSet presAssocID="{A979325D-98AD-41A6-9B4A-3FC65D24FD61}" presName="comp1" presStyleCnt="0"/>
      <dgm:spPr/>
    </dgm:pt>
    <dgm:pt modelId="{FF0EB926-36DF-44DA-8C2F-CDB7B74481F1}" type="pres">
      <dgm:prSet presAssocID="{A979325D-98AD-41A6-9B4A-3FC65D24FD61}" presName="circle1" presStyleLbl="node1" presStyleIdx="0" presStyleCnt="2"/>
      <dgm:spPr/>
      <dgm:t>
        <a:bodyPr/>
        <a:lstStyle/>
        <a:p>
          <a:endParaRPr lang="ru-RU"/>
        </a:p>
      </dgm:t>
    </dgm:pt>
    <dgm:pt modelId="{CB0BC99C-EA20-4496-9734-5FBFB590490D}" type="pres">
      <dgm:prSet presAssocID="{A979325D-98AD-41A6-9B4A-3FC65D24FD61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BDA289-003E-4A21-902E-B467EE410F29}" type="pres">
      <dgm:prSet presAssocID="{A979325D-98AD-41A6-9B4A-3FC65D24FD61}" presName="comp2" presStyleCnt="0"/>
      <dgm:spPr/>
    </dgm:pt>
    <dgm:pt modelId="{81E0CC8D-DC12-4F82-ABCF-A5C4ACF555A0}" type="pres">
      <dgm:prSet presAssocID="{A979325D-98AD-41A6-9B4A-3FC65D24FD61}" presName="circle2" presStyleLbl="node1" presStyleIdx="1" presStyleCnt="2"/>
      <dgm:spPr/>
      <dgm:t>
        <a:bodyPr/>
        <a:lstStyle/>
        <a:p>
          <a:endParaRPr lang="ru-RU"/>
        </a:p>
      </dgm:t>
    </dgm:pt>
    <dgm:pt modelId="{474A2ACC-780A-41FB-930F-2A9F9F409C99}" type="pres">
      <dgm:prSet presAssocID="{A979325D-98AD-41A6-9B4A-3FC65D24FD61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B30A52-E653-444C-88B5-CB0EADCA180C}" srcId="{A979325D-98AD-41A6-9B4A-3FC65D24FD61}" destId="{7B65571E-3B9B-45E0-BFA1-104AE02000C4}" srcOrd="1" destOrd="0" parTransId="{C18ADA9E-C6F9-4832-B2AC-0C21A19C37BA}" sibTransId="{C4CB2787-4038-4C8B-BCE6-63CDE2DA393B}"/>
    <dgm:cxn modelId="{B017744D-5BB1-4C08-BF86-80B3A6B6430E}" type="presOf" srcId="{62740CF7-2D2B-447A-88CA-2F797086EDA3}" destId="{FF0EB926-36DF-44DA-8C2F-CDB7B74481F1}" srcOrd="0" destOrd="0" presId="urn:microsoft.com/office/officeart/2005/8/layout/venn2"/>
    <dgm:cxn modelId="{7D5F37D0-586D-4DF4-B73B-6B1AEF2D1CCA}" type="presOf" srcId="{7B65571E-3B9B-45E0-BFA1-104AE02000C4}" destId="{474A2ACC-780A-41FB-930F-2A9F9F409C99}" srcOrd="1" destOrd="0" presId="urn:microsoft.com/office/officeart/2005/8/layout/venn2"/>
    <dgm:cxn modelId="{617CA211-6D08-47CF-B5E0-BAB632D3CFD9}" srcId="{A979325D-98AD-41A6-9B4A-3FC65D24FD61}" destId="{62740CF7-2D2B-447A-88CA-2F797086EDA3}" srcOrd="0" destOrd="0" parTransId="{518964C7-DFFF-4696-87AF-5B8ED2C8D4C8}" sibTransId="{A16A71D0-EB68-45E5-BC85-D54C47EB2DCA}"/>
    <dgm:cxn modelId="{275F85D2-CA85-4877-B75A-4BDF5DC228B9}" type="presOf" srcId="{A979325D-98AD-41A6-9B4A-3FC65D24FD61}" destId="{05B43672-FA20-4732-B9B5-67CDBD5E2B97}" srcOrd="0" destOrd="0" presId="urn:microsoft.com/office/officeart/2005/8/layout/venn2"/>
    <dgm:cxn modelId="{4E23B6DB-D7E4-4F36-A19D-186CFC9D152A}" type="presOf" srcId="{7B65571E-3B9B-45E0-BFA1-104AE02000C4}" destId="{81E0CC8D-DC12-4F82-ABCF-A5C4ACF555A0}" srcOrd="0" destOrd="0" presId="urn:microsoft.com/office/officeart/2005/8/layout/venn2"/>
    <dgm:cxn modelId="{EC109753-DD96-4045-93A0-6433B2F5D5F4}" type="presOf" srcId="{62740CF7-2D2B-447A-88CA-2F797086EDA3}" destId="{CB0BC99C-EA20-4496-9734-5FBFB590490D}" srcOrd="1" destOrd="0" presId="urn:microsoft.com/office/officeart/2005/8/layout/venn2"/>
    <dgm:cxn modelId="{0BB25556-30D4-412E-BBF0-05ECE25DA07E}" type="presParOf" srcId="{05B43672-FA20-4732-B9B5-67CDBD5E2B97}" destId="{54ED263B-1DE1-4541-84FE-6F3F149DAB07}" srcOrd="0" destOrd="0" presId="urn:microsoft.com/office/officeart/2005/8/layout/venn2"/>
    <dgm:cxn modelId="{86DE1586-23DE-4892-BF19-6D4A7A5F91C5}" type="presParOf" srcId="{54ED263B-1DE1-4541-84FE-6F3F149DAB07}" destId="{FF0EB926-36DF-44DA-8C2F-CDB7B74481F1}" srcOrd="0" destOrd="0" presId="urn:microsoft.com/office/officeart/2005/8/layout/venn2"/>
    <dgm:cxn modelId="{19486CBF-797A-471A-9FDE-AA2F4272DEE0}" type="presParOf" srcId="{54ED263B-1DE1-4541-84FE-6F3F149DAB07}" destId="{CB0BC99C-EA20-4496-9734-5FBFB590490D}" srcOrd="1" destOrd="0" presId="urn:microsoft.com/office/officeart/2005/8/layout/venn2"/>
    <dgm:cxn modelId="{EDD3F0A2-F22D-4D1B-97A4-CA0268400E68}" type="presParOf" srcId="{05B43672-FA20-4732-B9B5-67CDBD5E2B97}" destId="{0CBDA289-003E-4A21-902E-B467EE410F29}" srcOrd="1" destOrd="0" presId="urn:microsoft.com/office/officeart/2005/8/layout/venn2"/>
    <dgm:cxn modelId="{68A77495-3E81-4D36-99A1-D5C556D95C69}" type="presParOf" srcId="{0CBDA289-003E-4A21-902E-B467EE410F29}" destId="{81E0CC8D-DC12-4F82-ABCF-A5C4ACF555A0}" srcOrd="0" destOrd="0" presId="urn:microsoft.com/office/officeart/2005/8/layout/venn2"/>
    <dgm:cxn modelId="{56391575-B64F-417E-96EA-59755EEEDF8A}" type="presParOf" srcId="{0CBDA289-003E-4A21-902E-B467EE410F29}" destId="{474A2ACC-780A-41FB-930F-2A9F9F409C99}" srcOrd="1" destOrd="0" presId="urn:microsoft.com/office/officeart/2005/8/layout/ven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0.73333</cdr:x>
      <cdr:y>0.43137</cdr:y>
    </cdr:from>
    <cdr:to>
      <cdr:x>0.75</cdr:x>
      <cdr:y>0.47058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705600" y="1676400"/>
          <a:ext cx="152430" cy="15237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60000"/>
            <a:lumOff val="40000"/>
          </a:schemeClr>
        </a:solidFill>
        <a:ln xmlns:a="http://schemas.openxmlformats.org/drawingml/2006/main">
          <a:solidFill>
            <a:schemeClr val="accent5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0.04167</cdr:x>
      <cdr:y>0.45098</cdr:y>
    </cdr:from>
    <cdr:to>
      <cdr:x>0.05833</cdr:x>
      <cdr:y>0.4902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81000" y="1752600"/>
          <a:ext cx="152400" cy="1524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60000"/>
            <a:lumOff val="40000"/>
          </a:schemeClr>
        </a:solidFill>
        <a:ln xmlns:a="http://schemas.openxmlformats.org/drawingml/2006/main" w="25400" cap="rnd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Times New Roman"/>
            </a:defRPr>
          </a:lvl1pPr>
          <a:lvl2pPr marL="457200" indent="0">
            <a:defRPr sz="1100">
              <a:solidFill>
                <a:sysClr val="window" lastClr="FFFFFF"/>
              </a:solidFill>
              <a:latin typeface="Times New Roman"/>
            </a:defRPr>
          </a:lvl2pPr>
          <a:lvl3pPr marL="914400" indent="0">
            <a:defRPr sz="1100">
              <a:solidFill>
                <a:sysClr val="window" lastClr="FFFFFF"/>
              </a:solidFill>
              <a:latin typeface="Times New Roman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Times New Roman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Times New Roman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Times New Roman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Times New Roman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Times New Roman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Times New Roman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0.05833</cdr:x>
      <cdr:y>0.35294</cdr:y>
    </cdr:from>
    <cdr:to>
      <cdr:x>0.275</cdr:x>
      <cdr:y>0.58823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33370" y="1371595"/>
          <a:ext cx="1981230" cy="9143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latin typeface="Calibri" pitchFamily="34" charset="0"/>
              <a:cs typeface="Calibri" pitchFamily="34" charset="0"/>
            </a:rPr>
            <a:t>Безвозмездные поступления</a:t>
          </a:r>
        </a:p>
        <a:p xmlns:a="http://schemas.openxmlformats.org/drawingml/2006/main">
          <a:pPr algn="ctr"/>
          <a:r>
            <a:rPr lang="ru-RU" sz="2000" b="1" dirty="0" smtClean="0">
              <a:latin typeface="Calibri" pitchFamily="34" charset="0"/>
              <a:cs typeface="Calibri" pitchFamily="34" charset="0"/>
            </a:rPr>
            <a:t>1 054 048,61</a:t>
          </a:r>
          <a:endParaRPr lang="ru-RU" sz="2000" b="1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0.75</cdr:x>
      <cdr:y>0.33333</cdr:y>
    </cdr:from>
    <cdr:to>
      <cdr:x>1</cdr:x>
      <cdr:y>0.56863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858000" y="1295400"/>
          <a:ext cx="2286000" cy="9144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Times New Roman"/>
            </a:defRPr>
          </a:lvl1pPr>
          <a:lvl2pPr marL="457200" indent="0">
            <a:defRPr sz="1100">
              <a:latin typeface="Times New Roman"/>
            </a:defRPr>
          </a:lvl2pPr>
          <a:lvl3pPr marL="914400" indent="0">
            <a:defRPr sz="1100">
              <a:latin typeface="Times New Roman"/>
            </a:defRPr>
          </a:lvl3pPr>
          <a:lvl4pPr marL="1371600" indent="0">
            <a:defRPr sz="1100">
              <a:latin typeface="Times New Roman"/>
            </a:defRPr>
          </a:lvl4pPr>
          <a:lvl5pPr marL="1828800" indent="0">
            <a:defRPr sz="1100">
              <a:latin typeface="Times New Roman"/>
            </a:defRPr>
          </a:lvl5pPr>
          <a:lvl6pPr marL="2286000" indent="0">
            <a:defRPr sz="1100">
              <a:latin typeface="Times New Roman"/>
            </a:defRPr>
          </a:lvl6pPr>
          <a:lvl7pPr marL="2743200" indent="0">
            <a:defRPr sz="1100">
              <a:latin typeface="Times New Roman"/>
            </a:defRPr>
          </a:lvl7pPr>
          <a:lvl8pPr marL="3200400" indent="0">
            <a:defRPr sz="1100">
              <a:latin typeface="Times New Roman"/>
            </a:defRPr>
          </a:lvl8pPr>
          <a:lvl9pPr marL="3657600" indent="0">
            <a:defRPr sz="1100">
              <a:latin typeface="Times New Roman"/>
            </a:defRPr>
          </a:lvl9pPr>
        </a:lstStyle>
        <a:p xmlns:a="http://schemas.openxmlformats.org/drawingml/2006/main">
          <a:pPr algn="ctr"/>
          <a:r>
            <a:rPr lang="ru-RU" sz="2000" dirty="0" smtClean="0">
              <a:latin typeface="Calibri" pitchFamily="34" charset="0"/>
              <a:cs typeface="Calibri" pitchFamily="34" charset="0"/>
            </a:rPr>
            <a:t>Налоговые и неналоговые доходы</a:t>
          </a:r>
        </a:p>
        <a:p xmlns:a="http://schemas.openxmlformats.org/drawingml/2006/main">
          <a:pPr algn="ctr"/>
          <a:r>
            <a:rPr lang="ru-RU" sz="2000" b="1" dirty="0" smtClean="0">
              <a:latin typeface="Calibri" pitchFamily="34" charset="0"/>
              <a:cs typeface="Calibri" pitchFamily="34" charset="0"/>
            </a:rPr>
            <a:t>211 006,24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0.51111</cdr:x>
      <cdr:y>0.28571</cdr:y>
    </cdr:from>
    <cdr:to>
      <cdr:x>0.8</cdr:x>
      <cdr:y>0.38463</cdr:y>
    </cdr:to>
    <cdr:sp macro="" textlink="">
      <cdr:nvSpPr>
        <cdr:cNvPr id="2" name="TextBox 21"/>
        <cdr:cNvSpPr txBox="1"/>
      </cdr:nvSpPr>
      <cdr:spPr>
        <a:xfrm xmlns:a="http://schemas.openxmlformats.org/drawingml/2006/main">
          <a:off x="1752600" y="1066800"/>
          <a:ext cx="9906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latinLnBrk="0">
            <a:defRPr sz="1800" kern="1200">
              <a:solidFill>
                <a:sysClr val="windowText" lastClr="000000"/>
              </a:solidFill>
              <a:latin typeface="Times New Roman"/>
            </a:defRPr>
          </a:lvl1pPr>
          <a:lvl2pPr marL="457200" algn="l" defTabSz="914400" rtl="0" latinLnBrk="0">
            <a:defRPr sz="1800" kern="1200">
              <a:solidFill>
                <a:sysClr val="windowText" lastClr="000000"/>
              </a:solidFill>
              <a:latin typeface="Times New Roman"/>
            </a:defRPr>
          </a:lvl2pPr>
          <a:lvl3pPr marL="914400" algn="l" defTabSz="914400" rtl="0" latinLnBrk="0">
            <a:defRPr sz="1800" kern="1200">
              <a:solidFill>
                <a:sysClr val="windowText" lastClr="000000"/>
              </a:solidFill>
              <a:latin typeface="Times New Roman"/>
            </a:defRPr>
          </a:lvl3pPr>
          <a:lvl4pPr marL="1371600" algn="l" defTabSz="914400" rtl="0" latinLnBrk="0">
            <a:defRPr sz="1800" kern="1200">
              <a:solidFill>
                <a:sysClr val="windowText" lastClr="000000"/>
              </a:solidFill>
              <a:latin typeface="Times New Roman"/>
            </a:defRPr>
          </a:lvl4pPr>
          <a:lvl5pPr marL="1828800" algn="l" defTabSz="914400" rtl="0" latinLnBrk="0">
            <a:defRPr sz="1800" kern="1200">
              <a:solidFill>
                <a:sysClr val="windowText" lastClr="000000"/>
              </a:solidFill>
              <a:latin typeface="Times New Roman"/>
            </a:defRPr>
          </a:lvl5pPr>
          <a:lvl6pPr marL="2286000" algn="l" defTabSz="914400" rtl="0" latinLnBrk="0">
            <a:defRPr sz="1800" kern="1200">
              <a:solidFill>
                <a:sysClr val="windowText" lastClr="000000"/>
              </a:solidFill>
              <a:latin typeface="Times New Roman"/>
            </a:defRPr>
          </a:lvl6pPr>
          <a:lvl7pPr marL="2743200" algn="l" defTabSz="914400" rtl="0" latinLnBrk="0">
            <a:defRPr sz="1800" kern="1200">
              <a:solidFill>
                <a:sysClr val="windowText" lastClr="000000"/>
              </a:solidFill>
              <a:latin typeface="Times New Roman"/>
            </a:defRPr>
          </a:lvl7pPr>
          <a:lvl8pPr marL="3200400" algn="l" defTabSz="914400" rtl="0" latinLnBrk="0">
            <a:defRPr sz="1800" kern="1200">
              <a:solidFill>
                <a:sysClr val="windowText" lastClr="000000"/>
              </a:solidFill>
              <a:latin typeface="Times New Roman"/>
            </a:defRPr>
          </a:lvl8pPr>
          <a:lvl9pPr marL="3657600" algn="l" defTabSz="914400" rtl="0" latinLnBrk="0">
            <a:defRPr sz="1800" kern="1200">
              <a:solidFill>
                <a:sysClr val="windowText" lastClr="000000"/>
              </a:solidFill>
              <a:latin typeface="Times New Roman"/>
            </a:defRPr>
          </a:lvl9pPr>
        </a:lstStyle>
        <a:p xmlns:a="http://schemas.openxmlformats.org/drawingml/2006/main">
          <a:pPr algn="ctr"/>
          <a:r>
            <a:rPr lang="ru-RU" b="1" dirty="0" smtClean="0"/>
            <a:t>16,7%</a:t>
          </a:r>
          <a:endParaRPr lang="ru-RU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0.05263</cdr:y>
    </cdr:from>
    <cdr:to>
      <cdr:x>0.17241</cdr:x>
      <cdr:y>0.1762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292100"/>
          <a:ext cx="15240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dirty="0" smtClean="0">
              <a:latin typeface="Calibri" pitchFamily="34" charset="0"/>
              <a:cs typeface="Calibri" pitchFamily="34" charset="0"/>
            </a:rPr>
            <a:t>Исполнение 98,4%</a:t>
          </a:r>
          <a:endParaRPr lang="ru-RU" sz="2000" dirty="0">
            <a:latin typeface="Calibri" pitchFamily="34" charset="0"/>
            <a:cs typeface="Calibri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861D0-1511-410B-8B17-3F663261148F}" type="datetimeFigureOut">
              <a:rPr lang="ru-RU" smtClean="0"/>
              <a:pPr/>
              <a:t>25.04.2019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1DA9F-D82B-4876-AA9B-0A7876A79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avatars.mds.yandex.net/get-pdb/1626167/27b86de6-5491-4c52-b6e1-456716c76d47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1905000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Calibri" pitchFamily="34" charset="0"/>
                <a:cs typeface="Calibri" pitchFamily="34" charset="0"/>
              </a:rPr>
              <a:t>Отчет</a:t>
            </a:r>
          </a:p>
          <a:p>
            <a:pPr algn="ctr"/>
            <a:r>
              <a:rPr lang="ru-RU" sz="4400" b="1" dirty="0" smtClean="0">
                <a:latin typeface="Calibri" pitchFamily="34" charset="0"/>
                <a:cs typeface="Calibri" pitchFamily="34" charset="0"/>
              </a:rPr>
              <a:t>об исполнении бюджета</a:t>
            </a:r>
          </a:p>
          <a:p>
            <a:pPr algn="ctr"/>
            <a:r>
              <a:rPr lang="ru-RU" sz="4400" b="1" dirty="0" smtClean="0">
                <a:latin typeface="Calibri" pitchFamily="34" charset="0"/>
                <a:cs typeface="Calibri" pitchFamily="34" charset="0"/>
              </a:rPr>
              <a:t>Курского муниципального района</a:t>
            </a:r>
          </a:p>
          <a:p>
            <a:pPr algn="ctr"/>
            <a:r>
              <a:rPr lang="ru-RU" sz="4400" b="1" dirty="0" smtClean="0">
                <a:latin typeface="Calibri" pitchFamily="34" charset="0"/>
                <a:cs typeface="Calibri" pitchFamily="34" charset="0"/>
              </a:rPr>
              <a:t>Ставропольского края за 2018 год</a:t>
            </a:r>
            <a:endParaRPr lang="ru-RU" sz="4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7912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Докладчик: Мишина Елена Владимировна - начальник Финансового управления администрации Курского муниципального района Ставропольского края</a:t>
            </a:r>
          </a:p>
        </p:txBody>
      </p:sp>
      <p:pic>
        <p:nvPicPr>
          <p:cNvPr id="1028" name="Picture 4" descr="C:\Users\СУФД\Desktop\2453456\Coat_of_Arms_of_Kurskiy_ray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52400"/>
            <a:ext cx="212627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626167/27b86de6-5491-4c52-b6e1-456716c76d47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1266" name="Picture 2" descr="https://wedal.ru/images/stories/ARTICLES/VirtueMart2/7/custom-fields.jpg"/>
          <p:cNvPicPr>
            <a:picLocks noChangeAspect="1" noChangeArrowheads="1"/>
          </p:cNvPicPr>
          <p:nvPr/>
        </p:nvPicPr>
        <p:blipFill>
          <a:blip r:embed="rId3"/>
          <a:srcRect t="16640" b="18080"/>
          <a:stretch>
            <a:fillRect/>
          </a:stretch>
        </p:blipFill>
        <p:spPr bwMode="auto">
          <a:xfrm>
            <a:off x="0" y="1981200"/>
            <a:ext cx="9144000" cy="4876800"/>
          </a:xfrm>
          <a:prstGeom prst="rect">
            <a:avLst/>
          </a:prstGeom>
          <a:noFill/>
        </p:spPr>
      </p:pic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get-pdb/1626167/27b86de6-5491-4c52-b6e1-456716c76d47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42900" y="0"/>
            <a:ext cx="8458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alibri" pitchFamily="34" charset="0"/>
                <a:cs typeface="Calibri" pitchFamily="34" charset="0"/>
              </a:rPr>
              <a:t>В результате проведенных мероприятий дополнительно погашено за отчетный погашено задолженности по налогам поступающим в бюджет района - </a:t>
            </a:r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9 772,03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тыс.руб.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2" name="Picture 2" descr="https://www.myenergy.co.uk/wp-content/uploads/2017/07/7EnergySavingIdeas-999x6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828800"/>
            <a:ext cx="6699646" cy="4466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rs.mds.yandex.net/get-pdb/1626167/27b86de6-5491-4c52-b6e1-456716c76d47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Исполнение расходной части бюджета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24800" y="4572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libri" pitchFamily="34" charset="0"/>
                <a:cs typeface="Calibri" pitchFamily="34" charset="0"/>
              </a:rPr>
              <a:t>тыс. руб.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308100"/>
          <a:ext cx="8839200" cy="554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0" y="4648200"/>
            <a:ext cx="1524000" cy="7620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>
                <a:latin typeface="Calibri" pitchFamily="34" charset="0"/>
                <a:cs typeface="Calibri" pitchFamily="34" charset="0"/>
              </a:rPr>
              <a:t>Исполнение 99,5%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avatars.mds.yandex.net/get-pdb/1626167/27b86de6-5491-4c52-b6e1-456716c76d47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Доля финансирования отраслей социально-культурной сферы в расходах местного бюджета</a:t>
            </a:r>
            <a:endParaRPr lang="ru-RU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4800" y="11430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libri" pitchFamily="34" charset="0"/>
                <a:cs typeface="Calibri" pitchFamily="34" charset="0"/>
              </a:rPr>
              <a:t>тыс. руб.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066800" y="1752600"/>
          <a:ext cx="7086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5720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libri" pitchFamily="34" charset="0"/>
                <a:cs typeface="Calibri" pitchFamily="34" charset="0"/>
              </a:rPr>
              <a:t>Социально-культурная сфера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1676400" y="4876800"/>
            <a:ext cx="1600200" cy="381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6934200" y="1676400"/>
            <a:ext cx="457200" cy="5029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239000" y="38862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libri" pitchFamily="34" charset="0"/>
                <a:cs typeface="Calibri" pitchFamily="34" charset="0"/>
              </a:rPr>
              <a:t>Расходы</a:t>
            </a:r>
          </a:p>
          <a:p>
            <a:pPr algn="ctr"/>
            <a:r>
              <a:rPr lang="ru-RU" sz="2000" b="1" dirty="0" smtClean="0">
                <a:latin typeface="Calibri" pitchFamily="34" charset="0"/>
                <a:cs typeface="Calibri" pitchFamily="34" charset="0"/>
              </a:rPr>
              <a:t>1 273 690,78</a:t>
            </a:r>
            <a:endParaRPr lang="ru-RU" sz="20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626167/27b86de6-5491-4c52-b6e1-456716c76d47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На 2018 год бюджет Курского муниципального района Ставропольского края по расходам сформирован </a:t>
            </a:r>
          </a:p>
          <a:p>
            <a:pPr algn="ctr"/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по 14 муниципальным программам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219200"/>
          <a:ext cx="91440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get-pdb/1626167/27b86de6-5491-4c52-b6e1-456716c76d47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Исполнение расходной части бюджета в разрезе отраслей</a:t>
            </a:r>
            <a:endParaRPr lang="ru-RU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626167/27b86de6-5491-4c52-b6e1-456716c76d47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38200" y="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>Кассовое исполнение</a:t>
            </a:r>
            <a:endParaRPr lang="ru-RU" sz="40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28600" y="0"/>
          <a:ext cx="86868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626167/27b86de6-5491-4c52-b6e1-456716c76d47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Структура расходов в разрезе экономических статей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0" y="609600"/>
          <a:ext cx="89916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avatars.mds.yandex.net/get-pdb/1626167/27b86de6-5491-4c52-b6e1-456716c76d47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13716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Постановлением правительства Ставропольского края от 25 декабря 2017 года  № 533-п для муниципальных образований района и в том числе для самого района были утверждены нормативы формирования расходов на содержание органов местного самоуправления. 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1524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Кредиторская задолженность по социальным выплатам по состоянию на </a:t>
            </a:r>
            <a:r>
              <a:rPr lang="ru-RU" sz="2000" smtClean="0"/>
              <a:t>01.01.2019  </a:t>
            </a:r>
            <a:r>
              <a:rPr lang="ru-RU" sz="2000" dirty="0" smtClean="0"/>
              <a:t>отсутствует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0" y="30288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тыс. руб.</a:t>
            </a:r>
            <a:endParaRPr lang="ru-RU" sz="2000" dirty="0"/>
          </a:p>
        </p:txBody>
      </p:sp>
      <p:pic>
        <p:nvPicPr>
          <p:cNvPr id="3080" name="Picture 8" descr="http://do.ngs70.ru/preview/do/11773e61c62a584e73a8720762eaff88_1538023631_1000_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429000"/>
            <a:ext cx="2819400" cy="2674620"/>
          </a:xfrm>
          <a:prstGeom prst="rect">
            <a:avLst/>
          </a:prstGeom>
          <a:noFill/>
        </p:spPr>
      </p:pic>
      <p:pic>
        <p:nvPicPr>
          <p:cNvPr id="3082" name="Picture 10" descr="https://st2.depositphotos.com/2398103/6431/v/950/depositphotos_64314339-stock-illustration-green-check-ma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65174" cy="765175"/>
          </a:xfrm>
          <a:prstGeom prst="rect">
            <a:avLst/>
          </a:prstGeom>
          <a:noFill/>
        </p:spPr>
      </p:pic>
      <p:graphicFrame>
        <p:nvGraphicFramePr>
          <p:cNvPr id="16" name="Диаграмма 15"/>
          <p:cNvGraphicFramePr/>
          <p:nvPr/>
        </p:nvGraphicFramePr>
        <p:xfrm>
          <a:off x="0" y="2514600"/>
          <a:ext cx="6096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pdb/1626167/27b86de6-5491-4c52-b6e1-456716c76d47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2286000"/>
            <a:ext cx="8534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     В соответствии с постановлением правительства Ставропольского края от 21 августа 2018 г. № 349-п «О мотивации муниципальных районов и городских округов Ставропольского края к повышению качества управления бюджетным процессом и стратегического планирования в муниципальных районах и городских округах Ставропольского края» и  совместным приказом министерства финансов Ставропольского края и министерства экономического развития Ставропольского края от 21 сентября 2018 г.  № 246/315/од «Об утверждении Методики расчета оценки управления бюджетным процессом и стратегического планирования в муниципальных районах и городских округах Ставропольского края» министерством финансов Ставропольского края совместно с министерством экономического развития Ставропольского края проведена оценка качества управления бюджетным процессом и стратегического планирования в муниципальных районах и городских округах Ставропольского края по итогам 2017 года  в общем рейтинге Курский муниципальный район занял </a:t>
            </a:r>
            <a:r>
              <a:rPr lang="ru-RU" b="1" dirty="0" smtClean="0">
                <a:latin typeface="Calibri" pitchFamily="34" charset="0"/>
                <a:cs typeface="Calibri" pitchFamily="34" charset="0"/>
              </a:rPr>
              <a:t>16 место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из 33  муниципальных районов и городских округов.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3810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Calibri" pitchFamily="34" charset="0"/>
                <a:cs typeface="Calibri" pitchFamily="34" charset="0"/>
              </a:rPr>
              <a:t>     По материалам, отчетам и документам, представленным в Министерство финансов Ставропольского края в полном объеме и в установленные сроки, по мерам принятым администрацией муниципального района и Финансовым управлением за 2018 год, замечаний со стороны Министерства финансов Ставропольского края на приостановление предоставления межбюджетных трансфертов из бюджета Ставропольского края нет.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vatars.mds.yandex.net/get-pdb/1626167/27b86de6-5491-4c52-b6e1-456716c76d47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248400" y="51816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>1 279 525,30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14700" y="59436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33 522,56</a:t>
            </a:r>
            <a:endParaRPr lang="ru-RU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76400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уточненные плановые назначения составили:</a:t>
            </a:r>
            <a:endParaRPr lang="ru-RU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721114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>ДОХОДЫ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1054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>1 246 002,74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48400" y="272111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>РАСХОДЫ</a:t>
            </a:r>
            <a:endParaRPr lang="ru-RU" sz="4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5" name="Picture 7" descr="C:\Users\СУФД\Desktop\2453456\5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5919" y="4343400"/>
            <a:ext cx="2892161" cy="1714371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124200" y="3581400"/>
            <a:ext cx="289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ДЕФИЦИТ</a:t>
            </a:r>
            <a:endParaRPr lang="ru-RU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2400" y="24384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libri" pitchFamily="34" charset="0"/>
                <a:cs typeface="Calibri" pitchFamily="34" charset="0"/>
              </a:rPr>
              <a:t>тыс. руб.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За 2018 год внесено 5 проектов решений о внесении изменений в местный бюджет </a:t>
            </a:r>
            <a:endParaRPr lang="ru-RU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AutoShape 2" descr="https://avatars.mds.yandex.net/get-pdb/404799/faadcf83-c60c-4839-a31c-ffc6f8e83d8d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https://fs00.infourok.ru/images/doc/162/186645/img8.jpg"/>
          <p:cNvPicPr>
            <a:picLocks noChangeAspect="1" noChangeArrowheads="1"/>
          </p:cNvPicPr>
          <p:nvPr/>
        </p:nvPicPr>
        <p:blipFill>
          <a:blip r:embed="rId4"/>
          <a:srcRect l="4565" t="22664" r="58056" b="41246"/>
          <a:stretch>
            <a:fillRect/>
          </a:stretch>
        </p:blipFill>
        <p:spPr bwMode="auto">
          <a:xfrm>
            <a:off x="6248400" y="3429000"/>
            <a:ext cx="2743200" cy="1820917"/>
          </a:xfrm>
          <a:prstGeom prst="rect">
            <a:avLst/>
          </a:prstGeom>
          <a:noFill/>
        </p:spPr>
      </p:pic>
      <p:pic>
        <p:nvPicPr>
          <p:cNvPr id="9" name="Picture 4" descr="https://fs00.infourok.ru/images/doc/162/186645/img8.jpg"/>
          <p:cNvPicPr>
            <a:picLocks noChangeAspect="1" noChangeArrowheads="1"/>
          </p:cNvPicPr>
          <p:nvPr/>
        </p:nvPicPr>
        <p:blipFill>
          <a:blip r:embed="rId4"/>
          <a:srcRect l="59965" t="23542" r="3368" b="45223"/>
          <a:stretch>
            <a:fillRect/>
          </a:stretch>
        </p:blipFill>
        <p:spPr bwMode="auto">
          <a:xfrm>
            <a:off x="152400" y="3429000"/>
            <a:ext cx="27432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626167/27b86de6-5491-4c52-b6e1-456716c76d47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43840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БЛАГОДАРЮ  ЗА  ВНИМАНИЕ!</a:t>
            </a:r>
            <a:endParaRPr lang="ru-RU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avatars.mds.yandex.net/get-pdb/1626167/27b86de6-5491-4c52-b6e1-456716c76d47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772400" y="9144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libri" pitchFamily="34" charset="0"/>
                <a:cs typeface="Calibri" pitchFamily="34" charset="0"/>
              </a:rPr>
              <a:t>тыс. руб.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>Исполнение бюджета</a:t>
            </a:r>
            <a:endParaRPr lang="ru-RU" sz="4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2" descr="https://forexdengi.com/attachment.php?attachmentid=2339421&amp;d=1544190025"/>
          <p:cNvPicPr>
            <a:picLocks noChangeAspect="1" noChangeArrowheads="1"/>
          </p:cNvPicPr>
          <p:nvPr/>
        </p:nvPicPr>
        <p:blipFill>
          <a:blip r:embed="rId3"/>
          <a:srcRect l="21092" r="23164"/>
          <a:stretch>
            <a:fillRect/>
          </a:stretch>
        </p:blipFill>
        <p:spPr bwMode="auto">
          <a:xfrm>
            <a:off x="2209800" y="1600200"/>
            <a:ext cx="4724400" cy="49434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905000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ДОХОДЫ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1 265 054,85</a:t>
            </a:r>
          </a:p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101,5%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1905000"/>
            <a:ext cx="289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РАСХОДЫ</a:t>
            </a:r>
          </a:p>
          <a:p>
            <a:pPr algn="ctr"/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1 273 690,78</a:t>
            </a:r>
          </a:p>
          <a:p>
            <a:pPr algn="ctr"/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99,5%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avatars.mds.yandex.net/get-pdb/1626167/27b86de6-5491-4c52-b6e1-456716c76d47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atin typeface="Calibri" pitchFamily="34" charset="0"/>
                <a:cs typeface="Calibri" pitchFamily="34" charset="0"/>
              </a:rPr>
              <a:t>Структура доходов </a:t>
            </a:r>
          </a:p>
          <a:p>
            <a:pPr algn="ctr"/>
            <a:r>
              <a:rPr lang="ru-RU" sz="3000" b="1" dirty="0" smtClean="0">
                <a:latin typeface="Calibri" pitchFamily="34" charset="0"/>
                <a:cs typeface="Calibri" pitchFamily="34" charset="0"/>
              </a:rPr>
              <a:t>Курского муниципального района </a:t>
            </a:r>
          </a:p>
          <a:p>
            <a:pPr algn="ctr"/>
            <a:r>
              <a:rPr lang="ru-RU" sz="3000" b="1" dirty="0" smtClean="0">
                <a:latin typeface="Calibri" pitchFamily="34" charset="0"/>
                <a:cs typeface="Calibri" pitchFamily="34" charset="0"/>
              </a:rPr>
              <a:t>Ставропольского края</a:t>
            </a:r>
            <a:endParaRPr lang="ru-RU" sz="3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 rot="10800000">
            <a:off x="381000" y="5410200"/>
            <a:ext cx="685800" cy="11430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38200" y="57912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alibri" pitchFamily="34" charset="0"/>
                <a:cs typeface="Calibri" pitchFamily="34" charset="0"/>
              </a:rPr>
              <a:t>Удельный вес собственных доходов по сравнению с 2017 годом увеличился на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0,6%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10668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libri" pitchFamily="34" charset="0"/>
                <a:cs typeface="Calibri" pitchFamily="34" charset="0"/>
              </a:rPr>
              <a:t>тыс. руб.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0" y="876300"/>
          <a:ext cx="9144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48050" y="3429000"/>
            <a:ext cx="224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1 265 054,85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avatars.mds.yandex.net/get-pdb/1626167/27b86de6-5491-4c52-b6e1-456716c76d47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924800" y="6096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libri" pitchFamily="34" charset="0"/>
                <a:cs typeface="Calibri" pitchFamily="34" charset="0"/>
              </a:rPr>
              <a:t>тыс. руб.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>Общий объем поступивших доходов</a:t>
            </a:r>
            <a:endParaRPr lang="ru-RU" sz="40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685800" y="1066800"/>
          <a:ext cx="7924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1676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2018</a:t>
            </a:r>
            <a:endParaRPr lang="ru-RU" sz="2800" b="1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5105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2017</a:t>
            </a:r>
            <a:endParaRPr lang="ru-RU" sz="2800" b="1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3429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рост</a:t>
            </a:r>
            <a:endParaRPr lang="ru-RU" sz="2800" b="1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2" descr="https://www.tellofy.com/blog/wp-content/uploads/2017/07/GrowingGraph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429000"/>
            <a:ext cx="2517774" cy="1181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mds.yandex.net/get-pdb/1626167/27b86de6-5491-4c52-b6e1-456716c76d47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924800" y="5334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тыс. руб.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Calibri" pitchFamily="34" charset="0"/>
                <a:cs typeface="Calibri" pitchFamily="34" charset="0"/>
              </a:rPr>
              <a:t>Объем поступивших собственных доходов</a:t>
            </a:r>
            <a:endParaRPr lang="ru-RU" sz="4000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533400" y="1066800"/>
          <a:ext cx="8001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1676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2018</a:t>
            </a:r>
            <a:endParaRPr lang="ru-RU" sz="2800" b="1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105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2017</a:t>
            </a:r>
            <a:endParaRPr lang="ru-RU" sz="2800" b="1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429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  <a:cs typeface="Calibri" pitchFamily="34" charset="0"/>
              </a:rPr>
              <a:t>рост</a:t>
            </a:r>
            <a:endParaRPr lang="ru-RU" sz="2800" b="1" dirty="0">
              <a:solidFill>
                <a:schemeClr val="bg1">
                  <a:lumMod val="9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38" name="Picture 2" descr="https://www.tellofy.com/blog/wp-content/uploads/2017/07/GrowingGraph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429000"/>
            <a:ext cx="2517774" cy="11812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avatars.mds.yandex.net/get-pdb/1626167/27b86de6-5491-4c52-b6e1-456716c76d47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Удельный вес доходных источников в общем объеме собственных доходов</a:t>
            </a:r>
            <a:endParaRPr lang="ru-RU" sz="2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6096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libri" pitchFamily="34" charset="0"/>
                <a:cs typeface="Calibri" pitchFamily="34" charset="0"/>
              </a:rPr>
              <a:t>тыс. руб.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0" y="76200"/>
          <a:ext cx="91440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4300" y="441310"/>
          <a:ext cx="8915400" cy="6264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2209800"/>
                <a:gridCol w="1295400"/>
                <a:gridCol w="1333500"/>
              </a:tblGrid>
              <a:tr h="809512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плановые назначения с учетом  изменений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на 2018 год (тыс. руб.)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исполнено 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за 2018 год (тыс. руб.)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% исполнения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980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налог на доходы</a:t>
                      </a:r>
                      <a:r>
                        <a:rPr lang="ru-RU" sz="1400" b="1" baseline="0" dirty="0" smtClean="0">
                          <a:latin typeface="Calibri" pitchFamily="34" charset="0"/>
                          <a:cs typeface="Calibri" pitchFamily="34" charset="0"/>
                        </a:rPr>
                        <a:t> физических лиц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109 398,00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121 811,53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111,4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5978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доходы от уплаты акцизов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4 307,81</a:t>
                      </a:r>
                      <a:endParaRPr lang="ru-RU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Calibri" pitchFamily="34" charset="0"/>
                          <a:cs typeface="Calibri" pitchFamily="34" charset="0"/>
                        </a:rPr>
                        <a:t>4 653,23</a:t>
                      </a:r>
                      <a:endParaRPr lang="ru-RU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Calibri" pitchFamily="34" charset="0"/>
                          <a:cs typeface="Calibri" pitchFamily="34" charset="0"/>
                        </a:rPr>
                        <a:t>108,0</a:t>
                      </a:r>
                      <a:endParaRPr lang="ru-RU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2980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единый налог на вмененный доход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Calibri" pitchFamily="34" charset="0"/>
                          <a:cs typeface="Calibri" pitchFamily="34" charset="0"/>
                        </a:rPr>
                        <a:t>7 676,00</a:t>
                      </a:r>
                      <a:endParaRPr lang="ru-RU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Calibri" pitchFamily="34" charset="0"/>
                          <a:cs typeface="Calibri" pitchFamily="34" charset="0"/>
                        </a:rPr>
                        <a:t>8 042,71</a:t>
                      </a:r>
                      <a:endParaRPr lang="ru-RU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Calibri" pitchFamily="34" charset="0"/>
                          <a:cs typeface="Calibri" pitchFamily="34" charset="0"/>
                        </a:rPr>
                        <a:t>104,8</a:t>
                      </a:r>
                      <a:endParaRPr lang="ru-RU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2980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единый сельскохозяйственный налог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Calibri" pitchFamily="34" charset="0"/>
                          <a:cs typeface="Calibri" pitchFamily="34" charset="0"/>
                        </a:rPr>
                        <a:t>7 559,64</a:t>
                      </a:r>
                      <a:endParaRPr lang="ru-RU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Calibri" pitchFamily="34" charset="0"/>
                          <a:cs typeface="Calibri" pitchFamily="34" charset="0"/>
                        </a:rPr>
                        <a:t>8 410,78</a:t>
                      </a:r>
                      <a:endParaRPr lang="ru-RU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Calibri" pitchFamily="34" charset="0"/>
                          <a:cs typeface="Calibri" pitchFamily="34" charset="0"/>
                        </a:rPr>
                        <a:t>111,3</a:t>
                      </a:r>
                      <a:endParaRPr lang="ru-RU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6453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Calibri" pitchFamily="34" charset="0"/>
                          <a:cs typeface="Calibri" pitchFamily="34" charset="0"/>
                        </a:rPr>
                        <a:t>15,66</a:t>
                      </a:r>
                      <a:endParaRPr lang="ru-RU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Calibri" pitchFamily="34" charset="0"/>
                          <a:cs typeface="Calibri" pitchFamily="34" charset="0"/>
                        </a:rPr>
                        <a:t>15,67</a:t>
                      </a:r>
                      <a:endParaRPr lang="ru-RU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Calibri" pitchFamily="34" charset="0"/>
                          <a:cs typeface="Calibri" pitchFamily="34" charset="0"/>
                        </a:rPr>
                        <a:t>100,1</a:t>
                      </a:r>
                      <a:endParaRPr lang="ru-RU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2980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государственная пошлина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Calibri" pitchFamily="34" charset="0"/>
                          <a:cs typeface="Calibri" pitchFamily="34" charset="0"/>
                        </a:rPr>
                        <a:t>3 062,00</a:t>
                      </a:r>
                      <a:endParaRPr lang="ru-RU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Calibri" pitchFamily="34" charset="0"/>
                          <a:cs typeface="Calibri" pitchFamily="34" charset="0"/>
                        </a:rPr>
                        <a:t>3 777,44</a:t>
                      </a:r>
                      <a:endParaRPr lang="ru-RU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Calibri" pitchFamily="34" charset="0"/>
                          <a:cs typeface="Calibri" pitchFamily="34" charset="0"/>
                        </a:rPr>
                        <a:t>123,4</a:t>
                      </a:r>
                      <a:endParaRPr lang="ru-RU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0969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доходы от использования имущества, находящегося в муниципальной собственности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18 533,51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23 518,75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126,9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9294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доходы от перечисления части прибыли, остающейся после уплаты налогов и иных обязательных платежей муниципальными унитарными предприятиями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Calibri" pitchFamily="34" charset="0"/>
                          <a:cs typeface="Calibri" pitchFamily="34" charset="0"/>
                        </a:rPr>
                        <a:t>112,58</a:t>
                      </a:r>
                      <a:endParaRPr lang="ru-RU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Calibri" pitchFamily="34" charset="0"/>
                          <a:cs typeface="Calibri" pitchFamily="34" charset="0"/>
                        </a:rPr>
                        <a:t>283,53</a:t>
                      </a:r>
                      <a:endParaRPr lang="ru-RU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Calibri" pitchFamily="34" charset="0"/>
                          <a:cs typeface="Calibri" pitchFamily="34" charset="0"/>
                        </a:rPr>
                        <a:t>251,8</a:t>
                      </a:r>
                      <a:endParaRPr lang="ru-RU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096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плата за негативное воздействие</a:t>
                      </a:r>
                      <a:r>
                        <a:rPr lang="ru-RU" sz="1400" baseline="0" dirty="0" smtClean="0">
                          <a:latin typeface="Calibri" pitchFamily="34" charset="0"/>
                          <a:cs typeface="Calibri" pitchFamily="34" charset="0"/>
                        </a:rPr>
                        <a:t> на окружающую среду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Calibri" pitchFamily="34" charset="0"/>
                          <a:cs typeface="Calibri" pitchFamily="34" charset="0"/>
                        </a:rPr>
                        <a:t>174,48</a:t>
                      </a:r>
                      <a:endParaRPr lang="ru-RU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Calibri" pitchFamily="34" charset="0"/>
                          <a:cs typeface="Calibri" pitchFamily="34" charset="0"/>
                        </a:rPr>
                        <a:t>185,34</a:t>
                      </a:r>
                      <a:endParaRPr lang="ru-RU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Calibri" pitchFamily="34" charset="0"/>
                          <a:cs typeface="Calibri" pitchFamily="34" charset="0"/>
                        </a:rPr>
                        <a:t>106,2</a:t>
                      </a:r>
                      <a:endParaRPr lang="ru-RU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2980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Calibri" pitchFamily="34" charset="0"/>
                          <a:cs typeface="Calibri" pitchFamily="34" charset="0"/>
                        </a:rPr>
                        <a:t>доходы от оказания платных услуг</a:t>
                      </a:r>
                      <a:endParaRPr lang="ru-RU" sz="14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34 013,17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34 708,88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Calibri" pitchFamily="34" charset="0"/>
                          <a:cs typeface="Calibri" pitchFamily="34" charset="0"/>
                        </a:rPr>
                        <a:t>102,1</a:t>
                      </a:r>
                      <a:endParaRPr lang="ru-RU" sz="16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5096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доходы от продажи материальных и нематериальных активов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Calibri" pitchFamily="34" charset="0"/>
                          <a:cs typeface="Calibri" pitchFamily="34" charset="0"/>
                        </a:rPr>
                        <a:t>590,00</a:t>
                      </a:r>
                      <a:endParaRPr lang="ru-RU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Calibri" pitchFamily="34" charset="0"/>
                          <a:cs typeface="Calibri" pitchFamily="34" charset="0"/>
                        </a:rPr>
                        <a:t>1 858,78</a:t>
                      </a:r>
                      <a:endParaRPr lang="ru-RU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Calibri" pitchFamily="34" charset="0"/>
                          <a:cs typeface="Calibri" pitchFamily="34" charset="0"/>
                        </a:rPr>
                        <a:t>315,0</a:t>
                      </a:r>
                      <a:endParaRPr lang="ru-RU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2446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штрафы, санкции.</a:t>
                      </a:r>
                      <a:r>
                        <a:rPr lang="ru-RU" sz="1400" baseline="0" dirty="0" smtClean="0">
                          <a:latin typeface="Calibri" pitchFamily="34" charset="0"/>
                          <a:cs typeface="Calibri" pitchFamily="34" charset="0"/>
                        </a:rPr>
                        <a:t> возмещение ущерба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ru-RU" sz="1600" b="0" baseline="0" dirty="0" smtClean="0">
                          <a:latin typeface="Calibri" pitchFamily="34" charset="0"/>
                          <a:cs typeface="Calibri" pitchFamily="34" charset="0"/>
                        </a:rPr>
                        <a:t> 864,59</a:t>
                      </a:r>
                      <a:endParaRPr lang="ru-RU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Calibri" pitchFamily="34" charset="0"/>
                          <a:cs typeface="Calibri" pitchFamily="34" charset="0"/>
                        </a:rPr>
                        <a:t>3 508,06</a:t>
                      </a:r>
                      <a:endParaRPr lang="ru-RU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atin typeface="Calibri" pitchFamily="34" charset="0"/>
                          <a:cs typeface="Calibri" pitchFamily="34" charset="0"/>
                        </a:rPr>
                        <a:t>122,5</a:t>
                      </a:r>
                      <a:endParaRPr lang="ru-RU" sz="16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alibri" pitchFamily="34" charset="0"/>
                <a:cs typeface="Calibri" pitchFamily="34" charset="0"/>
              </a:rPr>
              <a:t>Исполнение налоговых и неналоговых доходов</a:t>
            </a:r>
            <a:endParaRPr lang="ru-RU" sz="28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avatars.mds.yandex.net/get-pdb/1626167/27b86de6-5491-4c52-b6e1-456716c76d47/s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alibri" pitchFamily="34" charset="0"/>
                <a:cs typeface="Calibri" pitchFamily="34" charset="0"/>
              </a:rPr>
              <a:t>Безвозмездные поступления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5181600" y="762000"/>
          <a:ext cx="35052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304800" y="762000"/>
          <a:ext cx="4038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352800" y="4343400"/>
            <a:ext cx="152400" cy="152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505200" y="4191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Налоговые и неналоговые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4572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Безвозмездные поступления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52800" y="4724400"/>
            <a:ext cx="152400" cy="152400"/>
          </a:xfrm>
          <a:prstGeom prst="rect">
            <a:avLst/>
          </a:prstGeom>
          <a:solidFill>
            <a:srgbClr val="FF9966"/>
          </a:solidFill>
          <a:ln>
            <a:solidFill>
              <a:srgbClr val="FF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600200" y="53340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alibri" pitchFamily="34" charset="0"/>
                <a:cs typeface="Calibri" pitchFamily="34" charset="0"/>
              </a:rPr>
              <a:t>Доля безвозмездных поступлений по сравнению с 2017 годом уменьшилась  на 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0,6%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6400" y="3581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83,9%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0" y="1828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16,1%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629400" y="3581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83,3%</a:t>
            </a:r>
            <a:endParaRPr lang="ru-RU" b="1" dirty="0"/>
          </a:p>
        </p:txBody>
      </p:sp>
      <p:pic>
        <p:nvPicPr>
          <p:cNvPr id="12290" name="Picture 2" descr="http://sagacityhr.com/wp-content/uploads/2014/07/trend-line-down.jpg?w=150"/>
          <p:cNvPicPr>
            <a:picLocks noChangeAspect="1" noChangeArrowheads="1"/>
          </p:cNvPicPr>
          <p:nvPr/>
        </p:nvPicPr>
        <p:blipFill>
          <a:blip r:embed="rId5" cstate="print"/>
          <a:srcRect t="11111" b="18519"/>
          <a:stretch>
            <a:fillRect/>
          </a:stretch>
        </p:blipFill>
        <p:spPr bwMode="auto">
          <a:xfrm>
            <a:off x="152400" y="5410200"/>
            <a:ext cx="1524000" cy="7882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5558</TotalTime>
  <Words>833</Words>
  <Application>Microsoft Office PowerPoint</Application>
  <PresentationFormat>Экран (4:3)</PresentationFormat>
  <Paragraphs>186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СУФД</dc:creator>
  <cp:lastModifiedBy>Пользователь Windows</cp:lastModifiedBy>
  <cp:revision>607</cp:revision>
  <dcterms:created xsi:type="dcterms:W3CDTF">2017-05-04T05:33:51Z</dcterms:created>
  <dcterms:modified xsi:type="dcterms:W3CDTF">2019-04-25T06:11:24Z</dcterms:modified>
</cp:coreProperties>
</file>