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5" r:id="rId2"/>
    <p:sldId id="299" r:id="rId3"/>
    <p:sldId id="298" r:id="rId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2292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799BB-8852-4B4A-8776-6E7E48B99DC0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E1F58-664D-484F-B1E3-1000CA5418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E1F58-664D-484F-B1E3-1000CA54183F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4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67640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Решение № 180 от 10 января 2020 г.</a:t>
            </a:r>
          </a:p>
          <a:p>
            <a:pPr algn="ctr"/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«О внесении изменений в решение совета Курского муниципального района Ставропольского края </a:t>
            </a:r>
          </a:p>
          <a:p>
            <a:pPr algn="ctr"/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 05 декабря 2019 г. № 170 «О бюджете Курского муниципального района Ставропольского края на 2020 год и плановый период 2021 и 2022 годов» </a:t>
            </a:r>
          </a:p>
        </p:txBody>
      </p:sp>
      <p:pic>
        <p:nvPicPr>
          <p:cNvPr id="1027" name="Picture 3" descr="C:\Users\СУФД\Desktop\2453456\Flag_of_Kursky_rayon_(Stavropol_krai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52409" y="0"/>
            <a:ext cx="1991591" cy="1752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8" name="Picture 4" descr="https://static3.depositphotos.com/1007836/260/i/950/depositphotos_2609351-stock-photo-business-finance-chart-graph-diagra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4114800"/>
            <a:ext cx="5325758" cy="2743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152400"/>
            <a:ext cx="8839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/>
              <a:t>    </a:t>
            </a:r>
            <a:r>
              <a:rPr lang="ru-RU" sz="1400" b="1" dirty="0" smtClean="0"/>
              <a:t>    1</a:t>
            </a:r>
            <a:r>
              <a:rPr lang="ru-RU" sz="1400" b="1" dirty="0" smtClean="0"/>
              <a:t>. </a:t>
            </a:r>
            <a:r>
              <a:rPr lang="ru-RU" sz="1400" dirty="0" smtClean="0"/>
              <a:t>На основании протокола совещания по вопросу реализации мероприятий государственной программы Российской Федерации «Комплексное развитие сельских территорий» от 24 декабря 2019г. и соглашения № 25 от 28 декабря 2019 г. министерством сельского хозяйства Ставропольского края и администрацией Курского муниципального района Ставропольского края о предоставлении из бюджета Ставропольского края бюджету Курского муниципального района Ставропольского края субсидии на выполнение инженерных изысканий, подготовку проектной документации, проведение государственной экспертизы проектной документации, результатов инженерных изысканий и достоверности определения сметной стоимости для строительства, реконструкции, модернизации и капитального ремонта объектов социальной и инженерной инфраструктуры собственности муниципальных образований Ставропольского края, расположенных в сельской местности, </a:t>
            </a:r>
            <a:endParaRPr lang="ru-RU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2133600"/>
            <a:ext cx="66294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alibri" pitchFamily="34" charset="0"/>
                <a:cs typeface="Calibri" pitchFamily="34" charset="0"/>
              </a:rPr>
              <a:t>увеличены бюджетные ассигнования на следующие мероприятия: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600" y="2819400"/>
            <a:ext cx="5486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400" dirty="0" smtClean="0"/>
              <a:t>  выполнение инженерных изысканий, подготовка проектной документации, проведение государственной экспертизы проектной документации, результатов инженерных изысканий и достоверности определения сметной стоимости для строительства, реконструкции, модернизации и капитального ремонта объектов социальной и инженерной инфраструктуры собственности муниципальных образований Ставропольского края, расположенных в сельской местности – </a:t>
            </a:r>
            <a:r>
              <a:rPr lang="ru-RU" sz="1400" b="1" dirty="0" smtClean="0"/>
              <a:t>12</a:t>
            </a:r>
            <a:r>
              <a:rPr lang="en-US" sz="1400" b="1" dirty="0" smtClean="0"/>
              <a:t> </a:t>
            </a:r>
            <a:r>
              <a:rPr lang="ru-RU" sz="1400" b="1" dirty="0" smtClean="0"/>
              <a:t>676,30 </a:t>
            </a:r>
            <a:r>
              <a:rPr lang="ru-RU" sz="1400" dirty="0" smtClean="0"/>
              <a:t>тыс. рублей. </a:t>
            </a:r>
          </a:p>
          <a:p>
            <a:pPr algn="just"/>
            <a:endParaRPr lang="ru-RU" sz="1400" dirty="0" smtClean="0"/>
          </a:p>
        </p:txBody>
      </p:sp>
      <p:pic>
        <p:nvPicPr>
          <p:cNvPr id="7" name="Picture 3" descr="https://sk-dachstroi.ru/wp-content/uploads/2018/09/678dac919bb930dfa34bf69ca6ae88672c94000f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2971800"/>
            <a:ext cx="2970872" cy="1981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52400" y="4611231"/>
            <a:ext cx="88392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Учтены возвраты субсидий прошлых лет, в связи, с чем: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доходная часть бюджета не изменилась;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расходная часть увеличилась - на 12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676,30 тыс. рублей;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источники финансирования бюджета увеличились на 12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676,30 тыс. рублей, за счет направления неиспользованных в 2019 году остатков субсидий на выполнение инженерных изысканий, подготовку проектной документации, проведение государственной экспертизы проектной документации, результатов инженерных изысканий и достоверности определения сметной стоимости для строительства, реконструкции, модернизации и капитального ремонта объектов социальной и инженерной инфраструктуры собственности муниципальных образований Ставропольского края, расположенных в сельской местности.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05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cs typeface="Times New Roman" pitchFamily="18" charset="0"/>
              </a:rPr>
              <a:t>Доходная часть бюджета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34290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cs typeface="Times New Roman" pitchFamily="18" charset="0"/>
              </a:rPr>
              <a:t>Расходная часть бюджета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48768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cs typeface="Times New Roman" pitchFamily="18" charset="0"/>
              </a:rPr>
              <a:t>Источники финансирования дефицита бюджета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18288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0,00  </a:t>
            </a:r>
            <a:r>
              <a:rPr lang="ru-RU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10200" y="33528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+ </a:t>
            </a:r>
            <a:r>
              <a:rPr lang="ru-RU" b="1" dirty="0" smtClean="0">
                <a:ea typeface="Times New Roman" pitchFamily="18" charset="0"/>
                <a:cs typeface="Times New Roman" pitchFamily="18" charset="0"/>
              </a:rPr>
              <a:t>12</a:t>
            </a:r>
            <a:r>
              <a:rPr lang="en-US" b="1" dirty="0" smtClean="0"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>
                <a:ea typeface="Times New Roman" pitchFamily="18" charset="0"/>
                <a:cs typeface="Times New Roman" pitchFamily="18" charset="0"/>
              </a:rPr>
              <a:t>676,30 </a:t>
            </a:r>
            <a:r>
              <a:rPr lang="ru-RU" dirty="0" smtClean="0">
                <a:cs typeface="Times New Roman" pitchFamily="18" charset="0"/>
              </a:rPr>
              <a:t>тыс. руб.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0200" y="48768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+ </a:t>
            </a:r>
            <a:r>
              <a:rPr lang="ru-RU" b="1" dirty="0" smtClean="0">
                <a:ea typeface="Times New Roman" pitchFamily="18" charset="0"/>
                <a:cs typeface="Times New Roman" pitchFamily="18" charset="0"/>
              </a:rPr>
              <a:t>12</a:t>
            </a:r>
            <a:r>
              <a:rPr lang="en-US" b="1" dirty="0" smtClean="0"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>
                <a:ea typeface="Times New Roman" pitchFamily="18" charset="0"/>
                <a:cs typeface="Times New Roman" pitchFamily="18" charset="0"/>
              </a:rPr>
              <a:t>676,30 </a:t>
            </a:r>
            <a:endParaRPr lang="ru-RU" b="1" dirty="0" smtClean="0">
              <a:cs typeface="Times New Roman" pitchFamily="18" charset="0"/>
            </a:endParaRPr>
          </a:p>
          <a:p>
            <a:pPr algn="ctr"/>
            <a:r>
              <a:rPr lang="ru-RU" dirty="0" smtClean="0">
                <a:cs typeface="Times New Roman" pitchFamily="18" charset="0"/>
              </a:rPr>
              <a:t>тыс. руб.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 rot="10800000">
            <a:off x="4724400" y="46482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10800000">
            <a:off x="4724400" y="15240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0800000">
            <a:off x="4724400" y="31242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048000" y="1828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1 486 742,07</a:t>
            </a:r>
          </a:p>
          <a:p>
            <a:pPr algn="ctr"/>
            <a:r>
              <a:rPr lang="ru-RU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86600" y="18288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1 486 742,07</a:t>
            </a:r>
          </a:p>
          <a:p>
            <a:pPr algn="ctr"/>
            <a:r>
              <a:rPr lang="ru-RU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0" y="3316069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1 486 742,07</a:t>
            </a:r>
          </a:p>
          <a:p>
            <a:pPr algn="ctr"/>
            <a:r>
              <a:rPr lang="ru-RU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239000" y="3352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1 499 418,37</a:t>
            </a:r>
          </a:p>
          <a:p>
            <a:pPr algn="ctr"/>
            <a:r>
              <a:rPr lang="ru-RU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48000" y="4876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0,00          </a:t>
            </a:r>
            <a:r>
              <a:rPr lang="ru-RU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39000" y="4876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ea typeface="Times New Roman" pitchFamily="18" charset="0"/>
                <a:cs typeface="Times New Roman" pitchFamily="18" charset="0"/>
              </a:rPr>
              <a:t>12</a:t>
            </a:r>
            <a:r>
              <a:rPr lang="en-US" b="1" dirty="0" smtClean="0"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>
                <a:ea typeface="Times New Roman" pitchFamily="18" charset="0"/>
                <a:cs typeface="Times New Roman" pitchFamily="18" charset="0"/>
              </a:rPr>
              <a:t>676,30 </a:t>
            </a:r>
            <a:r>
              <a:rPr lang="ru-RU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25" name="TextBox 2"/>
          <p:cNvSpPr txBox="1"/>
          <p:nvPr/>
        </p:nvSpPr>
        <p:spPr>
          <a:xfrm>
            <a:off x="2514600" y="8382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cs typeface="Times New Roman" pitchFamily="18" charset="0"/>
              </a:rPr>
              <a:t>первоначальный бюджет</a:t>
            </a:r>
          </a:p>
        </p:txBody>
      </p:sp>
      <p:sp>
        <p:nvSpPr>
          <p:cNvPr id="26" name="TextBox 3"/>
          <p:cNvSpPr txBox="1"/>
          <p:nvPr/>
        </p:nvSpPr>
        <p:spPr>
          <a:xfrm>
            <a:off x="6781800" y="6858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cs typeface="Times New Roman" pitchFamily="18" charset="0"/>
              </a:rPr>
              <a:t>с учетом </a:t>
            </a:r>
          </a:p>
          <a:p>
            <a:pPr algn="ctr"/>
            <a:r>
              <a:rPr lang="ru-RU" dirty="0" smtClean="0">
                <a:cs typeface="Times New Roman" pitchFamily="18" charset="0"/>
              </a:rPr>
              <a:t> принятых изменений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57800" y="838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cs typeface="Times New Roman" pitchFamily="18" charset="0"/>
              </a:rPr>
              <a:t>отклонение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905000" y="228600"/>
            <a:ext cx="4349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ОСНОВНЫЕ ХАРАКТЕРИСТИКИ БЮДЖЕТА:</a:t>
            </a:r>
            <a:endParaRPr lang="ru-RU" b="1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8756</TotalTime>
  <Words>305</Words>
  <PresentationFormat>Экран (4:3)</PresentationFormat>
  <Paragraphs>33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Office Theme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СУФД</dc:creator>
  <cp:lastModifiedBy>Пользователь Windows</cp:lastModifiedBy>
  <cp:revision>488</cp:revision>
  <dcterms:created xsi:type="dcterms:W3CDTF">2017-08-15T11:56:06Z</dcterms:created>
  <dcterms:modified xsi:type="dcterms:W3CDTF">2020-02-07T11:38:53Z</dcterms:modified>
</cp:coreProperties>
</file>