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5" r:id="rId2"/>
    <p:sldId id="300" r:id="rId3"/>
    <p:sldId id="299" r:id="rId4"/>
    <p:sldId id="301" r:id="rId5"/>
    <p:sldId id="304" r:id="rId6"/>
    <p:sldId id="302" r:id="rId7"/>
    <p:sldId id="305" r:id="rId8"/>
    <p:sldId id="303" r:id="rId9"/>
    <p:sldId id="306" r:id="rId10"/>
    <p:sldId id="298" r:id="rId11"/>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a:srgbClr val="FF0000"/>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90" d="100"/>
          <a:sy n="90" d="100"/>
        </p:scale>
        <p:origin x="-2244" y="-54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7799BB-8852-4B4A-8776-6E7E48B99DC0}" type="datetimeFigureOut">
              <a:rPr lang="ru-RU" smtClean="0"/>
              <a:pPr/>
              <a:t>03.03.2020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9E1F58-664D-484F-B1E3-1000CA54183F}"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E9E1F58-664D-484F-B1E3-1000CA54183F}" type="slidenum">
              <a:rPr lang="ru-RU" smtClean="0"/>
              <a:pPr/>
              <a:t>10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3/3/2020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3/3/2020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3/3/2020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3/3/2020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3/3/2020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AF463A-BC7C-46EE-9F1E-7F377CCA4891}" type="datetimeFigureOut">
              <a:rPr lang="en-US" smtClean="0"/>
              <a:pPr/>
              <a:t>3/3/2020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AF463A-BC7C-46EE-9F1E-7F377CCA4891}" type="datetimeFigureOut">
              <a:rPr lang="en-US" smtClean="0"/>
              <a:pPr/>
              <a:t>3/3/2020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AF463A-BC7C-46EE-9F1E-7F377CCA4891}" type="datetimeFigureOut">
              <a:rPr lang="en-US" smtClean="0"/>
              <a:pPr/>
              <a:t>3/3/2020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3/3/2020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3/3/2020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3/3/2020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40000"/>
                <a:lumOff val="60000"/>
              </a:schemeClr>
            </a:gs>
            <a:gs pos="50000">
              <a:schemeClr val="accent4">
                <a:lumMod val="20000"/>
                <a:lumOff val="80000"/>
              </a:schemeClr>
            </a:gs>
            <a:gs pos="100000">
              <a:schemeClr val="accent5">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3/3/2020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76400"/>
            <a:ext cx="9144000" cy="2308324"/>
          </a:xfrm>
          <a:prstGeom prst="rect">
            <a:avLst/>
          </a:prstGeom>
          <a:noFill/>
        </p:spPr>
        <p:txBody>
          <a:bodyPr wrap="square" rtlCol="0">
            <a:spAutoFit/>
          </a:bodyPr>
          <a:lstStyle/>
          <a:p>
            <a:pPr algn="ctr"/>
            <a:r>
              <a:rPr lang="ru-RU" sz="2400" b="1" i="1" dirty="0" smtClean="0">
                <a:solidFill>
                  <a:srgbClr val="7030A0"/>
                </a:solidFill>
                <a:latin typeface="Times New Roman" pitchFamily="18" charset="0"/>
                <a:cs typeface="Times New Roman" pitchFamily="18" charset="0"/>
              </a:rPr>
              <a:t>Решение № </a:t>
            </a:r>
            <a:r>
              <a:rPr lang="ru-RU" sz="2400" b="1" i="1" dirty="0" smtClean="0">
                <a:solidFill>
                  <a:srgbClr val="7030A0"/>
                </a:solidFill>
                <a:latin typeface="Times New Roman" pitchFamily="18" charset="0"/>
                <a:cs typeface="Times New Roman" pitchFamily="18" charset="0"/>
              </a:rPr>
              <a:t>197 </a:t>
            </a:r>
            <a:r>
              <a:rPr lang="ru-RU" sz="2400" b="1" i="1" dirty="0" smtClean="0">
                <a:solidFill>
                  <a:srgbClr val="7030A0"/>
                </a:solidFill>
                <a:latin typeface="Times New Roman" pitchFamily="18" charset="0"/>
                <a:cs typeface="Times New Roman" pitchFamily="18" charset="0"/>
              </a:rPr>
              <a:t>от </a:t>
            </a:r>
            <a:r>
              <a:rPr lang="ru-RU" sz="2400" b="1" i="1" dirty="0" smtClean="0">
                <a:solidFill>
                  <a:srgbClr val="7030A0"/>
                </a:solidFill>
                <a:latin typeface="Times New Roman" pitchFamily="18" charset="0"/>
                <a:cs typeface="Times New Roman" pitchFamily="18" charset="0"/>
              </a:rPr>
              <a:t>27 </a:t>
            </a:r>
            <a:r>
              <a:rPr lang="ru-RU" sz="2400" b="1" i="1" dirty="0" smtClean="0">
                <a:solidFill>
                  <a:srgbClr val="7030A0"/>
                </a:solidFill>
                <a:latin typeface="Times New Roman" pitchFamily="18" charset="0"/>
                <a:cs typeface="Times New Roman" pitchFamily="18" charset="0"/>
              </a:rPr>
              <a:t>февраля 2020 г.</a:t>
            </a:r>
          </a:p>
          <a:p>
            <a:pPr algn="ctr"/>
            <a:r>
              <a:rPr lang="ru-RU" sz="2400" b="1" i="1" dirty="0" smtClean="0">
                <a:solidFill>
                  <a:srgbClr val="7030A0"/>
                </a:solidFill>
                <a:latin typeface="Times New Roman" pitchFamily="18" charset="0"/>
                <a:cs typeface="Times New Roman" pitchFamily="18" charset="0"/>
              </a:rPr>
              <a:t>«О внесении изменений в решение совета Курского муниципального района Ставропольского края </a:t>
            </a:r>
          </a:p>
          <a:p>
            <a:pPr algn="ctr"/>
            <a:r>
              <a:rPr lang="ru-RU" sz="2400" b="1" i="1" dirty="0" smtClean="0">
                <a:solidFill>
                  <a:srgbClr val="7030A0"/>
                </a:solidFill>
                <a:latin typeface="Times New Roman" pitchFamily="18" charset="0"/>
                <a:cs typeface="Times New Roman" pitchFamily="18" charset="0"/>
              </a:rPr>
              <a:t>от 05 декабря 2019 г. № 170 «О бюджете Курского муниципального района Ставропольского края на 2020 год и плановый период 2021 и 2022 годов» </a:t>
            </a:r>
          </a:p>
        </p:txBody>
      </p:sp>
      <p:pic>
        <p:nvPicPr>
          <p:cNvPr id="1027" name="Picture 3" descr="C:\Users\СУФД\Desktop\2453456\Flag_of_Kursky_rayon_(Stavropol_krai).png"/>
          <p:cNvPicPr>
            <a:picLocks noChangeAspect="1" noChangeArrowheads="1"/>
          </p:cNvPicPr>
          <p:nvPr/>
        </p:nvPicPr>
        <p:blipFill>
          <a:blip r:embed="rId2" cstate="print"/>
          <a:srcRect/>
          <a:stretch>
            <a:fillRect/>
          </a:stretch>
        </p:blipFill>
        <p:spPr bwMode="auto">
          <a:xfrm>
            <a:off x="7152409" y="0"/>
            <a:ext cx="1991591" cy="1752600"/>
          </a:xfrm>
          <a:prstGeom prst="rect">
            <a:avLst/>
          </a:prstGeom>
          <a:ln>
            <a:noFill/>
          </a:ln>
          <a:effectLst>
            <a:softEdge rad="112500"/>
          </a:effectLst>
        </p:spPr>
      </p:pic>
      <p:pic>
        <p:nvPicPr>
          <p:cNvPr id="6148" name="Picture 4" descr="https://static3.depositphotos.com/1007836/260/i/950/depositphotos_2609351-stock-photo-business-finance-chart-graph-diagram.jpg"/>
          <p:cNvPicPr>
            <a:picLocks noChangeAspect="1" noChangeArrowheads="1"/>
          </p:cNvPicPr>
          <p:nvPr/>
        </p:nvPicPr>
        <p:blipFill>
          <a:blip r:embed="rId3"/>
          <a:srcRect/>
          <a:stretch>
            <a:fillRect/>
          </a:stretch>
        </p:blipFill>
        <p:spPr bwMode="auto">
          <a:xfrm>
            <a:off x="1" y="4114800"/>
            <a:ext cx="5325758" cy="27432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905000"/>
            <a:ext cx="2667000" cy="369332"/>
          </a:xfrm>
          <a:prstGeom prst="rect">
            <a:avLst/>
          </a:prstGeom>
          <a:noFill/>
        </p:spPr>
        <p:txBody>
          <a:bodyPr wrap="square" rtlCol="0">
            <a:spAutoFit/>
          </a:bodyPr>
          <a:lstStyle/>
          <a:p>
            <a:pPr algn="ctr"/>
            <a:r>
              <a:rPr lang="ru-RU" dirty="0" smtClean="0">
                <a:cs typeface="Times New Roman" pitchFamily="18" charset="0"/>
              </a:rPr>
              <a:t>Доходная часть бюджета</a:t>
            </a:r>
            <a:endParaRPr lang="ru-RU" dirty="0">
              <a:cs typeface="Times New Roman" pitchFamily="18" charset="0"/>
            </a:endParaRPr>
          </a:p>
        </p:txBody>
      </p:sp>
      <p:sp>
        <p:nvSpPr>
          <p:cNvPr id="4" name="TextBox 3"/>
          <p:cNvSpPr txBox="1"/>
          <p:nvPr/>
        </p:nvSpPr>
        <p:spPr>
          <a:xfrm>
            <a:off x="152400" y="3429000"/>
            <a:ext cx="2743200" cy="369332"/>
          </a:xfrm>
          <a:prstGeom prst="rect">
            <a:avLst/>
          </a:prstGeom>
          <a:noFill/>
        </p:spPr>
        <p:txBody>
          <a:bodyPr wrap="square" rtlCol="0">
            <a:spAutoFit/>
          </a:bodyPr>
          <a:lstStyle/>
          <a:p>
            <a:pPr algn="ctr"/>
            <a:r>
              <a:rPr lang="ru-RU" dirty="0" smtClean="0">
                <a:cs typeface="Times New Roman" pitchFamily="18" charset="0"/>
              </a:rPr>
              <a:t>Расходная часть бюджета</a:t>
            </a:r>
            <a:endParaRPr lang="ru-RU" dirty="0">
              <a:cs typeface="Times New Roman" pitchFamily="18" charset="0"/>
            </a:endParaRPr>
          </a:p>
        </p:txBody>
      </p:sp>
      <p:sp>
        <p:nvSpPr>
          <p:cNvPr id="6" name="TextBox 5"/>
          <p:cNvSpPr txBox="1"/>
          <p:nvPr/>
        </p:nvSpPr>
        <p:spPr>
          <a:xfrm>
            <a:off x="152400" y="4876800"/>
            <a:ext cx="2971800" cy="646331"/>
          </a:xfrm>
          <a:prstGeom prst="rect">
            <a:avLst/>
          </a:prstGeom>
          <a:noFill/>
        </p:spPr>
        <p:txBody>
          <a:bodyPr wrap="square" rtlCol="0">
            <a:spAutoFit/>
          </a:bodyPr>
          <a:lstStyle/>
          <a:p>
            <a:pPr algn="ctr"/>
            <a:r>
              <a:rPr lang="ru-RU" dirty="0" smtClean="0">
                <a:cs typeface="Times New Roman" pitchFamily="18" charset="0"/>
              </a:rPr>
              <a:t>Источники финансирования дефицита бюджета</a:t>
            </a:r>
            <a:endParaRPr lang="ru-RU" dirty="0">
              <a:cs typeface="Times New Roman" pitchFamily="18" charset="0"/>
            </a:endParaRPr>
          </a:p>
        </p:txBody>
      </p:sp>
      <p:sp>
        <p:nvSpPr>
          <p:cNvPr id="7" name="TextBox 6"/>
          <p:cNvSpPr txBox="1"/>
          <p:nvPr/>
        </p:nvSpPr>
        <p:spPr>
          <a:xfrm>
            <a:off x="5410200" y="1828800"/>
            <a:ext cx="1295400" cy="646331"/>
          </a:xfrm>
          <a:prstGeom prst="rect">
            <a:avLst/>
          </a:prstGeom>
          <a:noFill/>
        </p:spPr>
        <p:txBody>
          <a:bodyPr wrap="square" rtlCol="0">
            <a:spAutoFit/>
          </a:bodyPr>
          <a:lstStyle/>
          <a:p>
            <a:pPr algn="ctr"/>
            <a:r>
              <a:rPr lang="ru-RU" b="1" dirty="0" smtClean="0"/>
              <a:t>+187,68  </a:t>
            </a:r>
            <a:r>
              <a:rPr lang="ru-RU" dirty="0" smtClean="0">
                <a:cs typeface="Times New Roman" pitchFamily="18" charset="0"/>
              </a:rPr>
              <a:t>тыс. руб.</a:t>
            </a:r>
          </a:p>
        </p:txBody>
      </p:sp>
      <p:sp>
        <p:nvSpPr>
          <p:cNvPr id="8" name="TextBox 7"/>
          <p:cNvSpPr txBox="1"/>
          <p:nvPr/>
        </p:nvSpPr>
        <p:spPr>
          <a:xfrm>
            <a:off x="5410200" y="3352800"/>
            <a:ext cx="1295400" cy="646331"/>
          </a:xfrm>
          <a:prstGeom prst="rect">
            <a:avLst/>
          </a:prstGeom>
          <a:noFill/>
        </p:spPr>
        <p:txBody>
          <a:bodyPr wrap="square" rtlCol="0">
            <a:spAutoFit/>
          </a:bodyPr>
          <a:lstStyle/>
          <a:p>
            <a:pPr algn="ctr"/>
            <a:r>
              <a:rPr lang="ru-RU" b="1" dirty="0" smtClean="0"/>
              <a:t>+ </a:t>
            </a:r>
            <a:r>
              <a:rPr lang="ru-RU" b="1" dirty="0" smtClean="0">
                <a:ea typeface="Times New Roman" pitchFamily="18" charset="0"/>
                <a:cs typeface="Times New Roman" pitchFamily="18" charset="0"/>
              </a:rPr>
              <a:t>12 888,63 </a:t>
            </a:r>
            <a:r>
              <a:rPr lang="ru-RU" dirty="0" smtClean="0">
                <a:cs typeface="Times New Roman" pitchFamily="18" charset="0"/>
              </a:rPr>
              <a:t>тыс. руб.</a:t>
            </a:r>
            <a:endParaRPr lang="ru-RU" dirty="0">
              <a:cs typeface="Times New Roman" pitchFamily="18" charset="0"/>
            </a:endParaRPr>
          </a:p>
        </p:txBody>
      </p:sp>
      <p:sp>
        <p:nvSpPr>
          <p:cNvPr id="9" name="TextBox 8"/>
          <p:cNvSpPr txBox="1"/>
          <p:nvPr/>
        </p:nvSpPr>
        <p:spPr>
          <a:xfrm>
            <a:off x="5410200" y="4876800"/>
            <a:ext cx="1371600" cy="646331"/>
          </a:xfrm>
          <a:prstGeom prst="rect">
            <a:avLst/>
          </a:prstGeom>
          <a:noFill/>
        </p:spPr>
        <p:txBody>
          <a:bodyPr wrap="square" rtlCol="0">
            <a:spAutoFit/>
          </a:bodyPr>
          <a:lstStyle/>
          <a:p>
            <a:pPr algn="ctr"/>
            <a:r>
              <a:rPr lang="ru-RU" b="1" dirty="0" smtClean="0">
                <a:cs typeface="Times New Roman" pitchFamily="18" charset="0"/>
              </a:rPr>
              <a:t>+ </a:t>
            </a:r>
            <a:r>
              <a:rPr lang="ru-RU" b="1" dirty="0" smtClean="0">
                <a:ea typeface="Times New Roman" pitchFamily="18" charset="0"/>
                <a:cs typeface="Times New Roman" pitchFamily="18" charset="0"/>
              </a:rPr>
              <a:t>12 700,95</a:t>
            </a:r>
            <a:endParaRPr lang="ru-RU" b="1" dirty="0" smtClean="0">
              <a:cs typeface="Times New Roman" pitchFamily="18" charset="0"/>
            </a:endParaRPr>
          </a:p>
          <a:p>
            <a:pPr algn="ctr"/>
            <a:r>
              <a:rPr lang="ru-RU" dirty="0" smtClean="0">
                <a:cs typeface="Times New Roman" pitchFamily="18" charset="0"/>
              </a:rPr>
              <a:t>тыс. руб.</a:t>
            </a:r>
            <a:endParaRPr lang="ru-RU" dirty="0">
              <a:cs typeface="Times New Roman" pitchFamily="18" charset="0"/>
            </a:endParaRPr>
          </a:p>
        </p:txBody>
      </p:sp>
      <p:sp>
        <p:nvSpPr>
          <p:cNvPr id="13" name="Стрелка вниз 12"/>
          <p:cNvSpPr/>
          <p:nvPr/>
        </p:nvSpPr>
        <p:spPr>
          <a:xfrm rot="10800000">
            <a:off x="4724400" y="4648200"/>
            <a:ext cx="609600" cy="1066800"/>
          </a:xfrm>
          <a:prstGeom prst="down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низ 13"/>
          <p:cNvSpPr/>
          <p:nvPr/>
        </p:nvSpPr>
        <p:spPr>
          <a:xfrm rot="10800000">
            <a:off x="4724400" y="1524000"/>
            <a:ext cx="609600" cy="1066800"/>
          </a:xfrm>
          <a:prstGeom prst="down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трелка вниз 14"/>
          <p:cNvSpPr/>
          <p:nvPr/>
        </p:nvSpPr>
        <p:spPr>
          <a:xfrm rot="10800000">
            <a:off x="4724400" y="3124200"/>
            <a:ext cx="609600" cy="1066800"/>
          </a:xfrm>
          <a:prstGeom prst="down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extBox 15"/>
          <p:cNvSpPr txBox="1"/>
          <p:nvPr/>
        </p:nvSpPr>
        <p:spPr>
          <a:xfrm>
            <a:off x="3048000" y="1828800"/>
            <a:ext cx="1447800" cy="646331"/>
          </a:xfrm>
          <a:prstGeom prst="rect">
            <a:avLst/>
          </a:prstGeom>
          <a:noFill/>
        </p:spPr>
        <p:txBody>
          <a:bodyPr wrap="square" rtlCol="0">
            <a:spAutoFit/>
          </a:bodyPr>
          <a:lstStyle/>
          <a:p>
            <a:pPr algn="ctr"/>
            <a:r>
              <a:rPr lang="ru-RU" b="1" dirty="0" smtClean="0">
                <a:cs typeface="Times New Roman" pitchFamily="18" charset="0"/>
              </a:rPr>
              <a:t>1 486 742,07</a:t>
            </a:r>
          </a:p>
          <a:p>
            <a:pPr algn="ctr"/>
            <a:r>
              <a:rPr lang="ru-RU" dirty="0" smtClean="0">
                <a:cs typeface="Times New Roman" pitchFamily="18" charset="0"/>
              </a:rPr>
              <a:t>тыс. руб.</a:t>
            </a:r>
          </a:p>
        </p:txBody>
      </p:sp>
      <p:sp>
        <p:nvSpPr>
          <p:cNvPr id="17" name="TextBox 16"/>
          <p:cNvSpPr txBox="1"/>
          <p:nvPr/>
        </p:nvSpPr>
        <p:spPr>
          <a:xfrm>
            <a:off x="7086600" y="1828800"/>
            <a:ext cx="1752600" cy="646331"/>
          </a:xfrm>
          <a:prstGeom prst="rect">
            <a:avLst/>
          </a:prstGeom>
          <a:noFill/>
        </p:spPr>
        <p:txBody>
          <a:bodyPr wrap="square" rtlCol="0">
            <a:spAutoFit/>
          </a:bodyPr>
          <a:lstStyle/>
          <a:p>
            <a:pPr algn="ctr"/>
            <a:r>
              <a:rPr lang="ru-RU" b="1" dirty="0" smtClean="0">
                <a:cs typeface="Times New Roman" pitchFamily="18" charset="0"/>
              </a:rPr>
              <a:t>1 486 929,75</a:t>
            </a:r>
          </a:p>
          <a:p>
            <a:pPr algn="ctr"/>
            <a:r>
              <a:rPr lang="ru-RU" dirty="0" smtClean="0">
                <a:cs typeface="Times New Roman" pitchFamily="18" charset="0"/>
              </a:rPr>
              <a:t>тыс. руб.</a:t>
            </a:r>
          </a:p>
        </p:txBody>
      </p:sp>
      <p:sp>
        <p:nvSpPr>
          <p:cNvPr id="18" name="TextBox 17"/>
          <p:cNvSpPr txBox="1"/>
          <p:nvPr/>
        </p:nvSpPr>
        <p:spPr>
          <a:xfrm>
            <a:off x="3048000" y="3316069"/>
            <a:ext cx="1447800" cy="646331"/>
          </a:xfrm>
          <a:prstGeom prst="rect">
            <a:avLst/>
          </a:prstGeom>
          <a:noFill/>
        </p:spPr>
        <p:txBody>
          <a:bodyPr wrap="square" rtlCol="0">
            <a:spAutoFit/>
          </a:bodyPr>
          <a:lstStyle/>
          <a:p>
            <a:pPr algn="ctr"/>
            <a:r>
              <a:rPr lang="ru-RU" b="1" dirty="0" smtClean="0">
                <a:cs typeface="Times New Roman" pitchFamily="18" charset="0"/>
              </a:rPr>
              <a:t>1 499 418,37</a:t>
            </a:r>
          </a:p>
          <a:p>
            <a:pPr algn="ctr"/>
            <a:r>
              <a:rPr lang="ru-RU" dirty="0" smtClean="0">
                <a:cs typeface="Times New Roman" pitchFamily="18" charset="0"/>
              </a:rPr>
              <a:t>тыс. руб.</a:t>
            </a:r>
          </a:p>
        </p:txBody>
      </p:sp>
      <p:sp>
        <p:nvSpPr>
          <p:cNvPr id="19" name="TextBox 18"/>
          <p:cNvSpPr txBox="1"/>
          <p:nvPr/>
        </p:nvSpPr>
        <p:spPr>
          <a:xfrm>
            <a:off x="7239000" y="3352800"/>
            <a:ext cx="1447800" cy="646331"/>
          </a:xfrm>
          <a:prstGeom prst="rect">
            <a:avLst/>
          </a:prstGeom>
          <a:noFill/>
        </p:spPr>
        <p:txBody>
          <a:bodyPr wrap="square" rtlCol="0">
            <a:spAutoFit/>
          </a:bodyPr>
          <a:lstStyle/>
          <a:p>
            <a:pPr algn="ctr"/>
            <a:r>
              <a:rPr lang="ru-RU" b="1" dirty="0" smtClean="0">
                <a:cs typeface="Times New Roman" pitchFamily="18" charset="0"/>
              </a:rPr>
              <a:t>1 512 307,00</a:t>
            </a:r>
          </a:p>
          <a:p>
            <a:pPr algn="ctr"/>
            <a:r>
              <a:rPr lang="ru-RU" dirty="0" smtClean="0">
                <a:cs typeface="Times New Roman" pitchFamily="18" charset="0"/>
              </a:rPr>
              <a:t>тыс. руб.</a:t>
            </a:r>
          </a:p>
        </p:txBody>
      </p:sp>
      <p:sp>
        <p:nvSpPr>
          <p:cNvPr id="20" name="TextBox 19"/>
          <p:cNvSpPr txBox="1"/>
          <p:nvPr/>
        </p:nvSpPr>
        <p:spPr>
          <a:xfrm>
            <a:off x="3048000" y="4876800"/>
            <a:ext cx="1447800" cy="646331"/>
          </a:xfrm>
          <a:prstGeom prst="rect">
            <a:avLst/>
          </a:prstGeom>
          <a:noFill/>
        </p:spPr>
        <p:txBody>
          <a:bodyPr wrap="square" rtlCol="0">
            <a:spAutoFit/>
          </a:bodyPr>
          <a:lstStyle/>
          <a:p>
            <a:pPr algn="ctr"/>
            <a:r>
              <a:rPr lang="ru-RU" b="1" dirty="0" smtClean="0"/>
              <a:t>12 676,30         </a:t>
            </a:r>
            <a:r>
              <a:rPr lang="ru-RU" dirty="0" smtClean="0">
                <a:cs typeface="Times New Roman" pitchFamily="18" charset="0"/>
              </a:rPr>
              <a:t>тыс. руб.</a:t>
            </a:r>
          </a:p>
        </p:txBody>
      </p:sp>
      <p:sp>
        <p:nvSpPr>
          <p:cNvPr id="21" name="TextBox 20"/>
          <p:cNvSpPr txBox="1"/>
          <p:nvPr/>
        </p:nvSpPr>
        <p:spPr>
          <a:xfrm>
            <a:off x="7239000" y="4876800"/>
            <a:ext cx="1447800" cy="646331"/>
          </a:xfrm>
          <a:prstGeom prst="rect">
            <a:avLst/>
          </a:prstGeom>
          <a:noFill/>
        </p:spPr>
        <p:txBody>
          <a:bodyPr wrap="square" rtlCol="0">
            <a:spAutoFit/>
          </a:bodyPr>
          <a:lstStyle/>
          <a:p>
            <a:pPr algn="ctr"/>
            <a:r>
              <a:rPr lang="ru-RU" b="1" dirty="0" smtClean="0">
                <a:ea typeface="Times New Roman" pitchFamily="18" charset="0"/>
                <a:cs typeface="Times New Roman" pitchFamily="18" charset="0"/>
              </a:rPr>
              <a:t>25 377,25 </a:t>
            </a:r>
            <a:r>
              <a:rPr lang="ru-RU" dirty="0" smtClean="0">
                <a:cs typeface="Times New Roman" pitchFamily="18" charset="0"/>
              </a:rPr>
              <a:t>тыс. руб.</a:t>
            </a:r>
          </a:p>
        </p:txBody>
      </p:sp>
      <p:sp>
        <p:nvSpPr>
          <p:cNvPr id="25" name="TextBox 2"/>
          <p:cNvSpPr txBox="1"/>
          <p:nvPr/>
        </p:nvSpPr>
        <p:spPr>
          <a:xfrm>
            <a:off x="2514600" y="838200"/>
            <a:ext cx="2514600" cy="646331"/>
          </a:xfrm>
          <a:prstGeom prst="rect">
            <a:avLst/>
          </a:prstGeom>
          <a:noFill/>
        </p:spPr>
        <p:txBody>
          <a:bodyPr wrap="square" rtlCol="0">
            <a:spAutoFit/>
          </a:bodyPr>
          <a:ls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pPr algn="ctr"/>
            <a:r>
              <a:rPr lang="ru-RU" dirty="0" smtClean="0">
                <a:cs typeface="Times New Roman" pitchFamily="18" charset="0"/>
              </a:rPr>
              <a:t>первоначальный бюджет</a:t>
            </a:r>
          </a:p>
        </p:txBody>
      </p:sp>
      <p:sp>
        <p:nvSpPr>
          <p:cNvPr id="26" name="TextBox 3"/>
          <p:cNvSpPr txBox="1"/>
          <p:nvPr/>
        </p:nvSpPr>
        <p:spPr>
          <a:xfrm>
            <a:off x="6781800" y="685800"/>
            <a:ext cx="2362200" cy="646331"/>
          </a:xfrm>
          <a:prstGeom prst="rect">
            <a:avLst/>
          </a:prstGeom>
          <a:noFill/>
        </p:spPr>
        <p:txBody>
          <a:bodyPr wrap="square" rtlCol="0">
            <a:spAutoFit/>
          </a:bodyPr>
          <a:ls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pPr algn="ctr"/>
            <a:r>
              <a:rPr lang="ru-RU" dirty="0" smtClean="0">
                <a:cs typeface="Times New Roman" pitchFamily="18" charset="0"/>
              </a:rPr>
              <a:t>с учетом </a:t>
            </a:r>
          </a:p>
          <a:p>
            <a:pPr algn="ctr"/>
            <a:r>
              <a:rPr lang="ru-RU" dirty="0" smtClean="0">
                <a:cs typeface="Times New Roman" pitchFamily="18" charset="0"/>
              </a:rPr>
              <a:t> принятых изменений</a:t>
            </a:r>
            <a:endParaRPr lang="ru-RU" dirty="0">
              <a:cs typeface="Times New Roman" pitchFamily="18" charset="0"/>
            </a:endParaRPr>
          </a:p>
        </p:txBody>
      </p:sp>
      <p:sp>
        <p:nvSpPr>
          <p:cNvPr id="27" name="TextBox 26"/>
          <p:cNvSpPr txBox="1"/>
          <p:nvPr/>
        </p:nvSpPr>
        <p:spPr>
          <a:xfrm>
            <a:off x="5257800" y="838200"/>
            <a:ext cx="1447800" cy="369332"/>
          </a:xfrm>
          <a:prstGeom prst="rect">
            <a:avLst/>
          </a:prstGeom>
          <a:noFill/>
        </p:spPr>
        <p:txBody>
          <a:bodyPr wrap="square" rtlCol="0">
            <a:spAutoFit/>
          </a:bodyPr>
          <a:lstStyle/>
          <a:p>
            <a:pPr algn="ctr"/>
            <a:r>
              <a:rPr lang="ru-RU" dirty="0" smtClean="0">
                <a:cs typeface="Times New Roman" pitchFamily="18" charset="0"/>
              </a:rPr>
              <a:t>отклонение</a:t>
            </a:r>
            <a:endParaRPr lang="ru-RU" dirty="0">
              <a:cs typeface="Times New Roman" pitchFamily="18" charset="0"/>
            </a:endParaRPr>
          </a:p>
        </p:txBody>
      </p:sp>
      <p:sp>
        <p:nvSpPr>
          <p:cNvPr id="28" name="TextBox 27"/>
          <p:cNvSpPr txBox="1"/>
          <p:nvPr/>
        </p:nvSpPr>
        <p:spPr>
          <a:xfrm>
            <a:off x="1905000" y="228600"/>
            <a:ext cx="4349076" cy="369332"/>
          </a:xfrm>
          <a:prstGeom prst="rect">
            <a:avLst/>
          </a:prstGeom>
          <a:noFill/>
        </p:spPr>
        <p:txBody>
          <a:bodyPr wrap="none" rtlCol="0">
            <a:spAutoFit/>
          </a:bodyPr>
          <a:lstStyle/>
          <a:p>
            <a:pPr algn="ctr"/>
            <a:r>
              <a:rPr lang="ru-RU" b="1" dirty="0" smtClean="0">
                <a:cs typeface="Times New Roman" pitchFamily="18" charset="0"/>
              </a:rPr>
              <a:t>ОСНОВНЫЕ ХАРАКТЕРИСТИКИ БЮДЖЕТА:</a:t>
            </a:r>
            <a:endParaRPr lang="ru-RU" b="1" dirty="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1143000"/>
            <a:ext cx="184731" cy="369332"/>
          </a:xfrm>
          <a:prstGeom prst="rect">
            <a:avLst/>
          </a:prstGeom>
          <a:noFill/>
        </p:spPr>
        <p:txBody>
          <a:bodyPr wrap="none" rtlCol="0">
            <a:spAutoFit/>
          </a:bodyPr>
          <a:lstStyle/>
          <a:p>
            <a:endParaRPr lang="ru-RU" dirty="0"/>
          </a:p>
        </p:txBody>
      </p:sp>
      <p:sp>
        <p:nvSpPr>
          <p:cNvPr id="3" name="Прямоугольник 2"/>
          <p:cNvSpPr/>
          <p:nvPr/>
        </p:nvSpPr>
        <p:spPr>
          <a:xfrm>
            <a:off x="152400" y="152400"/>
            <a:ext cx="8839200" cy="6124754"/>
          </a:xfrm>
          <a:prstGeom prst="rect">
            <a:avLst/>
          </a:prstGeom>
        </p:spPr>
        <p:txBody>
          <a:bodyPr wrap="square">
            <a:spAutoFit/>
          </a:bodyPr>
          <a:lstStyle/>
          <a:p>
            <a:pPr algn="just"/>
            <a:r>
              <a:rPr lang="ru-RU" sz="1400" dirty="0" smtClean="0"/>
              <a:t>1. На основании соглашения от 07 февраля 2020 г. № 07633000-1-2020-002 между министерство культуры Ставропольского края и администрацией Курского муниципального района Ставропольского края о предоставлении субсидии в 2020 году из бюджета Ставропольского края бюджету Курского муниципального района Ставропольского края на государственную поддержку отрасли культуры (государственная поддержка муниципальных учреждений культуры, находящихся на территориях сельских поселений Ставропольского края), соглашения от 07 февраля 2020 г. № 07633000-1-2020-003 между министерство культуры Ставропольского края и администрацией Курского муниципального района Ставропольского края о предоставлении субсидии в 2020 году из бюджета Ставропольского края бюджету Курского муниципального района Ставропольского края на государственную поддержку отрасли культуры (государственная поддержка лучших работников муниципальных учреждений культуры, находящихся на территориях сельских поселений Ставропольского края), соглашения </a:t>
            </a:r>
            <a:r>
              <a:rPr lang="x-none" sz="1400" smtClean="0"/>
              <a:t>№ рнс/19-115  между министерством дорожного хозяйства и транспорта Ставропольского края и </a:t>
            </a:r>
            <a:r>
              <a:rPr lang="ru-RU" sz="1400" dirty="0" smtClean="0"/>
              <a:t>администрацией Курского муниципального района Ставропольского края</a:t>
            </a:r>
            <a:r>
              <a:rPr lang="x-none" sz="1400" smtClean="0"/>
              <a:t> о предоставлении из бюджета Ставропольского края бюджету </a:t>
            </a:r>
            <a:r>
              <a:rPr lang="ru-RU" sz="1400" dirty="0" smtClean="0"/>
              <a:t>Курского муниципального района Ставропольского края</a:t>
            </a:r>
            <a:r>
              <a:rPr lang="x-none" sz="1400" smtClean="0"/>
              <a:t> субсидии на капитальный ремонт и ремонт автомобильных дорог общего пользования местного значения</a:t>
            </a:r>
            <a:r>
              <a:rPr lang="ru-RU" sz="1400" dirty="0" smtClean="0"/>
              <a:t>, распоряжения администрации Курского муниципального района Ставропольского края от 15 января 2020 г. № 13-р «О внесении на рассмотрение совета Курского муниципального района Ставропольского края предложений о распределении свободных остатков бюджетных средств, образовавшихся по состоянию на 01 января 2020 г.», распоряжения администрации Курского муниципального района Ставропольского края от 11 февраля 2020 г. № 43-р «О внесении на рассмотрение совета Курского муниципального района Ставропольского края предложений о распределении свободных остатков бюджетных средств, образовавшихся по состоянию на 01 января 2020 г.», распоряжения администрации Курского муниципального района Ставропольского края от 11 февраля 2020 г. № 44-р «</a:t>
            </a:r>
            <a:r>
              <a:rPr lang="x-none" sz="1400" smtClean="0"/>
              <a:t>О внесении на рассмотрение совета Курского муниципального района Ставропольского края предложений о перераспределении утвержденных бюджетных ассигнований</a:t>
            </a:r>
            <a:r>
              <a:rPr lang="ru-RU" sz="1400" dirty="0" smtClean="0"/>
              <a:t>», распоряжения администрации Курского муниципального района Ставропольского края от 14 февраля 2020 г. № 23-рк «О выделении денежных средств на выплату материальной помощи </a:t>
            </a:r>
            <a:r>
              <a:rPr lang="ru-RU" sz="1400" dirty="0" err="1" smtClean="0"/>
              <a:t>Косковой</a:t>
            </a:r>
            <a:r>
              <a:rPr lang="ru-RU" sz="1400" dirty="0" smtClean="0"/>
              <a:t> С.А.» и уведомлений,  поступивших от министерства образования Ставропольского края, министерства труда и социальной защиты населения Ставропольского края, министерства финансов Ставропольского края</a:t>
            </a:r>
          </a:p>
          <a:p>
            <a:pPr algn="just"/>
            <a:endParaRPr lang="ru-RU"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28600"/>
            <a:ext cx="6629400" cy="646331"/>
          </a:xfrm>
          <a:prstGeom prst="rect">
            <a:avLst/>
          </a:prstGeom>
          <a:gradFill>
            <a:gsLst>
              <a:gs pos="0">
                <a:srgbClr val="FFFFFF"/>
              </a:gs>
              <a:gs pos="50000">
                <a:srgbClr val="92D050"/>
              </a:gs>
              <a:gs pos="100000">
                <a:srgbClr val="00B050"/>
              </a:gs>
            </a:gsLst>
            <a:path path="rect">
              <a:fillToRect l="100000" t="100000"/>
            </a:path>
          </a:gradFill>
        </p:spPr>
        <p:txBody>
          <a:bodyPr wrap="square" rtlCol="0">
            <a:spAutoFit/>
          </a:bodyPr>
          <a:lstStyle/>
          <a:p>
            <a:pPr algn="ctr"/>
            <a:r>
              <a:rPr lang="ru-RU" dirty="0" smtClean="0">
                <a:latin typeface="Calibri" pitchFamily="34" charset="0"/>
                <a:cs typeface="Calibri" pitchFamily="34" charset="0"/>
              </a:rPr>
              <a:t>увеличены бюджетные ассигнования на следующие мероприятия:</a:t>
            </a:r>
            <a:endParaRPr lang="ru-RU" dirty="0">
              <a:latin typeface="Calibri" pitchFamily="34" charset="0"/>
              <a:cs typeface="Calibri" pitchFamily="34" charset="0"/>
            </a:endParaRPr>
          </a:p>
        </p:txBody>
      </p:sp>
      <p:sp>
        <p:nvSpPr>
          <p:cNvPr id="5" name="Прямоугольник 4"/>
          <p:cNvSpPr/>
          <p:nvPr/>
        </p:nvSpPr>
        <p:spPr>
          <a:xfrm>
            <a:off x="152400" y="1066800"/>
            <a:ext cx="6629400" cy="2246769"/>
          </a:xfrm>
          <a:prstGeom prst="rect">
            <a:avLst/>
          </a:prstGeom>
        </p:spPr>
        <p:txBody>
          <a:bodyPr wrap="square">
            <a:spAutoFit/>
          </a:bodyPr>
          <a:lstStyle/>
          <a:p>
            <a:pPr algn="just"/>
            <a:r>
              <a:rPr lang="ru-RU" sz="1400" dirty="0" smtClean="0"/>
              <a:t>поддержку отрасли культуры (государственная поддержка муниципальных учреждений культуры, находящихся на территориях сельских поселений Ставропольского края) – </a:t>
            </a:r>
            <a:r>
              <a:rPr lang="ru-RU" sz="1400" b="1" dirty="0" smtClean="0"/>
              <a:t>100,00</a:t>
            </a:r>
            <a:r>
              <a:rPr lang="ru-RU" sz="1400" dirty="0" smtClean="0"/>
              <a:t> тыс. рублей;</a:t>
            </a:r>
          </a:p>
          <a:p>
            <a:pPr algn="just"/>
            <a:r>
              <a:rPr lang="ru-RU" sz="1400" dirty="0" smtClean="0"/>
              <a:t> поддержку отрасли культуры (государственная поддержка лучших работников муниципальных учреждений культуры, находящихся на территориях сельских поселений Ставропольского края) – </a:t>
            </a:r>
            <a:r>
              <a:rPr lang="ru-RU" sz="1400" b="1" dirty="0" smtClean="0"/>
              <a:t>50,00</a:t>
            </a:r>
            <a:r>
              <a:rPr lang="ru-RU" sz="1400" dirty="0" smtClean="0"/>
              <a:t> тыс. рублей;</a:t>
            </a:r>
          </a:p>
          <a:p>
            <a:pPr algn="just"/>
            <a:r>
              <a:rPr lang="ru-RU" sz="1400" dirty="0" smtClean="0"/>
              <a:t>осуществление переданного полномочия Российской Федерации по осуществлению ежегодной денежной выплаты лицам, награжденным нагрудным знаком «Почетный донор России» – </a:t>
            </a:r>
            <a:r>
              <a:rPr lang="ru-RU" sz="1400" b="1" dirty="0" smtClean="0"/>
              <a:t>50,68</a:t>
            </a:r>
            <a:r>
              <a:rPr lang="ru-RU" sz="1400" dirty="0" smtClean="0"/>
              <a:t> тыс. рублей;	</a:t>
            </a:r>
          </a:p>
          <a:p>
            <a:pPr algn="just"/>
            <a:endParaRPr lang="ru-RU" sz="1400" dirty="0" smtClean="0"/>
          </a:p>
        </p:txBody>
      </p:sp>
      <p:sp>
        <p:nvSpPr>
          <p:cNvPr id="9" name="TextBox 8"/>
          <p:cNvSpPr txBox="1"/>
          <p:nvPr/>
        </p:nvSpPr>
        <p:spPr>
          <a:xfrm>
            <a:off x="0" y="3886200"/>
            <a:ext cx="6629400" cy="646331"/>
          </a:xfrm>
          <a:prstGeom prst="rect">
            <a:avLst/>
          </a:prstGeom>
          <a:gradFill>
            <a:gsLst>
              <a:gs pos="0">
                <a:srgbClr val="FFFFFF"/>
              </a:gs>
              <a:gs pos="50000">
                <a:srgbClr val="FF7C80"/>
              </a:gs>
              <a:gs pos="100000">
                <a:srgbClr val="FF0000"/>
              </a:gs>
            </a:gsLst>
            <a:path path="rect">
              <a:fillToRect l="100000" t="100000"/>
            </a:path>
          </a:gradFill>
        </p:spPr>
        <p:txBody>
          <a:bodyPr wrap="square" rtlCol="0">
            <a:spAutoFit/>
          </a:bodyPr>
          <a:lstStyle/>
          <a:p>
            <a:pPr algn="ctr"/>
            <a:r>
              <a:rPr lang="ru-RU" dirty="0" smtClean="0">
                <a:latin typeface="Calibri" pitchFamily="34" charset="0"/>
                <a:cs typeface="Calibri" pitchFamily="34" charset="0"/>
              </a:rPr>
              <a:t>уменьшены бюджетные ассигнования на следующие мероприятие:</a:t>
            </a:r>
            <a:endParaRPr lang="ru-RU" dirty="0">
              <a:latin typeface="Calibri" pitchFamily="34" charset="0"/>
              <a:cs typeface="Calibri" pitchFamily="34" charset="0"/>
            </a:endParaRPr>
          </a:p>
        </p:txBody>
      </p:sp>
      <p:sp>
        <p:nvSpPr>
          <p:cNvPr id="5121" name="Rectangle 1"/>
          <p:cNvSpPr>
            <a:spLocks noChangeArrowheads="1"/>
          </p:cNvSpPr>
          <p:nvPr/>
        </p:nvSpPr>
        <p:spPr bwMode="auto">
          <a:xfrm>
            <a:off x="152400" y="4876800"/>
            <a:ext cx="6629400"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ежегодная денежная выплата гражданам Российской Федерации, родившимся на территории Союза Советских Социалистических Республик, а также на иных территориях, которые на дату начала Великой Отечественной войны входили в его состав, не достигшим совершеннолетия на 3 сентября 1945 года и постоянно проживающим на территории Ставропольского края – 0,01 тыс. 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218" name="Picture 2" descr="http://rubtsovsk.org/sites/default/files/users/pressa/2019/07/kultura.jpg"/>
          <p:cNvPicPr>
            <a:picLocks noChangeAspect="1" noChangeArrowheads="1"/>
          </p:cNvPicPr>
          <p:nvPr/>
        </p:nvPicPr>
        <p:blipFill>
          <a:blip r:embed="rId2" cstate="print"/>
          <a:srcRect/>
          <a:stretch>
            <a:fillRect/>
          </a:stretch>
        </p:blipFill>
        <p:spPr bwMode="auto">
          <a:xfrm>
            <a:off x="6858000" y="609600"/>
            <a:ext cx="2111999" cy="1676400"/>
          </a:xfrm>
          <a:prstGeom prst="rect">
            <a:avLst/>
          </a:prstGeom>
          <a:ln>
            <a:noFill/>
          </a:ln>
          <a:effectLst>
            <a:softEdge rad="112500"/>
          </a:effectLst>
        </p:spPr>
      </p:pic>
      <p:pic>
        <p:nvPicPr>
          <p:cNvPr id="9220" name="Picture 4" descr="https://roshal.msr.mosreg.ru/files/image/05/01/38/lg!h8t.jpg"/>
          <p:cNvPicPr>
            <a:picLocks noChangeAspect="1" noChangeArrowheads="1"/>
          </p:cNvPicPr>
          <p:nvPr/>
        </p:nvPicPr>
        <p:blipFill>
          <a:blip r:embed="rId3" cstate="print"/>
          <a:srcRect/>
          <a:stretch>
            <a:fillRect/>
          </a:stretch>
        </p:blipFill>
        <p:spPr bwMode="auto">
          <a:xfrm>
            <a:off x="6705600" y="2438400"/>
            <a:ext cx="1905000" cy="1260500"/>
          </a:xfrm>
          <a:prstGeom prst="rect">
            <a:avLst/>
          </a:prstGeom>
          <a:ln>
            <a:noFill/>
          </a:ln>
          <a:effectLst>
            <a:softEdge rad="112500"/>
          </a:effectLst>
        </p:spPr>
      </p:pic>
      <p:pic>
        <p:nvPicPr>
          <p:cNvPr id="9222" name="Picture 6" descr="Республиканская денежная выплата &quot;детям войны&quot;"/>
          <p:cNvPicPr>
            <a:picLocks noChangeAspect="1" noChangeArrowheads="1"/>
          </p:cNvPicPr>
          <p:nvPr/>
        </p:nvPicPr>
        <p:blipFill>
          <a:blip r:embed="rId4" cstate="print"/>
          <a:srcRect/>
          <a:stretch>
            <a:fillRect/>
          </a:stretch>
        </p:blipFill>
        <p:spPr bwMode="auto">
          <a:xfrm>
            <a:off x="7239000" y="4724400"/>
            <a:ext cx="1447800" cy="1445387"/>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52400" y="152400"/>
            <a:ext cx="5257800"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400" b="1" dirty="0" smtClean="0"/>
              <a:t>     2.  </a:t>
            </a:r>
            <a:r>
              <a:rPr lang="ru-RU" sz="1400" dirty="0" smtClean="0"/>
              <a:t>На основании распоряжения администрации</a:t>
            </a:r>
            <a:r>
              <a:rPr lang="x-none" sz="1400" smtClean="0"/>
              <a:t> Курского муниципального района Ставропольского края </a:t>
            </a:r>
            <a:r>
              <a:rPr lang="ru-RU" sz="1400" dirty="0" smtClean="0"/>
              <a:t>№ 13-р от 15 января 2020 г. «</a:t>
            </a:r>
            <a:r>
              <a:rPr lang="x-none" sz="1400" smtClean="0"/>
              <a:t>О внесении на рассмотрение совета Курского муниципального района Ставропольского края предложений о распределении свободных остатков бюджетных средств, образовавшихся по состоянию на 01 января 2020 г.</a:t>
            </a:r>
            <a:r>
              <a:rPr lang="ru-RU" sz="1400" dirty="0" smtClean="0"/>
              <a:t>»</a:t>
            </a:r>
          </a:p>
          <a:p>
            <a:pPr algn="just"/>
            <a:r>
              <a:rPr lang="ru-RU" sz="1400" dirty="0" smtClean="0"/>
              <a:t>     </a:t>
            </a:r>
            <a:r>
              <a:rPr lang="x-none" sz="1400" smtClean="0"/>
              <a:t>администрации муниципального образования Курского сельсовета Курского района Ставропольского края на дополнительное финансирование расходных обязательств поселения, возникших при выполнении полномочий, установленных  статьей  14  Федерального  закона  от  06  октября 2003 г.    № 131-ФЗ «Об общих принципах организации местного самоуправления в Российской Федерации», 5 380</a:t>
            </a:r>
            <a:r>
              <a:rPr lang="ru-RU" sz="1400" dirty="0" smtClean="0"/>
              <a:t>,</a:t>
            </a:r>
            <a:r>
              <a:rPr lang="x-none" sz="1400" smtClean="0"/>
              <a:t>7</a:t>
            </a:r>
            <a:r>
              <a:rPr lang="ru-RU" sz="1400" dirty="0" smtClean="0"/>
              <a:t>2 тыс. </a:t>
            </a:r>
            <a:r>
              <a:rPr lang="x-none" sz="1400" smtClean="0"/>
              <a:t>рублей из них на:</a:t>
            </a:r>
            <a:endParaRPr lang="ru-RU" sz="1400" dirty="0" smtClean="0"/>
          </a:p>
          <a:p>
            <a:pPr algn="just"/>
            <a:r>
              <a:rPr lang="ru-RU" sz="1400" dirty="0" smtClean="0"/>
              <a:t>     2</a:t>
            </a:r>
            <a:r>
              <a:rPr lang="x-none" sz="1400" smtClean="0"/>
              <a:t>.1</a:t>
            </a:r>
            <a:r>
              <a:rPr lang="ru-RU" sz="1400" dirty="0" smtClean="0"/>
              <a:t>. У</a:t>
            </a:r>
            <a:r>
              <a:rPr lang="x-none" sz="1400" smtClean="0"/>
              <a:t>стройство пешеходных дорожек на сумму 3 454</a:t>
            </a:r>
            <a:r>
              <a:rPr lang="ru-RU" sz="1400" dirty="0" smtClean="0"/>
              <a:t>,</a:t>
            </a:r>
            <a:r>
              <a:rPr lang="x-none" sz="1400" smtClean="0"/>
              <a:t>1</a:t>
            </a:r>
            <a:r>
              <a:rPr lang="ru-RU" sz="1400" dirty="0" smtClean="0"/>
              <a:t>5 тыс.</a:t>
            </a:r>
            <a:r>
              <a:rPr lang="x-none" sz="1400" smtClean="0"/>
              <a:t> рублей их них:</a:t>
            </a:r>
            <a:endParaRPr lang="ru-RU" sz="1400" dirty="0" smtClean="0"/>
          </a:p>
          <a:p>
            <a:pPr algn="just"/>
            <a:r>
              <a:rPr lang="x-none" sz="1400" smtClean="0"/>
              <a:t>по переулку Школьному от улицы Калинина до улицы Балтийской станицы Курской Курского района Ставропольского края 1 323</a:t>
            </a:r>
            <a:r>
              <a:rPr lang="ru-RU" sz="1400" dirty="0" smtClean="0"/>
              <a:t>,</a:t>
            </a:r>
            <a:r>
              <a:rPr lang="x-none" sz="1400" smtClean="0"/>
              <a:t>08</a:t>
            </a:r>
            <a:r>
              <a:rPr lang="ru-RU" sz="1400" dirty="0" smtClean="0"/>
              <a:t> тыс.</a:t>
            </a:r>
            <a:r>
              <a:rPr lang="x-none" sz="1400" smtClean="0"/>
              <a:t> рублей;</a:t>
            </a:r>
            <a:endParaRPr lang="ru-RU" sz="1400" dirty="0" smtClean="0"/>
          </a:p>
          <a:p>
            <a:pPr algn="just"/>
            <a:r>
              <a:rPr lang="ru-RU" sz="1400" dirty="0" smtClean="0"/>
              <a:t>     </a:t>
            </a:r>
            <a:r>
              <a:rPr lang="x-none" sz="1400" smtClean="0"/>
              <a:t>по переулку Школьному от магазина Эксперт до улицы Калинина станицы Курской Курского района Ставропольского края 2 131</a:t>
            </a:r>
            <a:r>
              <a:rPr lang="ru-RU" sz="1400" dirty="0" smtClean="0"/>
              <a:t>,</a:t>
            </a:r>
            <a:r>
              <a:rPr lang="x-none" sz="1400" smtClean="0"/>
              <a:t>0</a:t>
            </a:r>
            <a:r>
              <a:rPr lang="ru-RU" sz="1400" dirty="0" smtClean="0"/>
              <a:t>7 тыс.</a:t>
            </a:r>
            <a:r>
              <a:rPr lang="x-none" sz="1400" smtClean="0"/>
              <a:t> рублей.</a:t>
            </a:r>
            <a:endParaRPr lang="ru-RU" sz="1400" dirty="0" smtClean="0"/>
          </a:p>
          <a:p>
            <a:pPr algn="just"/>
            <a:r>
              <a:rPr lang="ru-RU" sz="1400" dirty="0" smtClean="0"/>
              <a:t>     2</a:t>
            </a:r>
            <a:r>
              <a:rPr lang="x-none" sz="1400" smtClean="0"/>
              <a:t>.2. Ремонт Гусаковского парка, расположенного по адресу: станица Курская, Курский район, Ставропольского край 688</a:t>
            </a:r>
            <a:r>
              <a:rPr lang="ru-RU" sz="1400" dirty="0" smtClean="0"/>
              <a:t>,</a:t>
            </a:r>
            <a:r>
              <a:rPr lang="x-none" sz="1400" smtClean="0"/>
              <a:t>1</a:t>
            </a:r>
            <a:r>
              <a:rPr lang="ru-RU" sz="1400" dirty="0" smtClean="0"/>
              <a:t>9 тыс.</a:t>
            </a:r>
            <a:r>
              <a:rPr lang="x-none" sz="1400" smtClean="0"/>
              <a:t> рублей.</a:t>
            </a:r>
            <a:endParaRPr lang="ru-RU" sz="1400" dirty="0" smtClean="0"/>
          </a:p>
          <a:p>
            <a:pPr algn="just"/>
            <a:r>
              <a:rPr lang="ru-RU" sz="1400" dirty="0" smtClean="0"/>
              <a:t>     2</a:t>
            </a:r>
            <a:r>
              <a:rPr lang="x-none" sz="1400" smtClean="0"/>
              <a:t>.3. Услуги строительного контроля по объекту «Ремонт Гусаковского парка, расположенного по адресу: станица Курская, Курский район, Ставропольского край 294</a:t>
            </a:r>
            <a:r>
              <a:rPr lang="ru-RU" sz="1400" dirty="0" smtClean="0"/>
              <a:t>,</a:t>
            </a:r>
            <a:r>
              <a:rPr lang="x-none" sz="1400" smtClean="0"/>
              <a:t>54</a:t>
            </a:r>
            <a:r>
              <a:rPr lang="ru-RU" sz="1400" dirty="0" smtClean="0"/>
              <a:t> тыс. </a:t>
            </a:r>
            <a:r>
              <a:rPr lang="x-none" sz="1400" smtClean="0"/>
              <a:t>рубл</a:t>
            </a:r>
            <a:r>
              <a:rPr lang="ru-RU" sz="1400" dirty="0" smtClean="0"/>
              <a:t>ей</a:t>
            </a:r>
            <a:r>
              <a:rPr lang="x-none" sz="1400" smtClean="0"/>
              <a:t>.</a:t>
            </a:r>
            <a:endParaRPr lang="ru-RU" sz="1400" dirty="0" smtClean="0"/>
          </a:p>
        </p:txBody>
      </p:sp>
      <p:pic>
        <p:nvPicPr>
          <p:cNvPr id="8198" name="Picture 6" descr="http://kurskiy26.ru/assets/images_cache/9f028911534e513812eef4715f897719.jpg"/>
          <p:cNvPicPr>
            <a:picLocks noChangeAspect="1" noChangeArrowheads="1"/>
          </p:cNvPicPr>
          <p:nvPr/>
        </p:nvPicPr>
        <p:blipFill>
          <a:blip r:embed="rId2"/>
          <a:srcRect l="48257" t="36000"/>
          <a:stretch>
            <a:fillRect/>
          </a:stretch>
        </p:blipFill>
        <p:spPr bwMode="auto">
          <a:xfrm>
            <a:off x="5467350" y="381000"/>
            <a:ext cx="3676650" cy="6096000"/>
          </a:xfrm>
          <a:prstGeom prst="rect">
            <a:avLst/>
          </a:prstGeom>
          <a:ln>
            <a:noFill/>
          </a:ln>
          <a:effectLst>
            <a:softEdge rad="1125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 y="304800"/>
            <a:ext cx="8610600" cy="3108543"/>
          </a:xfrm>
          <a:prstGeom prst="rect">
            <a:avLst/>
          </a:prstGeom>
        </p:spPr>
        <p:txBody>
          <a:bodyPr wrap="square">
            <a:spAutoFit/>
          </a:bodyPr>
          <a:lstStyle/>
          <a:p>
            <a:pPr algn="just"/>
            <a:r>
              <a:rPr lang="ru-RU" sz="1400" dirty="0" smtClean="0"/>
              <a:t> 2</a:t>
            </a:r>
            <a:r>
              <a:rPr lang="x-none" sz="1400" smtClean="0"/>
              <a:t>.4. Выполнение работ по благоустройству на сумму 943</a:t>
            </a:r>
            <a:r>
              <a:rPr lang="ru-RU" sz="1400" dirty="0" smtClean="0"/>
              <a:t>,</a:t>
            </a:r>
            <a:r>
              <a:rPr lang="x-none" sz="1400" smtClean="0"/>
              <a:t>84</a:t>
            </a:r>
            <a:r>
              <a:rPr lang="ru-RU" sz="1400" dirty="0" smtClean="0"/>
              <a:t> тыс.</a:t>
            </a:r>
            <a:r>
              <a:rPr lang="x-none" sz="1400" smtClean="0"/>
              <a:t> рублей из них на:</a:t>
            </a:r>
            <a:endParaRPr lang="ru-RU" sz="1400" dirty="0" smtClean="0"/>
          </a:p>
          <a:p>
            <a:pPr algn="just"/>
            <a:r>
              <a:rPr lang="x-none" sz="1400" smtClean="0"/>
              <a:t>выполнение работ по благоустройству сквера, расположенного по адресу: улица Советская, станица Курская, Курский район, Ставропольский край 137</a:t>
            </a:r>
            <a:r>
              <a:rPr lang="ru-RU" sz="1400" dirty="0" smtClean="0"/>
              <a:t>,</a:t>
            </a:r>
            <a:r>
              <a:rPr lang="x-none" sz="1400" smtClean="0"/>
              <a:t>83 </a:t>
            </a:r>
            <a:r>
              <a:rPr lang="ru-RU" sz="1400" dirty="0" smtClean="0"/>
              <a:t>тыс.</a:t>
            </a:r>
            <a:r>
              <a:rPr lang="x-none" sz="1400" smtClean="0"/>
              <a:t> рублей;</a:t>
            </a:r>
            <a:endParaRPr lang="ru-RU" sz="1400" dirty="0" smtClean="0"/>
          </a:p>
          <a:p>
            <a:pPr algn="just"/>
            <a:r>
              <a:rPr lang="ru-RU" sz="1400" dirty="0" smtClean="0"/>
              <a:t>     </a:t>
            </a:r>
            <a:r>
              <a:rPr lang="x-none" sz="1400" smtClean="0"/>
              <a:t>выполнение работ по благоустройству территории, прилегающей к Памятнику советским воинам, погибшим в годы гражданской и Великой Отечественной войн, расположенной по адресу: улица Советская, станица Курская, Курский район, Ставропольский край 197</a:t>
            </a:r>
            <a:r>
              <a:rPr lang="ru-RU" sz="1400" dirty="0" smtClean="0"/>
              <a:t>,</a:t>
            </a:r>
            <a:r>
              <a:rPr lang="x-none" sz="1400" smtClean="0"/>
              <a:t>28</a:t>
            </a:r>
            <a:r>
              <a:rPr lang="ru-RU" sz="1400" dirty="0" smtClean="0"/>
              <a:t>  тыс.</a:t>
            </a:r>
            <a:r>
              <a:rPr lang="x-none" sz="1400" smtClean="0"/>
              <a:t> рубл</a:t>
            </a:r>
            <a:r>
              <a:rPr lang="ru-RU" sz="1400" dirty="0" smtClean="0"/>
              <a:t>ей</a:t>
            </a:r>
            <a:r>
              <a:rPr lang="x-none" sz="1400" smtClean="0"/>
              <a:t>;</a:t>
            </a:r>
            <a:endParaRPr lang="ru-RU" sz="1400" dirty="0" smtClean="0"/>
          </a:p>
          <a:p>
            <a:pPr algn="just"/>
            <a:r>
              <a:rPr lang="ru-RU" sz="1400" dirty="0" smtClean="0"/>
              <a:t>     </a:t>
            </a:r>
            <a:r>
              <a:rPr lang="x-none" sz="1400" smtClean="0"/>
              <a:t>выполнение работ по посадке деревьев на территории, прилегающей к Памятнику советским воинам, погибшим в годы гражданской и Великой Отечественной войн, расположенной по адресу: ул. Советская, ст. Курская, Курский район, Ставропольский край 252</a:t>
            </a:r>
            <a:r>
              <a:rPr lang="ru-RU" sz="1400" dirty="0" smtClean="0"/>
              <a:t>,</a:t>
            </a:r>
            <a:r>
              <a:rPr lang="x-none" sz="1400" smtClean="0"/>
              <a:t>1</a:t>
            </a:r>
            <a:r>
              <a:rPr lang="ru-RU" sz="1400" dirty="0" smtClean="0"/>
              <a:t>7 тыс.</a:t>
            </a:r>
            <a:r>
              <a:rPr lang="x-none" sz="1400" smtClean="0"/>
              <a:t> рублей;</a:t>
            </a:r>
            <a:endParaRPr lang="ru-RU" sz="1400" dirty="0" smtClean="0"/>
          </a:p>
          <a:p>
            <a:pPr algn="just"/>
            <a:r>
              <a:rPr lang="ru-RU" sz="1400" dirty="0" smtClean="0"/>
              <a:t>     </a:t>
            </a:r>
            <a:r>
              <a:rPr lang="x-none" sz="1400" smtClean="0"/>
              <a:t>устройство системы полива в сквере, расположенном по адресу: ул. Советская, ст. Курская, Курский район, Ставропольский край 70</a:t>
            </a:r>
            <a:r>
              <a:rPr lang="ru-RU" sz="1400" dirty="0" smtClean="0"/>
              <a:t>,</a:t>
            </a:r>
            <a:r>
              <a:rPr lang="x-none" sz="1400" smtClean="0"/>
              <a:t>93  рубл</a:t>
            </a:r>
            <a:r>
              <a:rPr lang="ru-RU" sz="1400" dirty="0" smtClean="0"/>
              <a:t>ей</a:t>
            </a:r>
            <a:r>
              <a:rPr lang="x-none" sz="1400" smtClean="0"/>
              <a:t>;</a:t>
            </a:r>
            <a:endParaRPr lang="ru-RU" sz="1400" dirty="0" smtClean="0"/>
          </a:p>
          <a:p>
            <a:pPr algn="just"/>
            <a:r>
              <a:rPr lang="ru-RU" sz="1400" dirty="0" smtClean="0"/>
              <a:t>     </a:t>
            </a:r>
            <a:r>
              <a:rPr lang="x-none" sz="1400" smtClean="0"/>
              <a:t>устройство системы полива на территории, прилегающей к Памятнику советским воинам, погибшим в годы гражданской и Великой Отечественной войн, расположенной по адресу: ул. Советская, ст. Курская, Курский район, Ставропольский край 285</a:t>
            </a:r>
            <a:r>
              <a:rPr lang="ru-RU" sz="1400" dirty="0" smtClean="0"/>
              <a:t>,</a:t>
            </a:r>
            <a:r>
              <a:rPr lang="x-none" sz="1400" smtClean="0"/>
              <a:t>6</a:t>
            </a:r>
            <a:r>
              <a:rPr lang="ru-RU" sz="1400" dirty="0" smtClean="0"/>
              <a:t>3 тыс.</a:t>
            </a:r>
            <a:r>
              <a:rPr lang="x-none" sz="1400" smtClean="0"/>
              <a:t> рублей.</a:t>
            </a:r>
            <a:endParaRPr lang="ru-RU" sz="1400" dirty="0"/>
          </a:p>
        </p:txBody>
      </p:sp>
      <p:pic>
        <p:nvPicPr>
          <p:cNvPr id="3074" name="Picture 2" descr="https://www.kurskaya.info/images/phocagallery/Kurskaya/Other/thumbs/phoca_thumb_l_286371632.jpg"/>
          <p:cNvPicPr>
            <a:picLocks noChangeAspect="1" noChangeArrowheads="1"/>
          </p:cNvPicPr>
          <p:nvPr/>
        </p:nvPicPr>
        <p:blipFill>
          <a:blip r:embed="rId2"/>
          <a:srcRect/>
          <a:stretch>
            <a:fillRect/>
          </a:stretch>
        </p:blipFill>
        <p:spPr bwMode="auto">
          <a:xfrm>
            <a:off x="6172200" y="3886200"/>
            <a:ext cx="2540000" cy="1981200"/>
          </a:xfrm>
          <a:prstGeom prst="rect">
            <a:avLst/>
          </a:prstGeom>
          <a:noFill/>
        </p:spPr>
      </p:pic>
      <p:pic>
        <p:nvPicPr>
          <p:cNvPr id="3076" name="Picture 4" descr="https://www.kurskaya.info/images/phocagallery/Kurskaya/Other/thumbs/phoca_thumb_l_925379276.jpg"/>
          <p:cNvPicPr>
            <a:picLocks noChangeAspect="1" noChangeArrowheads="1"/>
          </p:cNvPicPr>
          <p:nvPr/>
        </p:nvPicPr>
        <p:blipFill>
          <a:blip r:embed="rId3"/>
          <a:srcRect/>
          <a:stretch>
            <a:fillRect/>
          </a:stretch>
        </p:blipFill>
        <p:spPr bwMode="auto">
          <a:xfrm>
            <a:off x="381000" y="3886200"/>
            <a:ext cx="2362200" cy="1905000"/>
          </a:xfrm>
          <a:prstGeom prst="rect">
            <a:avLst/>
          </a:prstGeom>
          <a:noFill/>
        </p:spPr>
      </p:pic>
      <p:pic>
        <p:nvPicPr>
          <p:cNvPr id="3078" name="Picture 6" descr="https://www.war.ekimovka.ru/photo/pamjtniki/kyrskaj/kyrsk8.jpg"/>
          <p:cNvPicPr>
            <a:picLocks noChangeAspect="1" noChangeArrowheads="1"/>
          </p:cNvPicPr>
          <p:nvPr/>
        </p:nvPicPr>
        <p:blipFill>
          <a:blip r:embed="rId4" cstate="print"/>
          <a:srcRect/>
          <a:stretch>
            <a:fillRect/>
          </a:stretch>
        </p:blipFill>
        <p:spPr bwMode="auto">
          <a:xfrm>
            <a:off x="3048000" y="3733800"/>
            <a:ext cx="2819400" cy="2370252"/>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52400" y="0"/>
            <a:ext cx="8686800"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400" dirty="0" smtClean="0"/>
              <a:t>      </a:t>
            </a:r>
            <a:r>
              <a:rPr lang="ru-RU" sz="1400" b="1" dirty="0" smtClean="0"/>
              <a:t>3. </a:t>
            </a:r>
            <a:r>
              <a:rPr lang="ru-RU" sz="1400" dirty="0" smtClean="0"/>
              <a:t>На основании распоряжения администрации Курского муниципального района Ставропольского края № 43-р от 11 февраля 2020 г. «О внесении на рассмотрение совета Курского муниципального района Ставропольского края предложений о распределении свободных остатков бюджетных средств, образовавшихся по состоянию на 01 января 2020 г.» </a:t>
            </a:r>
          </a:p>
          <a:p>
            <a:pPr algn="just"/>
            <a:r>
              <a:rPr lang="ru-RU" sz="1400" dirty="0" smtClean="0"/>
              <a:t>     3.1</a:t>
            </a:r>
            <a:r>
              <a:rPr lang="x-none" sz="1400" smtClean="0"/>
              <a:t>. Внести на рассмотрение совета Курского муниципального района Ставропольского края предложения о распределении свободных остатков бюджетных средств, образовавшихся по состоянию на 01 января 2020 г., следующим образом:</a:t>
            </a:r>
            <a:endParaRPr lang="ru-RU" sz="1400" dirty="0" smtClean="0"/>
          </a:p>
          <a:p>
            <a:pPr algn="just"/>
            <a:r>
              <a:rPr lang="ru-RU" sz="1400" dirty="0" smtClean="0"/>
              <a:t>     3.1</a:t>
            </a:r>
            <a:r>
              <a:rPr lang="x-none" sz="1400" smtClean="0"/>
              <a:t>.1.</a:t>
            </a:r>
            <a:r>
              <a:rPr lang="ru-RU" sz="1400" dirty="0" smtClean="0"/>
              <a:t> А</a:t>
            </a:r>
            <a:r>
              <a:rPr lang="x-none" sz="1400" smtClean="0"/>
              <a:t>дминистрации Курского муниципального района Ставропольского края 559</a:t>
            </a:r>
            <a:r>
              <a:rPr lang="ru-RU" sz="1400" dirty="0" smtClean="0"/>
              <a:t>,</a:t>
            </a:r>
            <a:r>
              <a:rPr lang="x-none" sz="1400" smtClean="0"/>
              <a:t>37  </a:t>
            </a:r>
            <a:r>
              <a:rPr lang="ru-RU" sz="1400" dirty="0" smtClean="0"/>
              <a:t>тыс.</a:t>
            </a:r>
            <a:r>
              <a:rPr lang="x-none" sz="1400" smtClean="0"/>
              <a:t> рубл</a:t>
            </a:r>
            <a:r>
              <a:rPr lang="ru-RU" sz="1400" dirty="0" smtClean="0"/>
              <a:t>ей</a:t>
            </a:r>
            <a:r>
              <a:rPr lang="x-none" sz="1400" smtClean="0"/>
              <a:t> на подраздел 0409 «Дорожное хозяйство (дорожные фонды)»;</a:t>
            </a:r>
            <a:endParaRPr lang="ru-RU" sz="1400" dirty="0" smtClean="0"/>
          </a:p>
          <a:p>
            <a:pPr algn="just"/>
            <a:r>
              <a:rPr lang="ru-RU" sz="1400" dirty="0" smtClean="0"/>
              <a:t>     3.1.2. О</a:t>
            </a:r>
            <a:r>
              <a:rPr lang="x-none" sz="1400" smtClean="0"/>
              <a:t>тделу образования администрации Курского муниципального района Ставропольского края  </a:t>
            </a:r>
            <a:r>
              <a:rPr lang="ru-RU" sz="1400" dirty="0" smtClean="0"/>
              <a:t>1 623,37 тыс. рублей </a:t>
            </a:r>
            <a:r>
              <a:rPr lang="x-none" sz="1400" smtClean="0"/>
              <a:t>из них: </a:t>
            </a:r>
            <a:endParaRPr lang="ru-RU" sz="1400" dirty="0" smtClean="0"/>
          </a:p>
          <a:p>
            <a:pPr algn="just"/>
            <a:r>
              <a:rPr lang="ru-RU" sz="1400" dirty="0" smtClean="0"/>
              <a:t>	</a:t>
            </a:r>
            <a:r>
              <a:rPr lang="x-none" sz="1400" smtClean="0"/>
              <a:t>на подраздел 0701 «Дошкольное образование» муниципальному казенному дошкольному образовательному учреждению детский сад № 10 Курского муниципального района Ставропольского края 563</a:t>
            </a:r>
            <a:r>
              <a:rPr lang="ru-RU" sz="1400" dirty="0" smtClean="0"/>
              <a:t>,</a:t>
            </a:r>
            <a:r>
              <a:rPr lang="x-none" sz="1400" smtClean="0"/>
              <a:t>7</a:t>
            </a:r>
            <a:r>
              <a:rPr lang="ru-RU" sz="1400" dirty="0" smtClean="0"/>
              <a:t>9 тыс. </a:t>
            </a:r>
            <a:r>
              <a:rPr lang="x-none" sz="1400" smtClean="0"/>
              <a:t>рублей на выполнение отделочных работ;</a:t>
            </a:r>
            <a:endParaRPr lang="ru-RU" sz="1400" dirty="0" smtClean="0"/>
          </a:p>
          <a:p>
            <a:pPr algn="just"/>
            <a:r>
              <a:rPr lang="ru-RU" sz="1400" dirty="0" smtClean="0"/>
              <a:t>	</a:t>
            </a:r>
            <a:r>
              <a:rPr lang="x-none" sz="1400" smtClean="0"/>
              <a:t>на подраздел 0702 «Общее образование» в том числе:</a:t>
            </a:r>
            <a:endParaRPr lang="ru-RU" sz="1400" dirty="0" smtClean="0"/>
          </a:p>
          <a:p>
            <a:pPr algn="just"/>
            <a:r>
              <a:rPr lang="x-none" sz="1400" smtClean="0"/>
              <a:t>муниципальному общеобразовательному учреждению средняя общеобразовательная школа №18 Курского муниципального района Ставропольского края 372</a:t>
            </a:r>
            <a:r>
              <a:rPr lang="ru-RU" sz="1400" dirty="0" smtClean="0"/>
              <a:t>,</a:t>
            </a:r>
            <a:r>
              <a:rPr lang="x-none" sz="1400" smtClean="0"/>
              <a:t>5</a:t>
            </a:r>
            <a:r>
              <a:rPr lang="ru-RU" sz="1400" dirty="0" smtClean="0"/>
              <a:t>8 тыс.</a:t>
            </a:r>
            <a:r>
              <a:rPr lang="x-none" sz="1400" smtClean="0"/>
              <a:t> рублей на установку узла учета расхода тепловой энергии;</a:t>
            </a:r>
            <a:endParaRPr lang="ru-RU" sz="1400" dirty="0" smtClean="0"/>
          </a:p>
          <a:p>
            <a:pPr algn="just"/>
            <a:r>
              <a:rPr lang="x-none" sz="1400" smtClean="0"/>
              <a:t>муниципальному общеобразовательному учреждению общеобразовательная школа-интернат среднего общего образования Курского муниципального района Ставропольского края 500</a:t>
            </a:r>
            <a:r>
              <a:rPr lang="ru-RU" sz="1400" dirty="0" smtClean="0"/>
              <a:t>,</a:t>
            </a:r>
            <a:r>
              <a:rPr lang="x-none" sz="1400" smtClean="0"/>
              <a:t>00 </a:t>
            </a:r>
            <a:r>
              <a:rPr lang="ru-RU" sz="1400" dirty="0" smtClean="0"/>
              <a:t>тыс. </a:t>
            </a:r>
            <a:r>
              <a:rPr lang="x-none" sz="1400" smtClean="0"/>
              <a:t>рублей для переоформления музея;</a:t>
            </a:r>
            <a:endParaRPr lang="ru-RU" sz="1400" dirty="0" smtClean="0"/>
          </a:p>
          <a:p>
            <a:pPr algn="just"/>
            <a:r>
              <a:rPr lang="ru-RU" sz="1400" dirty="0" smtClean="0"/>
              <a:t>	</a:t>
            </a:r>
            <a:r>
              <a:rPr lang="x-none" sz="1400" smtClean="0"/>
              <a:t>на подраздел 0707 «Молодежная политика и оздоровление детей» муниципальному учреждению дополнительного образования детский оздоровительно-образовательный центр «Звездный» Курского муниципального района Ставропольского края 187</a:t>
            </a:r>
            <a:r>
              <a:rPr lang="ru-RU" sz="1400" dirty="0" smtClean="0"/>
              <a:t>,</a:t>
            </a:r>
            <a:r>
              <a:rPr lang="x-none" sz="1400" smtClean="0"/>
              <a:t>00</a:t>
            </a:r>
            <a:r>
              <a:rPr lang="ru-RU" sz="1400" dirty="0" smtClean="0"/>
              <a:t> тыс. </a:t>
            </a:r>
            <a:r>
              <a:rPr lang="x-none" sz="1400" smtClean="0"/>
              <a:t>рублей на увеличение количества путевок по льготной стоимости для организации отдыха детей в летний период.</a:t>
            </a:r>
            <a:endParaRPr lang="ru-RU" sz="1400" dirty="0" smtClean="0"/>
          </a:p>
          <a:p>
            <a:pPr algn="just"/>
            <a:r>
              <a:rPr lang="ru-RU" sz="1400" dirty="0" smtClean="0"/>
              <a:t>     </a:t>
            </a:r>
            <a:endParaRPr kumimoji="0" lang="ru-RU" sz="1400" b="0" i="0" u="none" strike="noStrike" cap="none" normalizeH="0" baseline="0" dirty="0" smtClean="0">
              <a:ln>
                <a:noFill/>
              </a:ln>
              <a:solidFill>
                <a:schemeClr val="tx1"/>
              </a:solidFill>
              <a:effectLst/>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2400" y="228600"/>
            <a:ext cx="8763000" cy="5909310"/>
          </a:xfrm>
          <a:prstGeom prst="rect">
            <a:avLst/>
          </a:prstGeom>
        </p:spPr>
        <p:txBody>
          <a:bodyPr wrap="square">
            <a:spAutoFit/>
          </a:bodyPr>
          <a:lstStyle/>
          <a:p>
            <a:pPr algn="just"/>
            <a:r>
              <a:rPr lang="ru-RU" sz="1400" dirty="0" smtClean="0"/>
              <a:t>3.1</a:t>
            </a:r>
            <a:r>
              <a:rPr lang="x-none" sz="1400" smtClean="0"/>
              <a:t>.</a:t>
            </a:r>
            <a:r>
              <a:rPr lang="ru-RU" sz="1400" dirty="0" smtClean="0"/>
              <a:t>3</a:t>
            </a:r>
            <a:r>
              <a:rPr lang="x-none" sz="1400" smtClean="0"/>
              <a:t>. Администрации муниципального образования Рощинского сельсовета Курского района Ставропольского края на дополнительное финансирование расходных обязательств поселения, возникших при выполнении полномочий, установленных  статьей  14  Федерального  закона  от  06  октября 2003 г.    № 131-ФЗ «Об общих принципах организации местного самоуправления в Российской Федерации», 1 544</a:t>
            </a:r>
            <a:r>
              <a:rPr lang="ru-RU" sz="1400" dirty="0" smtClean="0"/>
              <a:t>,</a:t>
            </a:r>
            <a:r>
              <a:rPr lang="x-none" sz="1400" smtClean="0"/>
              <a:t>74 </a:t>
            </a:r>
            <a:r>
              <a:rPr lang="ru-RU" sz="1400" dirty="0" smtClean="0"/>
              <a:t>тыс. </a:t>
            </a:r>
            <a:r>
              <a:rPr lang="x-none" sz="1400" smtClean="0"/>
              <a:t>рублей, на обустройство парковой зоны поселка Рощино Курского района Ставропольского края.</a:t>
            </a:r>
            <a:endParaRPr lang="ru-RU" sz="1400" dirty="0" smtClean="0"/>
          </a:p>
          <a:p>
            <a:pPr algn="just"/>
            <a:r>
              <a:rPr lang="ru-RU" sz="1400" dirty="0" smtClean="0"/>
              <a:t>     3.1</a:t>
            </a:r>
            <a:r>
              <a:rPr lang="en-US" sz="1400" dirty="0" smtClean="0"/>
              <a:t>.</a:t>
            </a:r>
            <a:r>
              <a:rPr lang="ru-RU" sz="1400" dirty="0" smtClean="0"/>
              <a:t>4</a:t>
            </a:r>
            <a:r>
              <a:rPr lang="en-US" sz="1400" dirty="0" smtClean="0"/>
              <a:t>. </a:t>
            </a:r>
            <a:r>
              <a:rPr lang="en-US" sz="1400" dirty="0" err="1" smtClean="0"/>
              <a:t>Администрации</a:t>
            </a:r>
            <a:r>
              <a:rPr lang="en-US" sz="1400" dirty="0" smtClean="0"/>
              <a:t> </a:t>
            </a:r>
            <a:r>
              <a:rPr lang="en-US" sz="1400" dirty="0" err="1" smtClean="0"/>
              <a:t>муниципального</a:t>
            </a:r>
            <a:r>
              <a:rPr lang="en-US" sz="1400" dirty="0" smtClean="0"/>
              <a:t> </a:t>
            </a:r>
            <a:r>
              <a:rPr lang="en-US" sz="1400" dirty="0" err="1" smtClean="0"/>
              <a:t>образования</a:t>
            </a:r>
            <a:r>
              <a:rPr lang="en-US" sz="1400" dirty="0" smtClean="0"/>
              <a:t> </a:t>
            </a:r>
            <a:r>
              <a:rPr lang="en-US" sz="1400" dirty="0" err="1" smtClean="0"/>
              <a:t>Серноводского</a:t>
            </a:r>
            <a:r>
              <a:rPr lang="en-US" sz="1400" dirty="0" smtClean="0"/>
              <a:t> </a:t>
            </a:r>
            <a:r>
              <a:rPr lang="en-US" sz="1400" dirty="0" err="1" smtClean="0"/>
              <a:t>сельсовета</a:t>
            </a:r>
            <a:r>
              <a:rPr lang="en-US" sz="1400" dirty="0" smtClean="0"/>
              <a:t> </a:t>
            </a:r>
            <a:r>
              <a:rPr lang="en-US" sz="1400" dirty="0" err="1" smtClean="0"/>
              <a:t>Курского</a:t>
            </a:r>
            <a:r>
              <a:rPr lang="en-US" sz="1400" dirty="0" smtClean="0"/>
              <a:t> </a:t>
            </a:r>
            <a:r>
              <a:rPr lang="en-US" sz="1400" dirty="0" err="1" smtClean="0"/>
              <a:t>района</a:t>
            </a:r>
            <a:r>
              <a:rPr lang="en-US" sz="1400" dirty="0" smtClean="0"/>
              <a:t> </a:t>
            </a:r>
            <a:r>
              <a:rPr lang="en-US" sz="1400" dirty="0" err="1" smtClean="0"/>
              <a:t>Ставропольского</a:t>
            </a:r>
            <a:r>
              <a:rPr lang="en-US" sz="1400" dirty="0" smtClean="0"/>
              <a:t> </a:t>
            </a:r>
            <a:r>
              <a:rPr lang="en-US" sz="1400" dirty="0" err="1" smtClean="0"/>
              <a:t>края</a:t>
            </a:r>
            <a:r>
              <a:rPr lang="en-US" sz="1400" dirty="0" smtClean="0"/>
              <a:t> </a:t>
            </a:r>
            <a:r>
              <a:rPr lang="en-US" sz="1400" dirty="0" err="1" smtClean="0"/>
              <a:t>на</a:t>
            </a:r>
            <a:r>
              <a:rPr lang="en-US" sz="1400" dirty="0" smtClean="0"/>
              <a:t> </a:t>
            </a:r>
            <a:r>
              <a:rPr lang="en-US" sz="1400" dirty="0" err="1" smtClean="0"/>
              <a:t>дополнительное</a:t>
            </a:r>
            <a:r>
              <a:rPr lang="en-US" sz="1400" dirty="0" smtClean="0"/>
              <a:t> </a:t>
            </a:r>
            <a:r>
              <a:rPr lang="en-US" sz="1400" dirty="0" err="1" smtClean="0"/>
              <a:t>финансирование</a:t>
            </a:r>
            <a:r>
              <a:rPr lang="en-US" sz="1400" dirty="0" smtClean="0"/>
              <a:t> </a:t>
            </a:r>
            <a:r>
              <a:rPr lang="en-US" sz="1400" dirty="0" err="1" smtClean="0"/>
              <a:t>расходных</a:t>
            </a:r>
            <a:r>
              <a:rPr lang="en-US" sz="1400" dirty="0" smtClean="0"/>
              <a:t> </a:t>
            </a:r>
            <a:r>
              <a:rPr lang="en-US" sz="1400" dirty="0" err="1" smtClean="0"/>
              <a:t>обязательств</a:t>
            </a:r>
            <a:r>
              <a:rPr lang="en-US" sz="1400" dirty="0" smtClean="0"/>
              <a:t> </a:t>
            </a:r>
            <a:r>
              <a:rPr lang="en-US" sz="1400" dirty="0" err="1" smtClean="0"/>
              <a:t>поселения</a:t>
            </a:r>
            <a:r>
              <a:rPr lang="en-US" sz="1400" dirty="0" smtClean="0"/>
              <a:t>, </a:t>
            </a:r>
            <a:r>
              <a:rPr lang="en-US" sz="1400" dirty="0" err="1" smtClean="0"/>
              <a:t>возникших</a:t>
            </a:r>
            <a:r>
              <a:rPr lang="en-US" sz="1400" dirty="0" smtClean="0"/>
              <a:t> </a:t>
            </a:r>
            <a:r>
              <a:rPr lang="en-US" sz="1400" dirty="0" err="1" smtClean="0"/>
              <a:t>при</a:t>
            </a:r>
            <a:r>
              <a:rPr lang="en-US" sz="1400" dirty="0" smtClean="0"/>
              <a:t> </a:t>
            </a:r>
            <a:r>
              <a:rPr lang="en-US" sz="1400" dirty="0" err="1" smtClean="0"/>
              <a:t>выполнении</a:t>
            </a:r>
            <a:r>
              <a:rPr lang="en-US" sz="1400" dirty="0" smtClean="0"/>
              <a:t> </a:t>
            </a:r>
            <a:r>
              <a:rPr lang="en-US" sz="1400" dirty="0" err="1" smtClean="0"/>
              <a:t>полномочий</a:t>
            </a:r>
            <a:r>
              <a:rPr lang="en-US" sz="1400" dirty="0" smtClean="0"/>
              <a:t>, </a:t>
            </a:r>
            <a:r>
              <a:rPr lang="en-US" sz="1400" dirty="0" err="1" smtClean="0"/>
              <a:t>установленных</a:t>
            </a:r>
            <a:r>
              <a:rPr lang="en-US" sz="1400" dirty="0" smtClean="0"/>
              <a:t>  </a:t>
            </a:r>
            <a:r>
              <a:rPr lang="en-US" sz="1400" dirty="0" err="1" smtClean="0"/>
              <a:t>статьей</a:t>
            </a:r>
            <a:r>
              <a:rPr lang="en-US" sz="1400" dirty="0" smtClean="0"/>
              <a:t>  14  </a:t>
            </a:r>
            <a:r>
              <a:rPr lang="en-US" sz="1400" dirty="0" err="1" smtClean="0"/>
              <a:t>Федерального</a:t>
            </a:r>
            <a:r>
              <a:rPr lang="en-US" sz="1400" dirty="0" smtClean="0"/>
              <a:t>  </a:t>
            </a:r>
            <a:r>
              <a:rPr lang="en-US" sz="1400" dirty="0" err="1" smtClean="0"/>
              <a:t>закона</a:t>
            </a:r>
            <a:r>
              <a:rPr lang="en-US" sz="1400" dirty="0" smtClean="0"/>
              <a:t>  </a:t>
            </a:r>
            <a:r>
              <a:rPr lang="en-US" sz="1400" dirty="0" err="1" smtClean="0"/>
              <a:t>от</a:t>
            </a:r>
            <a:r>
              <a:rPr lang="en-US" sz="1400" dirty="0" smtClean="0"/>
              <a:t>  06  </a:t>
            </a:r>
            <a:r>
              <a:rPr lang="en-US" sz="1400" dirty="0" err="1" smtClean="0"/>
              <a:t>октября</a:t>
            </a:r>
            <a:r>
              <a:rPr lang="en-US" sz="1400" dirty="0" smtClean="0"/>
              <a:t> 2003 г.    № 131-ФЗ «</a:t>
            </a:r>
            <a:r>
              <a:rPr lang="en-US" sz="1400" dirty="0" err="1" smtClean="0"/>
              <a:t>Об</a:t>
            </a:r>
            <a:r>
              <a:rPr lang="en-US" sz="1400" dirty="0" smtClean="0"/>
              <a:t> </a:t>
            </a:r>
            <a:r>
              <a:rPr lang="en-US" sz="1400" dirty="0" err="1" smtClean="0"/>
              <a:t>общих</a:t>
            </a:r>
            <a:r>
              <a:rPr lang="en-US" sz="1400" dirty="0" smtClean="0"/>
              <a:t> </a:t>
            </a:r>
            <a:r>
              <a:rPr lang="en-US" sz="1400" dirty="0" err="1" smtClean="0"/>
              <a:t>принципах</a:t>
            </a:r>
            <a:r>
              <a:rPr lang="en-US" sz="1400" dirty="0" smtClean="0"/>
              <a:t> </a:t>
            </a:r>
            <a:r>
              <a:rPr lang="en-US" sz="1400" dirty="0" err="1" smtClean="0"/>
              <a:t>организации</a:t>
            </a:r>
            <a:r>
              <a:rPr lang="en-US" sz="1400" dirty="0" smtClean="0"/>
              <a:t> </a:t>
            </a:r>
            <a:r>
              <a:rPr lang="en-US" sz="1400" dirty="0" err="1" smtClean="0"/>
              <a:t>местного</a:t>
            </a:r>
            <a:r>
              <a:rPr lang="en-US" sz="1400" dirty="0" smtClean="0"/>
              <a:t> </a:t>
            </a:r>
            <a:r>
              <a:rPr lang="en-US" sz="1400" dirty="0" err="1" smtClean="0"/>
              <a:t>самоуправления</a:t>
            </a:r>
            <a:r>
              <a:rPr lang="en-US" sz="1400" dirty="0" smtClean="0"/>
              <a:t> в </a:t>
            </a:r>
            <a:r>
              <a:rPr lang="en-US" sz="1400" dirty="0" err="1" smtClean="0"/>
              <a:t>Российской</a:t>
            </a:r>
            <a:r>
              <a:rPr lang="en-US" sz="1400" dirty="0" smtClean="0"/>
              <a:t> </a:t>
            </a:r>
            <a:r>
              <a:rPr lang="en-US" sz="1400" dirty="0" err="1" smtClean="0"/>
              <a:t>Федерации</a:t>
            </a:r>
            <a:r>
              <a:rPr lang="en-US" sz="1400" dirty="0" smtClean="0"/>
              <a:t>», 860</a:t>
            </a:r>
            <a:r>
              <a:rPr lang="ru-RU" sz="1400" dirty="0" smtClean="0"/>
              <a:t>,</a:t>
            </a:r>
            <a:r>
              <a:rPr lang="en-US" sz="1400" dirty="0" smtClean="0"/>
              <a:t>04 </a:t>
            </a:r>
            <a:r>
              <a:rPr lang="ru-RU" sz="1400" dirty="0" smtClean="0"/>
              <a:t>тыс. </a:t>
            </a:r>
            <a:r>
              <a:rPr lang="en-US" sz="1400" dirty="0" err="1" smtClean="0"/>
              <a:t>рубл</a:t>
            </a:r>
            <a:r>
              <a:rPr lang="ru-RU" sz="1400" dirty="0" smtClean="0"/>
              <a:t>ей</a:t>
            </a:r>
            <a:r>
              <a:rPr lang="en-US" sz="1400" dirty="0" smtClean="0"/>
              <a:t> </a:t>
            </a:r>
            <a:r>
              <a:rPr lang="en-US" sz="1400" dirty="0" err="1" smtClean="0"/>
              <a:t>на</a:t>
            </a:r>
            <a:r>
              <a:rPr lang="en-US" sz="1400" dirty="0" smtClean="0"/>
              <a:t> </a:t>
            </a:r>
            <a:r>
              <a:rPr lang="en-US" sz="1400" dirty="0" err="1" smtClean="0"/>
              <a:t>благоустройство</a:t>
            </a:r>
            <a:r>
              <a:rPr lang="en-US" sz="1400" dirty="0" smtClean="0"/>
              <a:t> </a:t>
            </a:r>
            <a:r>
              <a:rPr lang="en-US" sz="1400" dirty="0" err="1" smtClean="0"/>
              <a:t>сквера</a:t>
            </a:r>
            <a:r>
              <a:rPr lang="en-US" sz="1400" dirty="0" smtClean="0"/>
              <a:t> </a:t>
            </a:r>
            <a:r>
              <a:rPr lang="en-US" sz="1400" dirty="0" err="1" smtClean="0"/>
              <a:t>по</a:t>
            </a:r>
            <a:r>
              <a:rPr lang="en-US" sz="1400" dirty="0" smtClean="0"/>
              <a:t> </a:t>
            </a:r>
            <a:r>
              <a:rPr lang="en-US" sz="1400" dirty="0" err="1" smtClean="0"/>
              <a:t>улице</a:t>
            </a:r>
            <a:r>
              <a:rPr lang="en-US" sz="1400" dirty="0" smtClean="0"/>
              <a:t> </a:t>
            </a:r>
            <a:r>
              <a:rPr lang="en-US" sz="1400" dirty="0" err="1" smtClean="0"/>
              <a:t>Восточная</a:t>
            </a:r>
            <a:r>
              <a:rPr lang="en-US" sz="1400" dirty="0" smtClean="0"/>
              <a:t> в </a:t>
            </a:r>
            <a:r>
              <a:rPr lang="en-US" sz="1400" dirty="0" err="1" smtClean="0"/>
              <a:t>хуторе</a:t>
            </a:r>
            <a:r>
              <a:rPr lang="en-US" sz="1400" dirty="0" smtClean="0"/>
              <a:t> </a:t>
            </a:r>
            <a:r>
              <a:rPr lang="en-US" sz="1400" dirty="0" err="1" smtClean="0"/>
              <a:t>Графский</a:t>
            </a:r>
            <a:r>
              <a:rPr lang="en-US" sz="1400" dirty="0" smtClean="0"/>
              <a:t> </a:t>
            </a:r>
            <a:r>
              <a:rPr lang="en-US" sz="1400" dirty="0" err="1" smtClean="0"/>
              <a:t>Курского</a:t>
            </a:r>
            <a:r>
              <a:rPr lang="en-US" sz="1400" dirty="0" smtClean="0"/>
              <a:t> </a:t>
            </a:r>
            <a:r>
              <a:rPr lang="en-US" sz="1400" dirty="0" err="1" smtClean="0"/>
              <a:t>района</a:t>
            </a:r>
            <a:r>
              <a:rPr lang="en-US" sz="1400" dirty="0" smtClean="0"/>
              <a:t> </a:t>
            </a:r>
            <a:r>
              <a:rPr lang="en-US" sz="1400" dirty="0" err="1" smtClean="0"/>
              <a:t>Ставропольского</a:t>
            </a:r>
            <a:r>
              <a:rPr lang="en-US" sz="1400" dirty="0" smtClean="0"/>
              <a:t> </a:t>
            </a:r>
            <a:r>
              <a:rPr lang="en-US" sz="1400" dirty="0" err="1" smtClean="0"/>
              <a:t>края</a:t>
            </a:r>
            <a:r>
              <a:rPr lang="en-US" sz="1400" dirty="0" smtClean="0"/>
              <a:t>.</a:t>
            </a:r>
            <a:endParaRPr lang="ru-RU" sz="1400" dirty="0" smtClean="0"/>
          </a:p>
          <a:p>
            <a:pPr algn="just"/>
            <a:endParaRPr lang="ru-RU" sz="1400" dirty="0" smtClean="0">
              <a:cs typeface="Arial" pitchFamily="34" charset="0"/>
            </a:endParaRPr>
          </a:p>
          <a:p>
            <a:pPr lvl="0" indent="449263" algn="just" fontAlgn="base">
              <a:spcBef>
                <a:spcPct val="0"/>
              </a:spcBef>
              <a:spcAft>
                <a:spcPct val="0"/>
              </a:spcAft>
            </a:pPr>
            <a:r>
              <a:rPr lang="ru-RU" sz="1400" b="1" dirty="0" smtClean="0">
                <a:ea typeface="Times New Roman" pitchFamily="18" charset="0"/>
                <a:cs typeface="Times New Roman" pitchFamily="18" charset="0"/>
              </a:rPr>
              <a:t>4. </a:t>
            </a:r>
            <a:r>
              <a:rPr lang="ru-RU" sz="1400" dirty="0" smtClean="0">
                <a:ea typeface="Times New Roman" pitchFamily="18" charset="0"/>
                <a:cs typeface="Times New Roman" pitchFamily="18" charset="0"/>
              </a:rPr>
              <a:t>На основании распоряжения администрации Курского муниципального района Ставропольского края № 44-р от 11 февраля 2020 г. «О внесении на рассмотрение совета Курского муниципального района Ставропольского края предложений о перераспределении утвержденных бюджетных ассигнований»:</a:t>
            </a:r>
            <a:endParaRPr lang="ru-RU" sz="1400" dirty="0" smtClean="0">
              <a:cs typeface="Arial" pitchFamily="34" charset="0"/>
            </a:endParaRPr>
          </a:p>
          <a:p>
            <a:pPr lvl="0" indent="449263" algn="just" eaLnBrk="0" fontAlgn="base" hangingPunct="0">
              <a:spcBef>
                <a:spcPct val="0"/>
              </a:spcBef>
              <a:spcAft>
                <a:spcPct val="0"/>
              </a:spcAft>
            </a:pPr>
            <a:r>
              <a:rPr lang="ru-RU" sz="1400" dirty="0" smtClean="0">
                <a:ea typeface="Times New Roman" pitchFamily="18" charset="0"/>
                <a:cs typeface="Times New Roman" pitchFamily="18" charset="0"/>
              </a:rPr>
              <a:t>4.1. Внести на рассмотрение совета Курского муниципального района Ставропольского края предложения о перераспределении утвержденных бюджетных ассигнований: </a:t>
            </a:r>
            <a:endParaRPr lang="ru-RU" sz="1400" dirty="0" smtClean="0">
              <a:cs typeface="Arial" pitchFamily="34" charset="0"/>
            </a:endParaRPr>
          </a:p>
          <a:p>
            <a:pPr lvl="0" indent="449263" algn="just" eaLnBrk="0" fontAlgn="base" hangingPunct="0">
              <a:spcBef>
                <a:spcPct val="0"/>
              </a:spcBef>
              <a:spcAft>
                <a:spcPct val="0"/>
              </a:spcAft>
            </a:pPr>
            <a:r>
              <a:rPr lang="ru-RU" sz="1400" dirty="0" smtClean="0">
                <a:ea typeface="Times New Roman" pitchFamily="18" charset="0"/>
                <a:cs typeface="Times New Roman" pitchFamily="18" charset="0"/>
              </a:rPr>
              <a:t>4.1.1. Уменьшить бюджетные ассигнования:</a:t>
            </a:r>
            <a:endParaRPr lang="ru-RU" sz="1400" dirty="0" smtClean="0">
              <a:cs typeface="Arial" pitchFamily="34" charset="0"/>
            </a:endParaRPr>
          </a:p>
          <a:p>
            <a:pPr lvl="0" indent="449263" algn="just" eaLnBrk="0" fontAlgn="base" hangingPunct="0">
              <a:spcBef>
                <a:spcPct val="0"/>
              </a:spcBef>
              <a:spcAft>
                <a:spcPct val="0"/>
              </a:spcAft>
            </a:pPr>
            <a:r>
              <a:rPr lang="ru-RU" sz="1400" dirty="0" smtClean="0">
                <a:ea typeface="Times New Roman" pitchFamily="18" charset="0"/>
                <a:cs typeface="Times New Roman" pitchFamily="18" charset="0"/>
              </a:rPr>
              <a:t>администрации Курского муниципального района Ставропольского края с подраздела 0113 «Другие общегосударственные вопросы» 8 231,53 тыс. рублей;  </a:t>
            </a:r>
            <a:endParaRPr lang="ru-RU" sz="1400" dirty="0" smtClean="0">
              <a:cs typeface="Arial" pitchFamily="34" charset="0"/>
            </a:endParaRPr>
          </a:p>
          <a:p>
            <a:pPr lvl="0" indent="449263" algn="just" eaLnBrk="0" fontAlgn="base" hangingPunct="0">
              <a:spcBef>
                <a:spcPct val="0"/>
              </a:spcBef>
              <a:spcAft>
                <a:spcPct val="0"/>
              </a:spcAft>
            </a:pPr>
            <a:r>
              <a:rPr lang="ru-RU" sz="1400" dirty="0" smtClean="0">
                <a:ea typeface="Times New Roman" pitchFamily="18" charset="0"/>
                <a:cs typeface="Times New Roman" pitchFamily="18" charset="0"/>
              </a:rPr>
              <a:t>Финансовому управлению администрации Курского муниципального района Ставропольского с подраздела 0113 «Другие общегосударственные вопросы» на 979,32 тыс. рублей;</a:t>
            </a:r>
            <a:endParaRPr lang="ru-RU" sz="1400" dirty="0" smtClean="0">
              <a:cs typeface="Arial" pitchFamily="34" charset="0"/>
            </a:endParaRPr>
          </a:p>
          <a:p>
            <a:pPr lvl="0" indent="449263" algn="just" eaLnBrk="0" fontAlgn="base" hangingPunct="0">
              <a:spcBef>
                <a:spcPct val="0"/>
              </a:spcBef>
              <a:spcAft>
                <a:spcPct val="0"/>
              </a:spcAft>
            </a:pPr>
            <a:r>
              <a:rPr lang="ru-RU" sz="1400" dirty="0" smtClean="0">
                <a:ea typeface="Times New Roman" pitchFamily="18" charset="0"/>
                <a:cs typeface="Times New Roman" pitchFamily="18" charset="0"/>
              </a:rPr>
              <a:t>отделу образования администрации Курского муниципального района Ставропольского края с подраздела 0701 «Дошкольное образование» на         1 479,64 тыс. рублей, с подраздела 0702 «Общее образование» на 3 968,46 тыс. рублей, с подраздела 0703 «Дополнительное образование детей» на 341,72 тыс. рублей,</a:t>
            </a:r>
            <a:endParaRPr lang="ru-RU" sz="1400" dirty="0" smtClean="0">
              <a:cs typeface="Arial" pitchFamily="34" charset="0"/>
            </a:endParaRPr>
          </a:p>
          <a:p>
            <a:pPr lvl="0" indent="449263" algn="just" eaLnBrk="0" fontAlgn="base" hangingPunct="0">
              <a:spcBef>
                <a:spcPct val="0"/>
              </a:spcBef>
              <a:spcAft>
                <a:spcPct val="0"/>
              </a:spcAft>
            </a:pPr>
            <a:r>
              <a:rPr lang="ru-RU" sz="1400" dirty="0" smtClean="0">
                <a:ea typeface="Times New Roman" pitchFamily="18" charset="0"/>
                <a:cs typeface="Times New Roman" pitchFamily="18" charset="0"/>
              </a:rPr>
              <a:t>муниципальному казенному учреждению Курского муниципального района Ставропольского края «Управление культуры»</a:t>
            </a:r>
            <a:r>
              <a:rPr lang="ru-RU" sz="1400" dirty="0" smtClean="0">
                <a:ea typeface="Times New Roman" pitchFamily="18" charset="0"/>
                <a:cs typeface="Calibri" pitchFamily="34" charset="0"/>
              </a:rPr>
              <a:t> </a:t>
            </a:r>
            <a:r>
              <a:rPr lang="ru-RU" sz="1400" dirty="0" smtClean="0">
                <a:ea typeface="Times New Roman" pitchFamily="18" charset="0"/>
                <a:cs typeface="Times New Roman" pitchFamily="18" charset="0"/>
              </a:rPr>
              <a:t>с подраздела 0801 «Культура» - 522,91 тыс. рублей.</a:t>
            </a:r>
            <a:endParaRPr lang="ru-RU" sz="1400" dirty="0" smtClean="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152400" y="228600"/>
            <a:ext cx="594360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4.1.2. Увеличить бюджетные ассигнования:</a:t>
            </a:r>
            <a:endParaRPr kumimoji="0" lang="ru-RU" sz="14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администрации Курского муниципального района Ставропольского края на подраздел 0503 «Благоустройство» 12 192,05 тыс. рублей; </a:t>
            </a:r>
            <a:endParaRPr kumimoji="0" lang="ru-RU" sz="14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муниципальному казенному учреждению «Комитет по физической культуре и спорту» Курского муниципального района Ставропольского края на подраздел 1101 «Физическая культура» 446,80 тыс. рублей на приобретение спортивных тренажеров для установки в спортивном комплексе «Юбилейный» станицы Курской; </a:t>
            </a:r>
            <a:endParaRPr kumimoji="0" lang="ru-RU" sz="14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муниципальному казенному учреждению Курского муниципального района Ставропольского края «Управление культуры»:</a:t>
            </a:r>
            <a:r>
              <a:rPr kumimoji="0" lang="ru-RU" sz="1400" b="0" i="0" u="none" strike="noStrike" cap="none" normalizeH="0" baseline="0" dirty="0" smtClean="0">
                <a:ln>
                  <a:noFill/>
                </a:ln>
                <a:solidFill>
                  <a:schemeClr val="tx1"/>
                </a:solidFill>
                <a:effectLst/>
                <a:ea typeface="Times New Roman" pitchFamily="18" charset="0"/>
                <a:cs typeface="Calibri" pitchFamily="34" charset="0"/>
              </a:rPr>
              <a:t> </a:t>
            </a:r>
            <a:endParaRPr kumimoji="0" lang="ru-RU" sz="14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на подраздел 0801 «Культура» - 2 454,65 тыс. рублей, из них на:</a:t>
            </a:r>
            <a:endParaRPr kumimoji="0" lang="ru-RU" sz="14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приобретение музыкальной аппаратуры для работы хора «Терская казачка» - на 178,09 тыс. рублей;</a:t>
            </a:r>
            <a:endParaRPr kumimoji="0" lang="ru-RU" sz="14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проведение праздничных мероприятий 9 мая к 75-летию Победы в Великой Отечественной войне - на 924,00 тыс. рублей;</a:t>
            </a:r>
            <a:endParaRPr kumimoji="0" lang="ru-RU" sz="14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завершение ремонтных работ в муниципальном учреждении культуры «</a:t>
            </a:r>
            <a:r>
              <a:rPr kumimoji="0" lang="ru-RU" sz="1400" b="0" i="0" u="none" strike="noStrike" cap="none" normalizeH="0" baseline="0" dirty="0" err="1" smtClean="0">
                <a:ln>
                  <a:noFill/>
                </a:ln>
                <a:solidFill>
                  <a:schemeClr val="tx1"/>
                </a:solidFill>
                <a:effectLst/>
                <a:ea typeface="Times New Roman" pitchFamily="18" charset="0"/>
                <a:cs typeface="Times New Roman" pitchFamily="18" charset="0"/>
              </a:rPr>
              <a:t>Межпоселенческий</a:t>
            </a: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 районный Дом культуры» Курского муниципального района Ставропольского края - на 1 352,56 тыс. рублей;</a:t>
            </a:r>
            <a:endParaRPr kumimoji="0" lang="en-US" sz="14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ea typeface="Times New Roman" pitchFamily="18" charset="0"/>
                <a:cs typeface="Arial" pitchFamily="34" charset="0"/>
              </a:rPr>
              <a:t>на</a:t>
            </a:r>
            <a:r>
              <a:rPr kumimoji="0" lang="en-US" sz="1400" b="0" i="0" u="none" strike="noStrike" cap="none" normalizeH="0" baseline="0" dirty="0" smtClean="0">
                <a:ln>
                  <a:noFill/>
                </a:ln>
                <a:solidFill>
                  <a:schemeClr val="tx1"/>
                </a:solidFill>
                <a:effectLst/>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ea typeface="Times New Roman" pitchFamily="18" charset="0"/>
                <a:cs typeface="Arial" pitchFamily="34" charset="0"/>
              </a:rPr>
              <a:t>подраздел</a:t>
            </a:r>
            <a:r>
              <a:rPr kumimoji="0" lang="en-US" sz="1400" b="0" i="0" u="none" strike="noStrike" cap="none" normalizeH="0" baseline="0" dirty="0" smtClean="0">
                <a:ln>
                  <a:noFill/>
                </a:ln>
                <a:solidFill>
                  <a:schemeClr val="tx1"/>
                </a:solidFill>
                <a:effectLst/>
                <a:ea typeface="Times New Roman" pitchFamily="18" charset="0"/>
                <a:cs typeface="Arial" pitchFamily="34" charset="0"/>
              </a:rPr>
              <a:t> 0802 «</a:t>
            </a:r>
            <a:r>
              <a:rPr kumimoji="0" lang="en-US" sz="1400" b="0" i="0" u="none" strike="noStrike" cap="none" normalizeH="0" baseline="0" dirty="0" err="1" smtClean="0">
                <a:ln>
                  <a:noFill/>
                </a:ln>
                <a:solidFill>
                  <a:schemeClr val="tx1"/>
                </a:solidFill>
                <a:effectLst/>
                <a:ea typeface="Times New Roman" pitchFamily="18" charset="0"/>
                <a:cs typeface="Arial" pitchFamily="34" charset="0"/>
              </a:rPr>
              <a:t>Кинематография</a:t>
            </a:r>
            <a:r>
              <a:rPr kumimoji="0" lang="en-US" sz="1400" b="0" i="0" u="none" strike="noStrike" cap="none" normalizeH="0" baseline="0" dirty="0" smtClean="0">
                <a:ln>
                  <a:noFill/>
                </a:ln>
                <a:solidFill>
                  <a:schemeClr val="tx1"/>
                </a:solidFill>
                <a:effectLst/>
                <a:ea typeface="Times New Roman" pitchFamily="18" charset="0"/>
                <a:cs typeface="Arial" pitchFamily="34" charset="0"/>
              </a:rPr>
              <a:t>» - 430</a:t>
            </a:r>
            <a:r>
              <a:rPr kumimoji="0" lang="ru-RU" sz="1400" b="0" i="0" u="none" strike="noStrike" cap="none" normalizeH="0" baseline="0" dirty="0" smtClean="0">
                <a:ln>
                  <a:noFill/>
                </a:ln>
                <a:solidFill>
                  <a:schemeClr val="tx1"/>
                </a:solidFill>
                <a:effectLst/>
                <a:ea typeface="Times New Roman" pitchFamily="18" charset="0"/>
                <a:cs typeface="Arial" pitchFamily="34" charset="0"/>
              </a:rPr>
              <a:t>,</a:t>
            </a:r>
            <a:r>
              <a:rPr kumimoji="0" lang="en-US" sz="1400" b="0" i="0" u="none" strike="noStrike" cap="none" normalizeH="0" baseline="0" dirty="0" smtClean="0">
                <a:ln>
                  <a:noFill/>
                </a:ln>
                <a:solidFill>
                  <a:schemeClr val="tx1"/>
                </a:solidFill>
                <a:effectLst/>
                <a:ea typeface="Times New Roman" pitchFamily="18" charset="0"/>
                <a:cs typeface="Arial" pitchFamily="34" charset="0"/>
              </a:rPr>
              <a:t>08</a:t>
            </a:r>
            <a:r>
              <a:rPr kumimoji="0" lang="ru-RU" sz="1400" b="0" i="0" u="none" strike="noStrike" cap="none" normalizeH="0" baseline="0" dirty="0" smtClean="0">
                <a:ln>
                  <a:noFill/>
                </a:ln>
                <a:solidFill>
                  <a:schemeClr val="tx1"/>
                </a:solidFill>
                <a:effectLst/>
                <a:ea typeface="Times New Roman" pitchFamily="18" charset="0"/>
                <a:cs typeface="Arial" pitchFamily="34" charset="0"/>
              </a:rPr>
              <a:t> тыс. </a:t>
            </a:r>
            <a:r>
              <a:rPr kumimoji="0" lang="en-US" sz="1400" b="0" i="0" u="none" strike="noStrike" cap="none" normalizeH="0" baseline="0" dirty="0" err="1" smtClean="0">
                <a:ln>
                  <a:noFill/>
                </a:ln>
                <a:solidFill>
                  <a:schemeClr val="tx1"/>
                </a:solidFill>
                <a:effectLst/>
                <a:ea typeface="Times New Roman" pitchFamily="18" charset="0"/>
                <a:cs typeface="Arial" pitchFamily="34" charset="0"/>
              </a:rPr>
              <a:t>рублей</a:t>
            </a:r>
            <a:r>
              <a:rPr kumimoji="0" lang="en-US" sz="1400" b="0" i="0" u="none" strike="noStrike" cap="none" normalizeH="0" baseline="0" dirty="0" smtClean="0">
                <a:ln>
                  <a:noFill/>
                </a:ln>
                <a:solidFill>
                  <a:schemeClr val="tx1"/>
                </a:solidFill>
                <a:effectLst/>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ea typeface="Times New Roman" pitchFamily="18" charset="0"/>
                <a:cs typeface="Arial" pitchFamily="34" charset="0"/>
              </a:rPr>
              <a:t>для</a:t>
            </a:r>
            <a:r>
              <a:rPr kumimoji="0" lang="en-US" sz="1400" b="0" i="0" u="none" strike="noStrike" cap="none" normalizeH="0" baseline="0" dirty="0" smtClean="0">
                <a:ln>
                  <a:noFill/>
                </a:ln>
                <a:solidFill>
                  <a:schemeClr val="tx1"/>
                </a:solidFill>
                <a:effectLst/>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ea typeface="Times New Roman" pitchFamily="18" charset="0"/>
                <a:cs typeface="Arial" pitchFamily="34" charset="0"/>
              </a:rPr>
              <a:t>разработки</a:t>
            </a:r>
            <a:r>
              <a:rPr kumimoji="0" lang="en-US" sz="1400" b="0" i="0" u="none" strike="noStrike" cap="none" normalizeH="0" baseline="0" dirty="0" smtClean="0">
                <a:ln>
                  <a:noFill/>
                </a:ln>
                <a:solidFill>
                  <a:schemeClr val="tx1"/>
                </a:solidFill>
                <a:effectLst/>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ea typeface="Times New Roman" pitchFamily="18" charset="0"/>
                <a:cs typeface="Arial" pitchFamily="34" charset="0"/>
              </a:rPr>
              <a:t>проектно-сметной</a:t>
            </a:r>
            <a:r>
              <a:rPr kumimoji="0" lang="en-US" sz="1400" b="0" i="0" u="none" strike="noStrike" cap="none" normalizeH="0" baseline="0" dirty="0" smtClean="0">
                <a:ln>
                  <a:noFill/>
                </a:ln>
                <a:solidFill>
                  <a:schemeClr val="tx1"/>
                </a:solidFill>
                <a:effectLst/>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ea typeface="Times New Roman" pitchFamily="18" charset="0"/>
                <a:cs typeface="Arial" pitchFamily="34" charset="0"/>
              </a:rPr>
              <a:t>документации</a:t>
            </a:r>
            <a:r>
              <a:rPr kumimoji="0" lang="en-US" sz="1400" b="0" i="0" u="none" strike="noStrike" cap="none" normalizeH="0" baseline="0" dirty="0" smtClean="0">
                <a:ln>
                  <a:noFill/>
                </a:ln>
                <a:solidFill>
                  <a:schemeClr val="tx1"/>
                </a:solidFill>
                <a:effectLst/>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ea typeface="Times New Roman" pitchFamily="18" charset="0"/>
                <a:cs typeface="Arial" pitchFamily="34" charset="0"/>
              </a:rPr>
              <a:t>на</a:t>
            </a:r>
            <a:r>
              <a:rPr kumimoji="0" lang="en-US" sz="1400" b="0" i="0" u="none" strike="noStrike" cap="none" normalizeH="0" baseline="0" dirty="0" smtClean="0">
                <a:ln>
                  <a:noFill/>
                </a:ln>
                <a:solidFill>
                  <a:schemeClr val="tx1"/>
                </a:solidFill>
                <a:effectLst/>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ea typeface="Times New Roman" pitchFamily="18" charset="0"/>
                <a:cs typeface="Arial" pitchFamily="34" charset="0"/>
              </a:rPr>
              <a:t>капитальный</a:t>
            </a:r>
            <a:r>
              <a:rPr kumimoji="0" lang="en-US" sz="1400" b="0" i="0" u="none" strike="noStrike" cap="none" normalizeH="0" baseline="0" dirty="0" smtClean="0">
                <a:ln>
                  <a:noFill/>
                </a:ln>
                <a:solidFill>
                  <a:schemeClr val="tx1"/>
                </a:solidFill>
                <a:effectLst/>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ea typeface="Times New Roman" pitchFamily="18" charset="0"/>
                <a:cs typeface="Arial" pitchFamily="34" charset="0"/>
              </a:rPr>
              <a:t>ремонт</a:t>
            </a:r>
            <a:r>
              <a:rPr kumimoji="0" lang="en-US" sz="1400" b="0" i="0" u="none" strike="noStrike" cap="none" normalizeH="0" baseline="0" dirty="0" smtClean="0">
                <a:ln>
                  <a:noFill/>
                </a:ln>
                <a:solidFill>
                  <a:schemeClr val="tx1"/>
                </a:solidFill>
                <a:effectLst/>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ea typeface="Times New Roman" pitchFamily="18" charset="0"/>
                <a:cs typeface="Arial" pitchFamily="34" charset="0"/>
              </a:rPr>
              <a:t>здания</a:t>
            </a:r>
            <a:r>
              <a:rPr kumimoji="0" lang="en-US" sz="1400" b="0" i="0" u="none" strike="noStrike" cap="none" normalizeH="0" baseline="0" dirty="0" smtClean="0">
                <a:ln>
                  <a:noFill/>
                </a:ln>
                <a:solidFill>
                  <a:schemeClr val="tx1"/>
                </a:solidFill>
                <a:effectLst/>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ea typeface="Times New Roman" pitchFamily="18" charset="0"/>
                <a:cs typeface="Arial" pitchFamily="34" charset="0"/>
              </a:rPr>
              <a:t>муниципального</a:t>
            </a:r>
            <a:r>
              <a:rPr kumimoji="0" lang="en-US" sz="1400" b="0" i="0" u="none" strike="noStrike" cap="none" normalizeH="0" baseline="0" dirty="0" smtClean="0">
                <a:ln>
                  <a:noFill/>
                </a:ln>
                <a:solidFill>
                  <a:schemeClr val="tx1"/>
                </a:solidFill>
                <a:effectLst/>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ea typeface="Times New Roman" pitchFamily="18" charset="0"/>
                <a:cs typeface="Arial" pitchFamily="34" charset="0"/>
              </a:rPr>
              <a:t>учреждения</a:t>
            </a:r>
            <a:r>
              <a:rPr kumimoji="0" lang="en-US" sz="1400" b="0" i="0" u="none" strike="noStrike" cap="none" normalizeH="0" baseline="0" dirty="0" smtClean="0">
                <a:ln>
                  <a:noFill/>
                </a:ln>
                <a:solidFill>
                  <a:schemeClr val="tx1"/>
                </a:solidFill>
                <a:effectLst/>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ea typeface="Times New Roman" pitchFamily="18" charset="0"/>
                <a:cs typeface="Arial" pitchFamily="34" charset="0"/>
              </a:rPr>
              <a:t>культуры</a:t>
            </a:r>
            <a:r>
              <a:rPr kumimoji="0" lang="en-US" sz="1400" b="0" i="0" u="none" strike="noStrike" cap="none" normalizeH="0" baseline="0" dirty="0" smtClean="0">
                <a:ln>
                  <a:noFill/>
                </a:ln>
                <a:solidFill>
                  <a:schemeClr val="tx1"/>
                </a:solidFill>
                <a:effectLst/>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ea typeface="Times New Roman" pitchFamily="18" charset="0"/>
                <a:cs typeface="Arial" pitchFamily="34" charset="0"/>
              </a:rPr>
              <a:t>Межпоселенческий</a:t>
            </a:r>
            <a:r>
              <a:rPr kumimoji="0" lang="en-US" sz="1400" b="0" i="0" u="none" strike="noStrike" cap="none" normalizeH="0" baseline="0" dirty="0" smtClean="0">
                <a:ln>
                  <a:noFill/>
                </a:ln>
                <a:solidFill>
                  <a:schemeClr val="tx1"/>
                </a:solidFill>
                <a:effectLst/>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ea typeface="Times New Roman" pitchFamily="18" charset="0"/>
                <a:cs typeface="Arial" pitchFamily="34" charset="0"/>
              </a:rPr>
              <a:t>районный</a:t>
            </a:r>
            <a:r>
              <a:rPr kumimoji="0" lang="en-US" sz="1400" b="0" i="0" u="none" strike="noStrike" cap="none" normalizeH="0" baseline="0" dirty="0" smtClean="0">
                <a:ln>
                  <a:noFill/>
                </a:ln>
                <a:solidFill>
                  <a:schemeClr val="tx1"/>
                </a:solidFill>
                <a:effectLst/>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ea typeface="Times New Roman" pitchFamily="18" charset="0"/>
                <a:cs typeface="Arial" pitchFamily="34" charset="0"/>
              </a:rPr>
              <a:t>кинотеатр</a:t>
            </a:r>
            <a:r>
              <a:rPr kumimoji="0" lang="en-US" sz="1400" b="0" i="0" u="none" strike="noStrike" cap="none" normalizeH="0" baseline="0" dirty="0" smtClean="0">
                <a:ln>
                  <a:noFill/>
                </a:ln>
                <a:solidFill>
                  <a:schemeClr val="tx1"/>
                </a:solidFill>
                <a:effectLst/>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ea typeface="Times New Roman" pitchFamily="18" charset="0"/>
                <a:cs typeface="Arial" pitchFamily="34" charset="0"/>
              </a:rPr>
              <a:t>Восток</a:t>
            </a:r>
            <a:r>
              <a:rPr kumimoji="0" lang="en-US" sz="1400" b="0" i="0" u="none" strike="noStrike" cap="none" normalizeH="0" baseline="0" dirty="0" smtClean="0">
                <a:ln>
                  <a:noFill/>
                </a:ln>
                <a:solidFill>
                  <a:schemeClr val="tx1"/>
                </a:solidFill>
                <a:effectLst/>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ea typeface="Times New Roman" pitchFamily="18" charset="0"/>
                <a:cs typeface="Arial" pitchFamily="34" charset="0"/>
              </a:rPr>
              <a:t>Курского</a:t>
            </a:r>
            <a:r>
              <a:rPr kumimoji="0" lang="en-US" sz="1400" b="0" i="0" u="none" strike="noStrike" cap="none" normalizeH="0" baseline="0" dirty="0" smtClean="0">
                <a:ln>
                  <a:noFill/>
                </a:ln>
                <a:solidFill>
                  <a:schemeClr val="tx1"/>
                </a:solidFill>
                <a:effectLst/>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ea typeface="Times New Roman" pitchFamily="18" charset="0"/>
                <a:cs typeface="Arial" pitchFamily="34" charset="0"/>
              </a:rPr>
              <a:t>муниципального</a:t>
            </a:r>
            <a:r>
              <a:rPr kumimoji="0" lang="en-US" sz="1400" b="0" i="0" u="none" strike="noStrike" cap="none" normalizeH="0" baseline="0" dirty="0" smtClean="0">
                <a:ln>
                  <a:noFill/>
                </a:ln>
                <a:solidFill>
                  <a:schemeClr val="tx1"/>
                </a:solidFill>
                <a:effectLst/>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ea typeface="Times New Roman" pitchFamily="18" charset="0"/>
                <a:cs typeface="Arial" pitchFamily="34" charset="0"/>
              </a:rPr>
              <a:t>района</a:t>
            </a:r>
            <a:r>
              <a:rPr kumimoji="0" lang="en-US" sz="1400" b="0" i="0" u="none" strike="noStrike" cap="none" normalizeH="0" baseline="0" dirty="0" smtClean="0">
                <a:ln>
                  <a:noFill/>
                </a:ln>
                <a:solidFill>
                  <a:schemeClr val="tx1"/>
                </a:solidFill>
                <a:effectLst/>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ea typeface="Times New Roman" pitchFamily="18" charset="0"/>
                <a:cs typeface="Arial" pitchFamily="34" charset="0"/>
              </a:rPr>
              <a:t>Ставропольского</a:t>
            </a:r>
            <a:r>
              <a:rPr kumimoji="0" lang="en-US" sz="1400" b="0" i="0" u="none" strike="noStrike" cap="none" normalizeH="0" baseline="0" dirty="0" smtClean="0">
                <a:ln>
                  <a:noFill/>
                </a:ln>
                <a:solidFill>
                  <a:schemeClr val="tx1"/>
                </a:solidFill>
                <a:effectLst/>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ea typeface="Times New Roman" pitchFamily="18" charset="0"/>
                <a:cs typeface="Arial" pitchFamily="34" charset="0"/>
              </a:rPr>
              <a:t>края</a:t>
            </a:r>
            <a:r>
              <a:rPr kumimoji="0" lang="ru-RU" sz="1400" b="0" i="0" u="none" strike="noStrike" cap="none" normalizeH="0" baseline="0" dirty="0" smtClean="0">
                <a:ln>
                  <a:noFill/>
                </a:ln>
                <a:solidFill>
                  <a:schemeClr val="tx1"/>
                </a:solidFill>
                <a:effectLst/>
                <a:ea typeface="Times New Roman" pitchFamily="18" charset="0"/>
                <a:cs typeface="Arial" pitchFamily="34" charset="0"/>
              </a:rPr>
              <a:t>.</a:t>
            </a:r>
            <a:r>
              <a:rPr kumimoji="0" lang="ru-RU" sz="1400" b="0" i="0" u="none" strike="noStrike" cap="none" normalizeH="0" baseline="0" dirty="0" smtClean="0">
                <a:ln>
                  <a:noFill/>
                </a:ln>
                <a:solidFill>
                  <a:schemeClr val="tx1"/>
                </a:solidFill>
                <a:effectLst/>
                <a:cs typeface="Arial" pitchFamily="34" charset="0"/>
              </a:rPr>
              <a:t> </a:t>
            </a:r>
          </a:p>
          <a:p>
            <a:pPr marL="0" marR="0" lvl="0" indent="449263" algn="just" defTabSz="914400" rtl="0" eaLnBrk="0" fontAlgn="base" latinLnBrk="0" hangingPunct="0">
              <a:lnSpc>
                <a:spcPct val="100000"/>
              </a:lnSpc>
              <a:spcBef>
                <a:spcPct val="0"/>
              </a:spcBef>
              <a:spcAft>
                <a:spcPct val="0"/>
              </a:spcAft>
              <a:buClrTx/>
              <a:buSzTx/>
              <a:buFontTx/>
              <a:buNone/>
              <a:tabLst/>
            </a:pPr>
            <a:endParaRPr lang="ru-RU" sz="1400" dirty="0" smtClean="0">
              <a:cs typeface="Arial" pitchFamily="34" charset="0"/>
            </a:endParaRPr>
          </a:p>
          <a:p>
            <a:pPr indent="449263" algn="just" eaLnBrk="0" fontAlgn="base" hangingPunct="0">
              <a:spcBef>
                <a:spcPct val="0"/>
              </a:spcBef>
              <a:spcAft>
                <a:spcPct val="0"/>
              </a:spcAft>
            </a:pPr>
            <a:r>
              <a:rPr lang="ru-RU" sz="1400" b="1" dirty="0" smtClean="0"/>
              <a:t>5</a:t>
            </a:r>
            <a:r>
              <a:rPr lang="ru-RU" sz="1400" dirty="0" smtClean="0"/>
              <a:t>. В связи с поступлением средств от предпринимательской деятельности по МКОУ СОШ № 11 Курского муниципального района Ставропольского края ст. </a:t>
            </a:r>
            <a:r>
              <a:rPr lang="ru-RU" sz="1400" dirty="0" err="1" smtClean="0"/>
              <a:t>Галюгаевской</a:t>
            </a:r>
            <a:r>
              <a:rPr lang="ru-RU" sz="1400" dirty="0" smtClean="0"/>
              <a:t>, увеличена бюджетная роспись отделу образования администрации Курского муниципального района  Ставропольского края на 736,80 тыс. рублей.</a:t>
            </a: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cs typeface="Arial" pitchFamily="34" charset="0"/>
            </a:endParaRPr>
          </a:p>
        </p:txBody>
      </p:sp>
      <p:pic>
        <p:nvPicPr>
          <p:cNvPr id="4098" name="Picture 2" descr="https://kultura-kursk.stv.muzkult.ru/media/2018/09/10/1217592068/image_image_3307865.jpg"/>
          <p:cNvPicPr>
            <a:picLocks noChangeAspect="1" noChangeArrowheads="1"/>
          </p:cNvPicPr>
          <p:nvPr/>
        </p:nvPicPr>
        <p:blipFill>
          <a:blip r:embed="rId2" cstate="print"/>
          <a:srcRect/>
          <a:stretch>
            <a:fillRect/>
          </a:stretch>
        </p:blipFill>
        <p:spPr bwMode="auto">
          <a:xfrm>
            <a:off x="6248400" y="3429000"/>
            <a:ext cx="2032000" cy="1524000"/>
          </a:xfrm>
          <a:prstGeom prst="rect">
            <a:avLst/>
          </a:prstGeom>
          <a:ln>
            <a:noFill/>
          </a:ln>
          <a:effectLst>
            <a:softEdge rad="112500"/>
          </a:effectLst>
        </p:spPr>
      </p:pic>
      <p:pic>
        <p:nvPicPr>
          <p:cNvPr id="4100" name="Picture 4" descr="https://imgtest.mir24.tv/uploaded/images/crops/2020/February/1200x600_0x255_wide_crop_2cea6d6ead36f0d1505675348389ac4af4f4dfa4c653c913853a0927e8128734.jpg"/>
          <p:cNvPicPr>
            <a:picLocks noChangeAspect="1" noChangeArrowheads="1"/>
          </p:cNvPicPr>
          <p:nvPr/>
        </p:nvPicPr>
        <p:blipFill>
          <a:blip r:embed="rId3" cstate="print"/>
          <a:srcRect/>
          <a:stretch>
            <a:fillRect/>
          </a:stretch>
        </p:blipFill>
        <p:spPr bwMode="auto">
          <a:xfrm>
            <a:off x="6400800" y="1981200"/>
            <a:ext cx="2590800" cy="1295400"/>
          </a:xfrm>
          <a:prstGeom prst="rect">
            <a:avLst/>
          </a:prstGeom>
          <a:ln>
            <a:noFill/>
          </a:ln>
          <a:effectLst>
            <a:softEdge rad="112500"/>
          </a:effectLst>
        </p:spPr>
      </p:pic>
      <p:pic>
        <p:nvPicPr>
          <p:cNvPr id="4104" name="Picture 8" descr="https://thumbs.dreamstime.com/b/%D0%BA%D1%80%D0%B5%D0%BD-clapboard-%D0%B8-%D1%84%D0%B8-%D1%8C%D0%BC%D0%B0-84807897.jpg"/>
          <p:cNvPicPr>
            <a:picLocks noChangeAspect="1" noChangeArrowheads="1"/>
          </p:cNvPicPr>
          <p:nvPr/>
        </p:nvPicPr>
        <p:blipFill>
          <a:blip r:embed="rId4" cstate="print"/>
          <a:srcRect/>
          <a:stretch>
            <a:fillRect/>
          </a:stretch>
        </p:blipFill>
        <p:spPr bwMode="auto">
          <a:xfrm>
            <a:off x="6400800" y="5029200"/>
            <a:ext cx="2057400" cy="1543050"/>
          </a:xfrm>
          <a:prstGeom prst="rect">
            <a:avLst/>
          </a:prstGeom>
          <a:ln>
            <a:noFill/>
          </a:ln>
          <a:effectLst>
            <a:softEdge rad="112500"/>
          </a:effectLst>
        </p:spPr>
      </p:pic>
      <p:pic>
        <p:nvPicPr>
          <p:cNvPr id="4106" name="Picture 10" descr="http://impulse-fitness.kz/d/img_0705.jpg"/>
          <p:cNvPicPr>
            <a:picLocks noChangeAspect="1" noChangeArrowheads="1"/>
          </p:cNvPicPr>
          <p:nvPr/>
        </p:nvPicPr>
        <p:blipFill>
          <a:blip r:embed="rId5" cstate="print"/>
          <a:srcRect/>
          <a:stretch>
            <a:fillRect/>
          </a:stretch>
        </p:blipFill>
        <p:spPr bwMode="auto">
          <a:xfrm>
            <a:off x="6781800" y="533400"/>
            <a:ext cx="1993737" cy="1328638"/>
          </a:xfrm>
          <a:prstGeom prst="rect">
            <a:avLst/>
          </a:prstGeom>
          <a:ln>
            <a:noFill/>
          </a:ln>
          <a:effectLst>
            <a:softEdge rad="112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81000" y="381000"/>
            <a:ext cx="8458200" cy="37548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400" b="1" dirty="0" smtClean="0"/>
              <a:t>        6.</a:t>
            </a:r>
            <a:r>
              <a:rPr lang="ru-RU" sz="1400" dirty="0" smtClean="0"/>
              <a:t> Учтены возвраты субсидий прошлых лет, в связи, с чем: </a:t>
            </a:r>
          </a:p>
          <a:p>
            <a:pPr algn="just"/>
            <a:r>
              <a:rPr lang="ru-RU" sz="1400" dirty="0" smtClean="0"/>
              <a:t>     доходная часть бюджета увеличилась на 187,68 тыс. рублей; </a:t>
            </a:r>
          </a:p>
          <a:p>
            <a:pPr algn="just"/>
            <a:r>
              <a:rPr lang="ru-RU" sz="1400" dirty="0" smtClean="0"/>
              <a:t>     расходная часть увеличилась - на 12 888,63 тыс. рублей; </a:t>
            </a:r>
          </a:p>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ea typeface="Times New Roman" pitchFamily="18" charset="0"/>
              <a:cs typeface="Times New Roman" pitchFamily="18" charset="0"/>
            </a:endParaRPr>
          </a:p>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источники финансирования бюджета увеличились на 12 700,95 тыс. рублей за счет: </a:t>
            </a:r>
            <a:endParaRPr kumimoji="0" lang="ru-RU" sz="14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направления свободных остатков местного бюджета – 9 968,24 тыс. рублей;</a:t>
            </a:r>
            <a:endParaRPr kumimoji="0" lang="ru-RU" sz="14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возврата остатков  дотации, субсидий и субвенций  прошлых лет – 749,79 тыс. рублей (администрация Курского муниципального района Ставропольского края, Финансовое управление администрации Курского муниципального района Ставропольского края, отдел образования администрации Курского муниципального района Ставропольского края, управление труда и социальной защиты населения администрации Курского </a:t>
            </a:r>
            <a:r>
              <a:rPr kumimoji="0" lang="ru-RU" sz="1400" b="0" i="0" u="none" strike="noStrike" cap="none" normalizeH="0" baseline="0" dirty="0" smtClean="0">
                <a:ln>
                  <a:noFill/>
                </a:ln>
                <a:solidFill>
                  <a:srgbClr val="000000"/>
                </a:solidFill>
                <a:effectLst/>
                <a:ea typeface="Times New Roman" pitchFamily="18" charset="0"/>
                <a:cs typeface="Times New Roman" pitchFamily="18" charset="0"/>
              </a:rPr>
              <a:t>муниципального района Ставропольского края, отдел сельского хозяйства и охраны окружающей среды </a:t>
            </a: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администрации Курского муниципального района Ставропольского края</a:t>
            </a:r>
            <a:r>
              <a:rPr kumimoji="0" lang="ru-RU" sz="1400" b="0" i="0" u="none" strike="noStrike" cap="none" normalizeH="0" baseline="0" dirty="0" smtClean="0">
                <a:ln>
                  <a:noFill/>
                </a:ln>
                <a:solidFill>
                  <a:srgbClr val="000000"/>
                </a:solidFill>
                <a:effectLst/>
                <a:ea typeface="Times New Roman" pitchFamily="18" charset="0"/>
                <a:cs typeface="Times New Roman" pitchFamily="18" charset="0"/>
              </a:rPr>
              <a:t>);</a:t>
            </a:r>
            <a:endParaRPr kumimoji="0" lang="ru-RU" sz="14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направления неиспользованных в 2019 году остатков субсидий на осуществление дорожной деятельности в отношении автомобильных дорог общего пользования, а также капитального ремонта и ремонта дворовых территорий многоквартирных домов, проездов к дворовым территориям многоквартирных домов населенных пунктов – 1 982,92 тыс. рублей.</a:t>
            </a:r>
            <a:endParaRPr kumimoji="0" lang="ru-RU" sz="14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cs typeface="Arial" pitchFamily="34" charset="0"/>
            </a:endParaRPr>
          </a:p>
        </p:txBody>
      </p:sp>
      <p:pic>
        <p:nvPicPr>
          <p:cNvPr id="3074" name="Picture 2" descr="https://img.1ku.ru/c81771d06501e988ca92146fab985ec5/wp-content/uploads/2018/10/ac8c9fc8e914d309acdb58c59f1b20a3.jpg"/>
          <p:cNvPicPr>
            <a:picLocks noChangeAspect="1" noChangeArrowheads="1"/>
          </p:cNvPicPr>
          <p:nvPr/>
        </p:nvPicPr>
        <p:blipFill>
          <a:blip r:embed="rId2"/>
          <a:srcRect/>
          <a:stretch>
            <a:fillRect/>
          </a:stretch>
        </p:blipFill>
        <p:spPr bwMode="auto">
          <a:xfrm>
            <a:off x="4876800" y="4133850"/>
            <a:ext cx="3124200" cy="2343150"/>
          </a:xfrm>
          <a:prstGeom prst="rect">
            <a:avLst/>
          </a:prstGeom>
          <a:ln>
            <a:noFill/>
          </a:ln>
          <a:effectLst>
            <a:softEdge rad="112500"/>
          </a:effectLst>
        </p:spPr>
      </p:pic>
      <p:pic>
        <p:nvPicPr>
          <p:cNvPr id="3076" name="Picture 4" descr="http://www.verstov.info/uploads/posts/2017-10/1508281948_1107_dxo.jpg"/>
          <p:cNvPicPr>
            <a:picLocks noChangeAspect="1" noChangeArrowheads="1"/>
          </p:cNvPicPr>
          <p:nvPr/>
        </p:nvPicPr>
        <p:blipFill>
          <a:blip r:embed="rId3" cstate="print"/>
          <a:srcRect/>
          <a:stretch>
            <a:fillRect/>
          </a:stretch>
        </p:blipFill>
        <p:spPr bwMode="auto">
          <a:xfrm>
            <a:off x="838200" y="4114800"/>
            <a:ext cx="3149600" cy="2362200"/>
          </a:xfrm>
          <a:prstGeom prst="rect">
            <a:avLst/>
          </a:prstGeom>
          <a:ln>
            <a:noFill/>
          </a:ln>
          <a:effectLst>
            <a:softEdge rad="112500"/>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8947</TotalTime>
  <Words>1769</Words>
  <PresentationFormat>Экран (4:3)</PresentationFormat>
  <Paragraphs>85</Paragraphs>
  <Slides>10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Office Theme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СУФД</dc:creator>
  <cp:lastModifiedBy>Пользователь Windows</cp:lastModifiedBy>
  <cp:revision>514</cp:revision>
  <dcterms:created xsi:type="dcterms:W3CDTF">2017-08-15T11:56:06Z</dcterms:created>
  <dcterms:modified xsi:type="dcterms:W3CDTF">2020-03-03T08:14:38Z</dcterms:modified>
</cp:coreProperties>
</file>