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300" r:id="rId3"/>
    <p:sldId id="299" r:id="rId4"/>
    <p:sldId id="301" r:id="rId5"/>
    <p:sldId id="298" r:id="rId6"/>
    <p:sldId id="30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№ 218 от 08 апреля 2020 г.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05 декабря 2019 г. № 170 «О бюджете Курского муниципального района Ставропольского края на 2020 год и плановый период 2021 и 2022 годов»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1727" y="0"/>
            <a:ext cx="1212273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https://blog.webarty.ru/images/uluchshenie-povedencheskih-faktorov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14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52400"/>
            <a:ext cx="8686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1400" dirty="0" smtClean="0"/>
              <a:t>             </a:t>
            </a:r>
            <a:r>
              <a:rPr lang="ru-RU" sz="1400" b="1" dirty="0" smtClean="0"/>
              <a:t>1.  </a:t>
            </a:r>
            <a:r>
              <a:rPr lang="ru-RU" sz="1400" dirty="0" smtClean="0"/>
              <a:t>На основании Закона Ставропольского края от 31 марта 2020 г. № 41-кз «О внесении изменений в Закон Ставропольского края «О бюджете Ставропольского края на 2020 год и плановый период 2021 и 2022 годов», распоряжений администрации Курского муниципального района Ставропольского края от 18 марта 2020 г. № 46-рк «О выделении денежных средств на выплату единовременного поощрения за безупречную и эффективную муниципальную службу Дружининой Т.П.», от 27 марта 2020 г. № 86-р «О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средств, образовавшихся по состоянию на 01 января 2020 г.», заключения министерства финансов Ставропольского края о соблюдении органами местного самоуправления </a:t>
            </a:r>
            <a:r>
              <a:rPr lang="ru-RU" sz="1400" dirty="0" err="1" smtClean="0"/>
              <a:t>Кановского</a:t>
            </a:r>
            <a:r>
              <a:rPr lang="ru-RU" sz="1400" dirty="0" smtClean="0"/>
              <a:t> сельсовета Курского района Ставропольского края бюджетного законодательства Российской Федерации  по результатам проведения мониторинга соблюдения органами местного самоуправления муниципальных образований Ставропольского края бюджетного законодательства Российской Федерации за 2019 год и уведомлений, поступивших от министерства образования Ставропольского края, министерства труда и социальной защиты населения Ставропольского края, министерства финансов Ставропольского края,</a:t>
            </a:r>
          </a:p>
          <a:p>
            <a:pPr marL="342900" indent="-342900">
              <a:buAutoNum type="arabicPeriod"/>
            </a:pP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352800"/>
            <a:ext cx="6629400" cy="646331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2D050"/>
              </a:gs>
              <a:gs pos="100000">
                <a:srgbClr val="00B050"/>
              </a:gs>
            </a:gsLst>
            <a:path path="rect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4114800"/>
            <a:ext cx="6096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 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 – </a:t>
            </a:r>
            <a:r>
              <a:rPr lang="ru-RU" sz="1400" b="1" dirty="0" smtClean="0"/>
              <a:t>13 622,55 </a:t>
            </a:r>
            <a:r>
              <a:rPr lang="ru-RU" sz="1400" dirty="0" smtClean="0"/>
              <a:t>тыс. рублей;</a:t>
            </a:r>
          </a:p>
          <a:p>
            <a:r>
              <a:rPr lang="ru-RU" sz="1400" dirty="0" smtClean="0"/>
              <a:t>     благоустройство территорий муниципальных общеобразовательных организаций – </a:t>
            </a:r>
            <a:r>
              <a:rPr lang="ru-RU" sz="1400" b="1" dirty="0" smtClean="0"/>
              <a:t>2 092,47 </a:t>
            </a:r>
            <a:r>
              <a:rPr lang="ru-RU" sz="1400" dirty="0" smtClean="0"/>
              <a:t>тыс. рублей;</a:t>
            </a:r>
          </a:p>
          <a:p>
            <a:r>
              <a:rPr lang="ru-RU" sz="1400" dirty="0" smtClean="0"/>
              <a:t>     обеспечение деятельности центров образования цифрового и гуманитарного профилей – </a:t>
            </a:r>
            <a:r>
              <a:rPr lang="ru-RU" sz="1400" b="1" dirty="0" smtClean="0"/>
              <a:t>157,14</a:t>
            </a:r>
            <a:r>
              <a:rPr lang="ru-RU" sz="1400" dirty="0" smtClean="0"/>
              <a:t> тыс. рублей;</a:t>
            </a:r>
          </a:p>
          <a:p>
            <a:r>
              <a:rPr lang="ru-RU" sz="1400" dirty="0" smtClean="0"/>
              <a:t>      предоставление государственной социальной помощи малоимущим семьям, малоимущим одиноко проживающим гражданам – </a:t>
            </a:r>
            <a:r>
              <a:rPr lang="ru-RU" sz="1400" b="1" dirty="0" smtClean="0"/>
              <a:t>402,44 </a:t>
            </a:r>
            <a:r>
              <a:rPr lang="ru-RU" sz="1400" dirty="0" smtClean="0"/>
              <a:t>тыс. рублей;</a:t>
            </a:r>
          </a:p>
          <a:p>
            <a:pPr algn="just"/>
            <a:endParaRPr lang="ru-RU" sz="1400" dirty="0" smtClean="0"/>
          </a:p>
        </p:txBody>
      </p:sp>
      <p:pic>
        <p:nvPicPr>
          <p:cNvPr id="6146" name="Picture 2" descr="https://www.alternativa73.ru/lk-files/pic/otziv_1547019614_obed_sr_2_n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1676400" cy="13109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8" name="Picture 4" descr="https://svaomos.news/upload/resize_cache/iblock/588/300_0_1/588858801e78c03ddacb02837dfd1d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5181600"/>
            <a:ext cx="2057400" cy="1299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4724400"/>
            <a:ext cx="6629400" cy="646331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FF7C80"/>
              </a:gs>
              <a:gs pos="100000">
                <a:srgbClr val="FF0000"/>
              </a:gs>
            </a:gsLst>
            <a:path path="rect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уменьшены бюджетные ассигнования на следующие мероприятие: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2400" y="5562600"/>
            <a:ext cx="6629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на осуществление ежемесячной денежной выплаты, назначаемой в случае рождения третьего ребенка или последующих детей до достижения ребенком возраста трех лет – </a:t>
            </a:r>
            <a:r>
              <a:rPr lang="ru-RU" sz="1400" b="1" dirty="0" smtClean="0"/>
              <a:t>0,56</a:t>
            </a:r>
            <a:r>
              <a:rPr lang="ru-RU" sz="1400" dirty="0" smtClean="0"/>
              <a:t> </a:t>
            </a:r>
            <a:r>
              <a:rPr lang="ru-RU" sz="1400" dirty="0" smtClean="0"/>
              <a:t>тыс. рублей.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52400"/>
            <a:ext cx="63246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cs typeface="Times New Roman" pitchFamily="18" charset="0"/>
              </a:rPr>
              <a:t>     выплату денежной компенсации семьям, в которых в период с 1 января 2011 года по 31 декабря 2015 года родился третий или последующий ребенок – </a:t>
            </a:r>
            <a:r>
              <a:rPr lang="ru-RU" sz="1400" b="1" dirty="0" smtClean="0">
                <a:cs typeface="Times New Roman" pitchFamily="18" charset="0"/>
              </a:rPr>
              <a:t>384,43</a:t>
            </a:r>
            <a:r>
              <a:rPr lang="ru-RU" sz="1400" dirty="0" smtClean="0">
                <a:cs typeface="Times New Roman" pitchFamily="18" charset="0"/>
              </a:rPr>
              <a:t> тыс. рублей;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 на ежегодную денежную выплату гражданам Российской Федерации, не достигшим совершеннолетия на 3 сентября 1945 года и постоянно проживающим     на территории Ставропольского края – </a:t>
            </a:r>
            <a:r>
              <a:rPr lang="ru-RU" sz="1400" b="1" dirty="0" smtClean="0">
                <a:cs typeface="Times New Roman" pitchFamily="18" charset="0"/>
              </a:rPr>
              <a:t>184,80 </a:t>
            </a:r>
            <a:r>
              <a:rPr lang="ru-RU" sz="1400" dirty="0" smtClean="0">
                <a:cs typeface="Times New Roman" pitchFamily="18" charset="0"/>
              </a:rPr>
              <a:t>тыс. рублей;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 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предоставление дополнительной меры социальной поддержки в виде дополнительной компенсации расходов на оплату жилых помещений и коммунальных услуг участникам, инвалидам Великой Отечественной войны и бывшим несовершеннолетним узникам фашизма – </a:t>
            </a:r>
            <a:r>
              <a:rPr lang="ru-RU" sz="1400" b="1" dirty="0" smtClean="0">
                <a:cs typeface="Times New Roman" pitchFamily="18" charset="0"/>
              </a:rPr>
              <a:t>332,39 </a:t>
            </a:r>
            <a:r>
              <a:rPr lang="ru-RU" sz="1400" dirty="0" smtClean="0">
                <a:cs typeface="Times New Roman" pitchFamily="18" charset="0"/>
              </a:rPr>
              <a:t>тыс. рублей;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софинансирование расходных обязательств субъектов Российской Федерации, возникающих при реализации мероприятий по модернизации региональных и муниципальных детских школ искусств по видам искусств – </a:t>
            </a:r>
            <a:r>
              <a:rPr lang="ru-RU" sz="1400" b="1" dirty="0" smtClean="0">
                <a:cs typeface="Times New Roman" pitchFamily="18" charset="0"/>
              </a:rPr>
              <a:t>2 </a:t>
            </a:r>
            <a:r>
              <a:rPr lang="ru-RU" sz="1400" b="1" dirty="0" smtClean="0">
                <a:cs typeface="Times New Roman" pitchFamily="18" charset="0"/>
              </a:rPr>
              <a:t>792,56 </a:t>
            </a:r>
            <a:r>
              <a:rPr lang="ru-RU" sz="1400" dirty="0" smtClean="0">
                <a:cs typeface="Times New Roman" pitchFamily="18" charset="0"/>
              </a:rPr>
              <a:t>тыс. рублей;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 </a:t>
            </a:r>
          </a:p>
          <a:p>
            <a:pPr algn="just"/>
            <a:r>
              <a:rPr lang="ru-RU" sz="1400" dirty="0" smtClean="0">
                <a:cs typeface="Times New Roman" pitchFamily="18" charset="0"/>
              </a:rPr>
              <a:t>    выплата социального пособия на погребение – </a:t>
            </a:r>
            <a:r>
              <a:rPr lang="ru-RU" sz="1400" b="1" dirty="0" smtClean="0">
                <a:cs typeface="Times New Roman" pitchFamily="18" charset="0"/>
              </a:rPr>
              <a:t>324,82</a:t>
            </a:r>
            <a:r>
              <a:rPr lang="ru-RU" sz="1400" dirty="0" smtClean="0">
                <a:cs typeface="Times New Roman" pitchFamily="18" charset="0"/>
              </a:rPr>
              <a:t> тыс. рублей.</a:t>
            </a:r>
          </a:p>
        </p:txBody>
      </p:sp>
      <p:pic>
        <p:nvPicPr>
          <p:cNvPr id="5122" name="Picture 2" descr="https://k-dmsh.stv.muzkult.ru/media/2018/09/10/1217585454/image_image_41628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819400"/>
            <a:ext cx="1867071" cy="1245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https://priazovka.ru/sites/default/files/styles/800-600/public/news/field_img/_9_.jpg?itok=P_qyLWl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52400"/>
            <a:ext cx="1854438" cy="1235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6" name="Picture 6" descr="https://yt3.ggpht.com/-dumIB6tE3wY/AAAAAAAAAAI/AAAAAAAAAAA/mgYtkkGwqks/s900-c-k-no-mo-rj-c0xffffff/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524000"/>
            <a:ext cx="1143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152400"/>
            <a:ext cx="5257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b="1" dirty="0" smtClean="0"/>
              <a:t>     2. </a:t>
            </a:r>
            <a:r>
              <a:rPr lang="ru-RU" sz="1400" dirty="0" smtClean="0"/>
              <a:t>На основании распоряжения администрации</a:t>
            </a:r>
            <a:r>
              <a:rPr lang="x-none" sz="1400" smtClean="0"/>
              <a:t> Курского муниципального района Ставропольского края </a:t>
            </a:r>
            <a:r>
              <a:rPr lang="ru-RU" sz="1400" dirty="0" smtClean="0"/>
              <a:t>№ 86-р от 27 марта 2020 г. «</a:t>
            </a:r>
            <a:r>
              <a:rPr lang="x-none" sz="1400" smtClean="0"/>
              <a:t>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средств, образовавшихся по состоянию на 01 января 2020 г.</a:t>
            </a:r>
            <a:r>
              <a:rPr lang="ru-RU" sz="1400" dirty="0" smtClean="0"/>
              <a:t>»</a:t>
            </a:r>
          </a:p>
          <a:p>
            <a:pPr algn="just"/>
            <a:r>
              <a:rPr lang="x-none" sz="1400" smtClean="0"/>
              <a:t>Администрации муниципального образования Балтийского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 статьей  14  Федерального  закона  от  06  октября 2003 г.    № 131-ФЗ «Об общих принципах организации местного самоуправления в Российской Федерации», 898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тыс. </a:t>
            </a:r>
            <a:r>
              <a:rPr lang="x-none" sz="1400" smtClean="0"/>
              <a:t>рублей, из них на устройство пешеходной дорожки к Памятнику воинам, павшим в годы Великой Отечественной войны – 299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 тыс.</a:t>
            </a:r>
            <a:r>
              <a:rPr lang="x-none" sz="1400" smtClean="0"/>
              <a:t> рублей, на  обустройство территории Дома Культуры в п. Балтийский Курского района Ставропольского края – 599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тыс.</a:t>
            </a:r>
            <a:r>
              <a:rPr lang="x-none" sz="1400" smtClean="0"/>
              <a:t> рублей.</a:t>
            </a:r>
            <a:endParaRPr lang="ru-RU" sz="1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4572000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b="1" dirty="0" smtClean="0"/>
              <a:t>       3.  </a:t>
            </a:r>
            <a:r>
              <a:rPr lang="ru-RU" sz="1400" dirty="0" smtClean="0"/>
              <a:t>Учтены возвраты субсидий прошлых лет, в связи, с чем: </a:t>
            </a:r>
          </a:p>
          <a:p>
            <a:pPr algn="just"/>
            <a:r>
              <a:rPr lang="ru-RU" sz="1400" dirty="0" smtClean="0"/>
              <a:t>   доходная часть бюджета увеличилась на </a:t>
            </a:r>
            <a:r>
              <a:rPr lang="ru-RU" sz="1400" b="1" dirty="0" smtClean="0"/>
              <a:t>20 </a:t>
            </a:r>
            <a:r>
              <a:rPr lang="ru-RU" sz="1400" b="1" dirty="0" smtClean="0"/>
              <a:t>219,34 </a:t>
            </a:r>
            <a:r>
              <a:rPr lang="ru-RU" sz="1400" dirty="0" smtClean="0"/>
              <a:t>тыс. рублей; </a:t>
            </a:r>
          </a:p>
          <a:p>
            <a:pPr algn="just"/>
            <a:r>
              <a:rPr lang="ru-RU" sz="1400" dirty="0" smtClean="0"/>
              <a:t>   расходная часть увеличилась  на </a:t>
            </a:r>
            <a:r>
              <a:rPr lang="ru-RU" sz="1400" b="1" dirty="0" smtClean="0"/>
              <a:t>21 </a:t>
            </a:r>
            <a:r>
              <a:rPr lang="ru-RU" sz="1400" b="1" dirty="0" smtClean="0"/>
              <a:t>191,04 </a:t>
            </a:r>
            <a:r>
              <a:rPr lang="ru-RU" sz="1400" dirty="0" smtClean="0"/>
              <a:t>тыс. рублей; </a:t>
            </a:r>
          </a:p>
          <a:p>
            <a:pPr algn="just"/>
            <a:r>
              <a:rPr lang="ru-RU" sz="1400" dirty="0" smtClean="0"/>
              <a:t>   источники финансирования бюджета увеличились на </a:t>
            </a:r>
            <a:r>
              <a:rPr lang="ru-RU" sz="1400" b="1" dirty="0" smtClean="0"/>
              <a:t>971,70</a:t>
            </a:r>
            <a:r>
              <a:rPr lang="ru-RU" sz="1400" dirty="0" smtClean="0"/>
              <a:t> тыс. рублей в том числе за счет: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/>
              <a:t>      направления свободных остатков местного бюджета – 898,00 тыс. рублей;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400" dirty="0" smtClean="0"/>
              <a:t>      за счет возврата остатков  субсидий и субвенций  прошлых лет – 73,70 (управление труда и социальной защиты населения администрации Курского муниципального района Ставропольского края).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098" name="Picture 2" descr="http://i.mycdn.me/i?r=AzGBqNaF5OQp2lMpnhRx4DEFkqSuXx3uP4XMRNtC_oyI6wTzUEARAffFkCgOcgMUWoo"/>
          <p:cNvPicPr>
            <a:picLocks noChangeAspect="1" noChangeArrowheads="1"/>
          </p:cNvPicPr>
          <p:nvPr/>
        </p:nvPicPr>
        <p:blipFill>
          <a:blip r:embed="rId2"/>
          <a:srcRect t="13115"/>
          <a:stretch>
            <a:fillRect/>
          </a:stretch>
        </p:blipFill>
        <p:spPr bwMode="auto">
          <a:xfrm>
            <a:off x="5791200" y="2209801"/>
            <a:ext cx="23241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https://www.war.ekimovka.ru/photo/pamjtniki/kyrskaj/kyrsk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28600"/>
            <a:ext cx="24384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+20 366,31 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 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21 191,04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+ 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971,70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1 486 929,75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1 507 </a:t>
            </a:r>
            <a:r>
              <a:rPr lang="ru-RU" b="1" dirty="0" smtClean="0">
                <a:cs typeface="Times New Roman" pitchFamily="18" charset="0"/>
              </a:rPr>
              <a:t>149,09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1 512 307,00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1 533 </a:t>
            </a:r>
            <a:r>
              <a:rPr lang="ru-RU" b="1" dirty="0" smtClean="0">
                <a:cs typeface="Times New Roman" pitchFamily="18" charset="0"/>
              </a:rPr>
              <a:t>498,04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25 377,25</a:t>
            </a:r>
            <a:r>
              <a:rPr lang="ru-RU" b="1" dirty="0" smtClean="0"/>
              <a:t>        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mtClean="0">
                <a:ea typeface="Times New Roman" pitchFamily="18" charset="0"/>
                <a:cs typeface="Times New Roman" pitchFamily="18" charset="0"/>
              </a:rPr>
              <a:t>26 348,95 </a:t>
            </a:r>
            <a:r>
              <a:rPr lang="ru-RU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2514600" y="838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утвержденный бюджет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28600"/>
            <a:ext cx="86106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основании Закона Ставропольского края «О внесении изменений в Закон Ставропольского края «О бюджете Ставропольского края на 2020 год и плановый период 2021 и 2022 годов» и уведомлений поступивших от министерства образования Ставропольского края и министерства труда и социальной защиты населения Ставропольского края  внесены следующие изменении на плановый период: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2021 году увеличены бюджетные ассигнования: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 – 36 039,73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создание 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 – 66 031,81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выплату социального пособия на погребение – 368,53 тыс. рублей.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связи, с чем доходная и расходная части на 2021 год увеличены на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102 440,07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тыс. рублей.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2022 году 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увеличены бюджетные ассигнования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 – 36 039,73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выплату социального пособия на погребение – 368,53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уменьшены бюджетные ассигнования: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– 0,01 тыс. рублей.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связи, с чем доходная и расходная части на 2022 год увеличены на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36 408,25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тыс. рублей.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9035</TotalTime>
  <Words>736</Words>
  <PresentationFormat>Экран (4:3)</PresentationFormat>
  <Paragraphs>64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527</cp:revision>
  <dcterms:created xsi:type="dcterms:W3CDTF">2017-08-15T11:56:06Z</dcterms:created>
  <dcterms:modified xsi:type="dcterms:W3CDTF">2020-04-27T13:05:07Z</dcterms:modified>
</cp:coreProperties>
</file>