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5" r:id="rId2"/>
    <p:sldId id="300" r:id="rId3"/>
    <p:sldId id="303" r:id="rId4"/>
    <p:sldId id="304" r:id="rId5"/>
    <p:sldId id="299" r:id="rId6"/>
    <p:sldId id="301" r:id="rId7"/>
    <p:sldId id="306" r:id="rId8"/>
    <p:sldId id="307" r:id="rId9"/>
    <p:sldId id="305" r:id="rId10"/>
    <p:sldId id="308" r:id="rId11"/>
    <p:sldId id="309" r:id="rId12"/>
    <p:sldId id="311" r:id="rId13"/>
    <p:sldId id="312" r:id="rId14"/>
    <p:sldId id="313" r:id="rId15"/>
    <p:sldId id="314" r:id="rId16"/>
    <p:sldId id="298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7C8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224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799BB-8852-4B4A-8776-6E7E48B99DC0}" type="datetimeFigureOut">
              <a:rPr lang="ru-RU" smtClean="0"/>
              <a:pPr/>
              <a:t>30.07.2020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E1F58-664D-484F-B1E3-1000CA541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1F58-664D-484F-B1E3-1000CA54183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№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238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29 июля 2020 г.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 внесении изменений в решение совета Курского муниципального района Ставропольского края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05 декабря 2019 г. № 170 «О бюджете Курского муниципального района Ставропольского края на 2020 год и плановый период 2021 и 2022 годов» </a:t>
            </a:r>
          </a:p>
        </p:txBody>
      </p:sp>
      <p:pic>
        <p:nvPicPr>
          <p:cNvPr id="1027" name="Picture 3" descr="C:\Users\СУФД\Desktop\2453456\Flag_of_Kursky_rayon_(Stavropol_krai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1727" y="0"/>
            <a:ext cx="1212273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https://blog.webarty.ru/images/uluchshenie-povedencheskih-faktorov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91000"/>
            <a:ext cx="9144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381000"/>
            <a:ext cx="6019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b="1" dirty="0" smtClean="0"/>
              <a:t>     </a:t>
            </a:r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81000"/>
            <a:ext cx="8305800" cy="369332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2D050"/>
              </a:gs>
              <a:gs pos="100000">
                <a:srgbClr val="00B050"/>
              </a:gs>
            </a:gsLst>
            <a:path path="rect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увеличены бюджетные ассигнования: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90600"/>
            <a:ext cx="5486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а</a:t>
            </a:r>
            <a:r>
              <a:rPr lang="x-none" sz="1400" smtClean="0"/>
              <a:t>дминистрации Курского муниципального района Ставропольского края на подраздел 0113 «Другие общегосударственные вопросы» </a:t>
            </a:r>
            <a:r>
              <a:rPr lang="x-none" sz="1400" b="1" smtClean="0"/>
              <a:t>106</a:t>
            </a:r>
            <a:r>
              <a:rPr lang="ru-RU" sz="1400" b="1" dirty="0" smtClean="0"/>
              <a:t>,</a:t>
            </a:r>
            <a:r>
              <a:rPr lang="x-none" sz="1400" b="1" smtClean="0"/>
              <a:t>55</a:t>
            </a:r>
            <a:r>
              <a:rPr lang="ru-RU" sz="1400" dirty="0" smtClean="0"/>
              <a:t> тыс. рублей </a:t>
            </a:r>
            <a:r>
              <a:rPr lang="x-none" sz="1400" smtClean="0"/>
              <a:t>на финансирование непредвиденных расходов, связанных с неотложными мерами по предотвращению распространения новой коронавирусной инфекции (</a:t>
            </a:r>
            <a:r>
              <a:rPr lang="en-US" sz="1400" dirty="0" smtClean="0"/>
              <a:t>COVID</a:t>
            </a:r>
            <a:r>
              <a:rPr lang="x-none" sz="1400" smtClean="0"/>
              <a:t>-19) на территории Курского района Ставропольского края;</a:t>
            </a:r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</a:t>
            </a:r>
            <a:endParaRPr lang="ru-RU" dirty="0"/>
          </a:p>
        </p:txBody>
      </p:sp>
      <p:pic>
        <p:nvPicPr>
          <p:cNvPr id="27650" name="Picture 2" descr="http://kimovsky.interactive-budget.ru/content_images/42/975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066800"/>
            <a:ext cx="2549628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57200" y="2590800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о</a:t>
            </a:r>
            <a:r>
              <a:rPr lang="x-none" sz="1400" smtClean="0"/>
              <a:t>тделу образования администрации Курского муниципального района Ставропольского края на подраздел 0701 «Дошкольное образование»</a:t>
            </a:r>
            <a:r>
              <a:rPr lang="ru-RU" sz="1400" dirty="0" smtClean="0"/>
              <a:t>  </a:t>
            </a:r>
            <a:r>
              <a:rPr lang="x-none" sz="1400" b="1" smtClean="0"/>
              <a:t>1 996</a:t>
            </a:r>
            <a:r>
              <a:rPr lang="ru-RU" sz="1400" b="1" dirty="0" smtClean="0"/>
              <a:t>,</a:t>
            </a:r>
            <a:r>
              <a:rPr lang="x-none" sz="1400" b="1" smtClean="0"/>
              <a:t>99</a:t>
            </a:r>
            <a:r>
              <a:rPr lang="ru-RU" sz="1400" b="1" dirty="0" smtClean="0"/>
              <a:t> </a:t>
            </a:r>
            <a:r>
              <a:rPr lang="ru-RU" sz="1400" dirty="0" smtClean="0"/>
              <a:t>тыс. рублей</a:t>
            </a:r>
            <a:r>
              <a:rPr lang="x-none" sz="1400" smtClean="0"/>
              <a:t> из них на:</a:t>
            </a:r>
            <a:endParaRPr lang="ru-RU" sz="1400" dirty="0" smtClean="0"/>
          </a:p>
          <a:p>
            <a:pPr algn="just"/>
            <a:r>
              <a:rPr lang="ru-RU" sz="1400" dirty="0" smtClean="0"/>
              <a:t>    оплату выполненных работ по демонтажу и ремонту системы отопления муниципального казенного дошкольного образовательного учреждения детского сада № 20 «Колокольчик» Курского муниципального района Ставропольского края, расположенного по адресу: Ставропольский край, Курский район, село Полтавское, улица Школьная, 2а,  на – 863,61 тыс. рублей;</a:t>
            </a:r>
          </a:p>
          <a:p>
            <a:pPr algn="just"/>
            <a:r>
              <a:rPr lang="ru-RU" sz="1400" dirty="0" smtClean="0"/>
              <a:t>    замену дверей в муниципальном казенном дошкольном образовательном учреждении детского сада № 20 «Колокольчик» Курского муниципального района Ставропольского края расположенного по адресу: Ставропольский край, Курский район, село Полтавское, улица Школьная, 2а,  на – 240,00 тыс. рублей;</a:t>
            </a:r>
          </a:p>
          <a:p>
            <a:pPr algn="just"/>
            <a:r>
              <a:rPr lang="ru-RU" sz="1400" dirty="0" smtClean="0"/>
              <a:t>     устройство выгребной ямы муниципального казенного дошкольного образовательного учреждения детский сад № 9 «Ромашка» Курского муниципального района Ставропольского края расположенного по адресу: Ставропольский край, Курский район, поселок Рощино, улица Мира, 8, на – 422,40 тыс. рублей;</a:t>
            </a:r>
          </a:p>
          <a:p>
            <a:pPr algn="just"/>
            <a:r>
              <a:rPr lang="ru-RU" sz="1400" dirty="0" smtClean="0"/>
              <a:t>     благоустройство территории муниципального дошкольного образовательного учреждения детский сад </a:t>
            </a:r>
            <a:r>
              <a:rPr lang="ru-RU" sz="1400" dirty="0" err="1" smtClean="0"/>
              <a:t>общеразвивающего</a:t>
            </a:r>
            <a:r>
              <a:rPr lang="ru-RU" sz="1400" dirty="0" smtClean="0"/>
              <a:t> вида с приоритетным осуществлением физического развития детей № 13 Курского муниципального района Ставропольского края расположенного по адресу: Ставропольский край, Курский район, станица Курская, улица Титова, 10,  на – 470,98 тыс. рублей;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381000"/>
            <a:ext cx="6019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b="1" dirty="0" smtClean="0"/>
              <a:t>     </a:t>
            </a:r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685800"/>
            <a:ext cx="8305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</a:t>
            </a:r>
            <a:r>
              <a:rPr lang="x-none" sz="1400" smtClean="0"/>
              <a:t>на подраздел 0702 «Общее образование» - </a:t>
            </a:r>
            <a:r>
              <a:rPr lang="x-none" sz="1400" b="1" smtClean="0"/>
              <a:t>1 905</a:t>
            </a:r>
            <a:r>
              <a:rPr lang="ru-RU" sz="1400" b="1" dirty="0" smtClean="0"/>
              <a:t>,</a:t>
            </a:r>
            <a:r>
              <a:rPr lang="x-none" sz="1400" b="1" smtClean="0"/>
              <a:t>46</a:t>
            </a:r>
            <a:r>
              <a:rPr lang="ru-RU" sz="1400" b="1" dirty="0" smtClean="0"/>
              <a:t> </a:t>
            </a:r>
            <a:r>
              <a:rPr lang="ru-RU" sz="1400" dirty="0" smtClean="0"/>
              <a:t>тыс. рублей</a:t>
            </a:r>
            <a:r>
              <a:rPr lang="x-none" sz="1400" smtClean="0"/>
              <a:t>, из них на:</a:t>
            </a:r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ремонт буфета в муниципальном казенном общеобразовательном учреждении основная общеобразовательная школа № 19 Курского муниципального района Ставропольского края расположенного по адресу: Ставропольский край, Курский район,  хутор  Привольный, улица  Центральная, 45, на – 1 119,82 тыс. рублей;  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ремонт буфета муниципального казенного общеобразовательного учреждения средняя общеобразовательная школа № 15 Курского муниципального района Ставропольского края расположенного по адресу:  Ставропольский край, Курский район, хутор </a:t>
            </a:r>
            <a:r>
              <a:rPr lang="ru-RU" sz="1400" dirty="0" err="1" smtClean="0"/>
              <a:t>Дыдымкин</a:t>
            </a:r>
            <a:r>
              <a:rPr lang="ru-RU" sz="1400" dirty="0" smtClean="0"/>
              <a:t>, улица </a:t>
            </a:r>
            <a:r>
              <a:rPr lang="ru-RU" sz="1400" dirty="0" err="1" smtClean="0"/>
              <a:t>Тивилева</a:t>
            </a:r>
            <a:r>
              <a:rPr lang="ru-RU" sz="1400" dirty="0" smtClean="0"/>
              <a:t>, 8, на – 234,28 тыс. рублей;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капитальный ремонт кровли муниципального общеобразовательного учреждения общеобразовательная школа-интернат среднего общего образования Курского муниципального района Ставропольского края расположенного по адресу:  Ставропольский край, Курский район, село Русское, улица Школьная, 48, на – 551,36 тыс. рублей;</a:t>
            </a:r>
          </a:p>
          <a:p>
            <a:pPr algn="just"/>
            <a:r>
              <a:rPr lang="ru-RU" sz="1400" dirty="0" smtClean="0"/>
              <a:t> </a:t>
            </a:r>
          </a:p>
          <a:p>
            <a:pPr algn="just"/>
            <a:r>
              <a:rPr lang="ru-RU" sz="1400" dirty="0" smtClean="0"/>
              <a:t>     </a:t>
            </a:r>
            <a:r>
              <a:rPr lang="x-none" sz="1400" smtClean="0"/>
              <a:t>Администрации муниципального образования Балтийского сельсовета Курского района Ставропольского края на дополнительное финансирование расходных обязательств поселения, возникших при выполнении полномочий, установленных  статьей  14  Федерального  закона  от  06  октября 2003 г.</a:t>
            </a:r>
            <a:r>
              <a:rPr lang="ru-RU" sz="1400" dirty="0" smtClean="0"/>
              <a:t> </a:t>
            </a:r>
            <a:r>
              <a:rPr lang="x-none" sz="1400" smtClean="0"/>
              <a:t>№ 131-ФЗ «Об общих принципах организации местного самоуправления в Российской Федерации», </a:t>
            </a:r>
            <a:r>
              <a:rPr lang="x-none" sz="1400" b="1" smtClean="0"/>
              <a:t>320</a:t>
            </a:r>
            <a:r>
              <a:rPr lang="ru-RU" sz="1400" b="1" dirty="0" smtClean="0"/>
              <a:t>,</a:t>
            </a:r>
            <a:r>
              <a:rPr lang="x-none" sz="1400" b="1" smtClean="0"/>
              <a:t>00</a:t>
            </a:r>
            <a:r>
              <a:rPr lang="ru-RU" sz="1400" b="1" dirty="0" smtClean="0"/>
              <a:t> </a:t>
            </a:r>
            <a:r>
              <a:rPr lang="ru-RU" sz="1400" dirty="0" smtClean="0"/>
              <a:t>тыс. рублей </a:t>
            </a:r>
            <a:r>
              <a:rPr lang="x-none" sz="1400" smtClean="0"/>
              <a:t>по установлению границ населенных пунктов муниципального образования Балтийского сельсовета Курского района Ставропольского края Ставропольского края и подготовку генерального плана на муниципального образования Балтийского сельсовета Курского района Ставропольского края;</a:t>
            </a:r>
            <a:endParaRPr lang="ru-RU" sz="1400" dirty="0" smtClean="0"/>
          </a:p>
          <a:p>
            <a:pPr algn="just"/>
            <a:endParaRPr lang="ru-RU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381000"/>
            <a:ext cx="6019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b="1" dirty="0" smtClean="0"/>
              <a:t>     </a:t>
            </a:r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838200"/>
            <a:ext cx="8382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</a:t>
            </a:r>
            <a:r>
              <a:rPr lang="x-none" sz="1400" smtClean="0"/>
              <a:t>Администрации муниципального образования Полтавского сельсовета Курского района Ставропольского края на дополнительное финансирование расходных обязательств поселения, возникших при выполнении полномочий, установленных  статьей  14  Федерального  закона  от  06  октября 2003 г.    № 131-ФЗ «Об общих принципах организации местного самоуправления в Российской Федерации», </a:t>
            </a:r>
            <a:r>
              <a:rPr lang="x-none" sz="1400" b="1" smtClean="0"/>
              <a:t>790</a:t>
            </a:r>
            <a:r>
              <a:rPr lang="ru-RU" sz="1400" b="1" dirty="0" smtClean="0"/>
              <a:t>,</a:t>
            </a:r>
            <a:r>
              <a:rPr lang="x-none" sz="1400" b="1" smtClean="0"/>
              <a:t>5</a:t>
            </a:r>
            <a:r>
              <a:rPr lang="ru-RU" sz="1400" b="1" dirty="0" smtClean="0"/>
              <a:t>7</a:t>
            </a:r>
            <a:r>
              <a:rPr lang="ru-RU" sz="1400" dirty="0" smtClean="0"/>
              <a:t> тыс. рублей</a:t>
            </a:r>
            <a:r>
              <a:rPr lang="x-none" sz="1400" smtClean="0"/>
              <a:t>, из них  на проведение кадастровых работ по установлению границ населенных пунктов муниципального образования Полтавского сельсовета Курского района Ставропольского края Ставропольского края – 350</a:t>
            </a:r>
            <a:r>
              <a:rPr lang="ru-RU" sz="1400" dirty="0" smtClean="0"/>
              <a:t>,</a:t>
            </a:r>
            <a:r>
              <a:rPr lang="x-none" sz="1400" smtClean="0"/>
              <a:t>5</a:t>
            </a:r>
            <a:r>
              <a:rPr lang="ru-RU" sz="1400" dirty="0" smtClean="0"/>
              <a:t>7 тыс. рублей</a:t>
            </a:r>
            <a:r>
              <a:rPr lang="x-none" sz="1400" smtClean="0"/>
              <a:t>, на выполнение кадастровых работ по установлению границ территориальных зон населенных пунктов муниципального образования Полтавского сельсовета Курского района Ставропольского края – 440</a:t>
            </a:r>
            <a:r>
              <a:rPr lang="ru-RU" sz="1400" dirty="0" smtClean="0"/>
              <a:t>,</a:t>
            </a:r>
            <a:r>
              <a:rPr lang="x-none" sz="1400" smtClean="0"/>
              <a:t>00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</a:t>
            </a:r>
          </a:p>
          <a:p>
            <a:pPr algn="just"/>
            <a:r>
              <a:rPr lang="ru-RU" sz="1400" dirty="0" smtClean="0"/>
              <a:t>     </a:t>
            </a:r>
            <a:r>
              <a:rPr lang="x-none" sz="1400" smtClean="0"/>
              <a:t>Администрации муниципального образования села Эдиссия Курского района Ставропольского края на дополнительное финансирование расходных обязательств поселения, возникших при выполнении полномочий, установленных  статьей  14  Федерального  закона  от  06  октября 2003 г.    № 131-ФЗ «Об общих принципах организации местного самоуправления в Российской Федерации», </a:t>
            </a:r>
            <a:r>
              <a:rPr lang="x-none" sz="1400" b="1" smtClean="0"/>
              <a:t>27</a:t>
            </a:r>
            <a:r>
              <a:rPr lang="ru-RU" sz="1400" b="1" dirty="0" smtClean="0"/>
              <a:t>,</a:t>
            </a:r>
            <a:r>
              <a:rPr lang="x-none" sz="1400" b="1" smtClean="0"/>
              <a:t>1</a:t>
            </a:r>
            <a:r>
              <a:rPr lang="ru-RU" sz="1400" b="1" dirty="0" smtClean="0"/>
              <a:t>3</a:t>
            </a:r>
            <a:r>
              <a:rPr lang="ru-RU" sz="1400" dirty="0" smtClean="0"/>
              <a:t> тыс. рублей</a:t>
            </a:r>
            <a:r>
              <a:rPr lang="x-none" sz="1400" smtClean="0"/>
              <a:t>, на проведение кадастровых работ по установлению границ населенного пункта села Эдиссия Курского района Ставропольского края</a:t>
            </a:r>
            <a:r>
              <a:rPr lang="ru-RU" sz="1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381000"/>
            <a:ext cx="6019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b="1" dirty="0" smtClean="0"/>
              <a:t>     </a:t>
            </a:r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371600"/>
            <a:ext cx="5181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муниципальному казенному учреждению Курского муниципального района Ставропольского края «Централизованная бухгалтерия» от оказания услуг по ведению бухгалтерского учета в государственном казенном общеобразовательном учреждении средняя общеобразовательная школа № 6 при исправительном учреждении, в муниципальных образованиях </a:t>
            </a:r>
            <a:r>
              <a:rPr lang="ru-RU" sz="1400" dirty="0" err="1" smtClean="0"/>
              <a:t>Кановского</a:t>
            </a:r>
            <a:r>
              <a:rPr lang="ru-RU" sz="1400" dirty="0" smtClean="0"/>
              <a:t> сельсовета и ст. </a:t>
            </a:r>
            <a:r>
              <a:rPr lang="ru-RU" sz="1400" dirty="0" err="1" smtClean="0"/>
              <a:t>Стодеревской</a:t>
            </a:r>
            <a:r>
              <a:rPr lang="ru-RU" sz="1400" dirty="0" smtClean="0"/>
              <a:t> Курского района Ставропольского края – 326,06 тыс. рублей;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отделу образования администрации Курского муниципального района Ставропольского края от утилизации автобуса в муниципальном казенном общеобразовательном учреждении средняя общеобразовательная школа № 4 с. </a:t>
            </a:r>
            <a:r>
              <a:rPr lang="ru-RU" sz="1400" dirty="0" err="1" smtClean="0"/>
              <a:t>Ростовановского</a:t>
            </a:r>
            <a:r>
              <a:rPr lang="ru-RU" sz="1400" dirty="0" smtClean="0"/>
              <a:t> Курского района Ставропольского края – 12,80 тыс. рублей;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муниципальному казенному учреждению Курского муниципального района Ставропольского края «Управление культуры» от утилизации транспортного средства «Кубань» в муниципальном учреждении культуры «</a:t>
            </a:r>
            <a:r>
              <a:rPr lang="ru-RU" sz="1400" dirty="0" err="1" smtClean="0"/>
              <a:t>Межпоселенческий</a:t>
            </a:r>
            <a:r>
              <a:rPr lang="ru-RU" sz="1400" dirty="0" smtClean="0"/>
              <a:t> дом культуры» Курского муниципального района Ставропольского края – 16,00 тыс. рублей.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     4. В связи с поступлением средств по доходам от оказания платных услуг увеличена доходная часть бюджета на 354,86 тыс. рублей, в том числе: </a:t>
            </a:r>
            <a:endParaRPr lang="ru-RU" sz="1400" dirty="0"/>
          </a:p>
        </p:txBody>
      </p:sp>
      <p:pic>
        <p:nvPicPr>
          <p:cNvPr id="23555" name="Picture 3" descr="https://dvinskaya-pravda.ru/upload/iblock/122/122b51c4e9fa5eaa51343b8c11ef8e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447800"/>
            <a:ext cx="2794000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9" name="Picture 7" descr="https://www.mcc.by/wp-content/uploads/2020/01/s00181m156813772977342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657600"/>
            <a:ext cx="2792208" cy="2057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381000"/>
            <a:ext cx="6019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b="1" dirty="0" smtClean="0"/>
              <a:t>     </a:t>
            </a:r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0"/>
            <a:ext cx="8686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     5.  В связи с ухудшением макроэкономических показателей развития экономики и наличием рисков снижения в текущем финансовом году поступления доходов: 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уменьшена доходная часть бюджета на сумму 20 977,92  тыс. рублей, в том числе:</a:t>
            </a:r>
          </a:p>
          <a:p>
            <a:pPr algn="just"/>
            <a:r>
              <a:rPr lang="ru-RU" sz="1400" dirty="0" smtClean="0"/>
              <a:t>    </a:t>
            </a:r>
          </a:p>
          <a:p>
            <a:pPr algn="just"/>
            <a:r>
              <a:rPr lang="ru-RU" sz="1400" dirty="0" smtClean="0"/>
              <a:t>     по налогу на доходы физических лиц – 18 513,43 тыс. рублей;</a:t>
            </a:r>
          </a:p>
          <a:p>
            <a:pPr algn="just"/>
            <a:r>
              <a:rPr lang="ru-RU" sz="1400" dirty="0" smtClean="0"/>
              <a:t>      </a:t>
            </a:r>
          </a:p>
          <a:p>
            <a:pPr algn="just"/>
            <a:r>
              <a:rPr lang="ru-RU" sz="1400" dirty="0" smtClean="0"/>
              <a:t>     по единому налогу на вмененный доход для отдельных видов деятельности – 2 464,49 тыс. рублей;</a:t>
            </a:r>
          </a:p>
          <a:p>
            <a:pPr algn="just"/>
            <a:r>
              <a:rPr lang="ru-RU" sz="1400" dirty="0" smtClean="0"/>
              <a:t>     </a:t>
            </a:r>
          </a:p>
          <a:p>
            <a:pPr algn="just"/>
            <a:r>
              <a:rPr lang="ru-RU" sz="1400" dirty="0" smtClean="0"/>
              <a:t>     уменьшена расходная часть бюджета на сумму 20 977,92  тыс. рублей, в том числе следующим главным распорядителям бюджетных средств:</a:t>
            </a:r>
          </a:p>
          <a:p>
            <a:pPr algn="just"/>
            <a:r>
              <a:rPr lang="ru-RU" sz="1400" dirty="0" smtClean="0"/>
              <a:t>     </a:t>
            </a:r>
          </a:p>
          <a:p>
            <a:pPr algn="just"/>
            <a:r>
              <a:rPr lang="ru-RU" sz="1400" dirty="0" smtClean="0"/>
              <a:t>     совету Курского муниципального района Ставропольского края – 73,17 тыс. рублей;</a:t>
            </a:r>
          </a:p>
          <a:p>
            <a:pPr algn="just"/>
            <a:r>
              <a:rPr lang="ru-RU" sz="1400" dirty="0" smtClean="0"/>
              <a:t>     администрации Курского муниципального района Ставропольского края – 6 263,47 тыс. рублей;</a:t>
            </a:r>
          </a:p>
          <a:p>
            <a:pPr algn="just"/>
            <a:r>
              <a:rPr lang="ru-RU" sz="1400" dirty="0" smtClean="0"/>
              <a:t>     Финансовому управлению администрации Курского муниципального района Ставропольского края – 237,26 тыс. рублей;</a:t>
            </a:r>
          </a:p>
          <a:p>
            <a:pPr algn="just"/>
            <a:r>
              <a:rPr lang="ru-RU" sz="1400" dirty="0" smtClean="0"/>
              <a:t>     отделу образования администрации Курского муниципального района Ставропольского края – 12 295,30 тыс. рублей;</a:t>
            </a:r>
          </a:p>
          <a:p>
            <a:pPr algn="just"/>
            <a:r>
              <a:rPr lang="ru-RU" sz="1400" dirty="0" smtClean="0"/>
              <a:t>     муниципальному казенному учреждению Курского муниципального района Ставропольского края «Управление культуры» – 1 111,00 тыс. рублей;</a:t>
            </a:r>
          </a:p>
          <a:p>
            <a:pPr algn="just"/>
            <a:r>
              <a:rPr lang="ru-RU" sz="1400" dirty="0" smtClean="0"/>
              <a:t>     муниципальному казённому учреждению «Комитет по физической культуре и спорту» Курского муниципального района Ставропольского края – 536,03 тыс. рублей;</a:t>
            </a:r>
          </a:p>
          <a:p>
            <a:pPr algn="just"/>
            <a:r>
              <a:rPr lang="ru-RU" sz="1400" dirty="0" smtClean="0"/>
              <a:t>     муниципальному казённому учреждение «Центр по работе с молодёжью» Курского муниципального района Ставропольского края – 229,07 тыс. рублей;</a:t>
            </a:r>
          </a:p>
          <a:p>
            <a:pPr algn="just"/>
            <a:r>
              <a:rPr lang="ru-RU" sz="1400" dirty="0" smtClean="0"/>
              <a:t>     отделу сельского хозяйства и охраны окружающей среды администрации Курского муниципального района Ставропольского края – 232,62 тыс. рублей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b="1" dirty="0" smtClean="0"/>
              <a:t>      6</a:t>
            </a:r>
            <a:r>
              <a:rPr lang="ru-RU" sz="1400" b="1" dirty="0" smtClean="0"/>
              <a:t>. Учтены передвижки бюджетных средств, согласно поданным письмам главных распорядителей средств бюджета.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budget.permkrai.ru/img/about_budg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505200"/>
            <a:ext cx="6096000" cy="3075964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381000"/>
            <a:ext cx="6019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b="1" dirty="0" smtClean="0"/>
              <a:t>     </a:t>
            </a:r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52400"/>
            <a:ext cx="8610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     6. Учтены возвраты субсидий прошлых лет, в связи, с чем: 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доходная часть бюджета увеличилась на </a:t>
            </a:r>
            <a:r>
              <a:rPr lang="ru-RU" sz="1400" b="1" dirty="0" smtClean="0"/>
              <a:t>38 967,17 </a:t>
            </a:r>
            <a:r>
              <a:rPr lang="ru-RU" sz="1400" dirty="0" smtClean="0"/>
              <a:t>тыс. рублей; 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расходная часть увеличилась - на </a:t>
            </a:r>
            <a:r>
              <a:rPr lang="ru-RU" sz="1400" b="1" dirty="0" smtClean="0"/>
              <a:t>42 729,97 </a:t>
            </a:r>
            <a:r>
              <a:rPr lang="ru-RU" sz="1400" dirty="0" smtClean="0"/>
              <a:t>тыс. рублей; 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источники финансирования бюджета увеличились на </a:t>
            </a:r>
            <a:r>
              <a:rPr lang="ru-RU" sz="1400" b="1" dirty="0" smtClean="0"/>
              <a:t>3 762,80 </a:t>
            </a:r>
            <a:r>
              <a:rPr lang="ru-RU" sz="1400" dirty="0" smtClean="0"/>
              <a:t>тыс. рублей в том числе за счет:</a:t>
            </a:r>
          </a:p>
          <a:p>
            <a:pPr lvl="0" algn="just"/>
            <a:endParaRPr lang="ru-RU" sz="1400" dirty="0" smtClean="0"/>
          </a:p>
          <a:p>
            <a:pPr lvl="0" algn="just"/>
            <a:r>
              <a:rPr lang="ru-RU" sz="1400" dirty="0" smtClean="0"/>
              <a:t>           направления свободных остатков местного бюджета – 3 735,38 тыс. рублей;</a:t>
            </a:r>
          </a:p>
          <a:p>
            <a:pPr lvl="0" algn="just"/>
            <a:endParaRPr lang="ru-RU" sz="1400" dirty="0" smtClean="0"/>
          </a:p>
          <a:p>
            <a:pPr lvl="0" algn="just"/>
            <a:r>
              <a:rPr lang="ru-RU" sz="1400" dirty="0" smtClean="0"/>
              <a:t>          за счет возврата остатков  субсидий и субвенций  прошлых лет – 27,42 (управление труда и социальной защиты населения администрации Курского муниципального района Ставропольского края).</a:t>
            </a:r>
          </a:p>
          <a:p>
            <a:pPr algn="just"/>
            <a:r>
              <a:rPr lang="ru-RU" sz="1400" dirty="0" smtClean="0"/>
              <a:t> </a:t>
            </a:r>
            <a:endParaRPr lang="ru-RU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905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Доходная часть бюджета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429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Расходная часть бюджета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876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Источники финансирования дефицита бюджета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1828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+ 38 967,17 </a:t>
            </a:r>
            <a:r>
              <a:rPr lang="ru-RU" dirty="0" smtClean="0">
                <a:cs typeface="Times New Roman" pitchFamily="18" charset="0"/>
              </a:rPr>
              <a:t>тыс.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3352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+ </a:t>
            </a: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41 729,97 </a:t>
            </a:r>
            <a:r>
              <a:rPr lang="ru-RU" dirty="0" smtClean="0">
                <a:cs typeface="Times New Roman" pitchFamily="18" charset="0"/>
              </a:rPr>
              <a:t>тыс. руб.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4876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+ </a:t>
            </a: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2 762,80</a:t>
            </a:r>
            <a:endParaRPr lang="ru-RU" b="1" dirty="0" smtClean="0">
              <a:cs typeface="Times New Roman" pitchFamily="18" charset="0"/>
            </a:endParaRPr>
          </a:p>
          <a:p>
            <a:pPr algn="ctr"/>
            <a:r>
              <a:rPr lang="ru-RU" dirty="0" smtClean="0">
                <a:cs typeface="Times New Roman" pitchFamily="18" charset="0"/>
              </a:rPr>
              <a:t>тыс. руб.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0800000">
            <a:off x="4724400" y="4648200"/>
            <a:ext cx="609600" cy="1066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4724400" y="1524000"/>
            <a:ext cx="609600" cy="1066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0800000">
            <a:off x="4724400" y="3124200"/>
            <a:ext cx="609600" cy="1066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048000" y="1828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1 507 149,09</a:t>
            </a:r>
          </a:p>
          <a:p>
            <a:pPr algn="ctr"/>
            <a:r>
              <a:rPr lang="ru-RU" dirty="0" smtClean="0">
                <a:cs typeface="Times New Roman" pitchFamily="18" charset="0"/>
              </a:rPr>
              <a:t>тыс. 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86600" y="1828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1 546 116,26</a:t>
            </a:r>
          </a:p>
          <a:p>
            <a:pPr algn="ctr"/>
            <a:r>
              <a:rPr lang="ru-RU" dirty="0" smtClean="0">
                <a:cs typeface="Times New Roman" pitchFamily="18" charset="0"/>
              </a:rPr>
              <a:t>тыс. руб.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0" y="33160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1 533 498,04</a:t>
            </a:r>
          </a:p>
          <a:p>
            <a:pPr algn="ctr"/>
            <a:r>
              <a:rPr lang="ru-RU" dirty="0" smtClean="0">
                <a:cs typeface="Times New Roman" pitchFamily="18" charset="0"/>
              </a:rPr>
              <a:t>тыс. руб.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000" y="3352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1 575 228,01</a:t>
            </a:r>
          </a:p>
          <a:p>
            <a:pPr algn="ctr"/>
            <a:r>
              <a:rPr lang="ru-RU" dirty="0" smtClean="0">
                <a:cs typeface="Times New Roman" pitchFamily="18" charset="0"/>
              </a:rPr>
              <a:t>тыс. руб.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0" y="4876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26 348,95</a:t>
            </a:r>
            <a:r>
              <a:rPr lang="ru-RU" b="1" dirty="0" smtClean="0"/>
              <a:t>         </a:t>
            </a:r>
            <a:r>
              <a:rPr lang="ru-RU" dirty="0" smtClean="0">
                <a:cs typeface="Times New Roman" pitchFamily="18" charset="0"/>
              </a:rPr>
              <a:t>тыс. руб.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39000" y="4876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29 111,75 </a:t>
            </a:r>
            <a:r>
              <a:rPr lang="ru-RU" dirty="0" smtClean="0">
                <a:cs typeface="Times New Roman" pitchFamily="18" charset="0"/>
              </a:rPr>
              <a:t>тыс. руб.</a:t>
            </a:r>
          </a:p>
        </p:txBody>
      </p:sp>
      <p:sp>
        <p:nvSpPr>
          <p:cNvPr id="26" name="TextBox 3"/>
          <p:cNvSpPr txBox="1"/>
          <p:nvPr/>
        </p:nvSpPr>
        <p:spPr>
          <a:xfrm>
            <a:off x="6781800" y="685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cs typeface="Times New Roman" pitchFamily="18" charset="0"/>
              </a:rPr>
              <a:t>с учетом </a:t>
            </a:r>
          </a:p>
          <a:p>
            <a:pPr algn="ctr"/>
            <a:r>
              <a:rPr lang="ru-RU" dirty="0" smtClean="0">
                <a:cs typeface="Times New Roman" pitchFamily="18" charset="0"/>
              </a:rPr>
              <a:t> принятых изменений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838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itchFamily="18" charset="0"/>
              </a:rPr>
              <a:t>отклонение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05000" y="228600"/>
            <a:ext cx="4349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ОСНОВНЫЕ ХАРАКТЕРИСТИКИ БЮДЖЕТА: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22" name="TextBox 2"/>
          <p:cNvSpPr txBox="1"/>
          <p:nvPr/>
        </p:nvSpPr>
        <p:spPr>
          <a:xfrm>
            <a:off x="2514600" y="838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cs typeface="Times New Roman" pitchFamily="18" charset="0"/>
              </a:rPr>
              <a:t>утвержденный бюджет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14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52400"/>
            <a:ext cx="8686800" cy="6553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19050" algn="just"/>
            <a:r>
              <a:rPr lang="ru-RU" sz="1400" b="1" dirty="0" smtClean="0"/>
              <a:t>     </a:t>
            </a:r>
            <a:r>
              <a:rPr lang="ru-RU" sz="1400" dirty="0" smtClean="0"/>
              <a:t>1. На основании Закона Ставропольского края от 20 апреля 2020 г. № 51-кз «О внесении изменений в Закон Ставропольского края «О бюджете Ставропольского края на 2020 год и плановый период 2021 и 2022 годов», Закона Ставропольского края от 01 июня 2020 г. № 67-кз «О внесении изменений в Закон Ставропольского края «О бюджете Ставропольского края на 2020 год и плановый период 2021 и 2022 годов», постановления Правительства Ставропольского края от 26 июня 2020 г. № 340-п «Об утверждении распределения иных межбюджетных трансфертов бюджетам муниципальных образований Ставропольского края в 2020 году на проведение мероприятий по преобразованию муниципальных образований Ставропольского края», распоряжения администрации Курского муниципального района Ставропольского края от 08 апреля 2020 г. № 93-рк «О внесении на рассмотрение совета Курского муниципального района Ставропольского края предложений о выделении средств резервного фонда администрации Курского муниципального района Ставропольского края», распоряжения администрации Курского муниципального района Ставропольского края от 07 мая 2020 г. № 104-рк «О внесении на рассмотрение совета Курского муниципального района Ставропольского края предложений о выделении средств резервного фонда администрации Курского муниципального района Ставропольского края», распоряжения администрации Курского муниципального района Ставропольского края от 11 июня 2020 г. № 137-р «О внесении на рассмотрение совета Курского муниципального района Ставропольского края предложений о выделении средств резервного фонда администрации Курского муниципального района Ставропольского края», распоряжения администрации Курского муниципального района Ставропольского края от 11 июня 2020 г. № 138-р «О внесении на рассмотрение совета Курского муниципального района Ставропольского края предложений о перераспределении утвержденных бюджетных ассигнований зарезервированных в бюджете Курского муниципального района Ставропольского края», распоряжения администрации Курского муниципального района Ставропольского края от 06 июля 2020 г. № 151-р «О внесении на рассмотрение совета Курского муниципального района Ставропольского края предложений о распределении свободных остатков бюджетных средств, образовавшихся по состоянию на 01 января 2020 г.», распоряжения администрации Курского муниципального района Ставропольского края от 06 июля 2020 г. № 152-р «О внесении на рассмотрение совета Курского муниципального района Ставропольского края предложений о перераспределении утвержденных бюджетных ассигнований между главными распорядителями бюджетных средств бюджета Курского муниципального района Ставропольского края» и уведомлений, поступивших от министерства образования Ставропольского края, министерства культуры Ставропольского края, министерства труда и социальной защиты населения Ставропольского края,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14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52400"/>
            <a:ext cx="53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400" dirty="0" smtClean="0"/>
              <a:t>             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81000"/>
            <a:ext cx="8610600" cy="369332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2D050"/>
              </a:gs>
              <a:gs pos="100000">
                <a:srgbClr val="00B050"/>
              </a:gs>
            </a:gsLst>
            <a:path path="rect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увеличены бюджетные ассигнования на следующие мероприятия: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838200"/>
            <a:ext cx="6096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- организация и осуществление деятельности по опеке и попечительству </a:t>
            </a:r>
          </a:p>
          <a:p>
            <a:pPr algn="just"/>
            <a:r>
              <a:rPr lang="ru-RU" sz="1400" dirty="0" smtClean="0"/>
              <a:t>в области здравоохранения - </a:t>
            </a:r>
            <a:r>
              <a:rPr lang="ru-RU" sz="1400" b="1" dirty="0" smtClean="0"/>
              <a:t>13,33</a:t>
            </a:r>
            <a:r>
              <a:rPr lang="ru-RU" sz="1400" dirty="0" smtClean="0"/>
              <a:t> тыс. рублей;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- организация и осуществление деятельности по опеке и попечительству </a:t>
            </a:r>
          </a:p>
          <a:p>
            <a:pPr algn="just"/>
            <a:r>
              <a:rPr lang="ru-RU" sz="1400" dirty="0" smtClean="0"/>
              <a:t>в области образования – </a:t>
            </a:r>
            <a:r>
              <a:rPr lang="ru-RU" sz="1400" b="1" dirty="0" smtClean="0"/>
              <a:t>11,37</a:t>
            </a:r>
            <a:r>
              <a:rPr lang="ru-RU" sz="1400" dirty="0" smtClean="0"/>
              <a:t> тыс. рублей;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- администрирование переданных отдельных государственных полномочий в области сельского хозяйства - </a:t>
            </a:r>
            <a:r>
              <a:rPr lang="ru-RU" sz="1400" b="1" dirty="0" smtClean="0"/>
              <a:t>25,18</a:t>
            </a:r>
            <a:r>
              <a:rPr lang="ru-RU" sz="1400" dirty="0" smtClean="0"/>
              <a:t> тыс. рублей;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- предоставление государственной социальной помощи малоимущим семьям, малоимущим одиноко проживающим гражданам – </a:t>
            </a:r>
            <a:r>
              <a:rPr lang="ru-RU" sz="1400" b="1" dirty="0" smtClean="0"/>
              <a:t>453,71</a:t>
            </a:r>
            <a:r>
              <a:rPr lang="ru-RU" sz="1400" dirty="0" smtClean="0"/>
              <a:t> тыс. рублей;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- выплата ежегодного социального пособия на проезд студентам – </a:t>
            </a:r>
            <a:r>
              <a:rPr lang="ru-RU" sz="1400" b="1" dirty="0" smtClean="0"/>
              <a:t>0,96</a:t>
            </a:r>
            <a:r>
              <a:rPr lang="ru-RU" sz="1400" dirty="0" smtClean="0"/>
              <a:t> тыс. рублей;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- реализация Закона Ставропольского края «О наделении органов местного самоуправления муниципальных образований в Ставропольском крае отдельными государственными полномочиями Ставропольского края по формированию, содержанию и использованию Архивного фонда Ставропольского края» - </a:t>
            </a:r>
            <a:r>
              <a:rPr lang="ru-RU" sz="1400" b="1" dirty="0" smtClean="0"/>
              <a:t>2,11</a:t>
            </a:r>
            <a:r>
              <a:rPr lang="ru-RU" sz="1400" dirty="0" smtClean="0"/>
              <a:t> тыс. рублей;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- осуществление отдельных государственных полномочий в области труда и социальной защиты отдельных категорий граждан – </a:t>
            </a:r>
            <a:r>
              <a:rPr lang="ru-RU" sz="1400" b="1" dirty="0" smtClean="0"/>
              <a:t>146,41</a:t>
            </a:r>
            <a:r>
              <a:rPr lang="ru-RU" sz="1400" dirty="0" smtClean="0"/>
              <a:t> тыс. рублей;</a:t>
            </a:r>
            <a:endParaRPr lang="ru-RU" sz="1400" dirty="0"/>
          </a:p>
        </p:txBody>
      </p:sp>
      <p:pic>
        <p:nvPicPr>
          <p:cNvPr id="2052" name="Picture 4" descr="https://www.mcc.by/wp-content/uploads/2020/05/fotolia_105060533_subscription_monthly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143000"/>
            <a:ext cx="2399129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s://sr52.info/upload/000/u7/0/b/mery-socialnoi-podderzhki-semjam-s-detmi-vstupayuschie-v-silu-s-1-janvarja-2020-goda-photo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648200"/>
            <a:ext cx="2498362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infolgota.ru/wp-content/uploads/2019/02/newsbel.by-15.12.2016-ecIglJXly6HJvztijqEDjmw4ttaOk2m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971800"/>
            <a:ext cx="2288287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14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52400"/>
            <a:ext cx="53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400" dirty="0" smtClean="0"/>
              <a:t>            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33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pPr algn="just"/>
            <a:endParaRPr lang="ru-RU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1000" y="838200"/>
            <a:ext cx="6324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- выплата ежегодной денежной компенсации многодетным семьям на каждого из детей не старше 18 лет, обучающихся в общеобразовательных организациях, на приобретение комплекта школьной одежды, спортивной одежды и обуви и школьных письменных принадлежностей – </a:t>
            </a:r>
            <a:r>
              <a:rPr lang="ru-RU" sz="1400" b="1" dirty="0" smtClean="0"/>
              <a:t>209,55</a:t>
            </a:r>
            <a:r>
              <a:rPr lang="ru-RU" sz="1400" dirty="0" smtClean="0"/>
              <a:t> тыс. рублей;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- выплата денежной компенсации семьям, в которых в период с 1 января 2011 года по 31 декабря 2015 года родился третий или последующий ребенок – </a:t>
            </a:r>
            <a:r>
              <a:rPr lang="ru-RU" sz="1400" b="1" dirty="0" smtClean="0"/>
              <a:t>300,00</a:t>
            </a:r>
            <a:r>
              <a:rPr lang="ru-RU" sz="1400" dirty="0" smtClean="0"/>
              <a:t> тыс. рублей;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- ежегодная денежная выплата гражданам Российской Федерации, не достигшим совершеннолетия на 3 сентября 1945 года и постоянно проживающим на территории Ставропольского края – </a:t>
            </a:r>
            <a:r>
              <a:rPr lang="ru-RU" sz="1400" b="1" dirty="0" smtClean="0"/>
              <a:t>1,30</a:t>
            </a:r>
            <a:r>
              <a:rPr lang="ru-RU" sz="1400" dirty="0" smtClean="0"/>
              <a:t> тыс. рублей;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- на осуществление ежемесячных выплат на детей в возрасте от трех до семи лет включительно – </a:t>
            </a:r>
            <a:r>
              <a:rPr lang="ru-RU" sz="1400" b="1" dirty="0" smtClean="0"/>
              <a:t>61 203,92 </a:t>
            </a:r>
            <a:r>
              <a:rPr lang="ru-RU" sz="1400" dirty="0" smtClean="0"/>
              <a:t>тыс. рублей;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- на стимулирование развития приоритетных </a:t>
            </a:r>
            <a:r>
              <a:rPr lang="ru-RU" sz="1400" dirty="0" err="1" smtClean="0"/>
              <a:t>подотраслей</a:t>
            </a:r>
            <a:r>
              <a:rPr lang="ru-RU" sz="1400" dirty="0" smtClean="0"/>
              <a:t> агропромышленного комплекса и развитие малых форм хозяйствования – </a:t>
            </a:r>
            <a:r>
              <a:rPr lang="ru-RU" sz="1400" b="1" dirty="0" smtClean="0"/>
              <a:t>0,01</a:t>
            </a:r>
            <a:r>
              <a:rPr lang="ru-RU" sz="1400" dirty="0" smtClean="0"/>
              <a:t> тыс. рублей; 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- проведение в 2020 году мероприятий по преобразованию муниципальных образований Ставропольского края – </a:t>
            </a:r>
            <a:r>
              <a:rPr lang="ru-RU" sz="1400" b="1" dirty="0" smtClean="0"/>
              <a:t>2 679,68 </a:t>
            </a:r>
            <a:r>
              <a:rPr lang="ru-RU" sz="1400" dirty="0" smtClean="0"/>
              <a:t>тыс. рублей;</a:t>
            </a:r>
            <a:endParaRPr lang="ru-RU" sz="1400" dirty="0"/>
          </a:p>
        </p:txBody>
      </p:sp>
      <p:pic>
        <p:nvPicPr>
          <p:cNvPr id="9" name="Picture 6" descr="https://yt3.ggpht.com/-dumIB6tE3wY/AAAAAAAAAAI/AAAAAAAAAAA/mgYtkkGwqks/s900-c-k-no-mo-rj-c0xffffff/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286000"/>
            <a:ext cx="129540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https://342031.selcdn.ru/rusplt/images/02042020/1585845673022-uploa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914399"/>
            <a:ext cx="2270760" cy="1261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www.admnkr.ru/files/web/sobitiya/news/admnkr/2020/06/17/_%D1%85%D0%BE%D0%B7%D1%8F%D0%B9%D1%81%D1%82%D0%B2%D0%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733800"/>
            <a:ext cx="22098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457200"/>
            <a:ext cx="8382000" cy="369332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FF7C80"/>
              </a:gs>
              <a:gs pos="100000">
                <a:srgbClr val="FF0000"/>
              </a:gs>
            </a:gsLst>
            <a:path path="rect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уменьшены бюджетные ассигнования на следующие мероприятия: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81000" y="3657600"/>
            <a:ext cx="8458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- проведение работ по замене оконных блоков в муниципальных образовательных организациях – </a:t>
            </a:r>
            <a:r>
              <a:rPr lang="ru-RU" sz="1400" b="1" dirty="0" smtClean="0"/>
              <a:t>484,07</a:t>
            </a:r>
            <a:r>
              <a:rPr lang="ru-RU" sz="1400" dirty="0" smtClean="0"/>
              <a:t> тыс. рублей;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- проведение работ по капитальному ремонту кровель в муниципальных общеобразовательных организациях </a:t>
            </a:r>
            <a:r>
              <a:rPr lang="ru-RU" sz="1400" b="1" dirty="0" smtClean="0"/>
              <a:t>– 2 731,91 </a:t>
            </a:r>
            <a:r>
              <a:rPr lang="ru-RU" sz="1400" dirty="0" smtClean="0"/>
              <a:t>тыс. рублей;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- проведение антитеррористических мероприятий в муниципальных образовательных организациях – </a:t>
            </a:r>
            <a:r>
              <a:rPr lang="ru-RU" sz="1400" b="1" dirty="0" smtClean="0"/>
              <a:t>208,55</a:t>
            </a:r>
            <a:r>
              <a:rPr lang="ru-RU" sz="1400" dirty="0" smtClean="0"/>
              <a:t> тыс. рублей;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- благоустройство территорий муниципальных общеобразовательных организаций – </a:t>
            </a:r>
            <a:r>
              <a:rPr lang="ru-RU" sz="1400" b="1" dirty="0" smtClean="0"/>
              <a:t>1 354,57 </a:t>
            </a:r>
            <a:r>
              <a:rPr lang="ru-RU" sz="1400" dirty="0" smtClean="0"/>
              <a:t>тыс. рублей.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28600"/>
            <a:ext cx="632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cs typeface="Times New Roman" pitchFamily="18" charset="0"/>
            </a:endParaRPr>
          </a:p>
        </p:txBody>
      </p:sp>
      <p:pic>
        <p:nvPicPr>
          <p:cNvPr id="7170" name="Picture 2" descr="https://volyn.com.ua/content/thumbs/1500x1000/h/wm/oikmc2-4s7svi6yxisoo22lqvoiomgxfzfqdwm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447800"/>
            <a:ext cx="3352800" cy="2235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1000" y="1371600"/>
            <a:ext cx="4800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- </a:t>
            </a:r>
            <a:r>
              <a:rPr lang="ru-RU" sz="1400" dirty="0" err="1" smtClean="0"/>
              <a:t>софинансирование</a:t>
            </a:r>
            <a:r>
              <a:rPr lang="ru-RU" sz="1400" dirty="0" smtClean="0"/>
              <a:t> расходных обязательств субъектов Российской Федерации, возникающих при реализации мероприятий по модернизации региональных и муниципальных детских школ искусств по видам искусств – </a:t>
            </a:r>
            <a:r>
              <a:rPr lang="ru-RU" sz="1400" b="1" dirty="0" smtClean="0"/>
              <a:t>650,78</a:t>
            </a:r>
            <a:r>
              <a:rPr lang="ru-RU" sz="1400" dirty="0" smtClean="0"/>
              <a:t> тыс. рублей;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2819400"/>
            <a:ext cx="464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- проведение работ по замене оконных блоков в муниципальных образовательных организациях – </a:t>
            </a:r>
            <a:r>
              <a:rPr lang="ru-RU" sz="1400" b="1" dirty="0" smtClean="0"/>
              <a:t>484,07</a:t>
            </a:r>
            <a:r>
              <a:rPr lang="ru-RU" sz="1400" dirty="0" smtClean="0"/>
              <a:t> тыс. рублей;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0" y="1828800"/>
            <a:ext cx="52578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b="1" dirty="0" smtClean="0"/>
              <a:t>     </a:t>
            </a:r>
            <a:r>
              <a:rPr lang="x-none" sz="1400" smtClean="0"/>
              <a:t>Финансовому управлению администрации Курского муниципального района Ставропольского края на подраздел 0107 «Обеспечение проведения выборов и референдумов» для проведения выборов в органах местного самоуправления муниципальных образований поселений Курского муниципального района Ставропольского края - </a:t>
            </a:r>
            <a:r>
              <a:rPr lang="x-none" sz="1400" b="1" smtClean="0"/>
              <a:t>1 000</a:t>
            </a:r>
            <a:r>
              <a:rPr lang="ru-RU" sz="1400" b="1" dirty="0" smtClean="0"/>
              <a:t>,</a:t>
            </a:r>
            <a:r>
              <a:rPr lang="x-none" sz="1400" b="1" smtClean="0"/>
              <a:t>00 </a:t>
            </a:r>
            <a:r>
              <a:rPr lang="ru-RU" sz="1400" dirty="0" smtClean="0"/>
              <a:t>тыс.</a:t>
            </a:r>
            <a:r>
              <a:rPr lang="x-none" sz="1400" smtClean="0"/>
              <a:t> рублей</a:t>
            </a:r>
            <a:r>
              <a:rPr lang="ru-RU" sz="1400" dirty="0" smtClean="0"/>
              <a:t>;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x-none" sz="1400" smtClean="0"/>
              <a:t>Администрации муниципального образования Курского сельсовета Курского района Ставропольского края на дополнительное финансирование расходных обязательств поселения, возникших при выполнении полномочий, установленных статьей 14 Федерального закона от 06 октября 2003 г. № 131-ФЗ «Об общих принципах организации местного самоуправления в Российской Федерации», </a:t>
            </a:r>
            <a:r>
              <a:rPr lang="x-none" sz="1400" b="1" smtClean="0"/>
              <a:t>1 379</a:t>
            </a:r>
            <a:r>
              <a:rPr lang="ru-RU" sz="1400" b="1" dirty="0" smtClean="0"/>
              <a:t>,</a:t>
            </a:r>
            <a:r>
              <a:rPr lang="x-none" sz="1400" b="1" smtClean="0"/>
              <a:t>38</a:t>
            </a:r>
            <a:r>
              <a:rPr lang="ru-RU" sz="1400" b="1" dirty="0" smtClean="0"/>
              <a:t> </a:t>
            </a:r>
            <a:r>
              <a:rPr lang="ru-RU" sz="1400" dirty="0" smtClean="0"/>
              <a:t>тыс. рублей</a:t>
            </a:r>
            <a:r>
              <a:rPr lang="x-none" sz="1400" smtClean="0"/>
              <a:t> на устройство пешеходной дорожки по ул. Халецкой в ст. Курской Курского района Ставропольского края;</a:t>
            </a:r>
            <a:endParaRPr lang="ru-RU" sz="1400" dirty="0"/>
          </a:p>
        </p:txBody>
      </p:sp>
      <p:pic>
        <p:nvPicPr>
          <p:cNvPr id="6146" name="Picture 2" descr="http://www.muravlenko24.ru/uploads/posts/2018-07/1530532402_7y2a4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00200"/>
            <a:ext cx="3124200" cy="208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7200" y="533400"/>
            <a:ext cx="8305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     2. На основании распоряжения администрации</a:t>
            </a:r>
            <a:r>
              <a:rPr lang="x-none" sz="1400" b="1" smtClean="0"/>
              <a:t> Курского муниципального района Ставропольского края </a:t>
            </a:r>
            <a:r>
              <a:rPr lang="ru-RU" sz="1400" b="1" dirty="0" smtClean="0"/>
              <a:t>№ 151-р от 06 июля  2020 г. «</a:t>
            </a:r>
            <a:r>
              <a:rPr lang="x-none" sz="1400" b="1" smtClean="0"/>
              <a:t>О внесении на рассмотрение совета Курского муниципального района Ставропольского края предложений о распределении свободных остатков бюджетных средств, образовавшихся по состоянию на 01 января 2020 г.</a:t>
            </a:r>
            <a:r>
              <a:rPr lang="ru-RU" sz="1400" b="1" dirty="0" smtClean="0"/>
              <a:t>»:</a:t>
            </a:r>
            <a:endParaRPr lang="ru-RU" sz="1400" b="1" dirty="0"/>
          </a:p>
        </p:txBody>
      </p:sp>
      <p:pic>
        <p:nvPicPr>
          <p:cNvPr id="6150" name="Picture 6" descr="http://www.izvestiaur.ru/upload/iblock/f0c/3268_f1c61c60baae29127a587692de69b63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962400"/>
            <a:ext cx="3124200" cy="208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228600"/>
            <a:ext cx="52578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b="1" dirty="0" smtClean="0"/>
              <a:t> </a:t>
            </a:r>
          </a:p>
          <a:p>
            <a:pPr algn="just"/>
            <a:r>
              <a:rPr lang="ru-RU" sz="1400" b="1" dirty="0" smtClean="0"/>
              <a:t>     </a:t>
            </a:r>
            <a:r>
              <a:rPr lang="x-none" sz="1400" smtClean="0"/>
              <a:t>Администрации Ростовановского сельсовета Курского района Ставропольского края на дополнительное финансирование расходных обязательств поселения, возникших при выполнении полномочий, установленных статьей 14 Федерального закона от 06 октября 2003 г. № 131-ФЗ «Об общих принципах организации местного самоуправления в Российской Федерации», </a:t>
            </a:r>
            <a:r>
              <a:rPr lang="x-none" sz="1400" b="1" smtClean="0"/>
              <a:t>435</a:t>
            </a:r>
            <a:r>
              <a:rPr lang="ru-RU" sz="1400" b="1" dirty="0" smtClean="0"/>
              <a:t>,</a:t>
            </a:r>
            <a:r>
              <a:rPr lang="x-none" sz="1400" b="1" smtClean="0"/>
              <a:t>8</a:t>
            </a:r>
            <a:r>
              <a:rPr lang="ru-RU" sz="1400" b="1" dirty="0" smtClean="0"/>
              <a:t>9</a:t>
            </a:r>
            <a:r>
              <a:rPr lang="ru-RU" sz="1400" dirty="0" smtClean="0"/>
              <a:t> тыс. рублей</a:t>
            </a:r>
            <a:r>
              <a:rPr lang="x-none" sz="1400" smtClean="0"/>
              <a:t>, из них на проведение кадастровых работ в отношении границ Ростовановского сельсовета Курского района Ставропольского края Ставропольского края – 231</a:t>
            </a:r>
            <a:r>
              <a:rPr lang="ru-RU" sz="1400" dirty="0" smtClean="0"/>
              <a:t>,</a:t>
            </a:r>
            <a:r>
              <a:rPr lang="x-none" sz="1400" smtClean="0"/>
              <a:t>7</a:t>
            </a:r>
            <a:r>
              <a:rPr lang="ru-RU" sz="1400" dirty="0" smtClean="0"/>
              <a:t>2 тыс. рублей</a:t>
            </a:r>
            <a:r>
              <a:rPr lang="x-none" sz="1400" smtClean="0"/>
              <a:t> на выполнение кадастровых работ по установлению границ территориальных зон х. Веденяпин, х. Дыдымовка, х. Межевой, х. Прогонный, х. Пролетарский, х. Труд Земледельца, х. Широкий камыш Курского района Ставропольского края – 204</a:t>
            </a:r>
            <a:r>
              <a:rPr lang="ru-RU" sz="1400" dirty="0" smtClean="0"/>
              <a:t>,</a:t>
            </a:r>
            <a:r>
              <a:rPr lang="x-none" sz="1400" smtClean="0"/>
              <a:t>17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</a:t>
            </a:r>
            <a:r>
              <a:rPr lang="x-none" sz="1400" smtClean="0"/>
              <a:t>Администрации муниципального образования Серноводского сельсовета Курского района Ставропольского края на дополнительное финансирование расходных обязательств поселения, возникших при выполнении полномочий, установленных статьей 14 Федерального закона от 06 октября 2003 г. № 131-ФЗ «Об общих принципах организации местного самоуправления в Российской Федерации», </a:t>
            </a:r>
            <a:r>
              <a:rPr lang="x-none" sz="1400" b="1" smtClean="0"/>
              <a:t>757</a:t>
            </a:r>
            <a:r>
              <a:rPr lang="ru-RU" sz="1400" b="1" dirty="0" smtClean="0"/>
              <a:t>,</a:t>
            </a:r>
            <a:r>
              <a:rPr lang="x-none" sz="1400" b="1" smtClean="0"/>
              <a:t>2</a:t>
            </a:r>
            <a:r>
              <a:rPr lang="ru-RU" sz="1400" b="1" dirty="0" smtClean="0"/>
              <a:t>4</a:t>
            </a:r>
            <a:r>
              <a:rPr lang="ru-RU" sz="1400" dirty="0" smtClean="0"/>
              <a:t> тыс. рублей</a:t>
            </a:r>
            <a:r>
              <a:rPr lang="x-none" sz="1400" smtClean="0"/>
              <a:t>, из них на выполнение кадастровых работ по текстовому и графическому описанию границ населенных пунктов х. Медведев, х. Бугулов, х. Графский, с. Серноводское – 100</a:t>
            </a:r>
            <a:r>
              <a:rPr lang="ru-RU" sz="1400" dirty="0" smtClean="0"/>
              <a:t>,</a:t>
            </a:r>
            <a:r>
              <a:rPr lang="x-none" sz="1400" smtClean="0"/>
              <a:t>00</a:t>
            </a:r>
            <a:r>
              <a:rPr lang="ru-RU" sz="1400" dirty="0" smtClean="0"/>
              <a:t> тыс. рублей</a:t>
            </a:r>
            <a:r>
              <a:rPr lang="x-none" sz="1400" smtClean="0"/>
              <a:t>, устройство ограждения сквера по ул. Восточная в х. Графский Курского района Ставропольского края – 657</a:t>
            </a:r>
            <a:r>
              <a:rPr lang="ru-RU" sz="1400" dirty="0" smtClean="0"/>
              <a:t>,</a:t>
            </a:r>
            <a:r>
              <a:rPr lang="x-none" sz="1400" smtClean="0"/>
              <a:t>2</a:t>
            </a:r>
            <a:r>
              <a:rPr lang="ru-RU" sz="1400" dirty="0" smtClean="0"/>
              <a:t>4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endParaRPr lang="ru-RU" sz="1400" dirty="0"/>
          </a:p>
        </p:txBody>
      </p:sp>
      <p:pic>
        <p:nvPicPr>
          <p:cNvPr id="3" name="Picture 4" descr="https://sun9-12.userapi.com/c850632/v850632450/11c475/538jFcBxUW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295400"/>
            <a:ext cx="2819400" cy="4126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533400"/>
            <a:ext cx="42672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b="1" dirty="0" smtClean="0"/>
              <a:t> </a:t>
            </a:r>
          </a:p>
          <a:p>
            <a:pPr algn="just"/>
            <a:r>
              <a:rPr lang="ru-RU" sz="1400" dirty="0" smtClean="0"/>
              <a:t>     </a:t>
            </a:r>
            <a:r>
              <a:rPr lang="x-none" sz="1400" smtClean="0"/>
              <a:t>Администрации муниципального образования станицы Стодеревской Курского района Ставропольского края на дополнительное финансирование расходных обязательств поселения, возникших при выполнении полномочий, установленных статьей 14 Федерального закона от 06 октября 2003 г. № 131-ФЗ «Об общих принципах организации местного самоуправления в Российской Федерации», </a:t>
            </a:r>
            <a:r>
              <a:rPr lang="x-none" sz="1400" b="1" smtClean="0"/>
              <a:t>120</a:t>
            </a:r>
            <a:r>
              <a:rPr lang="ru-RU" sz="1400" b="1" dirty="0" smtClean="0"/>
              <a:t>,</a:t>
            </a:r>
            <a:r>
              <a:rPr lang="x-none" sz="1400" b="1" smtClean="0"/>
              <a:t>00</a:t>
            </a:r>
            <a:r>
              <a:rPr lang="ru-RU" sz="1400" b="1" dirty="0" smtClean="0"/>
              <a:t> </a:t>
            </a:r>
            <a:r>
              <a:rPr lang="ru-RU" sz="1400" dirty="0" smtClean="0"/>
              <a:t>тыс. рублей</a:t>
            </a:r>
            <a:r>
              <a:rPr lang="x-none" sz="1400" smtClean="0"/>
              <a:t>, на проведение кадастровых работ по установлению границ населенного пункта станицы Стодеревской Курского района Ставропольского края;</a:t>
            </a:r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  <a:r>
              <a:rPr lang="x-none" sz="1400" smtClean="0"/>
              <a:t>Администрации муниципального образования села Эдиссия Курского района Ставропольского края на дополнительное финансирование расходных обязательств поселения, возникших при выполнении полномочий, установленных статьей 14 Федерального закона от 06 октября 2003 г. № 131-ФЗ «Об общих принципах организации местного самоуправления в Российской Федерации», </a:t>
            </a:r>
            <a:r>
              <a:rPr lang="x-none" sz="1400" b="1" smtClean="0"/>
              <a:t>42</a:t>
            </a:r>
            <a:r>
              <a:rPr lang="ru-RU" sz="1400" b="1" dirty="0" smtClean="0"/>
              <a:t>,</a:t>
            </a:r>
            <a:r>
              <a:rPr lang="x-none" sz="1400" b="1" smtClean="0"/>
              <a:t>87</a:t>
            </a:r>
            <a:r>
              <a:rPr lang="ru-RU" sz="1400" b="1" dirty="0" smtClean="0"/>
              <a:t> </a:t>
            </a:r>
            <a:r>
              <a:rPr lang="ru-RU" sz="1400" dirty="0" smtClean="0"/>
              <a:t>тыс. рублей</a:t>
            </a:r>
            <a:r>
              <a:rPr lang="x-none" sz="1400" smtClean="0"/>
              <a:t>, на проведение кадастровых работ по установлению границ населенного пункта села Эдиссия Курского района Ставропольского края.</a:t>
            </a:r>
            <a:endParaRPr lang="ru-RU" sz="1400" dirty="0" smtClean="0"/>
          </a:p>
          <a:p>
            <a:endParaRPr lang="ru-RU" sz="1400" dirty="0"/>
          </a:p>
        </p:txBody>
      </p:sp>
      <p:pic>
        <p:nvPicPr>
          <p:cNvPr id="28674" name="Picture 2" descr="http://imperia-op.ru/img/alum-uslugi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838200"/>
            <a:ext cx="3881348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geopartner.ru/netcat_files/image/ka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657600"/>
            <a:ext cx="3891278" cy="213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381000"/>
            <a:ext cx="84582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/>
              <a:t>    </a:t>
            </a:r>
            <a:r>
              <a:rPr lang="ru-RU" sz="1400" b="1" dirty="0" smtClean="0"/>
              <a:t>3. На основании распоряжения администрации</a:t>
            </a:r>
            <a:r>
              <a:rPr lang="x-none" sz="1400" b="1" smtClean="0"/>
              <a:t> Курского муниципального района Ставропольского края </a:t>
            </a:r>
            <a:r>
              <a:rPr lang="ru-RU" sz="1400" b="1" dirty="0" smtClean="0"/>
              <a:t>№ 152-р от  06 июля  2020 г. «</a:t>
            </a:r>
            <a:r>
              <a:rPr lang="x-none" sz="1400" b="1" smtClean="0"/>
              <a:t>О внесении на рассмотрение совета Курского муниципального района Ставропольского края предложений о перераспределении утвержденных бюджетных ассигнований между главными распорядителями бюджетных средств бюджета Курского муниципального района Ставропольского края</a:t>
            </a:r>
            <a:r>
              <a:rPr lang="ru-RU" sz="1400" b="1" dirty="0" smtClean="0"/>
              <a:t>»: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048001"/>
            <a:ext cx="533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</a:t>
            </a:r>
            <a:r>
              <a:rPr lang="x-none" sz="1400" smtClean="0"/>
              <a:t>Финансовому управлению администрации Курского муниципального района Ставропольского с подраздела 0113 «Другие общегосударственные вопросы» на </a:t>
            </a:r>
            <a:r>
              <a:rPr lang="x-none" sz="1400" b="1" smtClean="0"/>
              <a:t>106</a:t>
            </a:r>
            <a:r>
              <a:rPr lang="ru-RU" sz="1400" b="1" dirty="0" smtClean="0"/>
              <a:t>,</a:t>
            </a:r>
            <a:r>
              <a:rPr lang="x-none" sz="1400" b="1" smtClean="0"/>
              <a:t>55</a:t>
            </a:r>
            <a:r>
              <a:rPr lang="ru-RU" sz="1400" dirty="0" smtClean="0"/>
              <a:t> тыс. рублей</a:t>
            </a:r>
            <a:r>
              <a:rPr lang="x-none" sz="1400" smtClean="0"/>
              <a:t>;</a:t>
            </a:r>
            <a:endParaRPr lang="ru-RU" sz="1400" dirty="0" smtClean="0"/>
          </a:p>
          <a:p>
            <a:pPr algn="just"/>
            <a:r>
              <a:rPr lang="ru-RU" sz="1400" dirty="0" smtClean="0"/>
              <a:t>     </a:t>
            </a:r>
          </a:p>
          <a:p>
            <a:pPr algn="just"/>
            <a:r>
              <a:rPr lang="ru-RU" sz="1400" dirty="0" smtClean="0"/>
              <a:t>     а</a:t>
            </a:r>
            <a:r>
              <a:rPr lang="x-none" sz="1400" smtClean="0"/>
              <a:t>дминистрации муниципального образования Курского сельсовета Курского района Ставропольского края на дополнительное финансирование расходных обязательств поселения, возникших при выполнении полномочий, установленных статьей 14 Федерального закона от 06 октября 2003 г. № 131-ФЗ «Об общих принципах организации местного самоуправления в Российской Федерации», </a:t>
            </a:r>
            <a:r>
              <a:rPr lang="ru-RU" sz="1400" dirty="0" smtClean="0"/>
              <a:t> </a:t>
            </a:r>
            <a:r>
              <a:rPr lang="x-none" sz="1400" smtClean="0"/>
              <a:t>на </a:t>
            </a:r>
            <a:r>
              <a:rPr lang="x-none" sz="1400" b="1" smtClean="0"/>
              <a:t>1 137</a:t>
            </a:r>
            <a:r>
              <a:rPr lang="ru-RU" sz="1400" b="1" dirty="0" smtClean="0"/>
              <a:t>,</a:t>
            </a:r>
            <a:r>
              <a:rPr lang="x-none" sz="1400" b="1" smtClean="0"/>
              <a:t>70</a:t>
            </a:r>
            <a:r>
              <a:rPr lang="ru-RU" sz="1400" b="1" dirty="0" smtClean="0"/>
              <a:t> </a:t>
            </a:r>
            <a:r>
              <a:rPr lang="ru-RU" sz="1400" dirty="0" smtClean="0"/>
              <a:t>тыс. рублей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endParaRPr lang="ru-RU" dirty="0"/>
          </a:p>
        </p:txBody>
      </p:sp>
      <p:pic>
        <p:nvPicPr>
          <p:cNvPr id="30722" name="Picture 2" descr="https://bankstoday.net/wp-content/uploads/2019/12/Depositphotos_84520862_l-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276600"/>
            <a:ext cx="3084558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28600" y="24384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а</a:t>
            </a:r>
            <a:r>
              <a:rPr lang="x-none" sz="1400" smtClean="0"/>
              <a:t>дминистрации Курского муниципального района Ставропольского края с подраздела 0113 «Другие общегосударственные вопросы» на </a:t>
            </a:r>
            <a:r>
              <a:rPr lang="x-none" sz="1400" b="1" smtClean="0"/>
              <a:t>3 902</a:t>
            </a:r>
            <a:r>
              <a:rPr lang="ru-RU" sz="1400" b="1" dirty="0" smtClean="0"/>
              <a:t>,</a:t>
            </a:r>
            <a:r>
              <a:rPr lang="x-none" sz="1400" b="1" smtClean="0"/>
              <a:t>45</a:t>
            </a:r>
            <a:r>
              <a:rPr lang="ru-RU" sz="1400" b="1" dirty="0" smtClean="0"/>
              <a:t> </a:t>
            </a:r>
            <a:r>
              <a:rPr lang="ru-RU" sz="1400" dirty="0" smtClean="0"/>
              <a:t>тыс. рублей</a:t>
            </a:r>
            <a:r>
              <a:rPr lang="x-none" sz="1400" smtClean="0"/>
              <a:t>; 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1752600"/>
            <a:ext cx="8305800" cy="369332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FF7C80"/>
              </a:gs>
              <a:gs pos="100000">
                <a:srgbClr val="FF0000"/>
              </a:gs>
            </a:gsLst>
            <a:path path="rect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уменьшены бюджетные ассигнования: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9327</TotalTime>
  <Words>2485</Words>
  <PresentationFormat>Экран (4:3)</PresentationFormat>
  <Paragraphs>196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СУФД</dc:creator>
  <cp:lastModifiedBy>Пользователь Windows</cp:lastModifiedBy>
  <cp:revision>558</cp:revision>
  <dcterms:created xsi:type="dcterms:W3CDTF">2017-08-15T11:56:06Z</dcterms:created>
  <dcterms:modified xsi:type="dcterms:W3CDTF">2020-07-30T05:51:50Z</dcterms:modified>
</cp:coreProperties>
</file>