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5" r:id="rId2"/>
    <p:sldId id="300" r:id="rId3"/>
    <p:sldId id="303" r:id="rId4"/>
    <p:sldId id="301" r:id="rId5"/>
    <p:sldId id="307" r:id="rId6"/>
    <p:sldId id="298" r:id="rId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7C8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2244"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799BB-8852-4B4A-8776-6E7E48B99DC0}" type="datetimeFigureOut">
              <a:rPr lang="ru-RU" smtClean="0"/>
              <a:pPr/>
              <a:t>28.01.2021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E1F58-664D-484F-B1E3-1000CA54183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50000">
              <a:schemeClr val="accent4">
                <a:lumMod val="20000"/>
                <a:lumOff val="80000"/>
              </a:schemeClr>
            </a:gs>
            <a:gs pos="100000">
              <a:schemeClr val="accent5">
                <a:lumMod val="40000"/>
                <a:lumOff val="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295400"/>
            <a:ext cx="9144000" cy="2677656"/>
          </a:xfrm>
          <a:prstGeom prst="rect">
            <a:avLst/>
          </a:prstGeom>
          <a:noFill/>
        </p:spPr>
        <p:txBody>
          <a:bodyPr wrap="square" rtlCol="0">
            <a:spAutoFit/>
          </a:bodyPr>
          <a:lstStyle/>
          <a:p>
            <a:pPr algn="ctr"/>
            <a:r>
              <a:rPr lang="ru-RU" sz="2400" b="1" i="1" dirty="0" smtClean="0">
                <a:solidFill>
                  <a:srgbClr val="FF0000"/>
                </a:solidFill>
                <a:latin typeface="Times New Roman" pitchFamily="18" charset="0"/>
                <a:cs typeface="Times New Roman" pitchFamily="18" charset="0"/>
              </a:rPr>
              <a:t>Решение Совета Курского муниципального округа Ставропольского края № 59 от 26 </a:t>
            </a:r>
            <a:r>
              <a:rPr lang="ru-RU" sz="2400" b="1" i="1" dirty="0" smtClean="0">
                <a:solidFill>
                  <a:srgbClr val="FF0000"/>
                </a:solidFill>
                <a:latin typeface="Times New Roman" pitchFamily="18" charset="0"/>
                <a:cs typeface="Times New Roman" pitchFamily="18" charset="0"/>
              </a:rPr>
              <a:t>ноября </a:t>
            </a:r>
            <a:r>
              <a:rPr lang="ru-RU" sz="2400" b="1" i="1" dirty="0" smtClean="0">
                <a:solidFill>
                  <a:srgbClr val="FF0000"/>
                </a:solidFill>
                <a:latin typeface="Times New Roman" pitchFamily="18" charset="0"/>
                <a:cs typeface="Times New Roman" pitchFamily="18" charset="0"/>
              </a:rPr>
              <a:t>2020 г.</a:t>
            </a:r>
          </a:p>
          <a:p>
            <a:pPr algn="ctr"/>
            <a:r>
              <a:rPr lang="ru-RU" sz="2400" b="1" i="1" dirty="0" smtClean="0">
                <a:solidFill>
                  <a:srgbClr val="FF0000"/>
                </a:solidFill>
                <a:latin typeface="Times New Roman" pitchFamily="18" charset="0"/>
                <a:cs typeface="Times New Roman" pitchFamily="18" charset="0"/>
              </a:rPr>
              <a:t>«О внесении изменений в решение совета Курского муниципального района Ставропольского края </a:t>
            </a:r>
          </a:p>
          <a:p>
            <a:pPr algn="ctr"/>
            <a:r>
              <a:rPr lang="ru-RU" sz="2400" b="1" i="1" dirty="0" smtClean="0">
                <a:solidFill>
                  <a:srgbClr val="FF0000"/>
                </a:solidFill>
                <a:latin typeface="Times New Roman" pitchFamily="18" charset="0"/>
                <a:cs typeface="Times New Roman" pitchFamily="18" charset="0"/>
              </a:rPr>
              <a:t>от 05 декабря 2019 г. № 170 «О бюджете Курского муниципального района Ставропольского края на 2020 год и плановый период 2021 и 2022 годов» </a:t>
            </a:r>
          </a:p>
        </p:txBody>
      </p:sp>
      <p:pic>
        <p:nvPicPr>
          <p:cNvPr id="1027" name="Picture 3" descr="C:\Users\СУФД\Desktop\2453456\Flag_of_Kursky_rayon_(Stavropol_krai).png"/>
          <p:cNvPicPr>
            <a:picLocks noChangeAspect="1" noChangeArrowheads="1"/>
          </p:cNvPicPr>
          <p:nvPr/>
        </p:nvPicPr>
        <p:blipFill>
          <a:blip r:embed="rId2" cstate="print"/>
          <a:srcRect/>
          <a:stretch>
            <a:fillRect/>
          </a:stretch>
        </p:blipFill>
        <p:spPr bwMode="auto">
          <a:xfrm>
            <a:off x="7931727" y="0"/>
            <a:ext cx="1212273" cy="1066800"/>
          </a:xfrm>
          <a:prstGeom prst="rect">
            <a:avLst/>
          </a:prstGeom>
          <a:ln>
            <a:noFill/>
          </a:ln>
          <a:effectLst>
            <a:outerShdw blurRad="292100" dist="139700" dir="2700000" algn="tl" rotWithShape="0">
              <a:srgbClr val="333333">
                <a:alpha val="65000"/>
              </a:srgbClr>
            </a:outerShdw>
          </a:effectLst>
        </p:spPr>
      </p:pic>
      <p:pic>
        <p:nvPicPr>
          <p:cNvPr id="7170" name="Picture 2" descr="https://blog.webarty.ru/images/uluchshenie-povedencheskih-faktorov.png"/>
          <p:cNvPicPr>
            <a:picLocks noChangeAspect="1" noChangeArrowheads="1"/>
          </p:cNvPicPr>
          <p:nvPr/>
        </p:nvPicPr>
        <p:blipFill>
          <a:blip r:embed="rId3"/>
          <a:srcRect/>
          <a:stretch>
            <a:fillRect/>
          </a:stretch>
        </p:blipFill>
        <p:spPr bwMode="auto">
          <a:xfrm>
            <a:off x="0" y="4191000"/>
            <a:ext cx="9144000" cy="2667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143000"/>
            <a:ext cx="184731" cy="369332"/>
          </a:xfrm>
          <a:prstGeom prst="rect">
            <a:avLst/>
          </a:prstGeom>
          <a:noFill/>
        </p:spPr>
        <p:txBody>
          <a:bodyPr wrap="none" rtlCol="0">
            <a:spAutoFit/>
          </a:bodyPr>
          <a:lstStyle/>
          <a:p>
            <a:endParaRPr lang="ru-RU" dirty="0"/>
          </a:p>
        </p:txBody>
      </p:sp>
      <p:sp>
        <p:nvSpPr>
          <p:cNvPr id="3" name="Прямоугольник 2"/>
          <p:cNvSpPr/>
          <p:nvPr/>
        </p:nvSpPr>
        <p:spPr>
          <a:xfrm>
            <a:off x="152400" y="152400"/>
            <a:ext cx="8686800" cy="3108543"/>
          </a:xfrm>
          <a:prstGeom prst="rect">
            <a:avLst/>
          </a:prstGeom>
        </p:spPr>
        <p:txBody>
          <a:bodyPr wrap="square">
            <a:spAutoFit/>
          </a:bodyPr>
          <a:lstStyle/>
          <a:p>
            <a:pPr marL="3175" indent="19050" algn="just"/>
            <a:r>
              <a:rPr lang="ru-RU" sz="1400" b="1" dirty="0" smtClean="0"/>
              <a:t>     1. </a:t>
            </a:r>
            <a:r>
              <a:rPr lang="ru-RU" sz="1400" dirty="0" smtClean="0"/>
              <a:t>На основании постановления Правительства Ставропольского края от 10 ноября 2020 г. № 617-рп «О проекте закона Ставропольского края «О внесении изменений в Закон Ставропольского края «О Бюджете Ставропольского края на 2020 год и плановый период 2021 и 2022 годов», протокола заседания комиссии о проведении отбора муниципальных образований Ставропольского края для предоставления субсидий из бюджета Ставропольского края за счет средств дорожного фонда Ставропольского края бюджетам муниципальных образований Ставропольского края на софинансирование мероприятий по дорожной деятельности на 2020 год от 16 ноября 2020 г., распоряжения администрации Курского муниципального района Ставропольского края от 30 октября 2020 г. № 255-р и от 18 ноября 2020 г. № 269-р «О внесении на рассмотрение представительного органа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района Ставропольского края», и уведомлений, поступивших от министерства труда и социальной защиты населения Ставропольского края</a:t>
            </a:r>
          </a:p>
          <a:p>
            <a:pPr marL="3175" indent="19050" algn="just"/>
            <a:endParaRPr lang="ru-RU" sz="1400" dirty="0" smtClean="0"/>
          </a:p>
          <a:p>
            <a:pPr marL="3175" indent="19050" algn="just"/>
            <a:endParaRPr lang="ru-RU" sz="1400" dirty="0"/>
          </a:p>
        </p:txBody>
      </p:sp>
      <p:sp>
        <p:nvSpPr>
          <p:cNvPr id="4" name="TextBox 3"/>
          <p:cNvSpPr txBox="1"/>
          <p:nvPr/>
        </p:nvSpPr>
        <p:spPr>
          <a:xfrm>
            <a:off x="228600" y="2819400"/>
            <a:ext cx="8610600" cy="369332"/>
          </a:xfrm>
          <a:prstGeom prst="rect">
            <a:avLst/>
          </a:prstGeom>
          <a:gradFill>
            <a:gsLst>
              <a:gs pos="0">
                <a:srgbClr val="FFFFFF"/>
              </a:gs>
              <a:gs pos="50000">
                <a:srgbClr val="92D050"/>
              </a:gs>
              <a:gs pos="100000">
                <a:srgbClr val="00B050"/>
              </a:gs>
            </a:gsLst>
            <a:path path="rect">
              <a:fillToRect l="100000" t="100000"/>
            </a:path>
          </a:gradFill>
        </p:spPr>
        <p:txBody>
          <a:bodyPr wrap="square" rtlCol="0">
            <a:spAutoFit/>
          </a:bodyPr>
          <a:lstStyle/>
          <a:p>
            <a:pPr algn="ctr"/>
            <a:r>
              <a:rPr lang="ru-RU" dirty="0" smtClean="0">
                <a:latin typeface="Calibri" pitchFamily="34" charset="0"/>
                <a:cs typeface="Calibri" pitchFamily="34" charset="0"/>
              </a:rPr>
              <a:t>увеличены бюджетные ассигнования на следующие мероприятия:</a:t>
            </a:r>
            <a:endParaRPr lang="ru-RU" dirty="0">
              <a:latin typeface="Calibri" pitchFamily="34" charset="0"/>
              <a:cs typeface="Calibri" pitchFamily="34" charset="0"/>
            </a:endParaRPr>
          </a:p>
        </p:txBody>
      </p:sp>
      <p:sp>
        <p:nvSpPr>
          <p:cNvPr id="5" name="Прямоугольник 4"/>
          <p:cNvSpPr/>
          <p:nvPr/>
        </p:nvSpPr>
        <p:spPr>
          <a:xfrm>
            <a:off x="152400" y="3276600"/>
            <a:ext cx="6629400" cy="3539430"/>
          </a:xfrm>
          <a:prstGeom prst="rect">
            <a:avLst/>
          </a:prstGeom>
        </p:spPr>
        <p:txBody>
          <a:bodyPr wrap="square">
            <a:spAutoFit/>
          </a:bodyPr>
          <a:lstStyle/>
          <a:p>
            <a:pPr algn="just"/>
            <a:r>
              <a:rPr lang="ru-RU" sz="1400" dirty="0" smtClean="0"/>
              <a:t>       осуществление дорожной деятельности в отношении автомобильных дорог общего пользования, а также капитального ремонта и ремонта дворовых территорий многоквартирных домов, проездов к дворовым территориям многоквартирных домов населенных пунктов – </a:t>
            </a:r>
            <a:r>
              <a:rPr lang="ru-RU" sz="1400" b="1" dirty="0" smtClean="0"/>
              <a:t>19 398,39 </a:t>
            </a:r>
            <a:r>
              <a:rPr lang="ru-RU" sz="1400" dirty="0" smtClean="0"/>
              <a:t>тыс. рублей;</a:t>
            </a:r>
          </a:p>
          <a:p>
            <a:pPr algn="just"/>
            <a:r>
              <a:rPr lang="ru-RU" sz="1400" dirty="0" smtClean="0"/>
              <a:t>       выполнение передаваемых полномочий субъектов Российской Федерации (выплата ежемесячной денежной компенсации на каждого ребенка в возрасте до 18 лет многодетным семьям) – </a:t>
            </a:r>
            <a:r>
              <a:rPr lang="ru-RU" sz="1400" b="1" dirty="0" smtClean="0"/>
              <a:t>355,49</a:t>
            </a:r>
            <a:r>
              <a:rPr lang="ru-RU" sz="1400" dirty="0" smtClean="0"/>
              <a:t> тыс. рублей;</a:t>
            </a:r>
          </a:p>
          <a:p>
            <a:pPr algn="just"/>
            <a:r>
              <a:rPr lang="ru-RU" sz="1400" dirty="0" smtClean="0"/>
              <a:t>выполнение передаваемых полномочий субъектов Российской Федерации (выплата пособия на ребенка) – </a:t>
            </a:r>
            <a:r>
              <a:rPr lang="ru-RU" sz="1400" b="1" dirty="0" smtClean="0"/>
              <a:t>2 152,13 </a:t>
            </a:r>
            <a:r>
              <a:rPr lang="ru-RU" sz="1400" dirty="0" smtClean="0"/>
              <a:t>тыс. рублей;</a:t>
            </a:r>
          </a:p>
          <a:p>
            <a:pPr algn="just"/>
            <a:r>
              <a:rPr lang="ru-RU" sz="1400" dirty="0" smtClean="0"/>
              <a:t>         выполнение передаваемых полномочий субъектов Российской Федерации (осуществление отдельных государственных полномочий в области труда и социальной защиты отдельных категорий граждан) – </a:t>
            </a:r>
            <a:r>
              <a:rPr lang="ru-RU" sz="1400" b="1" dirty="0" smtClean="0"/>
              <a:t>353,55</a:t>
            </a:r>
            <a:r>
              <a:rPr lang="ru-RU" sz="1400" dirty="0" smtClean="0"/>
              <a:t> тыс. рублей;</a:t>
            </a:r>
          </a:p>
          <a:p>
            <a:pPr algn="just"/>
            <a:r>
              <a:rPr lang="ru-RU" sz="1400" dirty="0" smtClean="0"/>
              <a:t>         осуществление ежемесячной денежной выплаты, назначаемой в случае рождения третьего ребенка или последующих детей до достижения ребенком возраста трех лет – </a:t>
            </a:r>
            <a:r>
              <a:rPr lang="ru-RU" sz="1400" b="1" dirty="0" smtClean="0"/>
              <a:t>8 990,00 </a:t>
            </a:r>
            <a:r>
              <a:rPr lang="ru-RU" sz="1400" dirty="0" smtClean="0"/>
              <a:t>тыс. рублей;</a:t>
            </a:r>
          </a:p>
          <a:p>
            <a:pPr algn="just"/>
            <a:endParaRPr lang="ru-RU" sz="1400" dirty="0"/>
          </a:p>
        </p:txBody>
      </p:sp>
      <p:pic>
        <p:nvPicPr>
          <p:cNvPr id="12290" name="Picture 2" descr="https://static.tildacdn.com/tild6635-3632-4036-b034-343266663233/1.jpg"/>
          <p:cNvPicPr>
            <a:picLocks noChangeAspect="1" noChangeArrowheads="1"/>
          </p:cNvPicPr>
          <p:nvPr/>
        </p:nvPicPr>
        <p:blipFill>
          <a:blip r:embed="rId2" cstate="print"/>
          <a:srcRect/>
          <a:stretch>
            <a:fillRect/>
          </a:stretch>
        </p:blipFill>
        <p:spPr bwMode="auto">
          <a:xfrm>
            <a:off x="6934200" y="3200400"/>
            <a:ext cx="1950127" cy="1301710"/>
          </a:xfrm>
          <a:prstGeom prst="rect">
            <a:avLst/>
          </a:prstGeom>
          <a:ln>
            <a:noFill/>
          </a:ln>
          <a:effectLst>
            <a:softEdge rad="112500"/>
          </a:effectLst>
        </p:spPr>
      </p:pic>
      <p:pic>
        <p:nvPicPr>
          <p:cNvPr id="12298" name="Picture 10" descr="https://libsakh.ru/fileadmin/news_import/soc-robota-1.jpg"/>
          <p:cNvPicPr>
            <a:picLocks noChangeAspect="1" noChangeArrowheads="1"/>
          </p:cNvPicPr>
          <p:nvPr/>
        </p:nvPicPr>
        <p:blipFill>
          <a:blip r:embed="rId3" cstate="print"/>
          <a:srcRect/>
          <a:stretch>
            <a:fillRect/>
          </a:stretch>
        </p:blipFill>
        <p:spPr bwMode="auto">
          <a:xfrm>
            <a:off x="6973557" y="4648201"/>
            <a:ext cx="1986048" cy="1752600"/>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143000"/>
            <a:ext cx="184731" cy="369332"/>
          </a:xfrm>
          <a:prstGeom prst="rect">
            <a:avLst/>
          </a:prstGeom>
          <a:noFill/>
        </p:spPr>
        <p:txBody>
          <a:bodyPr wrap="none" rtlCol="0">
            <a:spAutoFit/>
          </a:bodyPr>
          <a:lstStyle/>
          <a:p>
            <a:endParaRPr lang="ru-RU" dirty="0"/>
          </a:p>
        </p:txBody>
      </p:sp>
      <p:sp>
        <p:nvSpPr>
          <p:cNvPr id="3" name="Прямоугольник 2"/>
          <p:cNvSpPr/>
          <p:nvPr/>
        </p:nvSpPr>
        <p:spPr>
          <a:xfrm>
            <a:off x="152400" y="152400"/>
            <a:ext cx="533400" cy="307777"/>
          </a:xfrm>
          <a:prstGeom prst="rect">
            <a:avLst/>
          </a:prstGeom>
        </p:spPr>
        <p:txBody>
          <a:bodyPr wrap="square">
            <a:spAutoFit/>
          </a:bodyPr>
          <a:lstStyle/>
          <a:p>
            <a:pPr marL="342900" indent="-342900" algn="just"/>
            <a:r>
              <a:rPr lang="ru-RU" sz="1400" dirty="0" smtClean="0"/>
              <a:t>             </a:t>
            </a:r>
            <a:endParaRPr lang="ru-RU" sz="1400" dirty="0"/>
          </a:p>
        </p:txBody>
      </p:sp>
      <p:sp>
        <p:nvSpPr>
          <p:cNvPr id="8" name="TextBox 7"/>
          <p:cNvSpPr txBox="1"/>
          <p:nvPr/>
        </p:nvSpPr>
        <p:spPr>
          <a:xfrm>
            <a:off x="152400" y="0"/>
            <a:ext cx="6629400" cy="2246769"/>
          </a:xfrm>
          <a:prstGeom prst="rect">
            <a:avLst/>
          </a:prstGeom>
          <a:noFill/>
        </p:spPr>
        <p:txBody>
          <a:bodyPr wrap="square" rtlCol="0">
            <a:spAutoFit/>
          </a:bodyPr>
          <a:lstStyle/>
          <a:p>
            <a:pPr algn="just"/>
            <a:r>
              <a:rPr lang="ru-RU" sz="1400" dirty="0" smtClean="0"/>
              <a:t>     осуществление переданного полномочия Российской Федерации по осуществлению ежегодной денежной выплаты лицам, награжденным нагрудным знаком «Почетный донор России» – </a:t>
            </a:r>
            <a:r>
              <a:rPr lang="ru-RU" sz="1400" b="1" dirty="0" smtClean="0"/>
              <a:t>14,79</a:t>
            </a:r>
            <a:r>
              <a:rPr lang="ru-RU" sz="1400" dirty="0" smtClean="0"/>
              <a:t> тыс. рублей;</a:t>
            </a:r>
          </a:p>
          <a:p>
            <a:pPr algn="just"/>
            <a:r>
              <a:rPr lang="ru-RU" sz="1400" dirty="0" smtClean="0"/>
              <a:t>      осуществление ежемесячных выплат на детей в возрасте от трех до семи лет включительно – </a:t>
            </a:r>
            <a:r>
              <a:rPr lang="ru-RU" sz="1400" b="1" dirty="0" smtClean="0"/>
              <a:t>36 969,29 </a:t>
            </a:r>
            <a:r>
              <a:rPr lang="ru-RU" sz="1400" dirty="0" smtClean="0"/>
              <a:t>тыс. рублей;</a:t>
            </a:r>
          </a:p>
          <a:p>
            <a:pPr algn="just"/>
            <a:r>
              <a:rPr lang="ru-RU" sz="1400" dirty="0" smtClean="0"/>
              <a:t>      осуществление ежемесячной выплаты в связи с рождением (усыновлением) первого ребенка – </a:t>
            </a:r>
            <a:r>
              <a:rPr lang="ru-RU" sz="1400" b="1" dirty="0" smtClean="0"/>
              <a:t>5 707,79 </a:t>
            </a:r>
            <a:r>
              <a:rPr lang="ru-RU" sz="1400" dirty="0" smtClean="0"/>
              <a:t>тыс. рублей;</a:t>
            </a:r>
          </a:p>
          <a:p>
            <a:pPr algn="just"/>
            <a:r>
              <a:rPr lang="ru-RU" sz="1400" dirty="0" smtClean="0"/>
              <a:t>      приобретение новогодних подарков детям, обучающимся по образовательным программам начального общего образования в муниципальных и частных образовательных организациях Ставропольского края – </a:t>
            </a:r>
            <a:r>
              <a:rPr lang="ru-RU" sz="1400" b="1" dirty="0" smtClean="0"/>
              <a:t>1 400,50 </a:t>
            </a:r>
            <a:r>
              <a:rPr lang="ru-RU" sz="1400" dirty="0" smtClean="0"/>
              <a:t>тыс. рублей.</a:t>
            </a:r>
            <a:endParaRPr lang="ru-RU" sz="1400" dirty="0"/>
          </a:p>
        </p:txBody>
      </p:sp>
      <p:sp>
        <p:nvSpPr>
          <p:cNvPr id="11265" name="Rectangle 1"/>
          <p:cNvSpPr>
            <a:spLocks noChangeArrowheads="1"/>
          </p:cNvSpPr>
          <p:nvPr/>
        </p:nvSpPr>
        <p:spPr bwMode="auto">
          <a:xfrm>
            <a:off x="0" y="2286000"/>
            <a:ext cx="9144000"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ea typeface="Times New Roman" pitchFamily="18" charset="0"/>
                <a:cs typeface="Times New Roman" pitchFamily="18" charset="0"/>
              </a:rPr>
              <a:t>2.</a:t>
            </a:r>
            <a:r>
              <a:rPr kumimoji="0" lang="ru-RU" sz="1400" b="1" i="0" u="none" strike="noStrike" cap="none" normalizeH="0" baseline="0" dirty="0" smtClean="0">
                <a:ln>
                  <a:noFill/>
                </a:ln>
                <a:solidFill>
                  <a:schemeClr val="tx1"/>
                </a:solidFill>
                <a:effectLst/>
                <a:ea typeface="Times New Roman" pitchFamily="18" charset="0"/>
                <a:cs typeface="Calibri" pitchFamily="34" charset="0"/>
              </a:rPr>
              <a:t> </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На основании распоряжения администрации Курского муниципального района Ставропольского края от 30 октября 2020 г. № 255-р «О внесении на рассмотрение представительного органа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района Ставропольского края»:</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2.1. Уменьшить бюджетные ассигнования:</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Финансовому управлению администрации Курского муниципального района Ставропольского края с подраздела 0113 «Другие общегосударственные вопросы» на 2 652,08 тыс. рублей.</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2.2. Увеличить бюджетные ассигнования:</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администрации Курского муниципального района Ставропольского края на подраздел 0113 «Другие общегосударственные вопросы» 2 652,08 тыс. рублей, из них на:</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благоустройство территории, расположенной по адресу: Ставропольский край, Курский район, станица Курская, улица Гагарина, 1«Д» - 1 055,69 тыс. рублей;</a:t>
            </a:r>
            <a:r>
              <a:rPr kumimoji="0" lang="ru-RU" sz="1400" b="0" i="0" u="none" strike="noStrike" cap="none" normalizeH="0" baseline="0" dirty="0" smtClean="0">
                <a:ln>
                  <a:noFill/>
                </a:ln>
                <a:solidFill>
                  <a:schemeClr val="tx1"/>
                </a:solidFill>
                <a:effectLst/>
                <a:ea typeface="Times New Roman" pitchFamily="18" charset="0"/>
                <a:cs typeface="Calibri" pitchFamily="34" charset="0"/>
              </a:rPr>
              <a:t> </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устройство навесов на территории муниципального казенного дошкольного образовательного учреждения детского сада № 7 «Василёк» Курского муниципального района Ставропольского края – 523,98 тыс. рублей; </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ремонт здания мастерских муниципального казенного общеобразовательного учреждения средней общеобразовательной школы № 4 Курского муниципального района Ставропольского края – 1 072,41 тыс. рублей.</a:t>
            </a:r>
          </a:p>
          <a:p>
            <a:pPr indent="449263" algn="just" eaLnBrk="0" fontAlgn="base" hangingPunct="0">
              <a:spcBef>
                <a:spcPct val="0"/>
              </a:spcBef>
              <a:spcAft>
                <a:spcPct val="0"/>
              </a:spcAft>
            </a:pPr>
            <a:r>
              <a:rPr lang="ru-RU" sz="1400" b="1" dirty="0" smtClean="0"/>
              <a:t>3. </a:t>
            </a:r>
            <a:r>
              <a:rPr lang="ru-RU" sz="1400" dirty="0" smtClean="0"/>
              <a:t>На основании распоряжения администрации Курского муниципального района Ставропольского края от 18 ноября 2020 г. № 269-р «О внесении на рассмотрение представительного органа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района Ставропольского края»:</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cs typeface="Arial" pitchFamily="34" charset="0"/>
            </a:endParaRPr>
          </a:p>
        </p:txBody>
      </p:sp>
      <p:pic>
        <p:nvPicPr>
          <p:cNvPr id="11273" name="Picture 9" descr="https://borvedomosti.ru/images/wss/articles/2020/08/5755-zayavleniya-na-vyplaty-semyam-s-detmi-prinimayut-v-pensionnom-fonde-do-1-oktyabrya.jpg"/>
          <p:cNvPicPr>
            <a:picLocks noChangeAspect="1" noChangeArrowheads="1"/>
          </p:cNvPicPr>
          <p:nvPr/>
        </p:nvPicPr>
        <p:blipFill>
          <a:blip r:embed="rId2" cstate="print"/>
          <a:srcRect/>
          <a:stretch>
            <a:fillRect/>
          </a:stretch>
        </p:blipFill>
        <p:spPr bwMode="auto">
          <a:xfrm>
            <a:off x="7162800" y="1080706"/>
            <a:ext cx="1828800" cy="1219796"/>
          </a:xfrm>
          <a:prstGeom prst="rect">
            <a:avLst/>
          </a:prstGeom>
          <a:ln>
            <a:noFill/>
          </a:ln>
          <a:effectLst>
            <a:softEdge rad="112500"/>
          </a:effectLst>
        </p:spPr>
      </p:pic>
      <p:pic>
        <p:nvPicPr>
          <p:cNvPr id="11275" name="Picture 11" descr="https://molod86.ru/wp-content/uploads/2019/06/%D0%91%D0%B5%D0%B7%D1%8B%D0%BC%D1%8F%D0%BD%D0%BD%D1%8B%D0%B9-1.jpg"/>
          <p:cNvPicPr>
            <a:picLocks noChangeAspect="1" noChangeArrowheads="1"/>
          </p:cNvPicPr>
          <p:nvPr/>
        </p:nvPicPr>
        <p:blipFill>
          <a:blip r:embed="rId3" cstate="print"/>
          <a:srcRect/>
          <a:stretch>
            <a:fillRect/>
          </a:stretch>
        </p:blipFill>
        <p:spPr bwMode="auto">
          <a:xfrm>
            <a:off x="7010400" y="0"/>
            <a:ext cx="1405200" cy="1151358"/>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0"/>
            <a:ext cx="8839200" cy="6555641"/>
          </a:xfrm>
          <a:prstGeom prst="rect">
            <a:avLst/>
          </a:prstGeom>
          <a:noFill/>
        </p:spPr>
        <p:txBody>
          <a:bodyPr wrap="square" rtlCol="0">
            <a:spAutoFit/>
          </a:bodyPr>
          <a:lstStyle/>
          <a:p>
            <a:pPr algn="just"/>
            <a:r>
              <a:rPr lang="ru-RU" sz="1400" dirty="0" smtClean="0"/>
              <a:t>      3.1. </a:t>
            </a:r>
            <a:r>
              <a:rPr lang="x-none" sz="1400" smtClean="0"/>
              <a:t>Уменьшить бюджетные ассигнования:</a:t>
            </a:r>
            <a:endParaRPr lang="ru-RU" sz="1400" dirty="0" smtClean="0"/>
          </a:p>
          <a:p>
            <a:pPr algn="just"/>
            <a:r>
              <a:rPr lang="x-none" sz="1400" smtClean="0"/>
              <a:t>Финансовому управлению администрации Курского муниципального района Ставропольского</a:t>
            </a:r>
            <a:r>
              <a:rPr lang="ru-RU" sz="1400" dirty="0" smtClean="0"/>
              <a:t> края</a:t>
            </a:r>
            <a:r>
              <a:rPr lang="x-none" sz="1400" smtClean="0"/>
              <a:t> с подраздела 0113 «Другие общегосударственные вопросы» на </a:t>
            </a:r>
            <a:r>
              <a:rPr lang="ru-RU" sz="1400" dirty="0" smtClean="0"/>
              <a:t>11 755,56 тыс. рублей.</a:t>
            </a:r>
          </a:p>
          <a:p>
            <a:pPr algn="just"/>
            <a:r>
              <a:rPr lang="ru-RU" sz="1400" dirty="0" smtClean="0"/>
              <a:t>      3.2</a:t>
            </a:r>
            <a:r>
              <a:rPr lang="x-none" sz="1400" smtClean="0"/>
              <a:t>. Увеличить бюджетные ассигнования:</a:t>
            </a:r>
            <a:endParaRPr lang="ru-RU" sz="1400" dirty="0" smtClean="0"/>
          </a:p>
          <a:p>
            <a:pPr algn="just"/>
            <a:r>
              <a:rPr lang="ru-RU" sz="1400" dirty="0" smtClean="0"/>
              <a:t>      1) администрации </a:t>
            </a:r>
            <a:r>
              <a:rPr lang="x-none" sz="1400" smtClean="0"/>
              <a:t>муниципального образования Серноводского сельсовета Курского района Ставропольского края на дополнительное финансирование расходных обязательств поселения, возникших при выполнении полномочий, установленных статьей 14 Федерального закона от 06 октября 2003 г. № 131-ФЗ «Об общих принципах организации местного самоуправления в Российской Федерации», - 748</a:t>
            </a:r>
            <a:r>
              <a:rPr lang="ru-RU" sz="1400" dirty="0" smtClean="0"/>
              <a:t>,97 тыс. рублей</a:t>
            </a:r>
            <a:r>
              <a:rPr lang="x-none" sz="1400" smtClean="0"/>
              <a:t>, из них на: </a:t>
            </a:r>
            <a:endParaRPr lang="ru-RU" sz="1400" dirty="0" smtClean="0"/>
          </a:p>
          <a:p>
            <a:pPr algn="just"/>
            <a:r>
              <a:rPr lang="x-none" sz="1400" smtClean="0"/>
              <a:t>ремонт водосточной системы кровли Дома культуры х. Графский Курского района Ставропольского края – 277</a:t>
            </a:r>
            <a:r>
              <a:rPr lang="ru-RU" sz="1400" dirty="0" smtClean="0"/>
              <a:t>,</a:t>
            </a:r>
            <a:r>
              <a:rPr lang="x-none" sz="1400" smtClean="0"/>
              <a:t>7</a:t>
            </a:r>
            <a:r>
              <a:rPr lang="ru-RU" sz="1400" dirty="0" smtClean="0"/>
              <a:t>5 тыс. рублей</a:t>
            </a:r>
            <a:r>
              <a:rPr lang="x-none" sz="1400" smtClean="0"/>
              <a:t>;</a:t>
            </a:r>
            <a:endParaRPr lang="ru-RU" sz="1400" dirty="0" smtClean="0"/>
          </a:p>
          <a:p>
            <a:pPr algn="just"/>
            <a:r>
              <a:rPr lang="ru-RU" sz="1400" dirty="0" smtClean="0"/>
              <a:t>       </a:t>
            </a:r>
            <a:r>
              <a:rPr lang="x-none" sz="1400" smtClean="0"/>
              <a:t>ремонт участка автомобильной дороги общего пользования местного значения улица Степная (от дома № 47 до тупика) в хуторе Графский Курского района Ставропольского края – 471</a:t>
            </a:r>
            <a:r>
              <a:rPr lang="ru-RU" sz="1400" dirty="0" smtClean="0"/>
              <a:t>,</a:t>
            </a:r>
            <a:r>
              <a:rPr lang="x-none" sz="1400" smtClean="0"/>
              <a:t>22 </a:t>
            </a:r>
            <a:r>
              <a:rPr lang="ru-RU" sz="1400" dirty="0" smtClean="0"/>
              <a:t>тыс. рублей</a:t>
            </a:r>
            <a:r>
              <a:rPr lang="x-none" sz="1400" smtClean="0"/>
              <a:t>.</a:t>
            </a:r>
            <a:endParaRPr lang="ru-RU" sz="1400" dirty="0" smtClean="0"/>
          </a:p>
          <a:p>
            <a:pPr algn="just"/>
            <a:r>
              <a:rPr lang="ru-RU" sz="1400" dirty="0" smtClean="0"/>
              <a:t>       2) а</a:t>
            </a:r>
            <a:r>
              <a:rPr lang="x-none" sz="1400" smtClean="0"/>
              <a:t>дминистрации муниципального образования Курского сельсовета Курского района Ставропольского края на дополнительное финансирование расходных обязательств поселения, возникших при выполнении полномочий, установленных статьей 14 Федерального закона от 06 октября 2003 г. № 131-ФЗ «Об общих принципах организации местного самоуправления в Российской Федерации», – 1</a:t>
            </a:r>
            <a:r>
              <a:rPr lang="ru-RU" sz="1400" dirty="0" smtClean="0"/>
              <a:t> </a:t>
            </a:r>
            <a:r>
              <a:rPr lang="x-none" sz="1400" smtClean="0"/>
              <a:t>028</a:t>
            </a:r>
            <a:r>
              <a:rPr lang="ru-RU" sz="1400" dirty="0" smtClean="0"/>
              <a:t>4,50 тыс. рублей</a:t>
            </a:r>
            <a:r>
              <a:rPr lang="x-none" sz="1400" smtClean="0"/>
              <a:t>, из них на:</a:t>
            </a:r>
            <a:endParaRPr lang="ru-RU" sz="1400" dirty="0" smtClean="0"/>
          </a:p>
          <a:p>
            <a:pPr algn="just"/>
            <a:r>
              <a:rPr lang="ru-RU" sz="1400" dirty="0" smtClean="0"/>
              <a:t>      </a:t>
            </a:r>
            <a:r>
              <a:rPr lang="x-none" sz="1400" smtClean="0"/>
              <a:t>выполнение работ по благоустройству и озеленению общественной территории: Гусаковский парк, станица Курская, Курский район, Ставропольский край – 325</a:t>
            </a:r>
            <a:r>
              <a:rPr lang="ru-RU" sz="1400" dirty="0" smtClean="0"/>
              <a:t>,</a:t>
            </a:r>
            <a:r>
              <a:rPr lang="x-none" sz="1400" smtClean="0"/>
              <a:t>6</a:t>
            </a:r>
            <a:r>
              <a:rPr lang="ru-RU" sz="1400" dirty="0" smtClean="0"/>
              <a:t>0 тыс. рублей</a:t>
            </a:r>
            <a:r>
              <a:rPr lang="x-none" sz="1400" smtClean="0"/>
              <a:t>;</a:t>
            </a:r>
            <a:endParaRPr lang="ru-RU" sz="1400" dirty="0" smtClean="0"/>
          </a:p>
          <a:p>
            <a:pPr algn="just"/>
            <a:r>
              <a:rPr lang="x-none" sz="1400" smtClean="0"/>
              <a:t>выполнение земельных работ на территории Гусаковского парка в станице Курская Курского района Ставропольского края – 587</a:t>
            </a:r>
            <a:r>
              <a:rPr lang="ru-RU" sz="1400" dirty="0" smtClean="0"/>
              <a:t>,</a:t>
            </a:r>
            <a:r>
              <a:rPr lang="x-none" sz="1400" smtClean="0"/>
              <a:t>8</a:t>
            </a:r>
            <a:r>
              <a:rPr lang="ru-RU" sz="1400" dirty="0" smtClean="0"/>
              <a:t>8 тыс. рублей</a:t>
            </a:r>
            <a:r>
              <a:rPr lang="x-none" sz="1400" smtClean="0"/>
              <a:t>;</a:t>
            </a:r>
            <a:endParaRPr lang="ru-RU" sz="1400" dirty="0" smtClean="0"/>
          </a:p>
          <a:p>
            <a:pPr algn="just"/>
            <a:r>
              <a:rPr lang="ru-RU" sz="1400" dirty="0" smtClean="0"/>
              <a:t>      </a:t>
            </a:r>
            <a:r>
              <a:rPr lang="x-none" sz="1400" smtClean="0"/>
              <a:t>подключение малых архитектурных форм в Гусаковском парке ст. Курская Ставропольский край – 16</a:t>
            </a:r>
            <a:r>
              <a:rPr lang="ru-RU" sz="1400" dirty="0" smtClean="0"/>
              <a:t>,59 тыс. рублей</a:t>
            </a:r>
            <a:r>
              <a:rPr lang="x-none" sz="1400" smtClean="0"/>
              <a:t>;</a:t>
            </a:r>
            <a:endParaRPr lang="ru-RU" sz="1400" dirty="0" smtClean="0"/>
          </a:p>
          <a:p>
            <a:pPr algn="just"/>
            <a:r>
              <a:rPr lang="ru-RU" sz="1400" dirty="0" smtClean="0"/>
              <a:t>       </a:t>
            </a:r>
            <a:r>
              <a:rPr lang="x-none" sz="1400" smtClean="0"/>
              <a:t>ремонт автомобильной дороги по улице Халецкого ст. Курская Курский район, Ставропольский край – 3</a:t>
            </a:r>
            <a:r>
              <a:rPr lang="ru-RU" sz="1400" dirty="0" smtClean="0"/>
              <a:t> </a:t>
            </a:r>
            <a:r>
              <a:rPr lang="x-none" sz="1400" smtClean="0"/>
              <a:t>197</a:t>
            </a:r>
            <a:r>
              <a:rPr lang="ru-RU" sz="1400" dirty="0" smtClean="0"/>
              <a:t>,</a:t>
            </a:r>
            <a:r>
              <a:rPr lang="x-none" sz="1400" smtClean="0"/>
              <a:t>4</a:t>
            </a:r>
            <a:r>
              <a:rPr lang="ru-RU" sz="1400" dirty="0" smtClean="0"/>
              <a:t>5 тыс. рублей</a:t>
            </a:r>
            <a:r>
              <a:rPr lang="x-none" sz="1400" smtClean="0"/>
              <a:t>;</a:t>
            </a:r>
            <a:endParaRPr lang="ru-RU" sz="1400" dirty="0" smtClean="0"/>
          </a:p>
          <a:p>
            <a:pPr algn="just"/>
            <a:r>
              <a:rPr lang="ru-RU" sz="1400" dirty="0" smtClean="0"/>
              <a:t>       </a:t>
            </a:r>
            <a:r>
              <a:rPr lang="x-none" sz="1400" smtClean="0"/>
              <a:t>капитальный ремонт участка автомобильной дороги по ул. Балтийская в ст. Курская Ставропольского края – 6</a:t>
            </a:r>
            <a:r>
              <a:rPr lang="ru-RU" sz="1400" dirty="0" smtClean="0"/>
              <a:t> </a:t>
            </a:r>
            <a:r>
              <a:rPr lang="x-none" sz="1400" smtClean="0"/>
              <a:t>156</a:t>
            </a:r>
            <a:r>
              <a:rPr lang="ru-RU" sz="1400" dirty="0" smtClean="0"/>
              <a:t>,98 тыс. рублей.</a:t>
            </a:r>
          </a:p>
          <a:p>
            <a:pPr algn="just"/>
            <a:r>
              <a:rPr lang="ru-RU" sz="1400" dirty="0" smtClean="0"/>
              <a:t>        3) а</a:t>
            </a:r>
            <a:r>
              <a:rPr lang="x-none" sz="1400" smtClean="0"/>
              <a:t>дминистрации Курского муниципального района Ставропольского края на подраздел 0104 «Функционирование Правительства Российской Федерации, высших исполнительных органов государственной власти субъектов Российской Федерации, местных администраций» - 722</a:t>
            </a:r>
            <a:r>
              <a:rPr lang="ru-RU" sz="1400" dirty="0" smtClean="0"/>
              <a:t>,</a:t>
            </a:r>
            <a:r>
              <a:rPr lang="x-none" sz="1400" smtClean="0"/>
              <a:t>09 </a:t>
            </a:r>
            <a:r>
              <a:rPr lang="ru-RU" sz="1400" dirty="0" smtClean="0"/>
              <a:t>тыс. рублей</a:t>
            </a:r>
            <a:r>
              <a:rPr lang="x-none" sz="1400" smtClean="0"/>
              <a:t>.</a:t>
            </a:r>
            <a:endParaRPr lang="ru-RU" sz="1400" dirty="0" smtClean="0"/>
          </a:p>
          <a:p>
            <a:pPr algn="just"/>
            <a:endParaRPr lang="ru-RU" sz="1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228600" y="152400"/>
            <a:ext cx="86868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kumimoji="0" lang="ru-RU" sz="1400" b="1" i="0" u="none" strike="noStrike" cap="none" normalizeH="0" baseline="0" dirty="0" smtClean="0">
                <a:ln>
                  <a:noFill/>
                </a:ln>
                <a:solidFill>
                  <a:schemeClr val="tx1"/>
                </a:solidFill>
                <a:effectLst/>
                <a:ea typeface="Times New Roman" pitchFamily="18" charset="0"/>
                <a:cs typeface="Times New Roman" pitchFamily="18" charset="0"/>
              </a:rPr>
              <a:t>      4. </a:t>
            </a:r>
            <a:r>
              <a:rPr lang="ru-RU" sz="1400" dirty="0" smtClean="0"/>
              <a:t>В связи с поступлением средств по доходам от оказания платных услуг (</a:t>
            </a:r>
            <a:r>
              <a:rPr lang="ru-RU" sz="1400" dirty="0" err="1" smtClean="0"/>
              <a:t>услуг</a:t>
            </a:r>
            <a:r>
              <a:rPr lang="ru-RU" sz="1400" dirty="0" smtClean="0"/>
              <a:t> по ведению бухгалтерского учета в муниципальных образованиях </a:t>
            </a:r>
            <a:r>
              <a:rPr lang="ru-RU" sz="1400" dirty="0" err="1" smtClean="0"/>
              <a:t>Кановского</a:t>
            </a:r>
            <a:r>
              <a:rPr lang="ru-RU" sz="1400" dirty="0" smtClean="0"/>
              <a:t> сельсовета и ст. </a:t>
            </a:r>
            <a:r>
              <a:rPr lang="ru-RU" sz="1400" dirty="0" err="1" smtClean="0"/>
              <a:t>Стодеревской</a:t>
            </a:r>
            <a:r>
              <a:rPr lang="ru-RU" sz="1400" dirty="0" smtClean="0"/>
              <a:t> Курского района Ставропольского края) увеличить доходную и расходную части бюджета муниципальному казенному учреждению Курского муниципального района Ставропольского края «Централизованная бухгалтерия» на 186,05 тыс. рублей;</a:t>
            </a:r>
          </a:p>
          <a:p>
            <a:pPr algn="just"/>
            <a:r>
              <a:rPr lang="ru-RU" sz="1400" dirty="0" smtClean="0"/>
              <a:t>     </a:t>
            </a:r>
            <a:r>
              <a:rPr lang="ru-RU" sz="1400" b="1" dirty="0" smtClean="0"/>
              <a:t> 5</a:t>
            </a:r>
            <a:r>
              <a:rPr lang="ru-RU" sz="1400" dirty="0" smtClean="0"/>
              <a:t>. В связи с планируемым перевыполнением плановых назначений по налоговым и неналоговым доходам внесены следующие изменения, в сторону увеличения:</a:t>
            </a:r>
          </a:p>
          <a:p>
            <a:pPr algn="just"/>
            <a:r>
              <a:rPr lang="ru-RU" sz="1400" dirty="0" smtClean="0"/>
              <a:t>     Доходная часть:</a:t>
            </a:r>
          </a:p>
          <a:p>
            <a:pPr algn="just"/>
            <a:r>
              <a:rPr lang="ru-RU" sz="1400" dirty="0" smtClean="0"/>
              <a:t>     единый налог на вмененный доход для отдельных видов деятельности – 1 000,00 тыс. рублей;</a:t>
            </a:r>
          </a:p>
          <a:p>
            <a:pPr algn="just"/>
            <a:r>
              <a:rPr lang="ru-RU" sz="1400" dirty="0" smtClean="0"/>
              <a:t>государственная пошлина – 500,00 тыс. рублей;</a:t>
            </a:r>
          </a:p>
          <a:p>
            <a:pPr algn="just"/>
            <a:r>
              <a:rPr lang="ru-RU" sz="1400" dirty="0" smtClean="0"/>
              <a:t>     доходы, получаемые в виде арендной платы за земельные участки, государственная собственность на которые не разграничена, а также средства от продажи права на заключение договоров аренды указанных земельных участков – 5 000,00 тыс. рублей;</a:t>
            </a:r>
          </a:p>
          <a:p>
            <a:pPr algn="just"/>
            <a:r>
              <a:rPr lang="ru-RU" sz="1400" dirty="0" smtClean="0"/>
              <a:t>     доходы от продажи земельных участков, государственная собственность на которые не разграничена и которые расположены в границах сельских поселений межселенных территорий муниципальных районов – 1 500,00 тыс. рублей.</a:t>
            </a:r>
          </a:p>
          <a:p>
            <a:pPr algn="just"/>
            <a:r>
              <a:rPr lang="ru-RU" sz="1400" dirty="0" smtClean="0"/>
              <a:t>     Расходная часть:</a:t>
            </a:r>
          </a:p>
          <a:p>
            <a:pPr algn="just"/>
            <a:r>
              <a:rPr lang="ru-RU" sz="1400" dirty="0" smtClean="0"/>
              <a:t>     Финансовому управлению администрации Курского муниципального района Ставропольского края на подраздел 0113 «Другие общегосударственные вопросы» – 8 000,00 тыс. рублей.</a:t>
            </a:r>
          </a:p>
          <a:p>
            <a:pPr algn="just"/>
            <a:r>
              <a:rPr lang="ru-RU" sz="1400" dirty="0" smtClean="0"/>
              <a:t>     </a:t>
            </a:r>
            <a:r>
              <a:rPr lang="ru-RU" sz="1400" b="1" dirty="0" smtClean="0"/>
              <a:t>6. </a:t>
            </a:r>
            <a:r>
              <a:rPr lang="ru-RU" sz="1400" dirty="0" smtClean="0"/>
              <a:t>Учтены передвижки бюджетных средств, согласно поданным письмам главных распорядителей средств бюджета.</a:t>
            </a:r>
          </a:p>
          <a:p>
            <a:pPr algn="just"/>
            <a:r>
              <a:rPr lang="ru-RU" sz="1400" dirty="0" smtClean="0"/>
              <a:t>    </a:t>
            </a:r>
            <a:r>
              <a:rPr lang="ru-RU" sz="1400" b="1" dirty="0" smtClean="0"/>
              <a:t> 7</a:t>
            </a:r>
            <a:r>
              <a:rPr lang="ru-RU" sz="1400" dirty="0" smtClean="0"/>
              <a:t>. Учтены возвраты субсидий прошлых лет, в связи, с чем: </a:t>
            </a:r>
          </a:p>
          <a:p>
            <a:pPr algn="just"/>
            <a:r>
              <a:rPr lang="ru-RU" sz="1400" dirty="0" smtClean="0"/>
              <a:t>     доходная часть бюджета увеличилась на 83 526,65 тыс. рублей; </a:t>
            </a:r>
          </a:p>
          <a:p>
            <a:pPr algn="just"/>
            <a:r>
              <a:rPr lang="ru-RU" sz="1400" dirty="0" smtClean="0"/>
              <a:t>     расходная часть увеличилась - на 83 527,98 тыс. рублей; </a:t>
            </a:r>
          </a:p>
          <a:p>
            <a:pPr algn="just"/>
            <a:r>
              <a:rPr lang="ru-RU" sz="1400" dirty="0" smtClean="0"/>
              <a:t>     источники финансирования дефицита бюджета увеличились на 1,33 тыс. рублей за счет возврата остатков субсидий и субвенций прошлых лет (управление труда и социальной защиты населения администрации Курского муниципального района Ставропольского края).</a:t>
            </a:r>
          </a:p>
          <a:p>
            <a:pPr algn="just"/>
            <a:endParaRPr lang="ru-RU"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905000"/>
            <a:ext cx="2667000" cy="369332"/>
          </a:xfrm>
          <a:prstGeom prst="rect">
            <a:avLst/>
          </a:prstGeom>
          <a:noFill/>
        </p:spPr>
        <p:txBody>
          <a:bodyPr wrap="square" rtlCol="0">
            <a:spAutoFit/>
          </a:bodyPr>
          <a:lstStyle/>
          <a:p>
            <a:pPr algn="ctr"/>
            <a:r>
              <a:rPr lang="ru-RU" dirty="0" smtClean="0">
                <a:cs typeface="Times New Roman" pitchFamily="18" charset="0"/>
              </a:rPr>
              <a:t>Доходная часть бюджета</a:t>
            </a:r>
            <a:endParaRPr lang="ru-RU" dirty="0">
              <a:cs typeface="Times New Roman" pitchFamily="18" charset="0"/>
            </a:endParaRPr>
          </a:p>
        </p:txBody>
      </p:sp>
      <p:sp>
        <p:nvSpPr>
          <p:cNvPr id="4" name="TextBox 3"/>
          <p:cNvSpPr txBox="1"/>
          <p:nvPr/>
        </p:nvSpPr>
        <p:spPr>
          <a:xfrm>
            <a:off x="152400" y="3429000"/>
            <a:ext cx="2743200" cy="369332"/>
          </a:xfrm>
          <a:prstGeom prst="rect">
            <a:avLst/>
          </a:prstGeom>
          <a:noFill/>
        </p:spPr>
        <p:txBody>
          <a:bodyPr wrap="square" rtlCol="0">
            <a:spAutoFit/>
          </a:bodyPr>
          <a:lstStyle/>
          <a:p>
            <a:pPr algn="ctr"/>
            <a:r>
              <a:rPr lang="ru-RU" dirty="0" smtClean="0">
                <a:cs typeface="Times New Roman" pitchFamily="18" charset="0"/>
              </a:rPr>
              <a:t>Расходная часть бюджета</a:t>
            </a:r>
            <a:endParaRPr lang="ru-RU" dirty="0">
              <a:cs typeface="Times New Roman" pitchFamily="18" charset="0"/>
            </a:endParaRPr>
          </a:p>
        </p:txBody>
      </p:sp>
      <p:sp>
        <p:nvSpPr>
          <p:cNvPr id="6" name="TextBox 5"/>
          <p:cNvSpPr txBox="1"/>
          <p:nvPr/>
        </p:nvSpPr>
        <p:spPr>
          <a:xfrm>
            <a:off x="152400" y="4876800"/>
            <a:ext cx="2971800" cy="646331"/>
          </a:xfrm>
          <a:prstGeom prst="rect">
            <a:avLst/>
          </a:prstGeom>
          <a:noFill/>
        </p:spPr>
        <p:txBody>
          <a:bodyPr wrap="square" rtlCol="0">
            <a:spAutoFit/>
          </a:bodyPr>
          <a:lstStyle/>
          <a:p>
            <a:pPr algn="ctr"/>
            <a:r>
              <a:rPr lang="ru-RU" dirty="0" smtClean="0">
                <a:cs typeface="Times New Roman" pitchFamily="18" charset="0"/>
              </a:rPr>
              <a:t>Источники финансирования дефицита бюджета</a:t>
            </a:r>
            <a:endParaRPr lang="ru-RU" dirty="0">
              <a:cs typeface="Times New Roman" pitchFamily="18" charset="0"/>
            </a:endParaRPr>
          </a:p>
        </p:txBody>
      </p:sp>
      <p:sp>
        <p:nvSpPr>
          <p:cNvPr id="7" name="TextBox 6"/>
          <p:cNvSpPr txBox="1"/>
          <p:nvPr/>
        </p:nvSpPr>
        <p:spPr>
          <a:xfrm>
            <a:off x="5410200" y="1828800"/>
            <a:ext cx="1295400" cy="646331"/>
          </a:xfrm>
          <a:prstGeom prst="rect">
            <a:avLst/>
          </a:prstGeom>
          <a:noFill/>
        </p:spPr>
        <p:txBody>
          <a:bodyPr wrap="square" rtlCol="0">
            <a:spAutoFit/>
          </a:bodyPr>
          <a:lstStyle/>
          <a:p>
            <a:pPr algn="ctr"/>
            <a:r>
              <a:rPr lang="ru-RU" b="1" dirty="0" smtClean="0"/>
              <a:t>+ 83 526,65 </a:t>
            </a:r>
            <a:r>
              <a:rPr lang="ru-RU" dirty="0" smtClean="0">
                <a:cs typeface="Times New Roman" pitchFamily="18" charset="0"/>
              </a:rPr>
              <a:t>тыс. руб.</a:t>
            </a:r>
          </a:p>
        </p:txBody>
      </p:sp>
      <p:sp>
        <p:nvSpPr>
          <p:cNvPr id="8" name="TextBox 7"/>
          <p:cNvSpPr txBox="1"/>
          <p:nvPr/>
        </p:nvSpPr>
        <p:spPr>
          <a:xfrm>
            <a:off x="5410200" y="3352800"/>
            <a:ext cx="1295400" cy="646331"/>
          </a:xfrm>
          <a:prstGeom prst="rect">
            <a:avLst/>
          </a:prstGeom>
          <a:noFill/>
        </p:spPr>
        <p:txBody>
          <a:bodyPr wrap="square" rtlCol="0">
            <a:spAutoFit/>
          </a:bodyPr>
          <a:lstStyle/>
          <a:p>
            <a:pPr algn="ctr"/>
            <a:r>
              <a:rPr lang="ru-RU" b="1" dirty="0" smtClean="0"/>
              <a:t>+ 83 527,98 </a:t>
            </a:r>
            <a:r>
              <a:rPr lang="ru-RU" dirty="0" smtClean="0">
                <a:cs typeface="Times New Roman" pitchFamily="18" charset="0"/>
              </a:rPr>
              <a:t>тыс. руб.</a:t>
            </a:r>
            <a:endParaRPr lang="ru-RU" dirty="0">
              <a:cs typeface="Times New Roman" pitchFamily="18" charset="0"/>
            </a:endParaRPr>
          </a:p>
        </p:txBody>
      </p:sp>
      <p:sp>
        <p:nvSpPr>
          <p:cNvPr id="9" name="TextBox 8"/>
          <p:cNvSpPr txBox="1"/>
          <p:nvPr/>
        </p:nvSpPr>
        <p:spPr>
          <a:xfrm>
            <a:off x="5410200" y="4876800"/>
            <a:ext cx="1371600" cy="646331"/>
          </a:xfrm>
          <a:prstGeom prst="rect">
            <a:avLst/>
          </a:prstGeom>
          <a:noFill/>
        </p:spPr>
        <p:txBody>
          <a:bodyPr wrap="square" rtlCol="0">
            <a:spAutoFit/>
          </a:bodyPr>
          <a:lstStyle/>
          <a:p>
            <a:pPr algn="ctr"/>
            <a:r>
              <a:rPr lang="ru-RU" b="1" dirty="0" smtClean="0">
                <a:cs typeface="Times New Roman" pitchFamily="18" charset="0"/>
              </a:rPr>
              <a:t>+ </a:t>
            </a:r>
            <a:r>
              <a:rPr lang="ru-RU" b="1" dirty="0" smtClean="0"/>
              <a:t>1,33</a:t>
            </a:r>
            <a:endParaRPr lang="ru-RU" b="1" dirty="0" smtClean="0">
              <a:cs typeface="Times New Roman" pitchFamily="18" charset="0"/>
            </a:endParaRPr>
          </a:p>
          <a:p>
            <a:pPr algn="ctr"/>
            <a:r>
              <a:rPr lang="ru-RU" dirty="0" smtClean="0">
                <a:cs typeface="Times New Roman" pitchFamily="18" charset="0"/>
              </a:rPr>
              <a:t>тыс. руб.</a:t>
            </a:r>
            <a:endParaRPr lang="ru-RU" dirty="0">
              <a:cs typeface="Times New Roman" pitchFamily="18" charset="0"/>
            </a:endParaRPr>
          </a:p>
        </p:txBody>
      </p:sp>
      <p:sp>
        <p:nvSpPr>
          <p:cNvPr id="13" name="Стрелка вниз 12"/>
          <p:cNvSpPr/>
          <p:nvPr/>
        </p:nvSpPr>
        <p:spPr>
          <a:xfrm rot="10800000">
            <a:off x="4724400" y="46482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низ 13"/>
          <p:cNvSpPr/>
          <p:nvPr/>
        </p:nvSpPr>
        <p:spPr>
          <a:xfrm rot="10800000">
            <a:off x="4724400" y="15240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низ 14"/>
          <p:cNvSpPr/>
          <p:nvPr/>
        </p:nvSpPr>
        <p:spPr>
          <a:xfrm rot="10800000">
            <a:off x="4724400" y="31242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3048000" y="1828800"/>
            <a:ext cx="1447800" cy="646331"/>
          </a:xfrm>
          <a:prstGeom prst="rect">
            <a:avLst/>
          </a:prstGeom>
          <a:noFill/>
        </p:spPr>
        <p:txBody>
          <a:bodyPr wrap="square" rtlCol="0">
            <a:spAutoFit/>
          </a:bodyPr>
          <a:lstStyle/>
          <a:p>
            <a:pPr algn="ctr"/>
            <a:r>
              <a:rPr lang="ru-RU" b="1" dirty="0" smtClean="0">
                <a:cs typeface="Times New Roman" pitchFamily="18" charset="0"/>
              </a:rPr>
              <a:t>1 602 515,78</a:t>
            </a:r>
          </a:p>
          <a:p>
            <a:pPr algn="ctr"/>
            <a:r>
              <a:rPr lang="ru-RU" dirty="0" smtClean="0">
                <a:cs typeface="Times New Roman" pitchFamily="18" charset="0"/>
              </a:rPr>
              <a:t>тыс. руб.</a:t>
            </a:r>
          </a:p>
        </p:txBody>
      </p:sp>
      <p:sp>
        <p:nvSpPr>
          <p:cNvPr id="17" name="TextBox 16"/>
          <p:cNvSpPr txBox="1"/>
          <p:nvPr/>
        </p:nvSpPr>
        <p:spPr>
          <a:xfrm>
            <a:off x="7086600" y="1828800"/>
            <a:ext cx="1752600" cy="646331"/>
          </a:xfrm>
          <a:prstGeom prst="rect">
            <a:avLst/>
          </a:prstGeom>
          <a:noFill/>
        </p:spPr>
        <p:txBody>
          <a:bodyPr wrap="square" rtlCol="0">
            <a:spAutoFit/>
          </a:bodyPr>
          <a:lstStyle/>
          <a:p>
            <a:pPr algn="ctr"/>
            <a:r>
              <a:rPr lang="ru-RU" b="1" dirty="0" smtClean="0">
                <a:cs typeface="Times New Roman" pitchFamily="18" charset="0"/>
              </a:rPr>
              <a:t>1 686 042,43</a:t>
            </a:r>
          </a:p>
          <a:p>
            <a:pPr algn="ctr"/>
            <a:r>
              <a:rPr lang="ru-RU" dirty="0" smtClean="0">
                <a:cs typeface="Times New Roman" pitchFamily="18" charset="0"/>
              </a:rPr>
              <a:t>тыс. руб.</a:t>
            </a:r>
          </a:p>
        </p:txBody>
      </p:sp>
      <p:sp>
        <p:nvSpPr>
          <p:cNvPr id="18" name="TextBox 17"/>
          <p:cNvSpPr txBox="1"/>
          <p:nvPr/>
        </p:nvSpPr>
        <p:spPr>
          <a:xfrm>
            <a:off x="3048000" y="3316069"/>
            <a:ext cx="1447800" cy="646331"/>
          </a:xfrm>
          <a:prstGeom prst="rect">
            <a:avLst/>
          </a:prstGeom>
          <a:noFill/>
        </p:spPr>
        <p:txBody>
          <a:bodyPr wrap="square" rtlCol="0">
            <a:spAutoFit/>
          </a:bodyPr>
          <a:lstStyle/>
          <a:p>
            <a:pPr algn="ctr"/>
            <a:r>
              <a:rPr lang="ru-RU" b="1" dirty="0" smtClean="0">
                <a:cs typeface="Times New Roman" pitchFamily="18" charset="0"/>
              </a:rPr>
              <a:t>1 635 326,33</a:t>
            </a:r>
          </a:p>
          <a:p>
            <a:pPr algn="ctr"/>
            <a:r>
              <a:rPr lang="ru-RU" dirty="0" smtClean="0">
                <a:cs typeface="Times New Roman" pitchFamily="18" charset="0"/>
              </a:rPr>
              <a:t>тыс. руб.</a:t>
            </a:r>
          </a:p>
        </p:txBody>
      </p:sp>
      <p:sp>
        <p:nvSpPr>
          <p:cNvPr id="19" name="TextBox 18"/>
          <p:cNvSpPr txBox="1"/>
          <p:nvPr/>
        </p:nvSpPr>
        <p:spPr>
          <a:xfrm>
            <a:off x="7239000" y="3352800"/>
            <a:ext cx="1447800" cy="646331"/>
          </a:xfrm>
          <a:prstGeom prst="rect">
            <a:avLst/>
          </a:prstGeom>
          <a:noFill/>
        </p:spPr>
        <p:txBody>
          <a:bodyPr wrap="square" rtlCol="0">
            <a:spAutoFit/>
          </a:bodyPr>
          <a:lstStyle/>
          <a:p>
            <a:pPr algn="ctr"/>
            <a:r>
              <a:rPr lang="ru-RU" b="1" dirty="0" smtClean="0">
                <a:cs typeface="Times New Roman" pitchFamily="18" charset="0"/>
              </a:rPr>
              <a:t>1 718 854,31</a:t>
            </a:r>
          </a:p>
          <a:p>
            <a:pPr algn="ctr"/>
            <a:r>
              <a:rPr lang="ru-RU" dirty="0" smtClean="0">
                <a:cs typeface="Times New Roman" pitchFamily="18" charset="0"/>
              </a:rPr>
              <a:t>тыс. руб.</a:t>
            </a:r>
          </a:p>
        </p:txBody>
      </p:sp>
      <p:sp>
        <p:nvSpPr>
          <p:cNvPr id="20" name="TextBox 19"/>
          <p:cNvSpPr txBox="1"/>
          <p:nvPr/>
        </p:nvSpPr>
        <p:spPr>
          <a:xfrm>
            <a:off x="3048000" y="4876800"/>
            <a:ext cx="1447800" cy="646331"/>
          </a:xfrm>
          <a:prstGeom prst="rect">
            <a:avLst/>
          </a:prstGeom>
          <a:noFill/>
        </p:spPr>
        <p:txBody>
          <a:bodyPr wrap="square" rtlCol="0">
            <a:spAutoFit/>
          </a:bodyPr>
          <a:lstStyle/>
          <a:p>
            <a:pPr algn="ctr"/>
            <a:r>
              <a:rPr lang="ru-RU" b="1" dirty="0" smtClean="0">
                <a:ea typeface="Times New Roman" pitchFamily="18" charset="0"/>
                <a:cs typeface="Times New Roman" pitchFamily="18" charset="0"/>
              </a:rPr>
              <a:t>32 810,55 </a:t>
            </a:r>
            <a:r>
              <a:rPr lang="ru-RU" dirty="0" smtClean="0">
                <a:cs typeface="Times New Roman" pitchFamily="18" charset="0"/>
              </a:rPr>
              <a:t>тыс. руб.</a:t>
            </a:r>
          </a:p>
        </p:txBody>
      </p:sp>
      <p:sp>
        <p:nvSpPr>
          <p:cNvPr id="21" name="TextBox 20"/>
          <p:cNvSpPr txBox="1"/>
          <p:nvPr/>
        </p:nvSpPr>
        <p:spPr>
          <a:xfrm>
            <a:off x="7239000" y="4876800"/>
            <a:ext cx="1447800" cy="646331"/>
          </a:xfrm>
          <a:prstGeom prst="rect">
            <a:avLst/>
          </a:prstGeom>
          <a:noFill/>
        </p:spPr>
        <p:txBody>
          <a:bodyPr wrap="square" rtlCol="0">
            <a:spAutoFit/>
          </a:bodyPr>
          <a:lstStyle/>
          <a:p>
            <a:pPr algn="ctr"/>
            <a:r>
              <a:rPr lang="ru-RU" b="1" dirty="0" smtClean="0">
                <a:ea typeface="Times New Roman" pitchFamily="18" charset="0"/>
                <a:cs typeface="Times New Roman" pitchFamily="18" charset="0"/>
              </a:rPr>
              <a:t>32 811,88 </a:t>
            </a:r>
            <a:r>
              <a:rPr lang="ru-RU" dirty="0" smtClean="0">
                <a:cs typeface="Times New Roman" pitchFamily="18" charset="0"/>
              </a:rPr>
              <a:t>тыс. руб.</a:t>
            </a:r>
          </a:p>
        </p:txBody>
      </p:sp>
      <p:sp>
        <p:nvSpPr>
          <p:cNvPr id="26" name="TextBox 3"/>
          <p:cNvSpPr txBox="1"/>
          <p:nvPr/>
        </p:nvSpPr>
        <p:spPr>
          <a:xfrm>
            <a:off x="6781800" y="685800"/>
            <a:ext cx="23622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с учетом </a:t>
            </a:r>
          </a:p>
          <a:p>
            <a:pPr algn="ctr"/>
            <a:r>
              <a:rPr lang="ru-RU" dirty="0" smtClean="0">
                <a:cs typeface="Times New Roman" pitchFamily="18" charset="0"/>
              </a:rPr>
              <a:t> принятых изменений</a:t>
            </a:r>
            <a:endParaRPr lang="ru-RU" dirty="0">
              <a:cs typeface="Times New Roman" pitchFamily="18" charset="0"/>
            </a:endParaRPr>
          </a:p>
        </p:txBody>
      </p:sp>
      <p:sp>
        <p:nvSpPr>
          <p:cNvPr id="27" name="TextBox 26"/>
          <p:cNvSpPr txBox="1"/>
          <p:nvPr/>
        </p:nvSpPr>
        <p:spPr>
          <a:xfrm>
            <a:off x="5257800" y="838200"/>
            <a:ext cx="1447800" cy="369332"/>
          </a:xfrm>
          <a:prstGeom prst="rect">
            <a:avLst/>
          </a:prstGeom>
          <a:noFill/>
        </p:spPr>
        <p:txBody>
          <a:bodyPr wrap="square" rtlCol="0">
            <a:spAutoFit/>
          </a:bodyPr>
          <a:lstStyle/>
          <a:p>
            <a:pPr algn="ctr"/>
            <a:r>
              <a:rPr lang="ru-RU" dirty="0" smtClean="0">
                <a:cs typeface="Times New Roman" pitchFamily="18" charset="0"/>
              </a:rPr>
              <a:t>отклонение</a:t>
            </a:r>
            <a:endParaRPr lang="ru-RU" dirty="0">
              <a:cs typeface="Times New Roman" pitchFamily="18" charset="0"/>
            </a:endParaRPr>
          </a:p>
        </p:txBody>
      </p:sp>
      <p:sp>
        <p:nvSpPr>
          <p:cNvPr id="28" name="TextBox 27"/>
          <p:cNvSpPr txBox="1"/>
          <p:nvPr/>
        </p:nvSpPr>
        <p:spPr>
          <a:xfrm>
            <a:off x="1905000" y="228600"/>
            <a:ext cx="4349076" cy="369332"/>
          </a:xfrm>
          <a:prstGeom prst="rect">
            <a:avLst/>
          </a:prstGeom>
          <a:noFill/>
        </p:spPr>
        <p:txBody>
          <a:bodyPr wrap="none" rtlCol="0">
            <a:spAutoFit/>
          </a:bodyPr>
          <a:lstStyle/>
          <a:p>
            <a:pPr algn="ctr"/>
            <a:r>
              <a:rPr lang="ru-RU" b="1" dirty="0" smtClean="0">
                <a:cs typeface="Times New Roman" pitchFamily="18" charset="0"/>
              </a:rPr>
              <a:t>ОСНОВНЫЕ ХАРАКТЕРИСТИКИ БЮДЖЕТА:</a:t>
            </a:r>
            <a:endParaRPr lang="ru-RU" b="1" dirty="0">
              <a:cs typeface="Times New Roman" pitchFamily="18" charset="0"/>
            </a:endParaRPr>
          </a:p>
        </p:txBody>
      </p:sp>
      <p:sp>
        <p:nvSpPr>
          <p:cNvPr id="22" name="TextBox 2"/>
          <p:cNvSpPr txBox="1"/>
          <p:nvPr/>
        </p:nvSpPr>
        <p:spPr>
          <a:xfrm>
            <a:off x="2514600" y="838200"/>
            <a:ext cx="21336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утвержденный бюджет</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9474</TotalTime>
  <Words>567</Words>
  <PresentationFormat>Экран (4:3)</PresentationFormat>
  <Paragraphs>74</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Office Theme</vt:lpstr>
      <vt:lpstr>Слайд 1</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СУФД</dc:creator>
  <cp:lastModifiedBy>Пользователь Windows</cp:lastModifiedBy>
  <cp:revision>585</cp:revision>
  <dcterms:created xsi:type="dcterms:W3CDTF">2017-08-15T11:56:06Z</dcterms:created>
  <dcterms:modified xsi:type="dcterms:W3CDTF">2021-01-28T12:21:39Z</dcterms:modified>
</cp:coreProperties>
</file>