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5" r:id="rId2"/>
    <p:sldId id="300" r:id="rId3"/>
    <p:sldId id="303" r:id="rId4"/>
    <p:sldId id="301" r:id="rId5"/>
    <p:sldId id="307" r:id="rId6"/>
    <p:sldId id="298" r:id="rId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7C8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2244"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799BB-8852-4B4A-8776-6E7E48B99DC0}" type="datetimeFigureOut">
              <a:rPr lang="ru-RU" smtClean="0"/>
              <a:pPr/>
              <a:t>28.01.2021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E1F58-664D-484F-B1E3-1000CA54183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50000">
              <a:schemeClr val="accent4">
                <a:lumMod val="20000"/>
                <a:lumOff val="80000"/>
              </a:schemeClr>
            </a:gs>
            <a:gs pos="100000">
              <a:schemeClr val="accent5">
                <a:lumMod val="40000"/>
                <a:lumOff val="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295400"/>
            <a:ext cx="9144000" cy="2677656"/>
          </a:xfrm>
          <a:prstGeom prst="rect">
            <a:avLst/>
          </a:prstGeom>
          <a:noFill/>
        </p:spPr>
        <p:txBody>
          <a:bodyPr wrap="square" rtlCol="0">
            <a:spAutoFit/>
          </a:bodyPr>
          <a:lstStyle/>
          <a:p>
            <a:pPr algn="ctr"/>
            <a:r>
              <a:rPr lang="ru-RU" sz="2400" b="1" i="1" dirty="0" smtClean="0">
                <a:solidFill>
                  <a:srgbClr val="FF0000"/>
                </a:solidFill>
                <a:latin typeface="Times New Roman" pitchFamily="18" charset="0"/>
                <a:cs typeface="Times New Roman" pitchFamily="18" charset="0"/>
              </a:rPr>
              <a:t>Решение Совета Курского муниципального округа Ставропольского края № </a:t>
            </a:r>
            <a:r>
              <a:rPr lang="ru-RU" sz="2400" b="1" i="1" dirty="0" smtClean="0">
                <a:solidFill>
                  <a:srgbClr val="FF0000"/>
                </a:solidFill>
                <a:latin typeface="Times New Roman" pitchFamily="18" charset="0"/>
                <a:cs typeface="Times New Roman" pitchFamily="18" charset="0"/>
              </a:rPr>
              <a:t>76 </a:t>
            </a:r>
            <a:r>
              <a:rPr lang="ru-RU" sz="2400" b="1" i="1" dirty="0" smtClean="0">
                <a:solidFill>
                  <a:srgbClr val="FF0000"/>
                </a:solidFill>
                <a:latin typeface="Times New Roman" pitchFamily="18" charset="0"/>
                <a:cs typeface="Times New Roman" pitchFamily="18" charset="0"/>
              </a:rPr>
              <a:t>от </a:t>
            </a:r>
            <a:r>
              <a:rPr lang="ru-RU" sz="2400" b="1" i="1" dirty="0" smtClean="0">
                <a:solidFill>
                  <a:srgbClr val="FF0000"/>
                </a:solidFill>
                <a:latin typeface="Times New Roman" pitchFamily="18" charset="0"/>
                <a:cs typeface="Times New Roman" pitchFamily="18" charset="0"/>
              </a:rPr>
              <a:t>10 декабря 2020 </a:t>
            </a:r>
            <a:r>
              <a:rPr lang="ru-RU" sz="2400" b="1" i="1" dirty="0" smtClean="0">
                <a:solidFill>
                  <a:srgbClr val="FF0000"/>
                </a:solidFill>
                <a:latin typeface="Times New Roman" pitchFamily="18" charset="0"/>
                <a:cs typeface="Times New Roman" pitchFamily="18" charset="0"/>
              </a:rPr>
              <a:t>г.</a:t>
            </a:r>
          </a:p>
          <a:p>
            <a:pPr algn="ctr"/>
            <a:r>
              <a:rPr lang="ru-RU" sz="2400" b="1" i="1" dirty="0" smtClean="0">
                <a:solidFill>
                  <a:srgbClr val="FF0000"/>
                </a:solidFill>
                <a:latin typeface="Times New Roman" pitchFamily="18" charset="0"/>
                <a:cs typeface="Times New Roman" pitchFamily="18" charset="0"/>
              </a:rPr>
              <a:t>«О внесении изменений в решение совета Курского муниципального района Ставропольского края </a:t>
            </a:r>
          </a:p>
          <a:p>
            <a:pPr algn="ctr"/>
            <a:r>
              <a:rPr lang="ru-RU" sz="2400" b="1" i="1" dirty="0" smtClean="0">
                <a:solidFill>
                  <a:srgbClr val="FF0000"/>
                </a:solidFill>
                <a:latin typeface="Times New Roman" pitchFamily="18" charset="0"/>
                <a:cs typeface="Times New Roman" pitchFamily="18" charset="0"/>
              </a:rPr>
              <a:t>от 05 декабря 2019 г. № 170 «О бюджете Курского муниципального района Ставропольского края на 2020 год и плановый период 2021 и 2022 годов» </a:t>
            </a:r>
          </a:p>
        </p:txBody>
      </p:sp>
      <p:pic>
        <p:nvPicPr>
          <p:cNvPr id="1027" name="Picture 3" descr="C:\Users\СУФД\Desktop\2453456\Flag_of_Kursky_rayon_(Stavropol_krai).png"/>
          <p:cNvPicPr>
            <a:picLocks noChangeAspect="1" noChangeArrowheads="1"/>
          </p:cNvPicPr>
          <p:nvPr/>
        </p:nvPicPr>
        <p:blipFill>
          <a:blip r:embed="rId2" cstate="print"/>
          <a:srcRect/>
          <a:stretch>
            <a:fillRect/>
          </a:stretch>
        </p:blipFill>
        <p:spPr bwMode="auto">
          <a:xfrm>
            <a:off x="7931727" y="0"/>
            <a:ext cx="1212273" cy="1066800"/>
          </a:xfrm>
          <a:prstGeom prst="rect">
            <a:avLst/>
          </a:prstGeom>
          <a:ln>
            <a:noFill/>
          </a:ln>
          <a:effectLst>
            <a:outerShdw blurRad="292100" dist="139700" dir="2700000" algn="tl" rotWithShape="0">
              <a:srgbClr val="333333">
                <a:alpha val="65000"/>
              </a:srgbClr>
            </a:outerShdw>
          </a:effectLst>
        </p:spPr>
      </p:pic>
      <p:pic>
        <p:nvPicPr>
          <p:cNvPr id="7170" name="Picture 2" descr="https://blog.webarty.ru/images/uluchshenie-povedencheskih-faktorov.png"/>
          <p:cNvPicPr>
            <a:picLocks noChangeAspect="1" noChangeArrowheads="1"/>
          </p:cNvPicPr>
          <p:nvPr/>
        </p:nvPicPr>
        <p:blipFill>
          <a:blip r:embed="rId3"/>
          <a:srcRect/>
          <a:stretch>
            <a:fillRect/>
          </a:stretch>
        </p:blipFill>
        <p:spPr bwMode="auto">
          <a:xfrm>
            <a:off x="0" y="4191000"/>
            <a:ext cx="9144000" cy="2667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143000"/>
            <a:ext cx="184731" cy="369332"/>
          </a:xfrm>
          <a:prstGeom prst="rect">
            <a:avLst/>
          </a:prstGeom>
          <a:noFill/>
        </p:spPr>
        <p:txBody>
          <a:bodyPr wrap="none" rtlCol="0">
            <a:spAutoFit/>
          </a:bodyPr>
          <a:lstStyle/>
          <a:p>
            <a:endParaRPr lang="ru-RU" dirty="0"/>
          </a:p>
        </p:txBody>
      </p:sp>
      <p:sp>
        <p:nvSpPr>
          <p:cNvPr id="3" name="Прямоугольник 2"/>
          <p:cNvSpPr/>
          <p:nvPr/>
        </p:nvSpPr>
        <p:spPr>
          <a:xfrm>
            <a:off x="152400" y="152400"/>
            <a:ext cx="8686800" cy="1600438"/>
          </a:xfrm>
          <a:prstGeom prst="rect">
            <a:avLst/>
          </a:prstGeom>
        </p:spPr>
        <p:txBody>
          <a:bodyPr wrap="square">
            <a:spAutoFit/>
          </a:bodyPr>
          <a:lstStyle/>
          <a:p>
            <a:pPr marL="3175" indent="19050" algn="just"/>
            <a:r>
              <a:rPr lang="ru-RU" sz="1400" b="1" dirty="0" smtClean="0"/>
              <a:t>     1. </a:t>
            </a:r>
            <a:r>
              <a:rPr lang="ru-RU" sz="1400" dirty="0" smtClean="0"/>
              <a:t>На основании Закона Ставропольского края от 01 декабря 2020 г. № 129-кз «О внесении изменений в Закон Ставропольского края «О бюджете Ставропольского края на 2020 год и плановый период 2021 и 2022 годов» и уведомлениями, поступившими от министерства труда и социальной защиты населения Ставропольского края, министерства сельского хозяйства Ставропольского края, министерства образования Ставропольского края, </a:t>
            </a:r>
            <a:endParaRPr lang="ru-RU" sz="1400" dirty="0" smtClean="0"/>
          </a:p>
          <a:p>
            <a:pPr marL="3175" indent="19050" algn="just"/>
            <a:endParaRPr lang="ru-RU" sz="1400" dirty="0" smtClean="0"/>
          </a:p>
          <a:p>
            <a:pPr marL="3175" indent="19050" algn="just"/>
            <a:endParaRPr lang="ru-RU" sz="1400" dirty="0"/>
          </a:p>
        </p:txBody>
      </p:sp>
      <p:sp>
        <p:nvSpPr>
          <p:cNvPr id="4" name="TextBox 3"/>
          <p:cNvSpPr txBox="1"/>
          <p:nvPr/>
        </p:nvSpPr>
        <p:spPr>
          <a:xfrm>
            <a:off x="152400" y="1295400"/>
            <a:ext cx="8610600" cy="369332"/>
          </a:xfrm>
          <a:prstGeom prst="rect">
            <a:avLst/>
          </a:prstGeom>
          <a:gradFill>
            <a:gsLst>
              <a:gs pos="0">
                <a:srgbClr val="FFFFFF"/>
              </a:gs>
              <a:gs pos="50000">
                <a:srgbClr val="92D050"/>
              </a:gs>
              <a:gs pos="100000">
                <a:srgbClr val="00B050"/>
              </a:gs>
            </a:gsLst>
            <a:path path="rect">
              <a:fillToRect l="100000" t="100000"/>
            </a:path>
          </a:gradFill>
        </p:spPr>
        <p:txBody>
          <a:bodyPr wrap="square" rtlCol="0">
            <a:spAutoFit/>
          </a:bodyPr>
          <a:lstStyle/>
          <a:p>
            <a:pPr algn="ctr"/>
            <a:r>
              <a:rPr lang="ru-RU" dirty="0" smtClean="0">
                <a:latin typeface="Calibri" pitchFamily="34" charset="0"/>
                <a:cs typeface="Calibri" pitchFamily="34" charset="0"/>
              </a:rPr>
              <a:t>увеличены бюджетные ассигнования на следующие мероприятия:</a:t>
            </a:r>
            <a:endParaRPr lang="ru-RU" dirty="0">
              <a:latin typeface="Calibri" pitchFamily="34" charset="0"/>
              <a:cs typeface="Calibri" pitchFamily="34" charset="0"/>
            </a:endParaRPr>
          </a:p>
        </p:txBody>
      </p:sp>
      <p:sp>
        <p:nvSpPr>
          <p:cNvPr id="5" name="Прямоугольник 4"/>
          <p:cNvSpPr/>
          <p:nvPr/>
        </p:nvSpPr>
        <p:spPr>
          <a:xfrm>
            <a:off x="152400" y="1676400"/>
            <a:ext cx="7162800" cy="5262979"/>
          </a:xfrm>
          <a:prstGeom prst="rect">
            <a:avLst/>
          </a:prstGeom>
        </p:spPr>
        <p:txBody>
          <a:bodyPr wrap="square">
            <a:spAutoFit/>
          </a:bodyPr>
          <a:lstStyle/>
          <a:p>
            <a:pPr algn="just"/>
            <a:r>
              <a:rPr lang="ru-RU" sz="1400" dirty="0" smtClean="0"/>
              <a:t>       </a:t>
            </a:r>
            <a:r>
              <a:rPr lang="ru-RU" sz="1400" dirty="0" smtClean="0"/>
              <a:t>выплаты на детей в возрасте от трех до семи лет включительно – </a:t>
            </a:r>
            <a:r>
              <a:rPr lang="ru-RU" sz="1400" b="1" dirty="0" smtClean="0"/>
              <a:t>37 324,79 </a:t>
            </a:r>
            <a:r>
              <a:rPr lang="ru-RU" sz="1400" dirty="0" smtClean="0"/>
              <a:t>тыс. рублей;</a:t>
            </a:r>
          </a:p>
          <a:p>
            <a:pPr algn="just"/>
            <a:r>
              <a:rPr lang="ru-RU" sz="1400" dirty="0" smtClean="0"/>
              <a:t>      выплата </a:t>
            </a:r>
            <a:r>
              <a:rPr lang="ru-RU" sz="1400" dirty="0" smtClean="0"/>
              <a:t>ежемесячной денежной компенсации на каждого ребенка в возрасте до 18 лет многодетным семьям) – </a:t>
            </a:r>
            <a:r>
              <a:rPr lang="ru-RU" sz="1400" b="1" dirty="0" smtClean="0"/>
              <a:t>3 917,81 </a:t>
            </a:r>
            <a:r>
              <a:rPr lang="ru-RU" sz="1400" dirty="0" smtClean="0"/>
              <a:t>тыс. рублей;</a:t>
            </a:r>
          </a:p>
          <a:p>
            <a:pPr algn="just"/>
            <a:r>
              <a:rPr lang="ru-RU" sz="1400" dirty="0" smtClean="0"/>
              <a:t>     выплата </a:t>
            </a:r>
            <a:r>
              <a:rPr lang="ru-RU" sz="1400" dirty="0" smtClean="0"/>
              <a:t>пособия на ребенка </a:t>
            </a:r>
            <a:r>
              <a:rPr lang="ru-RU" sz="1400" b="1" dirty="0" smtClean="0"/>
              <a:t>- 4 257,34 </a:t>
            </a:r>
            <a:r>
              <a:rPr lang="ru-RU" sz="1400" dirty="0" smtClean="0"/>
              <a:t>тыс. рублей;</a:t>
            </a:r>
          </a:p>
          <a:p>
            <a:pPr algn="just"/>
            <a:r>
              <a:rPr lang="ru-RU" sz="1400" dirty="0" smtClean="0"/>
              <a:t>     осуществление </a:t>
            </a:r>
            <a:r>
              <a:rPr lang="ru-RU" sz="1400" dirty="0" smtClean="0"/>
              <a:t>отдельных государственных полномочий по социальной защите отдельных категорий граждан – </a:t>
            </a:r>
            <a:r>
              <a:rPr lang="ru-RU" sz="1400" b="1" dirty="0" smtClean="0"/>
              <a:t>3 225,89 </a:t>
            </a:r>
            <a:r>
              <a:rPr lang="ru-RU" sz="1400" dirty="0" smtClean="0"/>
              <a:t>тыс. рублей;</a:t>
            </a:r>
          </a:p>
          <a:p>
            <a:pPr algn="just"/>
            <a:r>
              <a:rPr lang="ru-RU" sz="1400" dirty="0" smtClean="0"/>
              <a:t>     осуществление </a:t>
            </a:r>
            <a:r>
              <a:rPr lang="ru-RU" sz="1400" dirty="0" smtClean="0"/>
              <a:t>ежемесячной выплаты в связи с рождением (усыновлением) первого ребенка – </a:t>
            </a:r>
            <a:r>
              <a:rPr lang="ru-RU" sz="1400" b="1" dirty="0" smtClean="0"/>
              <a:t>7 906,77 </a:t>
            </a:r>
            <a:r>
              <a:rPr lang="ru-RU" sz="1400" dirty="0" smtClean="0"/>
              <a:t>тыс. рублей;</a:t>
            </a:r>
          </a:p>
          <a:p>
            <a:pPr algn="just"/>
            <a:r>
              <a:rPr lang="ru-RU" sz="1400" dirty="0" smtClean="0"/>
              <a:t>     предоставление </a:t>
            </a:r>
            <a:r>
              <a:rPr lang="ru-RU" sz="1400" dirty="0" smtClean="0"/>
              <a:t>государственной социальной помощи малоимущим семьям, </a:t>
            </a:r>
            <a:r>
              <a:rPr lang="ru-RU" sz="1400" dirty="0" smtClean="0"/>
              <a:t>     </a:t>
            </a:r>
          </a:p>
          <a:p>
            <a:pPr algn="just"/>
            <a:r>
              <a:rPr lang="ru-RU" sz="1400" dirty="0" smtClean="0"/>
              <a:t> </a:t>
            </a:r>
            <a:r>
              <a:rPr lang="ru-RU" sz="1400" dirty="0" smtClean="0"/>
              <a:t>    малоимущим </a:t>
            </a:r>
            <a:r>
              <a:rPr lang="ru-RU" sz="1400" dirty="0" smtClean="0"/>
              <a:t>одиноко проживающим гражданам - </a:t>
            </a:r>
            <a:r>
              <a:rPr lang="ru-RU" sz="1400" b="1" dirty="0" smtClean="0"/>
              <a:t>151,82</a:t>
            </a:r>
            <a:r>
              <a:rPr lang="ru-RU" sz="1400" dirty="0" smtClean="0"/>
              <a:t> тыс. рублей;</a:t>
            </a:r>
          </a:p>
          <a:p>
            <a:pPr algn="just"/>
            <a:r>
              <a:rPr lang="ru-RU" sz="1400" dirty="0" smtClean="0"/>
              <a:t>      ежемесячная </a:t>
            </a:r>
            <a:r>
              <a:rPr lang="ru-RU" sz="1400" dirty="0" smtClean="0"/>
              <a:t>денежная выплата, назначаемая в случае рождения третьего ребенка или последующих детей до достижения ребенком возраста трех лет – </a:t>
            </a:r>
            <a:r>
              <a:rPr lang="ru-RU" sz="1400" b="1" dirty="0" smtClean="0"/>
              <a:t>4 009,98 </a:t>
            </a:r>
            <a:r>
              <a:rPr lang="ru-RU" sz="1400" dirty="0" smtClean="0"/>
              <a:t>тыс. рублей;</a:t>
            </a:r>
          </a:p>
          <a:p>
            <a:pPr algn="just"/>
            <a:r>
              <a:rPr lang="ru-RU" sz="1400" dirty="0" smtClean="0"/>
              <a:t>      предоставление </a:t>
            </a:r>
            <a:r>
              <a:rPr lang="ru-RU" sz="1400" dirty="0" smtClean="0"/>
              <a:t>мер социальной поддержки по оплате жилых помещений, отопления и освещения педагогическим работникам муниципальных образовательных организаций, проживающим и работающим в сельских населенных пунктах, рабочих поселках (</a:t>
            </a:r>
            <a:r>
              <a:rPr lang="ru-RU" sz="1400" dirty="0" err="1" smtClean="0"/>
              <a:t>поселках</a:t>
            </a:r>
            <a:r>
              <a:rPr lang="ru-RU" sz="1400" dirty="0" smtClean="0"/>
              <a:t> городского типа) - </a:t>
            </a:r>
            <a:r>
              <a:rPr lang="ru-RU" sz="1400" b="1" dirty="0" smtClean="0"/>
              <a:t>6,09</a:t>
            </a:r>
            <a:r>
              <a:rPr lang="ru-RU" sz="1400" dirty="0" smtClean="0"/>
              <a:t> тыс. рублей;</a:t>
            </a:r>
          </a:p>
          <a:p>
            <a:pPr algn="just"/>
            <a:r>
              <a:rPr lang="ru-RU" sz="1400" dirty="0" smtClean="0"/>
              <a:t>      обеспечение </a:t>
            </a:r>
            <a:r>
              <a:rPr lang="ru-RU" sz="1400" dirty="0" smtClean="0"/>
              <a:t>государственных гарантий реализации прав на получение общедоступного и бесплатного начального общего, основного общего, среднего общего образования в муниципальных общеобразовательных организациях, а также обеспечение дополнительного образования детей в муниципальных общеобразовательных организациях и на финансовое обеспечение получения начального общего, основного общего, среднего общего образования в частных общеобразовательных организациях) – </a:t>
            </a:r>
            <a:r>
              <a:rPr lang="ru-RU" sz="1400" b="1" dirty="0" smtClean="0"/>
              <a:t>61,65</a:t>
            </a:r>
            <a:r>
              <a:rPr lang="ru-RU" sz="1400" dirty="0" smtClean="0"/>
              <a:t> тыс. рублей.</a:t>
            </a:r>
          </a:p>
          <a:p>
            <a:pPr algn="just"/>
            <a:endParaRPr lang="ru-RU" sz="1400" dirty="0"/>
          </a:p>
        </p:txBody>
      </p:sp>
      <p:pic>
        <p:nvPicPr>
          <p:cNvPr id="6146" name="Picture 2" descr="https://i.ytimg.com/vi/qgMPkPzwSwQ/maxresdefault.jpg"/>
          <p:cNvPicPr>
            <a:picLocks noChangeAspect="1" noChangeArrowheads="1"/>
          </p:cNvPicPr>
          <p:nvPr/>
        </p:nvPicPr>
        <p:blipFill>
          <a:blip r:embed="rId2" cstate="print"/>
          <a:srcRect/>
          <a:stretch>
            <a:fillRect/>
          </a:stretch>
        </p:blipFill>
        <p:spPr bwMode="auto">
          <a:xfrm>
            <a:off x="7162800" y="3276600"/>
            <a:ext cx="1981200" cy="1398389"/>
          </a:xfrm>
          <a:prstGeom prst="rect">
            <a:avLst/>
          </a:prstGeom>
          <a:ln>
            <a:noFill/>
          </a:ln>
          <a:effectLst>
            <a:softEdge rad="112500"/>
          </a:effectLst>
        </p:spPr>
      </p:pic>
      <p:pic>
        <p:nvPicPr>
          <p:cNvPr id="6148" name="Picture 4" descr="https://im0-tub-ru.yandex.net/i?id=59ed10f4bef84ec4fc40db885abbef60-l&amp;ref=rim&amp;n=13&amp;w=1080&amp;h=809"/>
          <p:cNvPicPr>
            <a:picLocks noChangeAspect="1" noChangeArrowheads="1"/>
          </p:cNvPicPr>
          <p:nvPr/>
        </p:nvPicPr>
        <p:blipFill>
          <a:blip r:embed="rId3" cstate="print"/>
          <a:srcRect/>
          <a:stretch>
            <a:fillRect/>
          </a:stretch>
        </p:blipFill>
        <p:spPr bwMode="auto">
          <a:xfrm>
            <a:off x="7239000" y="1752600"/>
            <a:ext cx="1905000" cy="1369907"/>
          </a:xfrm>
          <a:prstGeom prst="rect">
            <a:avLst/>
          </a:prstGeom>
          <a:ln>
            <a:noFill/>
          </a:ln>
          <a:effectLst>
            <a:softEdge rad="112500"/>
          </a:effectLst>
        </p:spPr>
      </p:pic>
      <p:pic>
        <p:nvPicPr>
          <p:cNvPr id="6150" name="Picture 6" descr="https://pbs.twimg.com/media/DKAzeU6XkAER48A.jpg"/>
          <p:cNvPicPr>
            <a:picLocks noChangeAspect="1" noChangeArrowheads="1"/>
          </p:cNvPicPr>
          <p:nvPr/>
        </p:nvPicPr>
        <p:blipFill>
          <a:blip r:embed="rId4" cstate="print"/>
          <a:srcRect/>
          <a:stretch>
            <a:fillRect/>
          </a:stretch>
        </p:blipFill>
        <p:spPr bwMode="auto">
          <a:xfrm>
            <a:off x="7315200" y="5029200"/>
            <a:ext cx="1828800" cy="1219200"/>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143000"/>
            <a:ext cx="184731" cy="369332"/>
          </a:xfrm>
          <a:prstGeom prst="rect">
            <a:avLst/>
          </a:prstGeom>
          <a:noFill/>
        </p:spPr>
        <p:txBody>
          <a:bodyPr wrap="none" rtlCol="0">
            <a:spAutoFit/>
          </a:bodyPr>
          <a:lstStyle/>
          <a:p>
            <a:endParaRPr lang="ru-RU" dirty="0"/>
          </a:p>
        </p:txBody>
      </p:sp>
      <p:sp>
        <p:nvSpPr>
          <p:cNvPr id="3" name="Прямоугольник 2"/>
          <p:cNvSpPr/>
          <p:nvPr/>
        </p:nvSpPr>
        <p:spPr>
          <a:xfrm>
            <a:off x="152400" y="152400"/>
            <a:ext cx="533400" cy="307777"/>
          </a:xfrm>
          <a:prstGeom prst="rect">
            <a:avLst/>
          </a:prstGeom>
        </p:spPr>
        <p:txBody>
          <a:bodyPr wrap="square">
            <a:spAutoFit/>
          </a:bodyPr>
          <a:lstStyle/>
          <a:p>
            <a:pPr marL="342900" indent="-342900" algn="just"/>
            <a:r>
              <a:rPr lang="ru-RU" sz="1400" dirty="0" smtClean="0"/>
              <a:t>             </a:t>
            </a:r>
            <a:endParaRPr lang="ru-RU" sz="1400" dirty="0"/>
          </a:p>
        </p:txBody>
      </p:sp>
      <p:sp>
        <p:nvSpPr>
          <p:cNvPr id="8" name="TextBox 7"/>
          <p:cNvSpPr txBox="1"/>
          <p:nvPr/>
        </p:nvSpPr>
        <p:spPr>
          <a:xfrm>
            <a:off x="228600" y="609600"/>
            <a:ext cx="8686800" cy="4185761"/>
          </a:xfrm>
          <a:prstGeom prst="rect">
            <a:avLst/>
          </a:prstGeom>
          <a:noFill/>
        </p:spPr>
        <p:txBody>
          <a:bodyPr wrap="square" rtlCol="0">
            <a:spAutoFit/>
          </a:bodyPr>
          <a:lstStyle/>
          <a:p>
            <a:pPr algn="just"/>
            <a:r>
              <a:rPr lang="ru-RU" sz="1400" dirty="0" smtClean="0"/>
              <a:t>     компенсация </a:t>
            </a:r>
            <a:r>
              <a:rPr lang="ru-RU" sz="1400" dirty="0" smtClean="0"/>
              <a:t>отдельным категориям граждан оплаты взноса на капитальный ремонт общего имущества в многоквартирном доме – </a:t>
            </a:r>
            <a:r>
              <a:rPr lang="ru-RU" sz="1400" b="1" dirty="0" smtClean="0"/>
              <a:t>5,78</a:t>
            </a:r>
            <a:r>
              <a:rPr lang="ru-RU" sz="1400" dirty="0" smtClean="0"/>
              <a:t> тыс. рублей;</a:t>
            </a:r>
          </a:p>
          <a:p>
            <a:pPr algn="just"/>
            <a:r>
              <a:rPr lang="ru-RU" sz="1400" dirty="0" smtClean="0"/>
              <a:t>     выплата </a:t>
            </a:r>
            <a:r>
              <a:rPr lang="ru-RU" sz="1400" dirty="0" smtClean="0"/>
              <a:t>государственных пособий лицам, не подлежащим обязательному социальному страхованию на случай временной нетрудоспособности и в связи с материнством, и лицам, уволенным в связи с ликвидацией организаций (прекращением деятельности, полномочий физическими лицами) – </a:t>
            </a:r>
            <a:r>
              <a:rPr lang="ru-RU" sz="1400" b="1" dirty="0" smtClean="0"/>
              <a:t>7 270,00 </a:t>
            </a:r>
            <a:r>
              <a:rPr lang="ru-RU" sz="1400" dirty="0" smtClean="0"/>
              <a:t>тыс. рублей;</a:t>
            </a:r>
          </a:p>
          <a:p>
            <a:pPr algn="just"/>
            <a:r>
              <a:rPr lang="ru-RU" sz="1400" dirty="0" smtClean="0"/>
              <a:t>     оплата </a:t>
            </a:r>
            <a:r>
              <a:rPr lang="ru-RU" sz="1400" dirty="0" smtClean="0"/>
              <a:t>жилищно-коммунальных услуг отдельным категориям граждан – </a:t>
            </a:r>
            <a:r>
              <a:rPr lang="ru-RU" sz="1400" b="1" dirty="0" smtClean="0"/>
              <a:t>5 649,52 </a:t>
            </a:r>
            <a:r>
              <a:rPr lang="ru-RU" sz="1400" dirty="0" smtClean="0"/>
              <a:t>тыс. рублей;</a:t>
            </a:r>
          </a:p>
          <a:p>
            <a:pPr algn="just"/>
            <a:r>
              <a:rPr lang="ru-RU" sz="1400" dirty="0" smtClean="0"/>
              <a:t>     выплата </a:t>
            </a:r>
            <a:r>
              <a:rPr lang="ru-RU" sz="1400" dirty="0" smtClean="0"/>
              <a:t>инвалидам компенсаций страховых премий по договорам обязательного страхования гражданской ответственности владельцев транспортных средств – </a:t>
            </a:r>
            <a:r>
              <a:rPr lang="ru-RU" sz="1400" b="1" dirty="0" smtClean="0"/>
              <a:t>1,76</a:t>
            </a:r>
            <a:r>
              <a:rPr lang="ru-RU" sz="1400" dirty="0" smtClean="0"/>
              <a:t> тыс. рублей;</a:t>
            </a:r>
          </a:p>
          <a:p>
            <a:pPr algn="just"/>
            <a:r>
              <a:rPr lang="ru-RU" sz="1400" dirty="0" smtClean="0"/>
              <a:t> </a:t>
            </a:r>
            <a:r>
              <a:rPr lang="ru-RU" sz="1400" dirty="0" smtClean="0"/>
              <a:t>      стимулирование </a:t>
            </a:r>
            <a:r>
              <a:rPr lang="ru-RU" sz="1400" dirty="0" smtClean="0"/>
              <a:t>развития приоритетных </a:t>
            </a:r>
            <a:r>
              <a:rPr lang="ru-RU" sz="1400" dirty="0" err="1" smtClean="0"/>
              <a:t>подотраслей</a:t>
            </a:r>
            <a:r>
              <a:rPr lang="ru-RU" sz="1400" dirty="0" smtClean="0"/>
              <a:t> агропромышленного комплекса и развитие малых форм хозяйствования </a:t>
            </a:r>
            <a:r>
              <a:rPr lang="ru-RU" sz="1400" b="1" dirty="0" smtClean="0"/>
              <a:t>– 279,73 </a:t>
            </a:r>
            <a:r>
              <a:rPr lang="ru-RU" sz="1400" dirty="0" smtClean="0"/>
              <a:t>тыс. рублей;</a:t>
            </a:r>
          </a:p>
          <a:p>
            <a:pPr algn="just"/>
            <a:r>
              <a:rPr lang="ru-RU" sz="1400" dirty="0" smtClean="0"/>
              <a:t>     осуществление </a:t>
            </a:r>
            <a:r>
              <a:rPr lang="ru-RU" sz="1400" dirty="0" smtClean="0"/>
              <a:t>отдельных государственных полномочий по социальной поддержке семьи и детей – </a:t>
            </a:r>
            <a:r>
              <a:rPr lang="ru-RU" sz="1400" b="1" dirty="0" smtClean="0"/>
              <a:t>605,63</a:t>
            </a:r>
            <a:r>
              <a:rPr lang="ru-RU" sz="1400" dirty="0" smtClean="0"/>
              <a:t> тыс. рублей;</a:t>
            </a:r>
          </a:p>
          <a:p>
            <a:pPr algn="just"/>
            <a:r>
              <a:rPr lang="ru-RU" sz="1400" dirty="0" smtClean="0"/>
              <a:t>     проведение </a:t>
            </a:r>
            <a:r>
              <a:rPr lang="ru-RU" sz="1400" dirty="0" smtClean="0"/>
              <a:t>работ по замене оконных блоков в муниципальных образовательных организациях – </a:t>
            </a:r>
            <a:r>
              <a:rPr lang="ru-RU" sz="1400" b="1" dirty="0" smtClean="0"/>
              <a:t>132,17</a:t>
            </a:r>
            <a:r>
              <a:rPr lang="ru-RU" sz="1400" dirty="0" smtClean="0"/>
              <a:t> тыс. рублей;</a:t>
            </a:r>
          </a:p>
          <a:p>
            <a:pPr algn="just"/>
            <a:r>
              <a:rPr lang="ru-RU" sz="1400" dirty="0" smtClean="0"/>
              <a:t>      обеспечение </a:t>
            </a:r>
            <a:r>
              <a:rPr lang="ru-RU" sz="1400" dirty="0" smtClean="0"/>
              <a:t>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обеспечение получения дошкольного образования в частных дошкольных и частных общеобразовательных организациях – </a:t>
            </a:r>
            <a:r>
              <a:rPr lang="ru-RU" sz="1400" b="1" dirty="0" smtClean="0"/>
              <a:t>6 175,05 </a:t>
            </a:r>
            <a:r>
              <a:rPr lang="ru-RU" sz="1400" dirty="0" smtClean="0"/>
              <a:t>тыс. рублей.</a:t>
            </a:r>
          </a:p>
          <a:p>
            <a:pPr algn="just"/>
            <a:r>
              <a:rPr lang="ru-RU" sz="1400" dirty="0" smtClean="0"/>
              <a:t> </a:t>
            </a:r>
            <a:endParaRPr lang="ru-RU" sz="1400" dirty="0"/>
          </a:p>
        </p:txBody>
      </p:sp>
      <p:sp>
        <p:nvSpPr>
          <p:cNvPr id="9" name="TextBox 8"/>
          <p:cNvSpPr txBox="1"/>
          <p:nvPr/>
        </p:nvSpPr>
        <p:spPr>
          <a:xfrm>
            <a:off x="0" y="228600"/>
            <a:ext cx="8610600" cy="369332"/>
          </a:xfrm>
          <a:prstGeom prst="rect">
            <a:avLst/>
          </a:prstGeom>
          <a:gradFill>
            <a:gsLst>
              <a:gs pos="0">
                <a:srgbClr val="FFFFFF"/>
              </a:gs>
              <a:gs pos="50000">
                <a:srgbClr val="FF0000"/>
              </a:gs>
              <a:gs pos="100000">
                <a:srgbClr val="FF0000"/>
              </a:gs>
            </a:gsLst>
            <a:path path="rect">
              <a:fillToRect l="100000" t="100000"/>
            </a:path>
          </a:gradFill>
        </p:spPr>
        <p:txBody>
          <a:bodyPr wrap="square" rtlCol="0">
            <a:spAutoFit/>
          </a:bodyPr>
          <a:lstStyle/>
          <a:p>
            <a:pPr algn="ctr"/>
            <a:r>
              <a:rPr lang="ru-RU" dirty="0" smtClean="0">
                <a:latin typeface="Calibri" pitchFamily="34" charset="0"/>
                <a:cs typeface="Calibri" pitchFamily="34" charset="0"/>
              </a:rPr>
              <a:t>уменьшены </a:t>
            </a:r>
            <a:r>
              <a:rPr lang="ru-RU" dirty="0" smtClean="0">
                <a:latin typeface="Calibri" pitchFamily="34" charset="0"/>
                <a:cs typeface="Calibri" pitchFamily="34" charset="0"/>
              </a:rPr>
              <a:t>бюджетные ассигнования на следующие мероприятия:</a:t>
            </a:r>
            <a:endParaRPr lang="ru-RU" dirty="0">
              <a:latin typeface="Calibri" pitchFamily="34" charset="0"/>
              <a:cs typeface="Calibri" pitchFamily="34" charset="0"/>
            </a:endParaRPr>
          </a:p>
        </p:txBody>
      </p:sp>
      <p:pic>
        <p:nvPicPr>
          <p:cNvPr id="5122" name="Picture 2" descr="https://gazeta-kozelsk.ru/wp-content/uploads/2020/12/c4714ec686c3a9a72aa544a9178ea448.jpg"/>
          <p:cNvPicPr>
            <a:picLocks noChangeAspect="1" noChangeArrowheads="1"/>
          </p:cNvPicPr>
          <p:nvPr/>
        </p:nvPicPr>
        <p:blipFill>
          <a:blip r:embed="rId2" cstate="print"/>
          <a:srcRect/>
          <a:stretch>
            <a:fillRect/>
          </a:stretch>
        </p:blipFill>
        <p:spPr bwMode="auto">
          <a:xfrm>
            <a:off x="1447800" y="4724400"/>
            <a:ext cx="2276739" cy="1710400"/>
          </a:xfrm>
          <a:prstGeom prst="rect">
            <a:avLst/>
          </a:prstGeom>
          <a:ln>
            <a:noFill/>
          </a:ln>
          <a:effectLst>
            <a:softEdge rad="112500"/>
          </a:effectLst>
        </p:spPr>
      </p:pic>
      <p:pic>
        <p:nvPicPr>
          <p:cNvPr id="5124" name="Picture 4" descr="https://gtrkkursk.ru/sites/default/files/news/1108/preview-372935147.jpg"/>
          <p:cNvPicPr>
            <a:picLocks noChangeAspect="1" noChangeArrowheads="1"/>
          </p:cNvPicPr>
          <p:nvPr/>
        </p:nvPicPr>
        <p:blipFill>
          <a:blip r:embed="rId3" cstate="print"/>
          <a:srcRect/>
          <a:stretch>
            <a:fillRect/>
          </a:stretch>
        </p:blipFill>
        <p:spPr bwMode="auto">
          <a:xfrm>
            <a:off x="4724400" y="4724400"/>
            <a:ext cx="2209800" cy="1676400"/>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228600"/>
            <a:ext cx="8610600" cy="5909310"/>
          </a:xfrm>
          <a:prstGeom prst="rect">
            <a:avLst/>
          </a:prstGeom>
          <a:noFill/>
        </p:spPr>
        <p:txBody>
          <a:bodyPr wrap="square" rtlCol="0">
            <a:spAutoFit/>
          </a:bodyPr>
          <a:lstStyle/>
          <a:p>
            <a:pPr algn="just"/>
            <a:r>
              <a:rPr lang="ru-RU" sz="1400" dirty="0" smtClean="0"/>
              <a:t> </a:t>
            </a:r>
            <a:r>
              <a:rPr lang="ru-RU" sz="1400" dirty="0" smtClean="0"/>
              <a:t>      </a:t>
            </a:r>
            <a:r>
              <a:rPr lang="ru-RU" sz="1400" b="1" dirty="0" smtClean="0"/>
              <a:t>2</a:t>
            </a:r>
            <a:r>
              <a:rPr lang="ru-RU" sz="1400" b="1" dirty="0" smtClean="0"/>
              <a:t>. </a:t>
            </a:r>
            <a:r>
              <a:rPr lang="ru-RU" sz="1400" dirty="0" smtClean="0"/>
              <a:t>На основании распоряжения администрации Курского муниципального района Ставропольского края от 24 ноября 2020 г. № 271-р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района Ставропольского края»:</a:t>
            </a:r>
          </a:p>
          <a:p>
            <a:pPr algn="just"/>
            <a:r>
              <a:rPr lang="ru-RU" sz="1400" dirty="0" smtClean="0"/>
              <a:t>      2.1</a:t>
            </a:r>
            <a:r>
              <a:rPr lang="ru-RU" sz="1400" dirty="0" smtClean="0"/>
              <a:t>. П</a:t>
            </a:r>
            <a:r>
              <a:rPr lang="x-none" sz="1400" smtClean="0"/>
              <a:t>ерераспределить утвержденные бюджетные ассигнования, зарезервированные в бюджете Курского муниципального района Ставропольского края, администрации Курского муниципального района Ставропольского края на подраздел 0104 «Функционирование Правительства Российской Федерации, высших исполнительных органов государственной власти субъектов Российской Федерации, местных администраций» для выплаты среднемесячного заработка на период трудоустройства работникам в сумме 228631 (Двести двадцать восемь тысяч шестьсот тридцать один) рубль 89 </a:t>
            </a:r>
            <a:r>
              <a:rPr lang="x-none" sz="1400" smtClean="0"/>
              <a:t>копеек</a:t>
            </a:r>
            <a:r>
              <a:rPr lang="x-none" sz="1400" smtClean="0"/>
              <a:t>.</a:t>
            </a:r>
            <a:endParaRPr lang="ru-RU" sz="1400" dirty="0" smtClean="0"/>
          </a:p>
          <a:p>
            <a:pPr algn="just"/>
            <a:endParaRPr lang="ru-RU" sz="1400" dirty="0" smtClean="0"/>
          </a:p>
          <a:p>
            <a:pPr algn="just"/>
            <a:r>
              <a:rPr lang="ru-RU" sz="1400" dirty="0" smtClean="0"/>
              <a:t>      </a:t>
            </a:r>
            <a:r>
              <a:rPr lang="ru-RU" sz="1400" b="1" dirty="0" smtClean="0"/>
              <a:t>3</a:t>
            </a:r>
            <a:r>
              <a:rPr lang="ru-RU" sz="1400" b="1" dirty="0" smtClean="0"/>
              <a:t>. </a:t>
            </a:r>
            <a:r>
              <a:rPr lang="ru-RU" sz="1400" dirty="0" smtClean="0"/>
              <a:t>На основании распоряжения администрации Курского муниципального района Ставропольского края от 24 ноября 2020 г. № 272-р «О выделении денежных средств на выплату единовременного поощрения за безупречную и эффективную муниципальную службу </a:t>
            </a:r>
            <a:r>
              <a:rPr lang="ru-RU" sz="1400" dirty="0" err="1" smtClean="0"/>
              <a:t>Логвиновой</a:t>
            </a:r>
            <a:r>
              <a:rPr lang="ru-RU" sz="1400" dirty="0" smtClean="0"/>
              <a:t> Т.Н.»:</a:t>
            </a:r>
          </a:p>
          <a:p>
            <a:pPr algn="just"/>
            <a:r>
              <a:rPr lang="ru-RU" sz="1400" dirty="0" smtClean="0"/>
              <a:t>     3.1</a:t>
            </a:r>
            <a:r>
              <a:rPr lang="ru-RU" sz="1400" dirty="0" smtClean="0"/>
              <a:t>. В соответствии с Законом Ставропольского края от 24 декабря 2007 г.  № 78-кз «Об отдельных вопросах муниципальной службы в Ставропольском крае», в связи с выходом на страховую пенсию по старости </a:t>
            </a:r>
            <a:r>
              <a:rPr lang="ru-RU" sz="1400" dirty="0" err="1" smtClean="0"/>
              <a:t>Логвиновой</a:t>
            </a:r>
            <a:r>
              <a:rPr lang="ru-RU" sz="1400" dirty="0" smtClean="0"/>
              <a:t> Татьяны Николаевны, заместителя начальника отдела образования администрации Курского муниципального района Ставропольского края, и выплатой ей единовременного поощрения за безупречную и эффективную муниципальную службу в размере двадцати пяти ее должностных окладов - 301608 (Триста одна тысяча шестьсот восемь) рублей 30 копеек</a:t>
            </a:r>
            <a:r>
              <a:rPr lang="ru-RU" sz="1400" dirty="0" smtClean="0"/>
              <a:t>.</a:t>
            </a:r>
          </a:p>
          <a:p>
            <a:pPr algn="just"/>
            <a:endParaRPr lang="ru-RU" sz="1400" dirty="0" smtClean="0"/>
          </a:p>
          <a:p>
            <a:pPr algn="just"/>
            <a:r>
              <a:rPr lang="ru-RU" sz="1400" dirty="0" smtClean="0"/>
              <a:t>      </a:t>
            </a:r>
            <a:r>
              <a:rPr lang="ru-RU" sz="1400" b="1" dirty="0" smtClean="0"/>
              <a:t>4</a:t>
            </a:r>
            <a:r>
              <a:rPr lang="ru-RU" sz="1400" b="1" dirty="0" smtClean="0"/>
              <a:t>. </a:t>
            </a:r>
            <a:r>
              <a:rPr lang="ru-RU" sz="1400" dirty="0" smtClean="0"/>
              <a:t>В связи с проведением в 2020 году мероприятий по преобразованию муниципальных образований Ставропольского края в бюджет Курского муниципального района Ставропольского края поступили иные межбюджетные трансферты в сумме 2 725,54 тыс. рублей. </a:t>
            </a:r>
            <a:endParaRPr lang="ru-RU" sz="1400" dirty="0" smtClean="0"/>
          </a:p>
          <a:p>
            <a:pPr algn="just"/>
            <a:endParaRPr lang="ru-RU" sz="1400" dirty="0" smtClean="0"/>
          </a:p>
          <a:p>
            <a:pPr algn="just"/>
            <a:endParaRPr lang="ru-RU" sz="1400" dirty="0" smtClean="0"/>
          </a:p>
          <a:p>
            <a:pPr algn="just"/>
            <a:endParaRPr lang="ru-RU" sz="1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228600" y="152400"/>
            <a:ext cx="86868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1400" dirty="0" smtClean="0"/>
              <a:t>    </a:t>
            </a:r>
            <a:r>
              <a:rPr lang="ru-RU" sz="1400" b="1" dirty="0" smtClean="0"/>
              <a:t> 5. </a:t>
            </a:r>
            <a:r>
              <a:rPr lang="ru-RU" sz="1400" dirty="0" smtClean="0"/>
              <a:t>В связи с ухудшением макроэкономических показателей развития экономики и наличием рисков снижения в текущем финансовом году поступления от налоговых и неналоговых доходов, из бюджета Ставропольского края в бюджет Курского муниципального района Ставропольского края поступили дотации на поддержку мер по обеспечению сбалансированности бюджета в сумме 5 471,22 тыс. рублей. </a:t>
            </a:r>
          </a:p>
          <a:p>
            <a:pPr algn="just"/>
            <a:r>
              <a:rPr lang="ru-RU" sz="1400" dirty="0" smtClean="0"/>
              <a:t>     В связи с чем, в доходную часть внесены следующие изменения в сторону уменьшения: </a:t>
            </a:r>
          </a:p>
          <a:p>
            <a:pPr algn="just"/>
            <a:r>
              <a:rPr lang="ru-RU" sz="1400" dirty="0" smtClean="0"/>
              <a:t>по доходам, получаемым в виде арендной платы за земельные участки, государственная собственность на которые не разграничена и которые расположены в границах сельских поселений и межселенных территорий муниципальных районов, а также средств от продажи права на заключение договоров аренды указанных земельных участков – 2 488,26 тыс. рублей;</a:t>
            </a:r>
          </a:p>
          <a:p>
            <a:pPr algn="just"/>
            <a:r>
              <a:rPr lang="ru-RU" sz="1400" dirty="0" smtClean="0"/>
              <a:t>      по доходам от оказания платных услуг отделу образования администрации Курского муниципального района Ставропольского края - 2 407,23 тыс. рублей.</a:t>
            </a:r>
          </a:p>
          <a:p>
            <a:pPr algn="just"/>
            <a:r>
              <a:rPr lang="ru-RU" sz="1400" dirty="0" smtClean="0"/>
              <a:t> </a:t>
            </a:r>
          </a:p>
          <a:p>
            <a:pPr algn="just"/>
            <a:r>
              <a:rPr lang="ru-RU" sz="1400" dirty="0" smtClean="0"/>
              <a:t>      В расходную часть бюджета в сторону увеличения в раздел 0104 на выплату заработной платы начальникам территориальных отделов в сумме – 575,73 тыс. рублей.</a:t>
            </a:r>
          </a:p>
          <a:p>
            <a:pPr algn="just"/>
            <a:r>
              <a:rPr lang="ru-RU" sz="1400" dirty="0" smtClean="0"/>
              <a:t> </a:t>
            </a:r>
          </a:p>
          <a:p>
            <a:pPr algn="just"/>
            <a:r>
              <a:rPr lang="ru-RU" sz="1400" dirty="0" smtClean="0"/>
              <a:t>      </a:t>
            </a:r>
            <a:r>
              <a:rPr lang="ru-RU" sz="1400" b="1" dirty="0" smtClean="0"/>
              <a:t> 6. </a:t>
            </a:r>
            <a:r>
              <a:rPr lang="ru-RU" sz="1400" dirty="0" smtClean="0"/>
              <a:t>Учтены передвижки бюджетных средств, согласно поданным письмам главных распорядителей средств бюджета.</a:t>
            </a:r>
          </a:p>
          <a:p>
            <a:pPr algn="just"/>
            <a:endParaRPr lang="ru-RU" sz="1400" dirty="0" smtClean="0"/>
          </a:p>
          <a:p>
            <a:pPr algn="just"/>
            <a:r>
              <a:rPr lang="ru-RU" sz="1400" dirty="0" smtClean="0"/>
              <a:t>     </a:t>
            </a:r>
            <a:r>
              <a:rPr lang="ru-RU" sz="1400" b="1" dirty="0" smtClean="0"/>
              <a:t>7</a:t>
            </a:r>
            <a:r>
              <a:rPr lang="ru-RU" sz="1400" b="1" dirty="0" smtClean="0"/>
              <a:t>. </a:t>
            </a:r>
            <a:r>
              <a:rPr lang="ru-RU" sz="1400" dirty="0" smtClean="0"/>
              <a:t>Учтены возвраты субсидий прошлых лет, в связи, с чем: </a:t>
            </a:r>
          </a:p>
          <a:p>
            <a:pPr algn="just"/>
            <a:r>
              <a:rPr lang="ru-RU" sz="1400" dirty="0" smtClean="0"/>
              <a:t>доходная часть бюджета увеличилась на 44 020,13 тыс. рублей; </a:t>
            </a:r>
          </a:p>
          <a:p>
            <a:pPr algn="just"/>
            <a:r>
              <a:rPr lang="ru-RU" sz="1400" dirty="0" smtClean="0"/>
              <a:t>расходная часть увеличилась на </a:t>
            </a:r>
            <a:r>
              <a:rPr lang="ru-RU" sz="1400" dirty="0" smtClean="0"/>
              <a:t>44 043,77 тыс</a:t>
            </a:r>
            <a:r>
              <a:rPr lang="ru-RU" sz="1400" dirty="0" smtClean="0"/>
              <a:t>. рублей; </a:t>
            </a:r>
          </a:p>
          <a:p>
            <a:pPr algn="just"/>
            <a:r>
              <a:rPr lang="ru-RU" sz="1400" dirty="0" smtClean="0"/>
              <a:t>источники финансирования дефицита бюджета увеличились на 23,64 тыс. рублей за счет возврата остатков субсидий и субвенций прошлых лет (управление труда и социальной защиты населения администрации Курского муниципального района Ставропольского края).</a:t>
            </a:r>
          </a:p>
          <a:p>
            <a:pPr algn="just"/>
            <a:endParaRPr lang="ru-RU" sz="1400" dirty="0" smtClean="0"/>
          </a:p>
          <a:p>
            <a:pPr algn="just"/>
            <a:endParaRPr lang="ru-RU"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905000"/>
            <a:ext cx="2667000" cy="369332"/>
          </a:xfrm>
          <a:prstGeom prst="rect">
            <a:avLst/>
          </a:prstGeom>
          <a:noFill/>
        </p:spPr>
        <p:txBody>
          <a:bodyPr wrap="square" rtlCol="0">
            <a:spAutoFit/>
          </a:bodyPr>
          <a:lstStyle/>
          <a:p>
            <a:pPr algn="ctr"/>
            <a:r>
              <a:rPr lang="ru-RU" dirty="0" smtClean="0">
                <a:cs typeface="Times New Roman" pitchFamily="18" charset="0"/>
              </a:rPr>
              <a:t>Доходная часть бюджета</a:t>
            </a:r>
            <a:endParaRPr lang="ru-RU" dirty="0">
              <a:cs typeface="Times New Roman" pitchFamily="18" charset="0"/>
            </a:endParaRPr>
          </a:p>
        </p:txBody>
      </p:sp>
      <p:sp>
        <p:nvSpPr>
          <p:cNvPr id="4" name="TextBox 3"/>
          <p:cNvSpPr txBox="1"/>
          <p:nvPr/>
        </p:nvSpPr>
        <p:spPr>
          <a:xfrm>
            <a:off x="152400" y="3429000"/>
            <a:ext cx="2743200" cy="369332"/>
          </a:xfrm>
          <a:prstGeom prst="rect">
            <a:avLst/>
          </a:prstGeom>
          <a:noFill/>
        </p:spPr>
        <p:txBody>
          <a:bodyPr wrap="square" rtlCol="0">
            <a:spAutoFit/>
          </a:bodyPr>
          <a:lstStyle/>
          <a:p>
            <a:pPr algn="ctr"/>
            <a:r>
              <a:rPr lang="ru-RU" dirty="0" smtClean="0">
                <a:cs typeface="Times New Roman" pitchFamily="18" charset="0"/>
              </a:rPr>
              <a:t>Расходная часть бюджета</a:t>
            </a:r>
            <a:endParaRPr lang="ru-RU" dirty="0">
              <a:cs typeface="Times New Roman" pitchFamily="18" charset="0"/>
            </a:endParaRPr>
          </a:p>
        </p:txBody>
      </p:sp>
      <p:sp>
        <p:nvSpPr>
          <p:cNvPr id="6" name="TextBox 5"/>
          <p:cNvSpPr txBox="1"/>
          <p:nvPr/>
        </p:nvSpPr>
        <p:spPr>
          <a:xfrm>
            <a:off x="152400" y="4876800"/>
            <a:ext cx="2971800" cy="646331"/>
          </a:xfrm>
          <a:prstGeom prst="rect">
            <a:avLst/>
          </a:prstGeom>
          <a:noFill/>
        </p:spPr>
        <p:txBody>
          <a:bodyPr wrap="square" rtlCol="0">
            <a:spAutoFit/>
          </a:bodyPr>
          <a:lstStyle/>
          <a:p>
            <a:pPr algn="ctr"/>
            <a:r>
              <a:rPr lang="ru-RU" dirty="0" smtClean="0">
                <a:cs typeface="Times New Roman" pitchFamily="18" charset="0"/>
              </a:rPr>
              <a:t>Источники финансирования дефицита бюджета</a:t>
            </a:r>
            <a:endParaRPr lang="ru-RU" dirty="0">
              <a:cs typeface="Times New Roman" pitchFamily="18" charset="0"/>
            </a:endParaRPr>
          </a:p>
        </p:txBody>
      </p:sp>
      <p:sp>
        <p:nvSpPr>
          <p:cNvPr id="7" name="TextBox 6"/>
          <p:cNvSpPr txBox="1"/>
          <p:nvPr/>
        </p:nvSpPr>
        <p:spPr>
          <a:xfrm>
            <a:off x="5410200" y="1828800"/>
            <a:ext cx="1295400" cy="646331"/>
          </a:xfrm>
          <a:prstGeom prst="rect">
            <a:avLst/>
          </a:prstGeom>
          <a:noFill/>
        </p:spPr>
        <p:txBody>
          <a:bodyPr wrap="square" rtlCol="0">
            <a:spAutoFit/>
          </a:bodyPr>
          <a:lstStyle/>
          <a:p>
            <a:pPr algn="ctr"/>
            <a:r>
              <a:rPr lang="ru-RU" b="1" dirty="0" smtClean="0"/>
              <a:t>+ </a:t>
            </a:r>
            <a:r>
              <a:rPr lang="ru-RU" b="1" dirty="0" smtClean="0"/>
              <a:t>44 020,13 </a:t>
            </a:r>
            <a:r>
              <a:rPr lang="ru-RU" dirty="0" smtClean="0">
                <a:cs typeface="Times New Roman" pitchFamily="18" charset="0"/>
              </a:rPr>
              <a:t>тыс</a:t>
            </a:r>
            <a:r>
              <a:rPr lang="ru-RU" dirty="0" smtClean="0">
                <a:cs typeface="Times New Roman" pitchFamily="18" charset="0"/>
              </a:rPr>
              <a:t>. руб.</a:t>
            </a:r>
          </a:p>
        </p:txBody>
      </p:sp>
      <p:sp>
        <p:nvSpPr>
          <p:cNvPr id="8" name="TextBox 7"/>
          <p:cNvSpPr txBox="1"/>
          <p:nvPr/>
        </p:nvSpPr>
        <p:spPr>
          <a:xfrm>
            <a:off x="5410200" y="3352800"/>
            <a:ext cx="1295400" cy="646331"/>
          </a:xfrm>
          <a:prstGeom prst="rect">
            <a:avLst/>
          </a:prstGeom>
          <a:noFill/>
        </p:spPr>
        <p:txBody>
          <a:bodyPr wrap="square" rtlCol="0">
            <a:spAutoFit/>
          </a:bodyPr>
          <a:lstStyle/>
          <a:p>
            <a:pPr algn="ctr"/>
            <a:r>
              <a:rPr lang="ru-RU" b="1" dirty="0" smtClean="0"/>
              <a:t>+ </a:t>
            </a:r>
            <a:r>
              <a:rPr lang="ru-RU" b="1" dirty="0" smtClean="0"/>
              <a:t>44 043,77 </a:t>
            </a:r>
            <a:r>
              <a:rPr lang="ru-RU" dirty="0" smtClean="0">
                <a:cs typeface="Times New Roman" pitchFamily="18" charset="0"/>
              </a:rPr>
              <a:t>тыс</a:t>
            </a:r>
            <a:r>
              <a:rPr lang="ru-RU" dirty="0" smtClean="0">
                <a:cs typeface="Times New Roman" pitchFamily="18" charset="0"/>
              </a:rPr>
              <a:t>. руб.</a:t>
            </a:r>
            <a:endParaRPr lang="ru-RU" dirty="0">
              <a:cs typeface="Times New Roman" pitchFamily="18" charset="0"/>
            </a:endParaRPr>
          </a:p>
        </p:txBody>
      </p:sp>
      <p:sp>
        <p:nvSpPr>
          <p:cNvPr id="9" name="TextBox 8"/>
          <p:cNvSpPr txBox="1"/>
          <p:nvPr/>
        </p:nvSpPr>
        <p:spPr>
          <a:xfrm>
            <a:off x="5410200" y="4876800"/>
            <a:ext cx="1371600" cy="646331"/>
          </a:xfrm>
          <a:prstGeom prst="rect">
            <a:avLst/>
          </a:prstGeom>
          <a:noFill/>
        </p:spPr>
        <p:txBody>
          <a:bodyPr wrap="square" rtlCol="0">
            <a:spAutoFit/>
          </a:bodyPr>
          <a:lstStyle/>
          <a:p>
            <a:pPr algn="ctr"/>
            <a:r>
              <a:rPr lang="ru-RU" b="1" dirty="0" smtClean="0">
                <a:cs typeface="Times New Roman" pitchFamily="18" charset="0"/>
              </a:rPr>
              <a:t>+ </a:t>
            </a:r>
            <a:r>
              <a:rPr lang="ru-RU" b="1" dirty="0" smtClean="0"/>
              <a:t>23,64</a:t>
            </a:r>
            <a:endParaRPr lang="ru-RU" b="1" dirty="0" smtClean="0">
              <a:cs typeface="Times New Roman" pitchFamily="18" charset="0"/>
            </a:endParaRPr>
          </a:p>
          <a:p>
            <a:pPr algn="ctr"/>
            <a:r>
              <a:rPr lang="ru-RU" dirty="0" smtClean="0">
                <a:cs typeface="Times New Roman" pitchFamily="18" charset="0"/>
              </a:rPr>
              <a:t>тыс. руб.</a:t>
            </a:r>
            <a:endParaRPr lang="ru-RU" dirty="0">
              <a:cs typeface="Times New Roman" pitchFamily="18" charset="0"/>
            </a:endParaRPr>
          </a:p>
        </p:txBody>
      </p:sp>
      <p:sp>
        <p:nvSpPr>
          <p:cNvPr id="13" name="Стрелка вниз 12"/>
          <p:cNvSpPr/>
          <p:nvPr/>
        </p:nvSpPr>
        <p:spPr>
          <a:xfrm rot="10800000">
            <a:off x="4724400" y="46482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низ 13"/>
          <p:cNvSpPr/>
          <p:nvPr/>
        </p:nvSpPr>
        <p:spPr>
          <a:xfrm rot="10800000">
            <a:off x="4724400" y="15240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низ 14"/>
          <p:cNvSpPr/>
          <p:nvPr/>
        </p:nvSpPr>
        <p:spPr>
          <a:xfrm rot="10800000">
            <a:off x="4724400" y="31242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3048000" y="1828800"/>
            <a:ext cx="1447800" cy="646331"/>
          </a:xfrm>
          <a:prstGeom prst="rect">
            <a:avLst/>
          </a:prstGeom>
          <a:noFill/>
        </p:spPr>
        <p:txBody>
          <a:bodyPr wrap="square" rtlCol="0">
            <a:spAutoFit/>
          </a:bodyPr>
          <a:lstStyle/>
          <a:p>
            <a:pPr algn="ctr"/>
            <a:r>
              <a:rPr lang="ru-RU" b="1" dirty="0" smtClean="0">
                <a:cs typeface="Times New Roman" pitchFamily="18" charset="0"/>
              </a:rPr>
              <a:t>1 686 042,43</a:t>
            </a:r>
          </a:p>
          <a:p>
            <a:pPr algn="ctr"/>
            <a:r>
              <a:rPr lang="ru-RU" dirty="0" smtClean="0">
                <a:cs typeface="Times New Roman" pitchFamily="18" charset="0"/>
              </a:rPr>
              <a:t>тыс</a:t>
            </a:r>
            <a:r>
              <a:rPr lang="ru-RU" dirty="0" smtClean="0">
                <a:cs typeface="Times New Roman" pitchFamily="18" charset="0"/>
              </a:rPr>
              <a:t>. руб.</a:t>
            </a:r>
          </a:p>
        </p:txBody>
      </p:sp>
      <p:sp>
        <p:nvSpPr>
          <p:cNvPr id="17" name="TextBox 16"/>
          <p:cNvSpPr txBox="1"/>
          <p:nvPr/>
        </p:nvSpPr>
        <p:spPr>
          <a:xfrm>
            <a:off x="7086600" y="1828800"/>
            <a:ext cx="1752600" cy="646331"/>
          </a:xfrm>
          <a:prstGeom prst="rect">
            <a:avLst/>
          </a:prstGeom>
          <a:noFill/>
        </p:spPr>
        <p:txBody>
          <a:bodyPr wrap="square" rtlCol="0">
            <a:spAutoFit/>
          </a:bodyPr>
          <a:lstStyle/>
          <a:p>
            <a:pPr algn="ctr"/>
            <a:r>
              <a:rPr lang="ru-RU" b="1" dirty="0" smtClean="0">
                <a:cs typeface="Times New Roman" pitchFamily="18" charset="0"/>
              </a:rPr>
              <a:t>1 </a:t>
            </a:r>
            <a:r>
              <a:rPr lang="ru-RU" b="1" dirty="0" smtClean="0">
                <a:cs typeface="Times New Roman" pitchFamily="18" charset="0"/>
              </a:rPr>
              <a:t>730 062,56</a:t>
            </a:r>
            <a:endParaRPr lang="ru-RU" b="1" dirty="0" smtClean="0">
              <a:cs typeface="Times New Roman" pitchFamily="18" charset="0"/>
            </a:endParaRPr>
          </a:p>
          <a:p>
            <a:pPr algn="ctr"/>
            <a:r>
              <a:rPr lang="ru-RU" dirty="0" smtClean="0">
                <a:cs typeface="Times New Roman" pitchFamily="18" charset="0"/>
              </a:rPr>
              <a:t>тыс. руб.</a:t>
            </a:r>
          </a:p>
        </p:txBody>
      </p:sp>
      <p:sp>
        <p:nvSpPr>
          <p:cNvPr id="18" name="TextBox 17"/>
          <p:cNvSpPr txBox="1"/>
          <p:nvPr/>
        </p:nvSpPr>
        <p:spPr>
          <a:xfrm>
            <a:off x="3048000" y="3316069"/>
            <a:ext cx="1447800" cy="646331"/>
          </a:xfrm>
          <a:prstGeom prst="rect">
            <a:avLst/>
          </a:prstGeom>
          <a:noFill/>
        </p:spPr>
        <p:txBody>
          <a:bodyPr wrap="square" rtlCol="0">
            <a:spAutoFit/>
          </a:bodyPr>
          <a:lstStyle/>
          <a:p>
            <a:pPr algn="ctr"/>
            <a:r>
              <a:rPr lang="ru-RU" b="1" dirty="0" smtClean="0">
                <a:cs typeface="Times New Roman" pitchFamily="18" charset="0"/>
              </a:rPr>
              <a:t>1 718 854,31</a:t>
            </a:r>
          </a:p>
          <a:p>
            <a:pPr algn="ctr"/>
            <a:r>
              <a:rPr lang="ru-RU" dirty="0" smtClean="0">
                <a:cs typeface="Times New Roman" pitchFamily="18" charset="0"/>
              </a:rPr>
              <a:t>тыс</a:t>
            </a:r>
            <a:r>
              <a:rPr lang="ru-RU" dirty="0" smtClean="0">
                <a:cs typeface="Times New Roman" pitchFamily="18" charset="0"/>
              </a:rPr>
              <a:t>. руб.</a:t>
            </a:r>
          </a:p>
        </p:txBody>
      </p:sp>
      <p:sp>
        <p:nvSpPr>
          <p:cNvPr id="19" name="TextBox 18"/>
          <p:cNvSpPr txBox="1"/>
          <p:nvPr/>
        </p:nvSpPr>
        <p:spPr>
          <a:xfrm>
            <a:off x="7239000" y="3352800"/>
            <a:ext cx="1447800" cy="646331"/>
          </a:xfrm>
          <a:prstGeom prst="rect">
            <a:avLst/>
          </a:prstGeom>
          <a:noFill/>
        </p:spPr>
        <p:txBody>
          <a:bodyPr wrap="square" rtlCol="0">
            <a:spAutoFit/>
          </a:bodyPr>
          <a:lstStyle/>
          <a:p>
            <a:pPr algn="ctr"/>
            <a:r>
              <a:rPr lang="ru-RU" b="1" dirty="0" smtClean="0">
                <a:cs typeface="Times New Roman" pitchFamily="18" charset="0"/>
              </a:rPr>
              <a:t>1 </a:t>
            </a:r>
            <a:r>
              <a:rPr lang="ru-RU" b="1" dirty="0" smtClean="0">
                <a:cs typeface="Times New Roman" pitchFamily="18" charset="0"/>
              </a:rPr>
              <a:t>762 898,08</a:t>
            </a:r>
            <a:endParaRPr lang="ru-RU" b="1" dirty="0" smtClean="0">
              <a:cs typeface="Times New Roman" pitchFamily="18" charset="0"/>
            </a:endParaRPr>
          </a:p>
          <a:p>
            <a:pPr algn="ctr"/>
            <a:r>
              <a:rPr lang="ru-RU" dirty="0" smtClean="0">
                <a:cs typeface="Times New Roman" pitchFamily="18" charset="0"/>
              </a:rPr>
              <a:t>тыс. руб.</a:t>
            </a:r>
          </a:p>
        </p:txBody>
      </p:sp>
      <p:sp>
        <p:nvSpPr>
          <p:cNvPr id="20" name="TextBox 19"/>
          <p:cNvSpPr txBox="1"/>
          <p:nvPr/>
        </p:nvSpPr>
        <p:spPr>
          <a:xfrm>
            <a:off x="3048000" y="4876800"/>
            <a:ext cx="1447800" cy="646331"/>
          </a:xfrm>
          <a:prstGeom prst="rect">
            <a:avLst/>
          </a:prstGeom>
          <a:noFill/>
        </p:spPr>
        <p:txBody>
          <a:bodyPr wrap="square" rtlCol="0">
            <a:spAutoFit/>
          </a:bodyPr>
          <a:lstStyle/>
          <a:p>
            <a:pPr algn="ctr"/>
            <a:r>
              <a:rPr lang="ru-RU" b="1" dirty="0" smtClean="0">
                <a:ea typeface="Times New Roman" pitchFamily="18" charset="0"/>
                <a:cs typeface="Times New Roman" pitchFamily="18" charset="0"/>
              </a:rPr>
              <a:t>32 811,88 </a:t>
            </a:r>
            <a:r>
              <a:rPr lang="ru-RU" dirty="0" smtClean="0">
                <a:cs typeface="Times New Roman" pitchFamily="18" charset="0"/>
              </a:rPr>
              <a:t>тыс</a:t>
            </a:r>
            <a:r>
              <a:rPr lang="ru-RU" dirty="0" smtClean="0">
                <a:cs typeface="Times New Roman" pitchFamily="18" charset="0"/>
              </a:rPr>
              <a:t>. руб.</a:t>
            </a:r>
          </a:p>
        </p:txBody>
      </p:sp>
      <p:sp>
        <p:nvSpPr>
          <p:cNvPr id="21" name="TextBox 20"/>
          <p:cNvSpPr txBox="1"/>
          <p:nvPr/>
        </p:nvSpPr>
        <p:spPr>
          <a:xfrm>
            <a:off x="7239000" y="4876800"/>
            <a:ext cx="1447800" cy="646331"/>
          </a:xfrm>
          <a:prstGeom prst="rect">
            <a:avLst/>
          </a:prstGeom>
          <a:noFill/>
        </p:spPr>
        <p:txBody>
          <a:bodyPr wrap="square" rtlCol="0">
            <a:spAutoFit/>
          </a:bodyPr>
          <a:lstStyle/>
          <a:p>
            <a:pPr algn="ctr"/>
            <a:r>
              <a:rPr lang="ru-RU" b="1" dirty="0" smtClean="0">
                <a:ea typeface="Times New Roman" pitchFamily="18" charset="0"/>
                <a:cs typeface="Times New Roman" pitchFamily="18" charset="0"/>
              </a:rPr>
              <a:t>32 </a:t>
            </a:r>
            <a:r>
              <a:rPr lang="ru-RU" b="1" dirty="0" smtClean="0">
                <a:ea typeface="Times New Roman" pitchFamily="18" charset="0"/>
                <a:cs typeface="Times New Roman" pitchFamily="18" charset="0"/>
              </a:rPr>
              <a:t>835,52 </a:t>
            </a:r>
            <a:r>
              <a:rPr lang="ru-RU" dirty="0" smtClean="0">
                <a:cs typeface="Times New Roman" pitchFamily="18" charset="0"/>
              </a:rPr>
              <a:t>тыс. руб.</a:t>
            </a:r>
          </a:p>
        </p:txBody>
      </p:sp>
      <p:sp>
        <p:nvSpPr>
          <p:cNvPr id="26" name="TextBox 3"/>
          <p:cNvSpPr txBox="1"/>
          <p:nvPr/>
        </p:nvSpPr>
        <p:spPr>
          <a:xfrm>
            <a:off x="6781800" y="685800"/>
            <a:ext cx="23622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с учетом </a:t>
            </a:r>
          </a:p>
          <a:p>
            <a:pPr algn="ctr"/>
            <a:r>
              <a:rPr lang="ru-RU" dirty="0" smtClean="0">
                <a:cs typeface="Times New Roman" pitchFamily="18" charset="0"/>
              </a:rPr>
              <a:t> принятых изменений</a:t>
            </a:r>
            <a:endParaRPr lang="ru-RU" dirty="0">
              <a:cs typeface="Times New Roman" pitchFamily="18" charset="0"/>
            </a:endParaRPr>
          </a:p>
        </p:txBody>
      </p:sp>
      <p:sp>
        <p:nvSpPr>
          <p:cNvPr id="27" name="TextBox 26"/>
          <p:cNvSpPr txBox="1"/>
          <p:nvPr/>
        </p:nvSpPr>
        <p:spPr>
          <a:xfrm>
            <a:off x="5257800" y="838200"/>
            <a:ext cx="1447800" cy="369332"/>
          </a:xfrm>
          <a:prstGeom prst="rect">
            <a:avLst/>
          </a:prstGeom>
          <a:noFill/>
        </p:spPr>
        <p:txBody>
          <a:bodyPr wrap="square" rtlCol="0">
            <a:spAutoFit/>
          </a:bodyPr>
          <a:lstStyle/>
          <a:p>
            <a:pPr algn="ctr"/>
            <a:r>
              <a:rPr lang="ru-RU" dirty="0" smtClean="0">
                <a:cs typeface="Times New Roman" pitchFamily="18" charset="0"/>
              </a:rPr>
              <a:t>отклонение</a:t>
            </a:r>
            <a:endParaRPr lang="ru-RU" dirty="0">
              <a:cs typeface="Times New Roman" pitchFamily="18" charset="0"/>
            </a:endParaRPr>
          </a:p>
        </p:txBody>
      </p:sp>
      <p:sp>
        <p:nvSpPr>
          <p:cNvPr id="28" name="TextBox 27"/>
          <p:cNvSpPr txBox="1"/>
          <p:nvPr/>
        </p:nvSpPr>
        <p:spPr>
          <a:xfrm>
            <a:off x="1905000" y="228600"/>
            <a:ext cx="4349076" cy="369332"/>
          </a:xfrm>
          <a:prstGeom prst="rect">
            <a:avLst/>
          </a:prstGeom>
          <a:noFill/>
        </p:spPr>
        <p:txBody>
          <a:bodyPr wrap="none" rtlCol="0">
            <a:spAutoFit/>
          </a:bodyPr>
          <a:lstStyle/>
          <a:p>
            <a:pPr algn="ctr"/>
            <a:r>
              <a:rPr lang="ru-RU" b="1" dirty="0" smtClean="0">
                <a:cs typeface="Times New Roman" pitchFamily="18" charset="0"/>
              </a:rPr>
              <a:t>ОСНОВНЫЕ ХАРАКТЕРИСТИКИ БЮДЖЕТА:</a:t>
            </a:r>
            <a:endParaRPr lang="ru-RU" b="1" dirty="0">
              <a:cs typeface="Times New Roman" pitchFamily="18" charset="0"/>
            </a:endParaRPr>
          </a:p>
        </p:txBody>
      </p:sp>
      <p:sp>
        <p:nvSpPr>
          <p:cNvPr id="22" name="TextBox 2"/>
          <p:cNvSpPr txBox="1"/>
          <p:nvPr/>
        </p:nvSpPr>
        <p:spPr>
          <a:xfrm>
            <a:off x="2514600" y="838200"/>
            <a:ext cx="21336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утвержденный бюджет</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9527</TotalTime>
  <Words>607</Words>
  <PresentationFormat>Экран (4:3)</PresentationFormat>
  <Paragraphs>70</Paragraphs>
  <Slides>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Office Theme</vt:lpstr>
      <vt:lpstr>Слайд 1</vt:lpstr>
      <vt:lpstr>Слайд 2</vt:lpstr>
      <vt:lpstr>Слайд 3</vt:lpstr>
      <vt:lpstr>Слайд 4</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СУФД</dc:creator>
  <cp:lastModifiedBy>Пользователь Windows</cp:lastModifiedBy>
  <cp:revision>595</cp:revision>
  <dcterms:created xsi:type="dcterms:W3CDTF">2017-08-15T11:56:06Z</dcterms:created>
  <dcterms:modified xsi:type="dcterms:W3CDTF">2021-01-28T13:13:25Z</dcterms:modified>
</cp:coreProperties>
</file>