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300" r:id="rId3"/>
    <p:sldId id="303" r:id="rId4"/>
    <p:sldId id="301" r:id="rId5"/>
    <p:sldId id="308" r:id="rId6"/>
    <p:sldId id="309" r:id="rId7"/>
    <p:sldId id="310" r:id="rId8"/>
    <p:sldId id="311" r:id="rId9"/>
    <p:sldId id="312" r:id="rId10"/>
    <p:sldId id="313" r:id="rId11"/>
    <p:sldId id="307" r:id="rId12"/>
    <p:sldId id="314" r:id="rId13"/>
    <p:sldId id="315" r:id="rId14"/>
    <p:sldId id="316" r:id="rId15"/>
    <p:sldId id="317" r:id="rId16"/>
    <p:sldId id="298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C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Совета Курского муниципального округа Ставропольского края №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157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марта2021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решение Совета Курского муниципального округа Ставропольского края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10 декабря 2020 г. № 77 «О бюджете Курского муниципального округа Ставропольского края на 2021 год и плановый период 2022 и 2023 годов»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14" t="22349" r="26807" b="37058"/>
          <a:stretch>
            <a:fillRect/>
          </a:stretch>
        </p:blipFill>
        <p:spPr bwMode="auto">
          <a:xfrm>
            <a:off x="8153400" y="0"/>
            <a:ext cx="990600" cy="116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www.sigmapro.co.uk/images/researchinfor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    </a:t>
            </a:r>
            <a:r>
              <a:rPr lang="ru-RU" sz="1400" dirty="0" smtClean="0"/>
              <a:t>3</a:t>
            </a:r>
            <a:r>
              <a:rPr lang="x-none" sz="1400" smtClean="0"/>
              <a:t>.21. Ликвидационной комиссии администрации муниципального образования Русского сельсовета Курского района Ставропольского края на подраздел 0113 «Другие общегосударственные вопросы»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3</a:t>
            </a:r>
            <a:r>
              <a:rPr lang="x-none" sz="1400" smtClean="0"/>
              <a:t>.22. Ликвидационной комиссии муниципального казённого учреждения культуры «Русский культурно-досуговый центр» муниципального образования Русского сельсовета Курского района Ставропольского края на 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</a:t>
            </a:r>
            <a:r>
              <a:rPr lang="ru-RU" sz="1400" dirty="0" smtClean="0"/>
              <a:t>0,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3</a:t>
            </a:r>
            <a:r>
              <a:rPr lang="x-none" sz="1400" smtClean="0"/>
              <a:t>.23. Ликвидационной комиссии администрации муниципального образования Серноводского сельсовета Курского района Ставропольского края на подраздел 0113 «Другие общегосударственные вопросы»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изготовления 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3</a:t>
            </a:r>
            <a:r>
              <a:rPr lang="x-none" sz="1400" smtClean="0"/>
              <a:t>.24. Ликвидационной комиссии муниципального казённого учреждения культуры «Серноводский культурно-досуговый центр» муниципального образования Серноводского сельсовета Курского района Ставропольского края на 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</a:t>
            </a:r>
            <a:r>
              <a:rPr lang="ru-RU" sz="1400" dirty="0" smtClean="0"/>
              <a:t>0,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.25. Ликвидационной комиссии администрации муниципального образования Мирненского сельсовета Курского района Ставропольского края на подраздел 0113 «Другие общегосударственные вопросы»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.26. Ликвидационной комиссии муниципального казенного учреждения Культуры «Мирненский центр культуры, досуга и спорта» муниципального образования Мирненского сельсовета Курского района Ставропольского края на 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</a:t>
            </a:r>
            <a:r>
              <a:rPr lang="ru-RU" sz="1400" dirty="0" smtClean="0"/>
              <a:t>0,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.27. Ликвидационной комиссии администрации муниципального образования Полтавского сельсовета Курского района Ставропольского края на подраздел 0113 «Другие общегосударственные вопросы»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.28. Ликвидационной комиссии муниципального учреждения культуры «Полтавский культурно-досуговый центр» на 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</a:t>
            </a:r>
            <a:r>
              <a:rPr lang="ru-RU" sz="1400" dirty="0" smtClean="0"/>
              <a:t>0,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b="1" dirty="0" smtClean="0"/>
              <a:t> 4.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39-р от 01 февраля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края»</a:t>
            </a:r>
          </a:p>
          <a:p>
            <a:pPr algn="just"/>
            <a:r>
              <a:rPr lang="ru-RU" sz="1400" dirty="0" smtClean="0"/>
              <a:t>      Перераспределить </a:t>
            </a:r>
            <a:r>
              <a:rPr lang="ru-RU" sz="1400" dirty="0" smtClean="0"/>
              <a:t>утвержденные бюджетные ассигнования в сумме 453,60 тыс. рублей., зарезервированные в бюджете Курского муниципального округа Ставропольского края, администрации Курского муниципального округа Ставропольского края на подраздел 1004 «Охрана семьи и детства» на оплату приобретаемого жилья в рамках подпрограммы «Обеспечение жильем молодых семей», реализация которой осуществлялась в рамках федеральной целевой программы «Жилище» на 2015 - 2020 годы.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     </a:t>
            </a:r>
            <a:endParaRPr lang="ru-RU" sz="1400" dirty="0" smtClean="0"/>
          </a:p>
          <a:p>
            <a:pPr algn="just"/>
            <a:r>
              <a:rPr lang="ru-RU" sz="1400" b="1" dirty="0" smtClean="0"/>
              <a:t> </a:t>
            </a:r>
            <a:r>
              <a:rPr lang="ru-RU" sz="1400" b="1" dirty="0" smtClean="0"/>
              <a:t>   </a:t>
            </a:r>
            <a:r>
              <a:rPr lang="ru-RU" sz="1400" b="1" dirty="0" smtClean="0"/>
              <a:t> </a:t>
            </a:r>
            <a:r>
              <a:rPr lang="ru-RU" sz="1400" b="1" dirty="0" smtClean="0"/>
              <a:t>5.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40-р от 02 февраля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края»</a:t>
            </a:r>
          </a:p>
          <a:p>
            <a:pPr algn="just"/>
            <a:r>
              <a:rPr lang="ru-RU" sz="1400" dirty="0" smtClean="0"/>
              <a:t>     Л</a:t>
            </a:r>
            <a:r>
              <a:rPr lang="x-none" sz="1400" smtClean="0"/>
              <a:t>иквидационным комиссиям на погашение кредиторской задолженности, в сумме 2</a:t>
            </a:r>
            <a:r>
              <a:rPr lang="ru-RU" sz="1400" dirty="0" smtClean="0"/>
              <a:t> </a:t>
            </a:r>
            <a:r>
              <a:rPr lang="x-none" sz="1400" smtClean="0"/>
              <a:t>375</a:t>
            </a:r>
            <a:r>
              <a:rPr lang="ru-RU" sz="1400" dirty="0" smtClean="0"/>
              <a:t>,</a:t>
            </a:r>
            <a:r>
              <a:rPr lang="x-none" sz="1400" smtClean="0"/>
              <a:t>4</a:t>
            </a:r>
            <a:r>
              <a:rPr lang="ru-RU" sz="1400" dirty="0" smtClean="0"/>
              <a:t>4 тыс. рублей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Балтийского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87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3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муниципальному </a:t>
            </a:r>
            <a:r>
              <a:rPr lang="x-none" sz="1400" smtClean="0"/>
              <a:t>казённому учреждению культуры «Балтийский культурно-досуговый центр» муниципального образования Балтийского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27</a:t>
            </a:r>
            <a:r>
              <a:rPr lang="ru-RU" sz="1400" dirty="0" smtClean="0"/>
              <a:t>,</a:t>
            </a:r>
            <a:r>
              <a:rPr lang="x-none" sz="1400" smtClean="0"/>
              <a:t>56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Галюгаевского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32</a:t>
            </a:r>
            <a:r>
              <a:rPr lang="ru-RU" sz="1400" dirty="0" smtClean="0"/>
              <a:t>,</a:t>
            </a:r>
            <a:r>
              <a:rPr lang="x-none" sz="1400" smtClean="0"/>
              <a:t>11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м</a:t>
            </a:r>
            <a:r>
              <a:rPr lang="x-none" sz="1400" smtClean="0"/>
              <a:t>униципальному казенному учреждению культуры «Галюгаевский культурно-досуговый центр»  - 7</a:t>
            </a:r>
            <a:r>
              <a:rPr lang="ru-RU" sz="1400" dirty="0" smtClean="0"/>
              <a:t>,</a:t>
            </a:r>
            <a:r>
              <a:rPr lang="x-none" sz="1400" smtClean="0"/>
              <a:t>42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Кановского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27</a:t>
            </a:r>
            <a:r>
              <a:rPr lang="ru-RU" sz="1400" dirty="0" smtClean="0"/>
              <a:t>,</a:t>
            </a:r>
            <a:r>
              <a:rPr lang="x-none" sz="1400" smtClean="0"/>
              <a:t>92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муниципальному </a:t>
            </a:r>
            <a:r>
              <a:rPr lang="x-none" sz="1400" smtClean="0"/>
              <a:t>учреждению культуры «Кановский культурно-досуговый центр» - 56</a:t>
            </a:r>
            <a:r>
              <a:rPr lang="ru-RU" sz="1400" dirty="0" smtClean="0"/>
              <a:t>,</a:t>
            </a:r>
            <a:r>
              <a:rPr lang="x-none" sz="1400" smtClean="0"/>
              <a:t>17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Курского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712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8392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м</a:t>
            </a:r>
            <a:r>
              <a:rPr lang="x-none" sz="1400" smtClean="0"/>
              <a:t>униципальному казённому учреждению культуры «Курский культурно-досуговый центр» - 3</a:t>
            </a:r>
            <a:r>
              <a:rPr lang="ru-RU" sz="1400" dirty="0" smtClean="0"/>
              <a:t>,16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Мирненского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121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9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м</a:t>
            </a:r>
            <a:r>
              <a:rPr lang="x-none" sz="1400" smtClean="0"/>
              <a:t>униципальному казенному учреждению культуры «Мирненский центр культуры, досуга и спорта» муниципального образования Мирненского сельсовета Курского района Ставропольского края – 51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Полтавского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25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муниципальному </a:t>
            </a:r>
            <a:r>
              <a:rPr lang="x-none" sz="1400" smtClean="0"/>
              <a:t>учреждению культуры «Полтавский культурно-досуговый центр» - 95</a:t>
            </a:r>
            <a:r>
              <a:rPr lang="ru-RU" sz="1400" dirty="0" smtClean="0"/>
              <a:t>,40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Ростовановского сельсовета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64</a:t>
            </a:r>
            <a:r>
              <a:rPr lang="ru-RU" sz="1400" dirty="0" smtClean="0"/>
              <a:t>,</a:t>
            </a:r>
            <a:r>
              <a:rPr lang="x-none" sz="1400" smtClean="0"/>
              <a:t>3</a:t>
            </a:r>
            <a:r>
              <a:rPr lang="ru-RU" sz="1400" dirty="0" smtClean="0"/>
              <a:t>8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муниципальному </a:t>
            </a:r>
            <a:r>
              <a:rPr lang="x-none" sz="1400" smtClean="0"/>
              <a:t>казенному учреждению культуры «Ростовановский центр культуры, досуга и спорта» Ростовановского сельсовета Курского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23</a:t>
            </a:r>
            <a:r>
              <a:rPr lang="ru-RU" sz="1400" dirty="0" smtClean="0"/>
              <a:t>,</a:t>
            </a:r>
            <a:r>
              <a:rPr lang="x-none" sz="1400" smtClean="0"/>
              <a:t>4</a:t>
            </a:r>
            <a:r>
              <a:rPr lang="ru-RU" sz="1400" dirty="0" smtClean="0"/>
              <a:t>3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Рощинского сельсовета Курского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муниципальному </a:t>
            </a:r>
            <a:r>
              <a:rPr lang="x-none" sz="1400" smtClean="0"/>
              <a:t>казенному учреждению культуры «Рощинский культурно-досуговый центр» - 37</a:t>
            </a:r>
            <a:r>
              <a:rPr lang="ru-RU" sz="1400" dirty="0" smtClean="0"/>
              <a:t>,</a:t>
            </a:r>
            <a:r>
              <a:rPr lang="x-none" sz="1400" smtClean="0"/>
              <a:t>79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Русского сельсовета Курского района Ставропольского края – 32</a:t>
            </a:r>
            <a:r>
              <a:rPr lang="ru-RU" sz="1400" dirty="0" smtClean="0"/>
              <a:t>,</a:t>
            </a:r>
            <a:r>
              <a:rPr lang="x-none" sz="1400" smtClean="0"/>
              <a:t>02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м</a:t>
            </a:r>
            <a:r>
              <a:rPr lang="x-none" sz="1400" smtClean="0"/>
              <a:t>униципальному казённому учреждению культуры «Русский культурно-досуговый центр» муниципального образования Русского сельсовета Курского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42</a:t>
            </a:r>
            <a:r>
              <a:rPr lang="ru-RU" sz="1400" dirty="0" smtClean="0"/>
              <a:t>,</a:t>
            </a:r>
            <a:r>
              <a:rPr lang="x-none" sz="1400" smtClean="0"/>
              <a:t>91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Серноводского сельсовета Курского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27</a:t>
            </a:r>
            <a:r>
              <a:rPr lang="ru-RU" sz="1400" dirty="0" smtClean="0"/>
              <a:t>,</a:t>
            </a:r>
            <a:r>
              <a:rPr lang="x-none" sz="1400" smtClean="0"/>
              <a:t>19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м</a:t>
            </a:r>
            <a:r>
              <a:rPr lang="x-none" sz="1400" smtClean="0"/>
              <a:t>униципальному казённому учреждению культуры «Серноводский культурно-досуговый центр» муниципального образования Серноводского сельсовета Курского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30</a:t>
            </a:r>
            <a:r>
              <a:rPr lang="ru-RU" sz="1400" dirty="0" smtClean="0"/>
              <a:t>,</a:t>
            </a:r>
            <a:r>
              <a:rPr lang="x-none" sz="1400" smtClean="0"/>
              <a:t>13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муниципального образования станицы Стодеревской Курского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38</a:t>
            </a:r>
            <a:r>
              <a:rPr lang="ru-RU" sz="1400" dirty="0" smtClean="0"/>
              <a:t>,</a:t>
            </a:r>
            <a:r>
              <a:rPr lang="x-none" sz="1400" smtClean="0"/>
              <a:t>85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ru-RU" sz="1400" dirty="0" smtClean="0"/>
              <a:t>      м</a:t>
            </a:r>
            <a:r>
              <a:rPr lang="x-none" sz="1400" smtClean="0"/>
              <a:t>униципальному казённому учреждению культуры «Стодеревский культурно-досуговый центр» - 73</a:t>
            </a:r>
            <a:r>
              <a:rPr lang="ru-RU" sz="1400" dirty="0" smtClean="0"/>
              <a:t>,</a:t>
            </a:r>
            <a:r>
              <a:rPr lang="x-none" sz="1400" smtClean="0"/>
              <a:t>65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r>
              <a:rPr lang="ru-RU" sz="1400" dirty="0" smtClean="0"/>
              <a:t>     </a:t>
            </a:r>
            <a:r>
              <a:rPr lang="en-US" sz="1400" dirty="0" err="1" smtClean="0"/>
              <a:t>администрации</a:t>
            </a:r>
            <a:r>
              <a:rPr lang="en-US" sz="1400" dirty="0" smtClean="0"/>
              <a:t> </a:t>
            </a:r>
            <a:r>
              <a:rPr lang="en-US" sz="1400" dirty="0" err="1" smtClean="0"/>
              <a:t>муниципального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образования</a:t>
            </a:r>
            <a:r>
              <a:rPr lang="en-US" sz="1400" dirty="0" smtClean="0"/>
              <a:t> </a:t>
            </a:r>
            <a:r>
              <a:rPr lang="en-US" sz="1400" dirty="0" err="1" smtClean="0"/>
              <a:t>села</a:t>
            </a:r>
            <a:r>
              <a:rPr lang="en-US" sz="1400" dirty="0" smtClean="0"/>
              <a:t> </a:t>
            </a:r>
            <a:r>
              <a:rPr lang="en-US" sz="1400" dirty="0" err="1" smtClean="0"/>
              <a:t>Эдиссия</a:t>
            </a:r>
            <a:r>
              <a:rPr lang="en-US" sz="1400" dirty="0" smtClean="0"/>
              <a:t> </a:t>
            </a:r>
            <a:r>
              <a:rPr lang="en-US" sz="1400" dirty="0" err="1" smtClean="0"/>
              <a:t>Курского</a:t>
            </a:r>
            <a:r>
              <a:rPr lang="en-US" sz="1400" dirty="0" smtClean="0"/>
              <a:t> </a:t>
            </a:r>
            <a:r>
              <a:rPr lang="en-US" sz="1400" dirty="0" err="1" smtClean="0"/>
              <a:t>района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Ставропольского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края</a:t>
            </a:r>
            <a:r>
              <a:rPr lang="en-US" sz="1400" dirty="0" smtClean="0"/>
              <a:t> </a:t>
            </a:r>
            <a:r>
              <a:rPr lang="ru-RU" sz="1400" dirty="0" smtClean="0"/>
              <a:t>- </a:t>
            </a:r>
            <a:r>
              <a:rPr lang="en-US" sz="1400" dirty="0" smtClean="0"/>
              <a:t>81</a:t>
            </a:r>
            <a:r>
              <a:rPr lang="ru-RU" sz="1400" dirty="0" smtClean="0"/>
              <a:t>,60 тыс. </a:t>
            </a:r>
            <a:r>
              <a:rPr lang="ru-RU" sz="1400" dirty="0" smtClean="0"/>
              <a:t>Рублей</a:t>
            </a:r>
            <a:r>
              <a:rPr lang="en-US" sz="1400" dirty="0" smtClean="0"/>
              <a:t>;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2400" y="0"/>
            <a:ext cx="88392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    С</a:t>
            </a:r>
            <a:r>
              <a:rPr lang="x-none" sz="1400" smtClean="0"/>
              <a:t>овету </a:t>
            </a:r>
            <a:r>
              <a:rPr lang="x-none" sz="1400" smtClean="0"/>
              <a:t>Курского муниципального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6</a:t>
            </a:r>
            <a:r>
              <a:rPr lang="ru-RU" sz="1400" dirty="0" smtClean="0"/>
              <a:t>,</a:t>
            </a:r>
            <a:r>
              <a:rPr lang="x-none" sz="1400" smtClean="0"/>
              <a:t>7</a:t>
            </a:r>
            <a:r>
              <a:rPr lang="ru-RU" sz="1400" dirty="0" smtClean="0"/>
              <a:t>6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</a:t>
            </a:r>
            <a:r>
              <a:rPr lang="x-none" sz="1400" smtClean="0"/>
              <a:t>Курского муниципального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615</a:t>
            </a:r>
            <a:r>
              <a:rPr lang="ru-RU" sz="1400" dirty="0" smtClean="0"/>
              <a:t>,</a:t>
            </a:r>
            <a:r>
              <a:rPr lang="x-none" sz="1400" smtClean="0"/>
              <a:t>19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Финансовому </a:t>
            </a:r>
            <a:r>
              <a:rPr lang="x-none" sz="1400" smtClean="0"/>
              <a:t>управлению администрации Курского муниципального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13</a:t>
            </a:r>
            <a:r>
              <a:rPr lang="ru-RU" sz="1400" dirty="0" smtClean="0"/>
              <a:t>,</a:t>
            </a:r>
            <a:r>
              <a:rPr lang="x-none" sz="1400" smtClean="0"/>
              <a:t>6</a:t>
            </a:r>
            <a:r>
              <a:rPr lang="ru-RU" sz="1400" dirty="0" smtClean="0"/>
              <a:t>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отделу </a:t>
            </a:r>
            <a:r>
              <a:rPr lang="x-none" sz="1400" smtClean="0"/>
              <a:t>образования администрации Курского муниципального района Ставропольского края </a:t>
            </a:r>
            <a:r>
              <a:rPr lang="ru-RU" sz="1400" dirty="0" smtClean="0"/>
              <a:t>- </a:t>
            </a:r>
            <a:r>
              <a:rPr lang="x-none" sz="1400" smtClean="0"/>
              <a:t>1</a:t>
            </a:r>
            <a:r>
              <a:rPr lang="ru-RU" sz="1400" dirty="0" smtClean="0"/>
              <a:t>,</a:t>
            </a:r>
            <a:r>
              <a:rPr lang="x-none" sz="1400" smtClean="0"/>
              <a:t>36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муниципальному </a:t>
            </a:r>
            <a:r>
              <a:rPr lang="x-none" sz="1400" smtClean="0"/>
              <a:t>учреждению культуры «Межпоселенческий районный Дом культуры» Курского муниципального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26</a:t>
            </a:r>
            <a:r>
              <a:rPr lang="ru-RU" sz="1400" dirty="0" smtClean="0"/>
              <a:t>,</a:t>
            </a:r>
            <a:r>
              <a:rPr lang="x-none" sz="1400" smtClean="0"/>
              <a:t>97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отделу </a:t>
            </a:r>
            <a:r>
              <a:rPr lang="x-none" sz="1400" smtClean="0"/>
              <a:t>сельского хозяйства и охраны окружающей среды администрации Курского муниципального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10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5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x-none" sz="140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ru-RU" sz="1400" b="1" dirty="0" smtClean="0"/>
              <a:t>6</a:t>
            </a:r>
            <a:r>
              <a:rPr lang="ru-RU" sz="1400" b="1" dirty="0" smtClean="0"/>
              <a:t>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73-р от 15 февраля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края»</a:t>
            </a:r>
          </a:p>
          <a:p>
            <a:pPr algn="just"/>
            <a:r>
              <a:rPr lang="ru-RU" sz="1400" dirty="0" smtClean="0"/>
              <a:t>     Администрации </a:t>
            </a:r>
            <a:r>
              <a:rPr lang="ru-RU" sz="1400" dirty="0" smtClean="0"/>
              <a:t>Курского муниципального округа Ставропольского края на подраздел 0503 «Благоустройство» в сумме 279,78 тыс. рублей., на софинансирование мероприятий по благоустройству общественной территории «</a:t>
            </a:r>
            <a:r>
              <a:rPr lang="ru-RU" sz="1400" dirty="0" err="1" smtClean="0"/>
              <a:t>Гусаковский</a:t>
            </a:r>
            <a:r>
              <a:rPr lang="ru-RU" sz="1400" dirty="0" smtClean="0"/>
              <a:t> парк станицы Курской».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/>
              <a:t>     7.</a:t>
            </a:r>
            <a:r>
              <a:rPr lang="ru-RU" sz="1400" dirty="0" smtClean="0"/>
              <a:t>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96-р от 26 февраля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края»</a:t>
            </a:r>
          </a:p>
          <a:p>
            <a:pPr algn="just"/>
            <a:r>
              <a:rPr lang="ru-RU" sz="1400" dirty="0" smtClean="0"/>
              <a:t>     А</a:t>
            </a:r>
            <a:r>
              <a:rPr lang="x-none" sz="1400" smtClean="0"/>
              <a:t>дминистрации Курского муниципального округа Ставропольского края в сумме 309</a:t>
            </a:r>
            <a:r>
              <a:rPr lang="ru-RU" sz="1400" dirty="0" smtClean="0"/>
              <a:t>,</a:t>
            </a:r>
            <a:r>
              <a:rPr lang="x-none" sz="1400" smtClean="0"/>
              <a:t>3</a:t>
            </a:r>
            <a:r>
              <a:rPr lang="ru-RU" sz="1400" dirty="0" smtClean="0"/>
              <a:t>2 тыс. рублей.</a:t>
            </a:r>
            <a:r>
              <a:rPr lang="x-none" sz="1400" smtClean="0"/>
              <a:t>, из них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подраздел </a:t>
            </a:r>
            <a:r>
              <a:rPr lang="x-none" sz="1400" smtClean="0"/>
              <a:t>0701 «Дошкольное образование» для реконструкции здания под детский сад в хуторе Привольном Курского района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75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рублей.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  <a:r>
              <a:rPr lang="x-none" sz="1400" smtClean="0"/>
              <a:t>подраздел </a:t>
            </a:r>
            <a:r>
              <a:rPr lang="x-none" sz="1400" smtClean="0"/>
              <a:t>1102 «Массовый спорт» для реконструкции стадиона в станице Курской Курского муниципального округа Ставропольского                      края </a:t>
            </a:r>
            <a:r>
              <a:rPr lang="ru-RU" sz="1400" dirty="0" smtClean="0"/>
              <a:t>-</a:t>
            </a:r>
            <a:r>
              <a:rPr lang="x-none" sz="1400" smtClean="0"/>
              <a:t> 61</a:t>
            </a:r>
            <a:r>
              <a:rPr lang="ru-RU" sz="1400" dirty="0" smtClean="0"/>
              <a:t>,</a:t>
            </a:r>
            <a:r>
              <a:rPr lang="x-none" sz="1400" smtClean="0"/>
              <a:t>30 </a:t>
            </a:r>
            <a:r>
              <a:rPr lang="ru-RU" sz="1400" dirty="0" smtClean="0"/>
              <a:t>тыс. рублей.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  <a:r>
              <a:rPr lang="x-none" sz="1400" smtClean="0"/>
              <a:t>подраздел </a:t>
            </a:r>
            <a:r>
              <a:rPr lang="x-none" sz="1400" smtClean="0"/>
              <a:t>0702 «Общее образование» для строительства учебного корпуса МКОУ СОШ № 1 в станице Курской Курского района Ставропольского края» - 173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2 тыс. рублей.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228600"/>
            <a:ext cx="8763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400" b="1" dirty="0" smtClean="0"/>
              <a:t>8</a:t>
            </a:r>
            <a:r>
              <a:rPr lang="ru-RU" sz="1400" b="1" dirty="0" smtClean="0"/>
              <a:t>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108-р от 03 марта 2021 г. «</a:t>
            </a:r>
            <a:r>
              <a:rPr lang="x-none" sz="1400" smtClean="0"/>
              <a:t>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ассигнований, зарезервированных в бюджете Курского муниципального округа Ставропольского края</a:t>
            </a:r>
            <a:r>
              <a:rPr lang="ru-RU" sz="1400" dirty="0" smtClean="0"/>
              <a:t>»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dirty="0" err="1" smtClean="0"/>
              <a:t>Ростовановскому</a:t>
            </a:r>
            <a:r>
              <a:rPr lang="ru-RU" sz="1400" dirty="0" smtClean="0"/>
              <a:t> </a:t>
            </a:r>
            <a:r>
              <a:rPr lang="ru-RU" sz="1400" dirty="0" smtClean="0"/>
              <a:t>территориальному отделу администрации Курского муниципального округа Ставропольского края на подраздел 0503 «Благоустройство» в сумме 412,00 тыс. рублей - на софинансирование мероприятий по обустройству зоны отдыха, прилегающей к зданию Дома культуры в селе </a:t>
            </a:r>
            <a:r>
              <a:rPr lang="ru-RU" sz="1400" dirty="0" err="1" smtClean="0"/>
              <a:t>Ростовановском</a:t>
            </a:r>
            <a:r>
              <a:rPr lang="ru-RU" sz="1400" dirty="0" smtClean="0"/>
              <a:t> Курского муниципального округа Ставропольского края.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b="1" dirty="0" smtClean="0"/>
              <a:t>9</a:t>
            </a:r>
            <a:r>
              <a:rPr lang="ru-RU" sz="1400" b="1" dirty="0" smtClean="0"/>
              <a:t>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113-р от 05 марта 2021 г. «О внесении на рассмотрение Совета Курского муниципального округа Ставропольского края предложений о перераспределении утвержденных бюджетных ассигнований зарезервированных в бюджете Курского муниципального округа Ставропольского края»</a:t>
            </a:r>
          </a:p>
          <a:p>
            <a:pPr algn="just"/>
            <a:r>
              <a:rPr lang="ru-RU" sz="1400" dirty="0" smtClean="0"/>
              <a:t>     А</a:t>
            </a:r>
            <a:r>
              <a:rPr lang="x-none" sz="1400" smtClean="0"/>
              <a:t>дминистрации Курского муниципального округа Ставропольского края в сумме 1 556</a:t>
            </a:r>
            <a:r>
              <a:rPr lang="ru-RU" sz="1400" dirty="0" smtClean="0"/>
              <a:t>,</a:t>
            </a:r>
            <a:r>
              <a:rPr lang="x-none" sz="1400" smtClean="0"/>
              <a:t>70 </a:t>
            </a:r>
            <a:r>
              <a:rPr lang="ru-RU" sz="1400" dirty="0" smtClean="0"/>
              <a:t>тыс. рублей.</a:t>
            </a:r>
            <a:r>
              <a:rPr lang="x-none" sz="1400" smtClean="0"/>
              <a:t>, из них:</a:t>
            </a:r>
            <a:endParaRPr lang="ru-RU" sz="1400" dirty="0" smtClean="0"/>
          </a:p>
          <a:p>
            <a:pPr algn="just"/>
            <a:r>
              <a:rPr lang="x-none" sz="1400" smtClean="0"/>
              <a:t> </a:t>
            </a:r>
            <a:r>
              <a:rPr lang="ru-RU" sz="1400" dirty="0" smtClean="0"/>
              <a:t>       </a:t>
            </a:r>
            <a:r>
              <a:rPr lang="x-none" sz="1400" smtClean="0"/>
              <a:t>на </a:t>
            </a:r>
            <a:r>
              <a:rPr lang="x-none" sz="1400" smtClean="0"/>
              <a:t>подраздел 1004 «Охрана семьи и детства» </a:t>
            </a:r>
            <a:r>
              <a:rPr lang="ru-RU" sz="1400" dirty="0" smtClean="0"/>
              <a:t>на</a:t>
            </a:r>
            <a:r>
              <a:rPr lang="x-none" sz="1400" smtClean="0"/>
              <a:t> приобретени</a:t>
            </a:r>
            <a:r>
              <a:rPr lang="ru-RU" sz="1400" dirty="0" smtClean="0"/>
              <a:t>е</a:t>
            </a:r>
            <a:r>
              <a:rPr lang="x-none" sz="1400" smtClean="0"/>
              <a:t> жилья в рамках реализации подпрограммы «Создание условий для обеспечения доступным и комфортным жильем граждан в Ставропольском крае» государственной программы Ставропольского края «Развитие градостроительства, строительства и архитектуры» - 56</a:t>
            </a:r>
            <a:r>
              <a:rPr lang="ru-RU" sz="1400" dirty="0" smtClean="0"/>
              <a:t>,</a:t>
            </a:r>
            <a:r>
              <a:rPr lang="x-none" sz="1400" smtClean="0"/>
              <a:t>70 </a:t>
            </a:r>
            <a:r>
              <a:rPr lang="ru-RU" sz="1400" dirty="0" smtClean="0"/>
              <a:t>тыс. рублей.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на </a:t>
            </a:r>
            <a:r>
              <a:rPr lang="x-none" sz="1400" smtClean="0"/>
              <a:t>подраздел 0113 «Другие общегосударственные вопросы» </a:t>
            </a:r>
            <a:r>
              <a:rPr lang="ru-RU" sz="1400" dirty="0" smtClean="0"/>
              <a:t>на</a:t>
            </a:r>
            <a:r>
              <a:rPr lang="x-none" sz="1400" smtClean="0"/>
              <a:t> приобретение легкового автомобиля </a:t>
            </a:r>
            <a:r>
              <a:rPr lang="ru-RU" sz="1400" dirty="0" smtClean="0"/>
              <a:t>-</a:t>
            </a:r>
            <a:r>
              <a:rPr lang="x-none" sz="1400" smtClean="0"/>
              <a:t> 1 500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рублей.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      </a:t>
            </a:r>
            <a:r>
              <a:rPr lang="ru-RU" sz="1400" b="1" dirty="0" smtClean="0"/>
              <a:t>10</a:t>
            </a:r>
            <a:r>
              <a:rPr lang="ru-RU" sz="1400" b="1" dirty="0" smtClean="0"/>
              <a:t>. </a:t>
            </a:r>
            <a:r>
              <a:rPr lang="ru-RU" sz="1400" dirty="0" smtClean="0"/>
              <a:t>В связи с поступлением средств от денежных пожертвований, предоставляемых физическими лицами получателям средств бюджетов муниципальных округов, увеличена бюджетная роспись отделу образования администрации Курского муниципального округа  Ставропольского края на 4,00 тыс. рублей.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Учтены возвраты субсидий прошлых лет, в связи, с чем: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доходная часть бюджета увеличилась на 8 523,37 тыс. рублей;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расходная часть бюджета увеличилась - на 227 432,33 тыс. рублей;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источники финансирования дефицита бюджета увеличились на 218 908,96 тыс. рублей за счет: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направления свободных остатков местного бюджета - 40 868,86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возврата остатков субсидий, субвенций и иных межбюджетных трансфертов, имеющих целевое назначение, прошлых лет - 11 677,32 тыс. рублей (администрация Курского муниципального округа Ставропольского края, Финансовое управление администрации Курского муниципального округа Ставропольского края, отдел образования администрации Курского муниципального округа Ставропольского края, управление труда и социальной защиты населения администрации Курского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муниципального округа Ставропольского края,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Галюгаевский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территориальный отдел администрации Курского муниципального округа Ставропольского края,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Кановский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территориальный отдел администрации Курского муниципального округа Ставропольского края, Русский территориальный отдел администрации Курского муниципального округа Ставропольского края,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Стодеревский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территориальный отдел администрации Курского муниципального округа Ставропольского края,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Эдиссийский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территориальный отдел администрации Курского муниципального округа Ставропольского края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направления неиспользованных в 2020 году остатков: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субсидии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 - 156 376,70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субсидии на обеспечение жильем молодых семей - 2 154,60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субсидии выполнение инженерных изысканий, подготовка проектной документации, проведение государственной экспертизы проектной документации, результатов инженерных изысканий и достоверности определения сметной стоимости для строительства, реконструкции, модернизации и капитального ремонта объектов социальной и инженерной инфраструктуры собственности муниципальных образований Ставропольского края, расположенных в сельской местности - 5 877,05 тыс. рублей;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межбюджетных трансфертов, на проведение в 2020 году мероприятий по преобразованию муниципальных образований Ставропольского края - 1 954,43 тыс.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Доходная часть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Расходная часть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Источники финансирования дефицита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2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+ 8 523,37 </a:t>
            </a:r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335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+ 227 435,33 </a:t>
            </a:r>
            <a:r>
              <a:rPr lang="ru-RU" dirty="0" smtClean="0">
                <a:cs typeface="Times New Roman" pitchFamily="18" charset="0"/>
              </a:rPr>
              <a:t>тыс.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+ </a:t>
            </a:r>
            <a:r>
              <a:rPr lang="ru-RU" b="1" dirty="0" smtClean="0"/>
              <a:t>218 908,96  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724400" y="4648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24400" y="15240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724400" y="3124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2 057 827,00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2 066 350,37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3316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2 057 827,00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2 285 259,33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0,00          </a:t>
            </a:r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218 908,96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6781800" y="68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cs typeface="Times New Roman" pitchFamily="18" charset="0"/>
              </a:rPr>
              <a:t>с учетом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 принятых изменений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отклонение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228600"/>
            <a:ext cx="434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ОСНОВНЫЕ ХАРАКТЕРИСТИКИ БЮДЖЕТА: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2514600" y="685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cs typeface="Times New Roman" pitchFamily="18" charset="0"/>
              </a:rPr>
              <a:t>первоначально утвержденный бюджет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228600"/>
            <a:ext cx="88392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основании постановления Правительства Ставропольского края от 26 января 2021 г. №23-п «О распределении иных межбюджетных трансфертов в 2021 году и плановом периоде 2022 и 2023 годов, выделяемых из бюджета Ставропольского края бюджетам муниципальных образований Ставропольского края на выплату социального пособия на погребение» и уведомлений поступивших от министерства образования Ставропольского края и министерства труда и социальной защиты населения Ставропольского края внесены следующие изменении на плановый период: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2022 году внесены следующие изменения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уменьшены бюджетные ассигнования на: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- 0,01 тыс. рублей;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 - 0,01 тыс. рублей;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компенсацию отдельным категориям граждан оплаты взноса на капитальный ремонт общего имущества в многоквартирном доме - 0,01 тыс. рублей;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увеличены бюджетные ассигнования на: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осуществление ежемесячных выплат на детей в возрасте от трех до семи лет включительно - 25,34 тыс. рублей;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выплату социального пособия на погребение - 368,53 тыс. рублей.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связи, с чем доходная и расходная части бюджета на 2022 год увеличены на 393,84 тыс. рублей.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В 2023 году внесены следующие изменения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уменьшены бюджетные ассигнования на: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 - 0,01 тыс. рублей;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увеличены бюджетные ассигнования на: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осуществление ежемесячных выплат на детей в возрасте от трех до семи лет включительно - 25,34 тыс. рублей;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выплату социального пособия на погребение - 368,53 тыс. рублей.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связи, с чем доходная и расходная части бюджета на 2023 год увеличены на 393,86 тыс. рублей.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9050" algn="just"/>
            <a:r>
              <a:rPr lang="ru-RU" sz="1400" b="1" dirty="0" smtClean="0"/>
              <a:t>     1</a:t>
            </a:r>
            <a:r>
              <a:rPr lang="ru-RU" sz="1400" dirty="0" smtClean="0"/>
              <a:t>. </a:t>
            </a:r>
            <a:r>
              <a:rPr lang="ru-RU" sz="1400" dirty="0" smtClean="0"/>
              <a:t>На основании Закона Ставропольского края от 27 февраля 2021 г. № 14-кз «О внесении изменений в Закон Ставропольского края «О бюджете Ставропольского края на 2021 год и плановый период 2022 и 2023 годов», постановления Правительства Ставропольского края от 26 января 2021 г. № 23-п «О распределении иных межбюджетных трансфертов в 2021 году и плановом периоде 2022 и 2023 годов, выделяемых из бюджета Ставропольского края бюджетам муниципальных образований Ставропольского края на выплату социального пособия на погребение», постановления Правительства Ставропольского края от 02 марта 2021 г. № 80-п «О распределении субсидии из бюджета Ставропольского края, выделяемых бюджетам муниципальных образований Ставропольского края в 2021 году на обеспечение развития и укрепления </a:t>
            </a:r>
            <a:r>
              <a:rPr lang="ru-RU" sz="1400" dirty="0" err="1" smtClean="0"/>
              <a:t>метериально-технической</a:t>
            </a:r>
            <a:r>
              <a:rPr lang="ru-RU" sz="1400" dirty="0" smtClean="0"/>
              <a:t> базы муниципальных домов культуры в населенных пунктах с числом жителей до 50 тысяч человек в рамках реализации подпрограммы «Государственная поддержка отрасли культуры» государственной программы Ставропольского края «Сохранение и развитие культуры», распоряжения администрации Курского муниципального округа Ставропольского края от 01 марта 2021 г. № 51-рк «О выделении денежных средств на выплату материальной помощи», распоряжения администрации Курского муниципального округа Ставропольского края от 02 марта 2021 г. № 54-рк «О выделении денежных средств на выплату материальной помощи», письма министерства жилищно-коммунального хозяйства Ставропольского края от 11 февраля 2021 г. № 1456/06 «О предоставлении Курскому муниципальному округу Ставропольского края  субсидии на реализацию мероприятий по благоустройству территорий в муниципальных округах и городских округах Ставропольского края» и уведомлений, поступивших от министерства финансов Ставропольского края, министерства труда и социальной защиты населения Ставропольского края и министерства сельского хозяйства Ставропольского края</a:t>
            </a:r>
          </a:p>
          <a:p>
            <a:pPr marL="3175" indent="19050" algn="just"/>
            <a:endParaRPr lang="ru-RU" sz="1400" dirty="0" smtClean="0"/>
          </a:p>
          <a:p>
            <a:pPr marL="3175" indent="19050" algn="just"/>
            <a:endParaRPr lang="ru-RU" sz="1400" dirty="0" smtClean="0"/>
          </a:p>
          <a:p>
            <a:pPr marL="3175" indent="19050" algn="just"/>
            <a:endParaRPr lang="ru-RU" sz="1400" dirty="0" smtClean="0"/>
          </a:p>
          <a:p>
            <a:pPr marL="3175" indent="19050" algn="just"/>
            <a:endParaRPr lang="ru-RU" sz="1400" dirty="0"/>
          </a:p>
        </p:txBody>
      </p:sp>
      <p:pic>
        <p:nvPicPr>
          <p:cNvPr id="7171" name="Picture 3" descr="https://riabir.ru/wp-content/uploads/2020/05/pixabay.com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400" dirty="0" smtClean="0"/>
              <a:t>            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2D050"/>
              </a:gs>
              <a:gs pos="100000">
                <a:srgbClr val="00B050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увеличены бюджетные ассигнования на следующие мероприятия: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2400" y="685800"/>
            <a:ext cx="66294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обеспечение развития и укрепления материально-технической базы домов культуры в населенных пунктах с числом жителей до 50 тысяч человек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634,04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 smtClean="0"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реализация проектов развития территорий муниципальных образований, основанных на местных инициативах («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Обустройство зоны отдыха, прилегающей к зданию Дома культуры в селе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Ростовановское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Ростовановского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сельсовета Курского округа Ставропольского края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»)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1 642,60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проведение работ по капитальному ремонту кровель в муниципальных общеобразовательных организациях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- 4 043,62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реализация мероприятий по благоустройству территорий в муниципальных округах и городских округах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5 315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,75 тыс. рублей;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выплата грантов личным подсобным хозяйствам на закладку сада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суперинтенсивного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типа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- 8 000,00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осуществление ежемесячных выплат на детей в возрасте от трех до семи лет включительно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15,50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выплата социального пособия на погребение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368,53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тыс. рублей.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146" name="Picture 2" descr="https://mh.mtk.ru/userfiles/objphotos/cottages/640x480/1673928_9046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143000"/>
            <a:ext cx="2003035" cy="158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dvk-stroi.ru/assets/images/service/overlay-the-roo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95600"/>
            <a:ext cx="1981200" cy="142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cherkessk-news.net/img/20190530/1a9adcb41335c00f24abff98a85ff7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2057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28600"/>
            <a:ext cx="8610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     2. </a:t>
            </a:r>
            <a:r>
              <a:rPr lang="ru-RU" sz="1400" dirty="0" smtClean="0"/>
              <a:t>В связи реализацией проектов развития территорий муниципальных образований, основанных на местных инициативах, </a:t>
            </a:r>
            <a:r>
              <a:rPr lang="ru-RU" sz="1400" dirty="0" err="1" smtClean="0"/>
              <a:t>Ростовановскому</a:t>
            </a:r>
            <a:r>
              <a:rPr lang="ru-RU" sz="1400" dirty="0" smtClean="0"/>
              <a:t> территориальному отделу администрации Курского муниципального округа Ставропольского края увеличены бюджетные ассигнования в сумме 176,65 тыс. рублей, из них: инициативные платежи (поступления средств от физических лиц на реализацию проекта «Обустройство зоны отдыха, прилегающей к зданию Дома культуры в селе </a:t>
            </a:r>
            <a:r>
              <a:rPr lang="ru-RU" sz="1400" dirty="0" err="1" smtClean="0"/>
              <a:t>Ростовановском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Ростовановского</a:t>
            </a:r>
            <a:r>
              <a:rPr lang="ru-RU" sz="1400" dirty="0" smtClean="0"/>
              <a:t> сельсовета Курского округа Ставропольского края») - 116,65 тыс. рублей; Инициативные платежи (поступления средств от организаций на реализацию проекта «Обустройство зоны отдыха, прилегающей к зданию Дома культуры в селе </a:t>
            </a:r>
            <a:r>
              <a:rPr lang="ru-RU" sz="1400" dirty="0" err="1" smtClean="0"/>
              <a:t>Ростовановском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Ростовановского</a:t>
            </a:r>
            <a:r>
              <a:rPr lang="ru-RU" sz="1400" dirty="0" smtClean="0"/>
              <a:t> сельсовета Курского округа Ставропольского края») - 60,00 тыс. рублей.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ru-RU" sz="1400" b="1" dirty="0" smtClean="0"/>
              <a:t>3. </a:t>
            </a:r>
            <a:r>
              <a:rPr lang="ru-RU" sz="1400" dirty="0" smtClean="0"/>
              <a:t>На основании распоряжения администрации Курского муниципального округа Ставропольского края № 112-р от 05 марта 2021 г. «О внесении на рассмотрение Совета Курского муниципального округа Ставропольского края предложений о распределении свободных остатков бюджетных средств, образовавшихся по состоянию на 01 января 2021 г.» распределить:</a:t>
            </a:r>
          </a:p>
          <a:p>
            <a:pPr algn="just"/>
            <a:r>
              <a:rPr lang="ru-RU" sz="1400" dirty="0" smtClean="0"/>
              <a:t>3</a:t>
            </a:r>
            <a:r>
              <a:rPr lang="x-none" sz="1400" smtClean="0"/>
              <a:t>.1.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32 524</a:t>
            </a:r>
            <a:r>
              <a:rPr lang="ru-RU" sz="1400" dirty="0" smtClean="0"/>
              <a:t>,</a:t>
            </a:r>
            <a:r>
              <a:rPr lang="x-none" sz="1400" smtClean="0"/>
              <a:t>88 </a:t>
            </a:r>
            <a:r>
              <a:rPr lang="ru-RU" sz="1400" dirty="0" smtClean="0"/>
              <a:t>тыс. рублей</a:t>
            </a:r>
            <a:r>
              <a:rPr lang="x-none" sz="1400" smtClean="0"/>
              <a:t> из них:</a:t>
            </a:r>
            <a:endParaRPr lang="ru-RU" sz="1400" dirty="0" smtClean="0"/>
          </a:p>
          <a:p>
            <a:pPr algn="just"/>
            <a:r>
              <a:rPr lang="x-none" sz="1400" smtClean="0"/>
              <a:t>на  подраздел  0113  «Другие общегосударственные вопросы» в сумме 1 302</a:t>
            </a:r>
            <a:r>
              <a:rPr lang="ru-RU" sz="1400" dirty="0" smtClean="0"/>
              <a:t>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x-none" sz="1400" smtClean="0"/>
              <a:t>оборудование мест нестационарной торговли в станице Курской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300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выполнение работ по благоустройству территории, расположенной по адресу: Ставропольский край, Курский </a:t>
            </a:r>
            <a:r>
              <a:rPr lang="ru-RU" sz="1400" dirty="0" smtClean="0"/>
              <a:t>муниципальный округ</a:t>
            </a:r>
            <a:r>
              <a:rPr lang="x-none" sz="1400" smtClean="0"/>
              <a:t>, станица Курская, улица Гагарина, 1 «Д» - 1 002</a:t>
            </a:r>
            <a:r>
              <a:rPr lang="ru-RU" sz="1400" dirty="0" smtClean="0"/>
              <a:t>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на подраздел 0408 «Транспорт» для увеличение транспортной субсидии в сумме 1 029</a:t>
            </a:r>
            <a:r>
              <a:rPr lang="ru-RU" sz="1400" dirty="0" smtClean="0"/>
              <a:t>,</a:t>
            </a:r>
            <a:r>
              <a:rPr lang="x-none" sz="1400" smtClean="0"/>
              <a:t>32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на подраздел 0409 «Дорожное хозяйство (дорожные фонды)» в сумме 12</a:t>
            </a:r>
            <a:r>
              <a:rPr lang="ru-RU" sz="1400" dirty="0" smtClean="0"/>
              <a:t> </a:t>
            </a:r>
            <a:r>
              <a:rPr lang="x-none" sz="1400" smtClean="0"/>
              <a:t>044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5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x-none" sz="1400" smtClean="0"/>
              <a:t>на подраздел 0503 «Благоустройство» в сумме 4</a:t>
            </a:r>
            <a:r>
              <a:rPr lang="ru-RU" sz="1400" dirty="0" smtClean="0"/>
              <a:t> </a:t>
            </a:r>
            <a:r>
              <a:rPr lang="x-none" sz="1400" smtClean="0"/>
              <a:t>124</a:t>
            </a:r>
            <a:r>
              <a:rPr lang="ru-RU" sz="1400" dirty="0" smtClean="0"/>
              <a:t>,</a:t>
            </a:r>
            <a:r>
              <a:rPr lang="x-none" sz="1400" smtClean="0"/>
              <a:t>70 </a:t>
            </a:r>
            <a:r>
              <a:rPr lang="ru-RU" sz="1400" dirty="0" smtClean="0"/>
              <a:t>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x-none" sz="1400" smtClean="0"/>
              <a:t>строительство стелы на въезде в станицу Курскую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150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x-none" sz="1400" smtClean="0"/>
              <a:t>благоустройство территории, прилегающей к зданию Курского сельского Дома культуры «Восход» </a:t>
            </a:r>
            <a:r>
              <a:rPr lang="ru-RU" sz="1400" dirty="0" smtClean="0"/>
              <a:t>муниципального бюджетного учреждения культуры</a:t>
            </a:r>
            <a:r>
              <a:rPr lang="x-none" sz="1400" smtClean="0"/>
              <a:t> «Централизованная клубная система» в станице Курская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450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en-US" sz="1400" dirty="0" err="1" smtClean="0"/>
              <a:t>благоустройство</a:t>
            </a:r>
            <a:r>
              <a:rPr lang="en-US" sz="1400" dirty="0" smtClean="0"/>
              <a:t> </a:t>
            </a:r>
            <a:r>
              <a:rPr lang="en-US" sz="1400" dirty="0" err="1" smtClean="0"/>
              <a:t>территории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пересечении</a:t>
            </a:r>
            <a:r>
              <a:rPr lang="en-US" sz="1400" dirty="0" smtClean="0"/>
              <a:t> </a:t>
            </a:r>
            <a:r>
              <a:rPr lang="en-US" sz="1400" dirty="0" err="1" smtClean="0"/>
              <a:t>улиц</a:t>
            </a:r>
            <a:r>
              <a:rPr lang="en-US" sz="1400" dirty="0" smtClean="0"/>
              <a:t> </a:t>
            </a:r>
            <a:r>
              <a:rPr lang="en-US" sz="1400" dirty="0" err="1" smtClean="0"/>
              <a:t>Солнечная</a:t>
            </a:r>
            <a:r>
              <a:rPr lang="en-US" sz="1400" dirty="0" smtClean="0"/>
              <a:t> и </a:t>
            </a:r>
            <a:r>
              <a:rPr lang="en-US" sz="1400" dirty="0" err="1" smtClean="0"/>
              <a:t>Веселая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станицы</a:t>
            </a:r>
            <a:r>
              <a:rPr lang="en-US" sz="1400" dirty="0" smtClean="0"/>
              <a:t> </a:t>
            </a:r>
            <a:r>
              <a:rPr lang="en-US" sz="1400" dirty="0" err="1" smtClean="0"/>
              <a:t>Курск</a:t>
            </a:r>
            <a:r>
              <a:rPr lang="ru-RU" sz="1400" dirty="0" smtClean="0"/>
              <a:t>ой</a:t>
            </a:r>
            <a:r>
              <a:rPr lang="en-US" sz="1400" dirty="0" smtClean="0"/>
              <a:t> </a:t>
            </a:r>
            <a:r>
              <a:rPr lang="en-US" sz="1400" dirty="0" err="1" smtClean="0"/>
              <a:t>Курского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муниципального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округа</a:t>
            </a:r>
            <a:r>
              <a:rPr lang="en-US" sz="1400" dirty="0" smtClean="0"/>
              <a:t> </a:t>
            </a:r>
            <a:r>
              <a:rPr lang="en-US" sz="1400" dirty="0" err="1" smtClean="0"/>
              <a:t>Ставропольского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края</a:t>
            </a:r>
            <a:r>
              <a:rPr lang="en-US" sz="1400" dirty="0" smtClean="0"/>
              <a:t> </a:t>
            </a:r>
            <a:r>
              <a:rPr lang="ru-RU" sz="1400" dirty="0" smtClean="0"/>
              <a:t>-</a:t>
            </a:r>
            <a:r>
              <a:rPr lang="en-US" sz="1400" dirty="0" smtClean="0"/>
              <a:t> 200</a:t>
            </a:r>
            <a:r>
              <a:rPr lang="ru-RU" sz="1400" dirty="0" smtClean="0"/>
              <a:t>,</a:t>
            </a:r>
            <a:r>
              <a:rPr lang="en-US" sz="1400" dirty="0" smtClean="0"/>
              <a:t>00 </a:t>
            </a:r>
            <a:r>
              <a:rPr lang="ru-RU" sz="1400" dirty="0" smtClean="0"/>
              <a:t>тыс. рублей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0"/>
            <a:ext cx="8839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благоустройство </a:t>
            </a:r>
            <a:r>
              <a:rPr lang="x-none" sz="1400" smtClean="0"/>
              <a:t>территории, прилегающей к жилым заданиям по улице Набережн</a:t>
            </a:r>
            <a:r>
              <a:rPr lang="ru-RU" sz="1400" dirty="0" smtClean="0"/>
              <a:t>ой</a:t>
            </a:r>
            <a:r>
              <a:rPr lang="x-none" sz="1400" smtClean="0"/>
              <a:t> в станице Курск</a:t>
            </a:r>
            <a:r>
              <a:rPr lang="ru-RU" sz="1400" dirty="0" smtClean="0"/>
              <a:t>ой</a:t>
            </a:r>
            <a:r>
              <a:rPr lang="x-none" sz="1400" smtClean="0"/>
              <a:t>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200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благоустройство </a:t>
            </a:r>
            <a:r>
              <a:rPr lang="x-none" sz="1400" smtClean="0"/>
              <a:t>территории, прилегающей к зданию Новодеревенского сельского Дома культуры </a:t>
            </a:r>
            <a:r>
              <a:rPr lang="ru-RU" sz="1400" dirty="0" smtClean="0"/>
              <a:t>муниципального бюджетного учреждения культуры</a:t>
            </a:r>
            <a:r>
              <a:rPr lang="x-none" sz="1400" smtClean="0"/>
              <a:t> «Централизованная клубная система» в хуторе Новая Деревня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200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ремонт </a:t>
            </a:r>
            <a:r>
              <a:rPr lang="x-none" sz="1400" smtClean="0"/>
              <a:t>пешеходной дорожки </a:t>
            </a:r>
            <a:r>
              <a:rPr lang="ru-RU" sz="1400" dirty="0" smtClean="0"/>
              <a:t>по </a:t>
            </a:r>
            <a:r>
              <a:rPr lang="x-none" sz="1400" smtClean="0"/>
              <a:t>улиц</a:t>
            </a:r>
            <a:r>
              <a:rPr lang="ru-RU" sz="1400" dirty="0" smtClean="0"/>
              <a:t>е</a:t>
            </a:r>
            <a:r>
              <a:rPr lang="x-none" sz="1400" smtClean="0"/>
              <a:t> Х</a:t>
            </a:r>
            <a:r>
              <a:rPr lang="ru-RU" sz="1400" dirty="0" smtClean="0"/>
              <a:t>а</a:t>
            </a:r>
            <a:r>
              <a:rPr lang="x-none" sz="1400" smtClean="0"/>
              <a:t>лецкого станиц</a:t>
            </a:r>
            <a:r>
              <a:rPr lang="ru-RU" sz="1400" dirty="0" err="1" smtClean="0"/>
              <a:t>ы</a:t>
            </a:r>
            <a:r>
              <a:rPr lang="x-none" sz="1400" smtClean="0"/>
              <a:t> Курск</a:t>
            </a:r>
            <a:r>
              <a:rPr lang="ru-RU" sz="1400" dirty="0" smtClean="0"/>
              <a:t>ой</a:t>
            </a:r>
            <a:r>
              <a:rPr lang="x-none" sz="1400" smtClean="0"/>
              <a:t> Курского муниципального округа Ставропольского края </a:t>
            </a:r>
            <a:r>
              <a:rPr lang="ru-RU" sz="1400" dirty="0" smtClean="0"/>
              <a:t>(</a:t>
            </a:r>
            <a:r>
              <a:rPr lang="x-none" sz="1400" smtClean="0"/>
              <a:t>от переулка Майского до переулка Школьного</a:t>
            </a:r>
            <a:r>
              <a:rPr lang="ru-RU" sz="1400" dirty="0" smtClean="0"/>
              <a:t>) -</a:t>
            </a:r>
            <a:r>
              <a:rPr lang="x-none" sz="1400" smtClean="0"/>
              <a:t> 2</a:t>
            </a:r>
            <a:r>
              <a:rPr lang="ru-RU" sz="1400" dirty="0" smtClean="0"/>
              <a:t> </a:t>
            </a:r>
            <a:r>
              <a:rPr lang="x-none" sz="1400" smtClean="0"/>
              <a:t>924</a:t>
            </a:r>
            <a:r>
              <a:rPr lang="ru-RU" sz="1400" dirty="0" smtClean="0"/>
              <a:t>,</a:t>
            </a:r>
            <a:r>
              <a:rPr lang="x-none" sz="1400" smtClean="0"/>
              <a:t>70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на </a:t>
            </a:r>
            <a:r>
              <a:rPr lang="x-none" sz="1400" smtClean="0"/>
              <a:t>подраздел 0701 «Дошкольное образование» в сумме 5</a:t>
            </a:r>
            <a:r>
              <a:rPr lang="ru-RU" sz="1400" dirty="0" smtClean="0"/>
              <a:t> </a:t>
            </a:r>
            <a:r>
              <a:rPr lang="x-none" sz="1400" smtClean="0"/>
              <a:t>395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3 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ремонт </a:t>
            </a:r>
            <a:r>
              <a:rPr lang="x-none" sz="1400" smtClean="0"/>
              <a:t>фасада здания муниципально</a:t>
            </a:r>
            <a:r>
              <a:rPr lang="ru-RU" sz="1400" dirty="0" smtClean="0"/>
              <a:t>го</a:t>
            </a:r>
            <a:r>
              <a:rPr lang="x-none" sz="1400" smtClean="0"/>
              <a:t> казенно</a:t>
            </a:r>
            <a:r>
              <a:rPr lang="ru-RU" sz="1400" dirty="0" smtClean="0"/>
              <a:t>го</a:t>
            </a:r>
            <a:r>
              <a:rPr lang="x-none" sz="1400" smtClean="0"/>
              <a:t> дошкольно</a:t>
            </a:r>
            <a:r>
              <a:rPr lang="ru-RU" sz="1400" dirty="0" smtClean="0"/>
              <a:t>го</a:t>
            </a:r>
            <a:r>
              <a:rPr lang="x-none" sz="1400" smtClean="0"/>
              <a:t> образовательно</a:t>
            </a:r>
            <a:r>
              <a:rPr lang="ru-RU" sz="1400" dirty="0" smtClean="0"/>
              <a:t>го</a:t>
            </a:r>
            <a:r>
              <a:rPr lang="x-none" sz="1400" smtClean="0"/>
              <a:t> учреждени</a:t>
            </a:r>
            <a:r>
              <a:rPr lang="ru-RU" sz="1400" dirty="0" smtClean="0"/>
              <a:t>я</a:t>
            </a:r>
            <a:r>
              <a:rPr lang="x-none" sz="1400" smtClean="0"/>
              <a:t> «Детский сад № 7 «Василёк» - 695</a:t>
            </a:r>
            <a:r>
              <a:rPr lang="ru-RU" sz="1400" dirty="0" smtClean="0"/>
              <a:t>,</a:t>
            </a:r>
            <a:r>
              <a:rPr lang="x-none" sz="1400" smtClean="0"/>
              <a:t>03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ремонт </a:t>
            </a:r>
            <a:r>
              <a:rPr lang="x-none" sz="1400" smtClean="0"/>
              <a:t>кровли здания муниципального казенного дошкольного образовательного учреждения «Детский сад № 7 «Василёк» - 1</a:t>
            </a:r>
            <a:r>
              <a:rPr lang="ru-RU" sz="1400" dirty="0" smtClean="0"/>
              <a:t> </a:t>
            </a:r>
            <a:r>
              <a:rPr lang="x-none" sz="1400" smtClean="0"/>
              <a:t>431</a:t>
            </a:r>
            <a:r>
              <a:rPr lang="ru-RU" sz="1400" dirty="0" smtClean="0"/>
              <a:t>,</a:t>
            </a:r>
            <a:r>
              <a:rPr lang="x-none" sz="1400" smtClean="0"/>
              <a:t>4</a:t>
            </a:r>
            <a:r>
              <a:rPr lang="ru-RU" sz="1400" dirty="0" smtClean="0"/>
              <a:t>6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x-none" sz="1400" smtClean="0"/>
              <a:t>ремонт </a:t>
            </a:r>
            <a:r>
              <a:rPr lang="x-none" sz="1400" smtClean="0"/>
              <a:t>кровли здания муниципального казенного дошкольного образовательного учреждения «Детский сад № 18 «Алёнка» - 3</a:t>
            </a:r>
            <a:r>
              <a:rPr lang="ru-RU" sz="1400" dirty="0" smtClean="0"/>
              <a:t> </a:t>
            </a:r>
            <a:r>
              <a:rPr lang="x-none" sz="1400" smtClean="0"/>
              <a:t>269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x-none" sz="1400" smtClean="0"/>
              <a:t>на </a:t>
            </a:r>
            <a:r>
              <a:rPr lang="x-none" sz="1400" smtClean="0"/>
              <a:t>подраздел 0702 «Общее образование» в сумме 6</a:t>
            </a:r>
            <a:r>
              <a:rPr lang="ru-RU" sz="1400" dirty="0" smtClean="0"/>
              <a:t> </a:t>
            </a:r>
            <a:r>
              <a:rPr lang="x-none" sz="1400" smtClean="0"/>
              <a:t>919</a:t>
            </a:r>
            <a:r>
              <a:rPr lang="ru-RU" sz="1400" dirty="0" smtClean="0"/>
              <a:t>,05 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ремонт </a:t>
            </a:r>
            <a:r>
              <a:rPr lang="x-none" sz="1400" smtClean="0"/>
              <a:t>кровли здания муниципально</a:t>
            </a:r>
            <a:r>
              <a:rPr lang="ru-RU" sz="1400" dirty="0" smtClean="0"/>
              <a:t>го</a:t>
            </a:r>
            <a:r>
              <a:rPr lang="x-none" sz="1400" smtClean="0"/>
              <a:t> казенно</a:t>
            </a:r>
            <a:r>
              <a:rPr lang="ru-RU" sz="1400" dirty="0" smtClean="0"/>
              <a:t>го</a:t>
            </a:r>
            <a:r>
              <a:rPr lang="x-none" sz="1400" smtClean="0"/>
              <a:t> общеобразовательно</a:t>
            </a:r>
            <a:r>
              <a:rPr lang="ru-RU" sz="1400" dirty="0" smtClean="0"/>
              <a:t>го</a:t>
            </a:r>
            <a:r>
              <a:rPr lang="x-none" sz="1400" smtClean="0"/>
              <a:t> учреждени</a:t>
            </a:r>
            <a:r>
              <a:rPr lang="ru-RU" sz="1400" dirty="0" smtClean="0"/>
              <a:t>я</a:t>
            </a:r>
            <a:r>
              <a:rPr lang="x-none" sz="1400" smtClean="0"/>
              <a:t> «Средняя общеобразовательная школа № 18» - 1</a:t>
            </a:r>
            <a:r>
              <a:rPr lang="ru-RU" sz="1400" dirty="0" smtClean="0"/>
              <a:t> </a:t>
            </a:r>
            <a:r>
              <a:rPr lang="x-none" sz="1400" smtClean="0"/>
              <a:t>773</a:t>
            </a:r>
            <a:r>
              <a:rPr lang="ru-RU" sz="1400" dirty="0" smtClean="0"/>
              <a:t>,</a:t>
            </a:r>
            <a:r>
              <a:rPr lang="x-none" sz="1400" smtClean="0"/>
              <a:t>68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ремонт </a:t>
            </a:r>
            <a:r>
              <a:rPr lang="x-none" sz="1400" smtClean="0"/>
              <a:t>здания муниципально</a:t>
            </a:r>
            <a:r>
              <a:rPr lang="ru-RU" sz="1400" dirty="0" smtClean="0"/>
              <a:t>го</a:t>
            </a:r>
            <a:r>
              <a:rPr lang="x-none" sz="1400" smtClean="0"/>
              <a:t> казенно</a:t>
            </a:r>
            <a:r>
              <a:rPr lang="ru-RU" sz="1400" dirty="0" smtClean="0"/>
              <a:t>го</a:t>
            </a:r>
            <a:r>
              <a:rPr lang="x-none" sz="1400" smtClean="0"/>
              <a:t> общеобразовательно</a:t>
            </a:r>
            <a:r>
              <a:rPr lang="ru-RU" sz="1400" dirty="0" smtClean="0"/>
              <a:t>го</a:t>
            </a:r>
            <a:r>
              <a:rPr lang="x-none" sz="1400" smtClean="0"/>
              <a:t> учреждени</a:t>
            </a:r>
            <a:r>
              <a:rPr lang="ru-RU" sz="1400" dirty="0" smtClean="0"/>
              <a:t>я</a:t>
            </a:r>
            <a:r>
              <a:rPr lang="x-none" sz="1400" smtClean="0"/>
              <a:t> «Средняя общеобразовательная школа № 8» - 3</a:t>
            </a:r>
            <a:r>
              <a:rPr lang="ru-RU" sz="1400" dirty="0" smtClean="0"/>
              <a:t> </a:t>
            </a:r>
            <a:r>
              <a:rPr lang="x-none" sz="1400" smtClean="0"/>
              <a:t>694</a:t>
            </a:r>
            <a:r>
              <a:rPr lang="ru-RU" sz="1400" dirty="0" smtClean="0"/>
              <a:t>,</a:t>
            </a:r>
            <a:r>
              <a:rPr lang="x-none" sz="1400" smtClean="0"/>
              <a:t>6</a:t>
            </a:r>
            <a:r>
              <a:rPr lang="ru-RU" sz="1400" dirty="0" smtClean="0"/>
              <a:t>5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ремонт </a:t>
            </a:r>
            <a:r>
              <a:rPr lang="x-none" sz="1400" smtClean="0"/>
              <a:t>кровли здания муниципально</a:t>
            </a:r>
            <a:r>
              <a:rPr lang="ru-RU" sz="1400" dirty="0" smtClean="0"/>
              <a:t>го</a:t>
            </a:r>
            <a:r>
              <a:rPr lang="x-none" sz="1400" smtClean="0"/>
              <a:t> казенно</a:t>
            </a:r>
            <a:r>
              <a:rPr lang="ru-RU" sz="1400" dirty="0" smtClean="0"/>
              <a:t>го</a:t>
            </a:r>
            <a:r>
              <a:rPr lang="x-none" sz="1400" smtClean="0"/>
              <a:t> общеобразовательно</a:t>
            </a:r>
            <a:r>
              <a:rPr lang="ru-RU" sz="1400" dirty="0" smtClean="0"/>
              <a:t>го</a:t>
            </a:r>
            <a:r>
              <a:rPr lang="x-none" sz="1400" smtClean="0"/>
              <a:t> учреждени</a:t>
            </a:r>
            <a:r>
              <a:rPr lang="ru-RU" sz="1400" dirty="0" smtClean="0"/>
              <a:t>я</a:t>
            </a:r>
            <a:r>
              <a:rPr lang="x-none" sz="1400" smtClean="0"/>
              <a:t> «Средняя общеобразовательная школа № 9» - 1</a:t>
            </a:r>
            <a:r>
              <a:rPr lang="ru-RU" sz="1400" dirty="0" smtClean="0"/>
              <a:t> </a:t>
            </a:r>
            <a:r>
              <a:rPr lang="x-none" sz="1400" smtClean="0"/>
              <a:t>450</a:t>
            </a:r>
            <a:r>
              <a:rPr lang="ru-RU" sz="1400" dirty="0" smtClean="0"/>
              <a:t>,</a:t>
            </a:r>
            <a:r>
              <a:rPr lang="x-none" sz="1400" smtClean="0"/>
              <a:t>7</a:t>
            </a:r>
            <a:r>
              <a:rPr lang="ru-RU" sz="1400" dirty="0" smtClean="0"/>
              <a:t>2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0703 «Дополнительное образование детей» </a:t>
            </a:r>
            <a:r>
              <a:rPr lang="ru-RU" sz="1400" dirty="0" smtClean="0"/>
              <a:t>на ремонт</a:t>
            </a:r>
            <a:r>
              <a:rPr lang="x-none" sz="1400" smtClean="0"/>
              <a:t> помещений Галюгаевского филиала муниципального бюджетного учреждения дополнительного образования «Курская детская художественная школа» в сумме 880</a:t>
            </a:r>
            <a:r>
              <a:rPr lang="ru-RU" sz="1400" dirty="0" smtClean="0"/>
              <a:t>,</a:t>
            </a:r>
            <a:r>
              <a:rPr lang="x-none" sz="1400" smtClean="0"/>
              <a:t>63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0801 «Культура» </a:t>
            </a:r>
            <a:r>
              <a:rPr lang="ru-RU" sz="1400" dirty="0" smtClean="0"/>
              <a:t>на </a:t>
            </a:r>
            <a:r>
              <a:rPr lang="x-none" sz="1400" smtClean="0"/>
              <a:t>ремонт</a:t>
            </a:r>
            <a:r>
              <a:rPr lang="ru-RU" sz="1400" dirty="0" smtClean="0"/>
              <a:t> здания филиала № 23</a:t>
            </a:r>
            <a:r>
              <a:rPr lang="x-none" sz="1400" smtClean="0"/>
              <a:t> Балтийск</a:t>
            </a:r>
            <a:r>
              <a:rPr lang="ru-RU" sz="1400" dirty="0" err="1" smtClean="0"/>
              <a:t>ая</a:t>
            </a:r>
            <a:r>
              <a:rPr lang="x-none" sz="1400" smtClean="0"/>
              <a:t> библиотек</a:t>
            </a:r>
            <a:r>
              <a:rPr lang="ru-RU" sz="1400" dirty="0" smtClean="0"/>
              <a:t>а </a:t>
            </a:r>
            <a:r>
              <a:rPr lang="x-none" sz="1400" smtClean="0"/>
              <a:t>муниципального казенного учреждения культуры «Централизованная библиотечная система» в сумме 603</a:t>
            </a:r>
            <a:r>
              <a:rPr lang="ru-RU" sz="1400" dirty="0" smtClean="0"/>
              <a:t>,</a:t>
            </a:r>
            <a:r>
              <a:rPr lang="x-none" sz="1400" smtClean="0"/>
              <a:t>20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1102 «Массовый спорт» в сумме 225</a:t>
            </a:r>
            <a:r>
              <a:rPr lang="ru-RU" sz="1400" dirty="0" smtClean="0"/>
              <a:t>,50 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устройство </a:t>
            </a:r>
            <a:r>
              <a:rPr lang="x-none" sz="1400" smtClean="0"/>
              <a:t>навеса </a:t>
            </a:r>
            <a:r>
              <a:rPr lang="ru-RU" sz="1400" dirty="0" smtClean="0"/>
              <a:t>на </a:t>
            </a:r>
            <a:r>
              <a:rPr lang="x-none" sz="1400" smtClean="0"/>
              <a:t>вход</a:t>
            </a:r>
            <a:r>
              <a:rPr lang="ru-RU" sz="1400" dirty="0" smtClean="0"/>
              <a:t>е в</a:t>
            </a:r>
            <a:r>
              <a:rPr lang="x-none" sz="1400" smtClean="0"/>
              <a:t> спортзал «Юбилейный»</a:t>
            </a:r>
            <a:r>
              <a:rPr lang="ru-RU" sz="1400" dirty="0" smtClean="0"/>
              <a:t>, расположенный по адресу: Ставропольский край, Курский муниципальный округ,</a:t>
            </a:r>
            <a:r>
              <a:rPr lang="x-none" sz="1400" smtClean="0"/>
              <a:t> ст</a:t>
            </a:r>
            <a:r>
              <a:rPr lang="ru-RU" sz="1400" dirty="0" err="1" smtClean="0"/>
              <a:t>аница</a:t>
            </a:r>
            <a:r>
              <a:rPr lang="x-none" sz="1400" smtClean="0"/>
              <a:t> Курск</a:t>
            </a:r>
            <a:r>
              <a:rPr lang="ru-RU" sz="1400" dirty="0" err="1" smtClean="0"/>
              <a:t>ая</a:t>
            </a:r>
            <a:r>
              <a:rPr lang="ru-RU" sz="1400" dirty="0" smtClean="0"/>
              <a:t>, переулок Школьный, 1а, -</a:t>
            </a:r>
            <a:r>
              <a:rPr lang="x-none" sz="1400" smtClean="0"/>
              <a:t> 80</a:t>
            </a:r>
            <a:r>
              <a:rPr lang="ru-RU" sz="1400" dirty="0" smtClean="0"/>
              <a:t>,80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облицовку </a:t>
            </a:r>
            <a:r>
              <a:rPr lang="x-none" sz="1400" smtClean="0"/>
              <a:t>карнизного свеса кровли спортзала «Юбилейный»</a:t>
            </a:r>
            <a:r>
              <a:rPr lang="ru-RU" sz="1400" dirty="0" smtClean="0"/>
              <a:t>, расположенный по адресу: Ставропольский край, Курский муниципальный округ,</a:t>
            </a:r>
            <a:r>
              <a:rPr lang="x-none" sz="1400" smtClean="0"/>
              <a:t> ст</a:t>
            </a:r>
            <a:r>
              <a:rPr lang="ru-RU" sz="1400" dirty="0" err="1" smtClean="0"/>
              <a:t>аница</a:t>
            </a:r>
            <a:r>
              <a:rPr lang="x-none" sz="1400" smtClean="0"/>
              <a:t> Курск</a:t>
            </a:r>
            <a:r>
              <a:rPr lang="ru-RU" sz="1400" dirty="0" err="1" smtClean="0"/>
              <a:t>ая</a:t>
            </a:r>
            <a:r>
              <a:rPr lang="ru-RU" sz="1400" dirty="0" smtClean="0"/>
              <a:t>, переулок Школьный, 1а,</a:t>
            </a:r>
            <a:r>
              <a:rPr lang="x-none" sz="1400" smtClean="0"/>
              <a:t> ст. Курской </a:t>
            </a:r>
            <a:r>
              <a:rPr lang="ru-RU" sz="1400" dirty="0" smtClean="0"/>
              <a:t>-</a:t>
            </a:r>
            <a:r>
              <a:rPr lang="x-none" sz="1400" smtClean="0"/>
              <a:t> 144</a:t>
            </a:r>
            <a:r>
              <a:rPr lang="ru-RU" sz="1400" dirty="0" smtClean="0"/>
              <a:t>,</a:t>
            </a:r>
            <a:r>
              <a:rPr lang="x-none" sz="1400" smtClean="0"/>
              <a:t>70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endParaRPr lang="ru-RU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763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    </a:t>
            </a:r>
            <a:r>
              <a:rPr lang="ru-RU" sz="1400" i="1" dirty="0" smtClean="0"/>
              <a:t> </a:t>
            </a:r>
            <a:r>
              <a:rPr lang="ru-RU" sz="1400" dirty="0" smtClean="0"/>
              <a:t>3</a:t>
            </a:r>
            <a:r>
              <a:rPr lang="x-none" sz="1400" smtClean="0"/>
              <a:t>.2. Муниципальному бюджетному учреждению «Управление по благоустройству» на подраздел 0503 «Благоустройство» на мероприятия по благоустройству сквера </a:t>
            </a:r>
            <a:r>
              <a:rPr lang="ru-RU" sz="1400" dirty="0" smtClean="0"/>
              <a:t>«</a:t>
            </a:r>
            <a:r>
              <a:rPr lang="x-none" sz="1400" smtClean="0"/>
              <a:t>Воинской славы</a:t>
            </a:r>
            <a:r>
              <a:rPr lang="ru-RU" sz="1400" dirty="0" smtClean="0"/>
              <a:t>»</a:t>
            </a:r>
            <a:r>
              <a:rPr lang="x-none" sz="1400" smtClean="0"/>
              <a:t> в сумме 568</a:t>
            </a:r>
            <a:r>
              <a:rPr lang="ru-RU" sz="1400" dirty="0" smtClean="0"/>
              <a:t>,</a:t>
            </a:r>
            <a:r>
              <a:rPr lang="x-none" sz="1400" smtClean="0"/>
              <a:t>6</a:t>
            </a:r>
            <a:r>
              <a:rPr lang="ru-RU" sz="1400" dirty="0" smtClean="0"/>
              <a:t>8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3</a:t>
            </a:r>
            <a:r>
              <a:rPr lang="x-none" sz="1400" smtClean="0"/>
              <a:t>.3. Балтийскому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855</a:t>
            </a:r>
            <a:r>
              <a:rPr lang="ru-RU" sz="1400" dirty="0" smtClean="0"/>
              <a:t>,</a:t>
            </a:r>
            <a:r>
              <a:rPr lang="x-none" sz="1400" smtClean="0"/>
              <a:t>41 </a:t>
            </a:r>
            <a:r>
              <a:rPr lang="ru-RU" sz="1400" dirty="0" smtClean="0"/>
              <a:t>тыс. рублей</a:t>
            </a:r>
            <a:r>
              <a:rPr lang="x-none" sz="1400" smtClean="0"/>
              <a:t>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0113 «Другие общегосударственные вопросы» в сумме 659</a:t>
            </a:r>
            <a:r>
              <a:rPr lang="ru-RU" sz="1400" dirty="0" smtClean="0"/>
              <a:t>,</a:t>
            </a:r>
            <a:r>
              <a:rPr lang="x-none" sz="1400" smtClean="0"/>
              <a:t>87 </a:t>
            </a:r>
            <a:r>
              <a:rPr lang="ru-RU" sz="1400" dirty="0" smtClean="0"/>
              <a:t>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x-none" sz="1400" smtClean="0"/>
              <a:t>ремонт помещений административного здания </a:t>
            </a:r>
            <a:r>
              <a:rPr lang="ru-RU" sz="1400" dirty="0" smtClean="0"/>
              <a:t>-</a:t>
            </a:r>
            <a:r>
              <a:rPr lang="x-none" sz="1400" smtClean="0"/>
              <a:t> 642</a:t>
            </a:r>
            <a:r>
              <a:rPr lang="ru-RU" sz="1400" dirty="0" smtClean="0"/>
              <a:t>,</a:t>
            </a:r>
            <a:r>
              <a:rPr lang="x-none" sz="1400" smtClean="0"/>
              <a:t>37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изготовление </a:t>
            </a:r>
            <a:r>
              <a:rPr lang="x-none" sz="1400" smtClean="0"/>
              <a:t>технических условий по подведению электроэнергии к зданию пожарной части </a:t>
            </a:r>
            <a:r>
              <a:rPr lang="ru-RU" sz="1400" dirty="0" smtClean="0"/>
              <a:t>-</a:t>
            </a:r>
            <a:r>
              <a:rPr lang="x-none" sz="1400" smtClean="0"/>
              <a:t> 10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изготовление </a:t>
            </a:r>
            <a:r>
              <a:rPr lang="x-none" sz="1400" smtClean="0"/>
              <a:t>расчета водопотребления с топосъемкой на пожарную часть </a:t>
            </a:r>
            <a:r>
              <a:rPr lang="ru-RU" sz="1400" dirty="0" smtClean="0"/>
              <a:t>-</a:t>
            </a:r>
            <a:r>
              <a:rPr lang="x-none" sz="1400" smtClean="0"/>
              <a:t> 7</a:t>
            </a:r>
            <a:r>
              <a:rPr lang="ru-RU" sz="1400" dirty="0" smtClean="0"/>
              <a:t>,</a:t>
            </a:r>
            <a:r>
              <a:rPr lang="x-none" sz="1400" smtClean="0"/>
              <a:t>50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0503 «Благоустройство» в сумме 195</a:t>
            </a:r>
            <a:r>
              <a:rPr lang="ru-RU" sz="1400" dirty="0" smtClean="0"/>
              <a:t>,</a:t>
            </a:r>
            <a:r>
              <a:rPr lang="x-none" sz="1400" smtClean="0"/>
              <a:t>54 </a:t>
            </a:r>
            <a:r>
              <a:rPr lang="ru-RU" sz="1400" dirty="0" smtClean="0"/>
              <a:t>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изготовление </a:t>
            </a:r>
            <a:r>
              <a:rPr lang="x-none" sz="1400" smtClean="0"/>
              <a:t>сметной документации для участия в программе местных инициатив на 2022 год </a:t>
            </a:r>
            <a:r>
              <a:rPr lang="ru-RU" sz="1400" dirty="0" smtClean="0"/>
              <a:t>-</a:t>
            </a:r>
            <a:r>
              <a:rPr lang="x-none" sz="1400" smtClean="0"/>
              <a:t> 20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ремонт </a:t>
            </a:r>
            <a:r>
              <a:rPr lang="ru-RU" sz="1400" dirty="0" smtClean="0"/>
              <a:t>пешеходной</a:t>
            </a:r>
            <a:r>
              <a:rPr lang="x-none" sz="1400" smtClean="0"/>
              <a:t> дорожки </a:t>
            </a:r>
            <a:r>
              <a:rPr lang="ru-RU" sz="1400" dirty="0" smtClean="0"/>
              <a:t>по</a:t>
            </a:r>
            <a:r>
              <a:rPr lang="x-none" sz="1400" smtClean="0"/>
              <a:t> улиц</a:t>
            </a:r>
            <a:r>
              <a:rPr lang="ru-RU" sz="1400" dirty="0" smtClean="0"/>
              <a:t>е</a:t>
            </a:r>
            <a:r>
              <a:rPr lang="x-none" sz="1400" smtClean="0"/>
              <a:t> Спортивн</a:t>
            </a:r>
            <a:r>
              <a:rPr lang="ru-RU" sz="1400" dirty="0" smtClean="0"/>
              <a:t>ой поселка Балтийского Курского муниципального округа Ставропольского края -</a:t>
            </a:r>
            <a:r>
              <a:rPr lang="x-none" sz="1400" smtClean="0"/>
              <a:t> 175</a:t>
            </a:r>
            <a:r>
              <a:rPr lang="ru-RU" sz="1400" dirty="0" smtClean="0"/>
              <a:t>,</a:t>
            </a:r>
            <a:r>
              <a:rPr lang="x-none" sz="1400" smtClean="0"/>
              <a:t>54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.4. Галюгаевскому территориальному отделу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430</a:t>
            </a:r>
            <a:r>
              <a:rPr lang="ru-RU" sz="1400" dirty="0" smtClean="0"/>
              <a:t>,</a:t>
            </a:r>
            <a:r>
              <a:rPr lang="x-none" sz="1400" smtClean="0"/>
              <a:t>9</a:t>
            </a:r>
            <a:r>
              <a:rPr lang="ru-RU" sz="1400" dirty="0" smtClean="0"/>
              <a:t>4 тыс. рублей</a:t>
            </a:r>
            <a:r>
              <a:rPr lang="x-none" sz="1400" smtClean="0"/>
              <a:t> из них: </a:t>
            </a:r>
            <a:endParaRPr lang="ru-RU" sz="1400" dirty="0" smtClean="0"/>
          </a:p>
          <a:p>
            <a:pPr algn="just"/>
            <a:r>
              <a:rPr lang="x-none" sz="1400" smtClean="0"/>
              <a:t> </a:t>
            </a:r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</a:r>
            <a:r>
              <a:rPr lang="ru-RU" sz="1400" dirty="0" smtClean="0"/>
              <a:t> на </a:t>
            </a:r>
            <a:r>
              <a:rPr lang="x-none" sz="1400" smtClean="0"/>
              <a:t>восстановление кассового расхода  по заработной плате в сумме 50</a:t>
            </a:r>
            <a:r>
              <a:rPr lang="ru-RU" sz="1400" dirty="0" smtClean="0"/>
              <a:t>,</a:t>
            </a:r>
            <a:r>
              <a:rPr lang="x-none" sz="1400" smtClean="0"/>
              <a:t>9</a:t>
            </a:r>
            <a:r>
              <a:rPr lang="ru-RU" sz="1400" dirty="0" smtClean="0"/>
              <a:t>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0113 «Другие общегосударственные вопросы» для косметического ремонта административного здания в сумме 180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0503 «Благоустройство» в сумме 200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x-none" sz="1400" smtClean="0"/>
              <a:t>составление сметы «Благоустройство центральной аллеи по улице Ленина (от памятника Ленина до объекта культурного наследия регионального значения «Братская могила воинов Советской армии, погибшим в 1942-1943 годах в боях с немецко-фаши</a:t>
            </a:r>
            <a:r>
              <a:rPr lang="ru-RU" sz="1400" dirty="0" smtClean="0"/>
              <a:t>с</a:t>
            </a:r>
            <a:r>
              <a:rPr lang="x-none" sz="1400" smtClean="0"/>
              <a:t>тскими захватчиками») </a:t>
            </a:r>
            <a:r>
              <a:rPr lang="ru-RU" sz="1400" dirty="0" smtClean="0"/>
              <a:t>-</a:t>
            </a:r>
            <a:r>
              <a:rPr lang="x-none" sz="1400" smtClean="0"/>
              <a:t> 140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en-US" sz="1400" dirty="0" err="1" smtClean="0"/>
              <a:t>составление</a:t>
            </a:r>
            <a:r>
              <a:rPr lang="en-US" sz="1400" dirty="0" smtClean="0"/>
              <a:t> </a:t>
            </a:r>
            <a:r>
              <a:rPr lang="en-US" sz="1400" dirty="0" err="1" smtClean="0"/>
              <a:t>сметы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строительства</a:t>
            </a:r>
            <a:r>
              <a:rPr lang="en-US" sz="1400" dirty="0" smtClean="0"/>
              <a:t> </a:t>
            </a:r>
            <a:r>
              <a:rPr lang="ru-RU" sz="1400" dirty="0" smtClean="0"/>
              <a:t>пешеходной</a:t>
            </a:r>
            <a:r>
              <a:rPr lang="en-US" sz="1400" dirty="0" smtClean="0"/>
              <a:t> </a:t>
            </a:r>
            <a:r>
              <a:rPr lang="en-US" sz="1400" dirty="0" err="1" smtClean="0"/>
              <a:t>дорожки</a:t>
            </a:r>
            <a:r>
              <a:rPr lang="en-US" sz="1400" dirty="0" smtClean="0"/>
              <a:t> </a:t>
            </a:r>
            <a:r>
              <a:rPr lang="en-US" sz="1400" dirty="0" err="1" smtClean="0"/>
              <a:t>по</a:t>
            </a:r>
            <a:r>
              <a:rPr lang="en-US" sz="1400" dirty="0" smtClean="0"/>
              <a:t> </a:t>
            </a:r>
            <a:r>
              <a:rPr lang="en-US" sz="1400" dirty="0" err="1" smtClean="0"/>
              <a:t>улице</a:t>
            </a:r>
            <a:r>
              <a:rPr lang="en-US" sz="1400" dirty="0" smtClean="0"/>
              <a:t> </a:t>
            </a:r>
            <a:r>
              <a:rPr lang="en-US" sz="1400" dirty="0" err="1" smtClean="0"/>
              <a:t>Руденко</a:t>
            </a:r>
            <a:r>
              <a:rPr lang="en-US" sz="1400" dirty="0" smtClean="0"/>
              <a:t> </a:t>
            </a:r>
            <a:r>
              <a:rPr lang="ru-RU" sz="1400" dirty="0" smtClean="0"/>
              <a:t>станицы </a:t>
            </a:r>
            <a:r>
              <a:rPr lang="ru-RU" sz="1400" dirty="0" err="1" smtClean="0"/>
              <a:t>Галюгаевской</a:t>
            </a:r>
            <a:r>
              <a:rPr lang="ru-RU" sz="1400" dirty="0" smtClean="0"/>
              <a:t> Курского муниципального округа Ставропольского края </a:t>
            </a:r>
            <a:r>
              <a:rPr lang="en-US" sz="1400" dirty="0" smtClean="0"/>
              <a:t>(</a:t>
            </a:r>
            <a:r>
              <a:rPr lang="en-US" sz="1400" dirty="0" err="1" smtClean="0"/>
              <a:t>от</a:t>
            </a:r>
            <a:r>
              <a:rPr lang="en-US" sz="1400" dirty="0" smtClean="0"/>
              <a:t> </a:t>
            </a:r>
            <a:r>
              <a:rPr lang="en-US" sz="1400" dirty="0" err="1" smtClean="0"/>
              <a:t>улицы</a:t>
            </a:r>
            <a:r>
              <a:rPr lang="en-US" sz="1400" dirty="0" smtClean="0"/>
              <a:t> </a:t>
            </a:r>
            <a:r>
              <a:rPr lang="en-US" sz="1400" dirty="0" err="1" smtClean="0"/>
              <a:t>Степной</a:t>
            </a:r>
            <a:r>
              <a:rPr lang="en-US" sz="1400" dirty="0" smtClean="0"/>
              <a:t> </a:t>
            </a:r>
            <a:r>
              <a:rPr lang="en-US" sz="1400" dirty="0" err="1" smtClean="0"/>
              <a:t>до</a:t>
            </a:r>
            <a:r>
              <a:rPr lang="en-US" sz="1400" dirty="0" smtClean="0"/>
              <a:t> </a:t>
            </a:r>
            <a:r>
              <a:rPr lang="en-US" sz="1400" dirty="0" err="1" smtClean="0"/>
              <a:t>улицы</a:t>
            </a:r>
            <a:r>
              <a:rPr lang="en-US" sz="1400" dirty="0" smtClean="0"/>
              <a:t> </a:t>
            </a:r>
            <a:r>
              <a:rPr lang="en-US" sz="1400" dirty="0" err="1" smtClean="0"/>
              <a:t>Пенькозаводск</a:t>
            </a:r>
            <a:r>
              <a:rPr lang="ru-RU" sz="1400" dirty="0" smtClean="0"/>
              <a:t>ой</a:t>
            </a:r>
            <a:r>
              <a:rPr lang="en-US" sz="1400" dirty="0" smtClean="0"/>
              <a:t>) </a:t>
            </a:r>
            <a:r>
              <a:rPr lang="ru-RU" sz="1400" dirty="0" smtClean="0"/>
              <a:t>–</a:t>
            </a:r>
            <a:r>
              <a:rPr lang="en-US" sz="1400" dirty="0" smtClean="0"/>
              <a:t> 60</a:t>
            </a:r>
            <a:r>
              <a:rPr lang="ru-RU" sz="1400" dirty="0" smtClean="0"/>
              <a:t>,</a:t>
            </a:r>
            <a:r>
              <a:rPr lang="en-US" sz="1400" dirty="0" smtClean="0"/>
              <a:t>00 </a:t>
            </a:r>
            <a:r>
              <a:rPr lang="ru-RU" sz="1400" dirty="0" smtClean="0"/>
              <a:t>тыс. рублей</a:t>
            </a:r>
            <a:r>
              <a:rPr lang="en-US" sz="1400" dirty="0" smtClean="0"/>
              <a:t>.</a:t>
            </a:r>
            <a:endParaRPr lang="ru-RU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</a:t>
            </a:r>
            <a:r>
              <a:rPr lang="ru-RU" sz="1400" dirty="0" smtClean="0"/>
              <a:t>  </a:t>
            </a:r>
            <a:r>
              <a:rPr lang="ru-RU" sz="1400" dirty="0" smtClean="0"/>
              <a:t>3</a:t>
            </a:r>
            <a:r>
              <a:rPr lang="x-none" sz="1400" smtClean="0"/>
              <a:t>.5. Кановскому территориальному отделу администрации Курского муниципального округа Ставропольского края – 81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0503 «Благоустройство» </a:t>
            </a:r>
            <a:r>
              <a:rPr lang="ru-RU" sz="1400" dirty="0" smtClean="0"/>
              <a:t>на </a:t>
            </a:r>
            <a:r>
              <a:rPr lang="x-none" sz="1400" smtClean="0"/>
              <a:t>изготовлени</a:t>
            </a:r>
            <a:r>
              <a:rPr lang="ru-RU" sz="1400" dirty="0" smtClean="0"/>
              <a:t>е</a:t>
            </a:r>
            <a:r>
              <a:rPr lang="x-none" sz="1400" smtClean="0"/>
              <a:t> сметной документации на строительство </a:t>
            </a:r>
            <a:r>
              <a:rPr lang="ru-RU" sz="1400" dirty="0" smtClean="0"/>
              <a:t>пешеходных дорожек</a:t>
            </a:r>
            <a:r>
              <a:rPr lang="x-none" sz="1400" smtClean="0"/>
              <a:t> в х</a:t>
            </a:r>
            <a:r>
              <a:rPr lang="ru-RU" sz="1400" dirty="0" smtClean="0"/>
              <a:t>уторе</a:t>
            </a:r>
            <a:r>
              <a:rPr lang="x-none" sz="1400" smtClean="0"/>
              <a:t> Зайцев</a:t>
            </a:r>
            <a:r>
              <a:rPr lang="ru-RU" sz="1400" dirty="0" smtClean="0"/>
              <a:t>е </a:t>
            </a:r>
            <a:r>
              <a:rPr lang="x-none" sz="1400" smtClean="0"/>
              <a:t>Курского муниципального округа Ставропольского края в рамках программ местных инициатив в сумме 60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расчет экспертизы сметной документации объекта «Ремонт памятника воинам-односельчанам, погибшим в 1941-1945 годах на фронтах Великой Отечественной войны в селе Каново Курского района Ставропольского края» в сумме 21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 3</a:t>
            </a:r>
            <a:r>
              <a:rPr lang="x-none" sz="1400" smtClean="0"/>
              <a:t>.6. Мирненскому территориальному отделу администрации Курского муниципального округа Ставропольского края – 563</a:t>
            </a:r>
            <a:r>
              <a:rPr lang="ru-RU" sz="1400" dirty="0" smtClean="0"/>
              <a:t>,90 тыс. рублей</a:t>
            </a:r>
            <a:r>
              <a:rPr lang="x-none" sz="1400" smtClean="0"/>
              <a:t>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r>
              <a:rPr lang="x-none" sz="1400" smtClean="0"/>
              <a:t>на </a:t>
            </a:r>
            <a:r>
              <a:rPr lang="x-none" sz="1400" smtClean="0"/>
              <a:t>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</a:t>
            </a:r>
            <a:r>
              <a:rPr lang="ru-RU" sz="1400" dirty="0" smtClean="0"/>
              <a:t>на </a:t>
            </a:r>
            <a:r>
              <a:rPr lang="x-none" sz="1400" smtClean="0"/>
              <a:t>восстановление кассового расхода  по заработной плате в сумме 45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1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разработк</a:t>
            </a:r>
            <a:r>
              <a:rPr lang="ru-RU" sz="1400" dirty="0" smtClean="0"/>
              <a:t>у</a:t>
            </a:r>
            <a:r>
              <a:rPr lang="x-none" sz="1400" smtClean="0"/>
              <a:t> научно-проектной документации и историко-культурной экспертизы по объекту «Ремонт памятника «Братская могила 901 воину Советской армии, погибшим в 1942-1943 годах, в боях с немецко-фаши</a:t>
            </a:r>
            <a:r>
              <a:rPr lang="ru-RU" sz="1400" dirty="0" smtClean="0"/>
              <a:t>с</a:t>
            </a:r>
            <a:r>
              <a:rPr lang="x-none" sz="1400" smtClean="0"/>
              <a:t>тскими захватчиками» в сумме 518</a:t>
            </a:r>
            <a:r>
              <a:rPr lang="ru-RU" sz="1400" dirty="0" smtClean="0"/>
              <a:t>,</a:t>
            </a:r>
            <a:r>
              <a:rPr lang="x-none" sz="1400" smtClean="0"/>
              <a:t>3</a:t>
            </a:r>
            <a:r>
              <a:rPr lang="ru-RU" sz="1400" dirty="0" smtClean="0"/>
              <a:t>9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.7. Рощинскому территориальному отделу администрации Курского муниципального округа Ставропольского края на 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</a:r>
            <a:r>
              <a:rPr lang="ru-RU" sz="1400" dirty="0" smtClean="0"/>
              <a:t> на </a:t>
            </a:r>
            <a:r>
              <a:rPr lang="x-none" sz="1400" smtClean="0"/>
              <a:t>восстановление кассового расхода  по заработной плате в сумме 45</a:t>
            </a:r>
            <a:r>
              <a:rPr lang="ru-RU" sz="1400" dirty="0" smtClean="0"/>
              <a:t>,</a:t>
            </a:r>
            <a:r>
              <a:rPr lang="x-none" sz="1400" smtClean="0"/>
              <a:t>7</a:t>
            </a:r>
            <a:r>
              <a:rPr lang="ru-RU" sz="1400" dirty="0" smtClean="0"/>
              <a:t>8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.8. Стодеревскому территориальному отделу администрации Курского муниципального округа Ставропольского края на 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</a:r>
            <a:r>
              <a:rPr lang="ru-RU" sz="1400" dirty="0" smtClean="0"/>
              <a:t> на </a:t>
            </a:r>
            <a:r>
              <a:rPr lang="x-none" sz="1400" smtClean="0"/>
              <a:t>восстановление кассового расхода  по заработной плате в сумме 52</a:t>
            </a:r>
            <a:r>
              <a:rPr lang="ru-RU" sz="1400" dirty="0" smtClean="0"/>
              <a:t>,</a:t>
            </a:r>
            <a:r>
              <a:rPr lang="x-none" sz="1400" smtClean="0"/>
              <a:t>35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.9. Полтавскому территориальному отделу администрации Курского муниципального округа Ставропольского края на 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в сумме 179</a:t>
            </a:r>
            <a:r>
              <a:rPr lang="ru-RU" sz="1400" dirty="0" smtClean="0"/>
              <a:t>,10 тыс. рублей</a:t>
            </a:r>
            <a:r>
              <a:rPr lang="x-none" sz="1400" smtClean="0"/>
              <a:t> из них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восстановление </a:t>
            </a:r>
            <a:r>
              <a:rPr lang="x-none" sz="1400" smtClean="0"/>
              <a:t>кассового расхода  по заработной плате </a:t>
            </a:r>
            <a:r>
              <a:rPr lang="ru-RU" sz="1400" dirty="0" smtClean="0"/>
              <a:t>-</a:t>
            </a:r>
            <a:r>
              <a:rPr lang="x-none" sz="1400" smtClean="0"/>
              <a:t> 36</a:t>
            </a:r>
            <a:r>
              <a:rPr lang="ru-RU" sz="1400" dirty="0" smtClean="0"/>
              <a:t>,</a:t>
            </a:r>
            <a:r>
              <a:rPr lang="x-none" sz="1400" smtClean="0"/>
              <a:t>65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приобретение </a:t>
            </a:r>
            <a:r>
              <a:rPr lang="x-none" sz="1400" smtClean="0"/>
              <a:t>оргтехники </a:t>
            </a:r>
            <a:r>
              <a:rPr lang="ru-RU" sz="1400" dirty="0" smtClean="0"/>
              <a:t>-</a:t>
            </a:r>
            <a:r>
              <a:rPr lang="x-none" sz="1400" smtClean="0"/>
              <a:t> 142</a:t>
            </a:r>
            <a:r>
              <a:rPr lang="ru-RU" sz="1400" dirty="0" smtClean="0"/>
              <a:t>,</a:t>
            </a:r>
            <a:r>
              <a:rPr lang="x-none" sz="1400" smtClean="0"/>
              <a:t>45 </a:t>
            </a:r>
            <a:r>
              <a:rPr lang="ru-RU" sz="1400" dirty="0" smtClean="0"/>
              <a:t>тыс. рублей</a:t>
            </a:r>
            <a:r>
              <a:rPr lang="x-none" sz="1400" smtClean="0"/>
              <a:t>. 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dirty="0" smtClean="0"/>
              <a:t>3</a:t>
            </a:r>
            <a:r>
              <a:rPr lang="x-none" sz="1400" smtClean="0"/>
              <a:t>.10. Серноводскому территориальному отделу администрации Курского муниципального округа Ставропольского края на 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</a:t>
            </a:r>
            <a:r>
              <a:rPr lang="ru-RU" sz="1400" dirty="0" smtClean="0"/>
              <a:t>на </a:t>
            </a:r>
            <a:r>
              <a:rPr lang="x-none" sz="1400" smtClean="0"/>
              <a:t>восстановление кассового расхода  по заработной плате в сумме 54</a:t>
            </a:r>
            <a:r>
              <a:rPr lang="ru-RU" sz="1400" dirty="0" smtClean="0"/>
              <a:t>,</a:t>
            </a:r>
            <a:r>
              <a:rPr lang="x-none" sz="1400" smtClean="0"/>
              <a:t>31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.11. Русскому территориальному отделу администрации Курского муниципального округа Ставропольского </a:t>
            </a:r>
            <a:r>
              <a:rPr lang="x-none" sz="1400" smtClean="0"/>
              <a:t>края </a:t>
            </a:r>
            <a:r>
              <a:rPr lang="ru-RU" sz="1400" dirty="0" smtClean="0"/>
              <a:t>       </a:t>
            </a:r>
            <a:r>
              <a:rPr lang="x-none" sz="1400" smtClean="0"/>
              <a:t>на </a:t>
            </a:r>
            <a:r>
              <a:rPr lang="x-none" sz="1400" smtClean="0"/>
              <a:t>подраздел 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</a:r>
            <a:r>
              <a:rPr lang="ru-RU" sz="1400" dirty="0" smtClean="0"/>
              <a:t> на </a:t>
            </a:r>
            <a:r>
              <a:rPr lang="x-none" sz="1400" smtClean="0"/>
              <a:t>восстановление кассового расхода  по заработной плате в сумме 8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1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.12. Муниципальному казенному учреждению «Управление культуры» на подраздел 0804 «Другие вопросы в области культуры, кинематографии» на приобретение музыкального инструмента</a:t>
            </a:r>
            <a:r>
              <a:rPr lang="ru-RU" sz="1400" dirty="0" smtClean="0"/>
              <a:t> - </a:t>
            </a:r>
            <a:r>
              <a:rPr lang="x-none" sz="1400" smtClean="0"/>
              <a:t>рояля для муниципального бюджетного учреждения дополнительного образования «Курская детская музыкальная школа» - 1</a:t>
            </a:r>
            <a:r>
              <a:rPr lang="ru-RU" sz="1400" dirty="0" smtClean="0"/>
              <a:t> </a:t>
            </a:r>
            <a:r>
              <a:rPr lang="x-none" sz="1400" smtClean="0"/>
              <a:t>630</a:t>
            </a:r>
            <a:r>
              <a:rPr lang="ru-RU" sz="1400" dirty="0" smtClean="0"/>
              <a:t>,</a:t>
            </a:r>
            <a:r>
              <a:rPr lang="x-none" sz="1400" smtClean="0"/>
              <a:t>00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.13. Совету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292</a:t>
            </a:r>
            <a:r>
              <a:rPr lang="ru-RU" sz="1400" dirty="0" smtClean="0"/>
              <a:t>,</a:t>
            </a:r>
            <a:r>
              <a:rPr lang="x-none" sz="1400" smtClean="0"/>
              <a:t>6</a:t>
            </a:r>
            <a:r>
              <a:rPr lang="ru-RU" sz="1400" dirty="0" smtClean="0"/>
              <a:t>3 тыс. рублей</a:t>
            </a:r>
            <a:r>
              <a:rPr lang="x-none" sz="1400" smtClean="0"/>
              <a:t>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0103 «Функционирование законодательных (представительных) органов государственной власти и представительных органов муниципальных образований» на оплату труда, начисления на выплаты по оплате труда управляющему делами Совета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155</a:t>
            </a:r>
            <a:r>
              <a:rPr lang="ru-RU" sz="1400" dirty="0" smtClean="0"/>
              <a:t>,</a:t>
            </a:r>
            <a:r>
              <a:rPr lang="x-none" sz="1400" smtClean="0"/>
              <a:t>04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0106 «Обеспечение деятельности финансовых, налоговых и таможенных органов и органов финансового (финансово-бюджетного) надзора» на оплату труда, начисления на выплаты по оплате труда председателю Контрольно-счетного органа Курского муниципального округа Ставропольского края - 137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9 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.14. Отделу образования администрации Курского муниципального округа Ставропольского края </a:t>
            </a:r>
            <a:r>
              <a:rPr lang="ru-RU" sz="1400" dirty="0" smtClean="0"/>
              <a:t>-</a:t>
            </a:r>
            <a:r>
              <a:rPr lang="x-none" sz="1400" smtClean="0"/>
              <a:t> 3</a:t>
            </a:r>
            <a:r>
              <a:rPr lang="ru-RU" sz="1400" dirty="0" smtClean="0"/>
              <a:t> </a:t>
            </a:r>
            <a:r>
              <a:rPr lang="x-none" sz="1400" smtClean="0"/>
              <a:t>533</a:t>
            </a:r>
            <a:r>
              <a:rPr lang="ru-RU" sz="1400" dirty="0" smtClean="0"/>
              <a:t>,</a:t>
            </a:r>
            <a:r>
              <a:rPr lang="x-none" sz="1400" smtClean="0"/>
              <a:t>9</a:t>
            </a:r>
            <a:r>
              <a:rPr lang="ru-RU" sz="1400" dirty="0" smtClean="0"/>
              <a:t>5 тыс. рублей</a:t>
            </a:r>
            <a:r>
              <a:rPr lang="x-none" sz="1400" smtClean="0"/>
              <a:t> из них: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0707 «Молодежная политика» </a:t>
            </a:r>
            <a:r>
              <a:rPr lang="ru-RU" sz="1400" dirty="0" smtClean="0"/>
              <a:t>на компенсацию стоимости</a:t>
            </a:r>
            <a:r>
              <a:rPr lang="x-none" sz="1400" smtClean="0"/>
              <a:t> льготн</a:t>
            </a:r>
            <a:r>
              <a:rPr lang="ru-RU" sz="1400" dirty="0" err="1" smtClean="0"/>
              <a:t>ых</a:t>
            </a:r>
            <a:r>
              <a:rPr lang="x-none" sz="1400" smtClean="0"/>
              <a:t> путев</a:t>
            </a:r>
            <a:r>
              <a:rPr lang="ru-RU" sz="1400" dirty="0" err="1" smtClean="0"/>
              <a:t>ок</a:t>
            </a:r>
            <a:r>
              <a:rPr lang="ru-RU" sz="1400" dirty="0" smtClean="0"/>
              <a:t> муниципальному казенному учреждению дополнительного образования «Детский оздоровительно-образовательный центр «Звездный» </a:t>
            </a:r>
            <a:r>
              <a:rPr lang="x-none" sz="1400" smtClean="0"/>
              <a:t>за счет средств бюджета Курского муниципального округа Ставропольского края в сумме 339</a:t>
            </a:r>
            <a:r>
              <a:rPr lang="ru-RU" sz="1400" dirty="0" smtClean="0"/>
              <a:t>,</a:t>
            </a:r>
            <a:r>
              <a:rPr lang="x-none" sz="1400" smtClean="0"/>
              <a:t>20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на </a:t>
            </a:r>
            <a:r>
              <a:rPr lang="x-none" sz="1400" smtClean="0"/>
              <a:t>подраздел 0709 «Другие вопросы в области образования» </a:t>
            </a:r>
            <a:r>
              <a:rPr lang="ru-RU" sz="1400" dirty="0" smtClean="0"/>
              <a:t>на </a:t>
            </a:r>
            <a:r>
              <a:rPr lang="x-none" sz="1400" smtClean="0"/>
              <a:t> введени</a:t>
            </a:r>
            <a:r>
              <a:rPr lang="ru-RU" sz="1400" dirty="0" smtClean="0"/>
              <a:t>е</a:t>
            </a:r>
            <a:r>
              <a:rPr lang="x-none" sz="1400" smtClean="0"/>
              <a:t> дополнительных ставок в связи с изменением штатного расписания муниципального казенного учреждения «Центр по обслуживанию образовательных учреждений» в  сумме 601</a:t>
            </a:r>
            <a:r>
              <a:rPr lang="ru-RU" sz="1400" dirty="0" smtClean="0"/>
              <a:t>,</a:t>
            </a:r>
            <a:r>
              <a:rPr lang="x-none" sz="1400" smtClean="0"/>
              <a:t>54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0702 «Общее образование» - 2</a:t>
            </a:r>
            <a:r>
              <a:rPr lang="ru-RU" sz="1400" dirty="0" smtClean="0"/>
              <a:t> </a:t>
            </a:r>
            <a:r>
              <a:rPr lang="x-none" sz="1400" smtClean="0"/>
              <a:t>180</a:t>
            </a:r>
            <a:r>
              <a:rPr lang="ru-RU" sz="1400" dirty="0" smtClean="0"/>
              <a:t>,40 тыс. рублей</a:t>
            </a:r>
            <a:r>
              <a:rPr lang="x-none" sz="1400" smtClean="0"/>
              <a:t> на:</a:t>
            </a:r>
            <a:endParaRPr lang="ru-RU" sz="1400" dirty="0" smtClean="0"/>
          </a:p>
          <a:p>
            <a:pPr algn="just"/>
            <a:r>
              <a:rPr lang="x-none" sz="1400" smtClean="0"/>
              <a:t>увеличение стоимости питания в день на одного </a:t>
            </a:r>
            <a:r>
              <a:rPr lang="ru-RU" sz="1400" dirty="0" smtClean="0"/>
              <a:t>обучающегося</a:t>
            </a:r>
            <a:r>
              <a:rPr lang="x-none" sz="1400" smtClean="0"/>
              <a:t> в муниципальном казенном</a:t>
            </a:r>
            <a:r>
              <a:rPr lang="ru-RU" sz="1400" dirty="0" smtClean="0"/>
              <a:t> общеобразовательном </a:t>
            </a:r>
            <a:r>
              <a:rPr lang="x-none" sz="1400" smtClean="0"/>
              <a:t>учреждении «Средн</a:t>
            </a:r>
            <a:r>
              <a:rPr lang="ru-RU" sz="1400" dirty="0" err="1" smtClean="0"/>
              <a:t>яя</a:t>
            </a:r>
            <a:r>
              <a:rPr lang="x-none" sz="1400" smtClean="0"/>
              <a:t> общеобразовательн</a:t>
            </a:r>
            <a:r>
              <a:rPr lang="ru-RU" sz="1400" dirty="0" err="1" smtClean="0"/>
              <a:t>ая</a:t>
            </a:r>
            <a:r>
              <a:rPr lang="x-none" sz="1400" smtClean="0"/>
              <a:t> школ</a:t>
            </a:r>
            <a:r>
              <a:rPr lang="ru-RU" sz="1400" dirty="0" smtClean="0"/>
              <a:t>а</a:t>
            </a:r>
            <a:r>
              <a:rPr lang="x-none" sz="1400" smtClean="0"/>
              <a:t>-интернат» в сумме 956</a:t>
            </a:r>
            <a:r>
              <a:rPr lang="ru-RU" sz="1400" dirty="0" smtClean="0"/>
              <a:t>,</a:t>
            </a:r>
            <a:r>
              <a:rPr lang="x-none" sz="1400" smtClean="0"/>
              <a:t>70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8392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400" smtClean="0"/>
              <a:t>возврат остатка денежных средств за 2020 год муниципальному казенному общеобразовательному учреждению «Средняя общеобразовательная школа № 11» для окончательного расчета по замене электропроводки в здании в сумме 1</a:t>
            </a:r>
            <a:r>
              <a:rPr lang="ru-RU" sz="1400" dirty="0" smtClean="0"/>
              <a:t> </a:t>
            </a:r>
            <a:r>
              <a:rPr lang="x-none" sz="1400" smtClean="0"/>
              <a:t>010</a:t>
            </a:r>
            <a:r>
              <a:rPr lang="ru-RU" sz="1400" dirty="0" smtClean="0"/>
              <a:t>,</a:t>
            </a:r>
            <a:r>
              <a:rPr lang="x-none" sz="1400" smtClean="0"/>
              <a:t>8</a:t>
            </a:r>
            <a:r>
              <a:rPr lang="ru-RU" sz="1400" dirty="0" smtClean="0"/>
              <a:t>8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софинансирование </a:t>
            </a:r>
            <a:r>
              <a:rPr lang="x-none" sz="1400" smtClean="0"/>
              <a:t>расходов по капитальному ремонту кровли в муниципальном казенном общеобразовательном учреждении «Средняя общеобразовательная школа № 8» в сумме 212</a:t>
            </a:r>
            <a:r>
              <a:rPr lang="ru-RU" sz="1400" dirty="0" smtClean="0"/>
              <a:t>,</a:t>
            </a:r>
            <a:r>
              <a:rPr lang="x-none" sz="1400" smtClean="0"/>
              <a:t>82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</a:t>
            </a:r>
            <a:r>
              <a:rPr lang="x-none" sz="1400" smtClean="0"/>
              <a:t>подраздел 0707 «Молодежная политика» для увеличения стоимости трехразового питания в пришкольных лагерях в сумме 412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3</a:t>
            </a:r>
            <a:r>
              <a:rPr lang="x-none" sz="1400" smtClean="0"/>
              <a:t>.15. Ликвидационной комиссии администрации муниципального образования Курского сельсовета Курского района Ставропольского края на подраздел 0113 «Другие общегосударственные вопросы» - 21</a:t>
            </a:r>
            <a:r>
              <a:rPr lang="ru-RU" sz="1400" dirty="0" smtClean="0"/>
              <a:t>,</a:t>
            </a:r>
            <a:r>
              <a:rPr lang="x-none" sz="1400" smtClean="0"/>
              <a:t>0</a:t>
            </a:r>
            <a:r>
              <a:rPr lang="ru-RU" sz="1400" dirty="0" smtClean="0"/>
              <a:t>7 тыс. рублей</a:t>
            </a:r>
            <a:r>
              <a:rPr lang="x-none" sz="1400" smtClean="0"/>
              <a:t> из них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 </a:t>
            </a:r>
            <a:r>
              <a:rPr lang="x-none" sz="1400" smtClean="0"/>
              <a:t>публикацию сообщения о ликвидации в журнале «Вестник государственной регистрации» и «Федресурсе» в сумме 19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7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изготовление </a:t>
            </a:r>
            <a:r>
              <a:rPr lang="x-none" sz="1400" smtClean="0"/>
              <a:t>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.16. Ликвидационной комиссии муниципального казённого учреждения культуры «Курский культурно-досуговый центр» на подраздел 0801 «Культура» - 10</a:t>
            </a:r>
            <a:r>
              <a:rPr lang="ru-RU" sz="1400" dirty="0" smtClean="0"/>
              <a:t>,</a:t>
            </a:r>
            <a:r>
              <a:rPr lang="x-none" sz="1400" smtClean="0"/>
              <a:t>16 </a:t>
            </a:r>
            <a:r>
              <a:rPr lang="ru-RU" sz="1400" dirty="0" smtClean="0"/>
              <a:t>тыс. рублей</a:t>
            </a:r>
            <a:r>
              <a:rPr lang="x-none" sz="1400" smtClean="0"/>
              <a:t> из них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публикацию </a:t>
            </a:r>
            <a:r>
              <a:rPr lang="x-none" sz="1400" smtClean="0"/>
              <a:t>сообщения о ликвидации в журнале «Вестник государственной регистрации» и «Федресурсе» в сумме 9</a:t>
            </a:r>
            <a:r>
              <a:rPr lang="ru-RU" sz="1400" dirty="0" smtClean="0"/>
              <a:t>,</a:t>
            </a:r>
            <a:r>
              <a:rPr lang="x-none" sz="1400" smtClean="0"/>
              <a:t>26 </a:t>
            </a:r>
            <a:r>
              <a:rPr lang="ru-RU" sz="1400" dirty="0" smtClean="0"/>
              <a:t>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r>
              <a:rPr lang="x-none" sz="1400" smtClean="0"/>
              <a:t>изготовление </a:t>
            </a:r>
            <a:r>
              <a:rPr lang="x-none" sz="1400" smtClean="0"/>
              <a:t>электронной цифровой подписи «СБИС» в сумме </a:t>
            </a:r>
            <a:r>
              <a:rPr lang="ru-RU" sz="1400" dirty="0" smtClean="0"/>
              <a:t>0,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.17. Ликвидационной комиссии администрации муниципального образования Балтийского сельсовета Курского района Ставропольского края на подраздел 0113 «Другие общегосударственные вопросы» </a:t>
            </a:r>
            <a:r>
              <a:rPr lang="ru-RU" sz="1400" dirty="0" smtClean="0"/>
              <a:t>на </a:t>
            </a:r>
            <a:r>
              <a:rPr lang="x-none" sz="1400" smtClean="0"/>
              <a:t>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.18. Ликвидационной комиссии муниципального казённого учреждения культуры «Балтийский культурно-досуговый центр» муниципального образования Балтийского сельсовета Курского района Ставропольского края на подраздел 0801 «Культура» </a:t>
            </a:r>
            <a:r>
              <a:rPr lang="ru-RU" sz="1400" dirty="0" smtClean="0"/>
              <a:t>на</a:t>
            </a:r>
            <a:r>
              <a:rPr lang="x-none" sz="1400" smtClean="0"/>
              <a:t> 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</a:t>
            </a:r>
            <a:r>
              <a:rPr lang="ru-RU" sz="1400" dirty="0" smtClean="0"/>
              <a:t>0,</a:t>
            </a:r>
            <a:r>
              <a:rPr lang="x-none" sz="1400" smtClean="0"/>
              <a:t>90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x-none" sz="1400" smtClean="0"/>
              <a:t>.19. Ликвидационной комиссии администрации муниципального образования Кановского сельсовета Курского района Ставропольского</a:t>
            </a:r>
            <a:r>
              <a:rPr lang="ru-RU" sz="1400" dirty="0" smtClean="0"/>
              <a:t> края </a:t>
            </a:r>
            <a:r>
              <a:rPr lang="x-none" sz="1400" smtClean="0"/>
              <a:t>на подраздел 0113 «Другие общегосударственные вопросы» </a:t>
            </a:r>
            <a:r>
              <a:rPr lang="ru-RU" sz="1400" dirty="0" smtClean="0"/>
              <a:t>на </a:t>
            </a:r>
            <a:r>
              <a:rPr lang="x-none" sz="1400" smtClean="0"/>
              <a:t>изготовлени</a:t>
            </a:r>
            <a:r>
              <a:rPr lang="ru-RU" sz="1400" dirty="0" smtClean="0"/>
              <a:t>е </a:t>
            </a:r>
            <a:r>
              <a:rPr lang="x-none" sz="1400" smtClean="0"/>
              <a:t>электронной цифровой подписи «СБИС» в сумме 1</a:t>
            </a:r>
            <a:r>
              <a:rPr lang="ru-RU" sz="1400" dirty="0" smtClean="0"/>
              <a:t>,</a:t>
            </a:r>
            <a:r>
              <a:rPr lang="x-none" sz="1400" smtClean="0"/>
              <a:t>80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      3</a:t>
            </a:r>
            <a:r>
              <a:rPr lang="en-US" sz="1400" dirty="0" smtClean="0"/>
              <a:t>.20. </a:t>
            </a:r>
            <a:r>
              <a:rPr lang="en-US" sz="1400" dirty="0" err="1" smtClean="0"/>
              <a:t>Ликвидационной</a:t>
            </a:r>
            <a:r>
              <a:rPr lang="en-US" sz="1400" dirty="0" smtClean="0"/>
              <a:t> </a:t>
            </a:r>
            <a:r>
              <a:rPr lang="en-US" sz="1400" dirty="0" err="1" smtClean="0"/>
              <a:t>комиссии</a:t>
            </a:r>
            <a:r>
              <a:rPr lang="en-US" sz="1400" dirty="0" smtClean="0"/>
              <a:t> </a:t>
            </a:r>
            <a:r>
              <a:rPr lang="en-US" sz="1400" dirty="0" err="1" smtClean="0"/>
              <a:t>муниципального</a:t>
            </a:r>
            <a:r>
              <a:rPr lang="en-US" sz="1400" dirty="0" smtClean="0"/>
              <a:t> </a:t>
            </a:r>
            <a:r>
              <a:rPr lang="en-US" sz="1400" dirty="0" err="1" smtClean="0"/>
              <a:t>учреждения</a:t>
            </a:r>
            <a:r>
              <a:rPr lang="en-US" sz="1400" dirty="0" smtClean="0"/>
              <a:t> </a:t>
            </a:r>
            <a:r>
              <a:rPr lang="en-US" sz="1400" dirty="0" err="1" smtClean="0"/>
              <a:t>культуры</a:t>
            </a:r>
            <a:r>
              <a:rPr lang="en-US" sz="1400" dirty="0" smtClean="0"/>
              <a:t> «</a:t>
            </a:r>
            <a:r>
              <a:rPr lang="en-US" sz="1400" dirty="0" err="1" smtClean="0"/>
              <a:t>Кановский</a:t>
            </a:r>
            <a:r>
              <a:rPr lang="en-US" sz="1400" dirty="0" smtClean="0"/>
              <a:t> </a:t>
            </a:r>
            <a:r>
              <a:rPr lang="en-US" sz="1400" dirty="0" err="1" smtClean="0"/>
              <a:t>культурно-досуговый</a:t>
            </a:r>
            <a:r>
              <a:rPr lang="en-US" sz="1400" dirty="0" smtClean="0"/>
              <a:t> </a:t>
            </a:r>
            <a:r>
              <a:rPr lang="en-US" sz="1400" dirty="0" err="1" smtClean="0"/>
              <a:t>центр</a:t>
            </a:r>
            <a:r>
              <a:rPr lang="en-US" sz="1400" dirty="0" smtClean="0"/>
              <a:t>»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подраздел</a:t>
            </a:r>
            <a:r>
              <a:rPr lang="en-US" sz="1400" dirty="0" smtClean="0"/>
              <a:t> 0801 «</a:t>
            </a:r>
            <a:r>
              <a:rPr lang="en-US" sz="1400" dirty="0" err="1" smtClean="0"/>
              <a:t>Культура</a:t>
            </a:r>
            <a:r>
              <a:rPr lang="en-US" sz="1400" dirty="0" smtClean="0"/>
              <a:t>» </a:t>
            </a:r>
            <a:r>
              <a:rPr lang="ru-RU" sz="1400" dirty="0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изготовлени</a:t>
            </a:r>
            <a:r>
              <a:rPr lang="ru-RU" sz="1400" dirty="0" smtClean="0"/>
              <a:t>е </a:t>
            </a:r>
            <a:r>
              <a:rPr lang="en-US" sz="1400" dirty="0" err="1" smtClean="0"/>
              <a:t>электронной</a:t>
            </a:r>
            <a:r>
              <a:rPr lang="en-US" sz="1400" dirty="0" smtClean="0"/>
              <a:t> </a:t>
            </a:r>
            <a:r>
              <a:rPr lang="en-US" sz="1400" dirty="0" err="1" smtClean="0"/>
              <a:t>цифровой</a:t>
            </a:r>
            <a:r>
              <a:rPr lang="en-US" sz="1400" dirty="0" smtClean="0"/>
              <a:t> </a:t>
            </a:r>
            <a:r>
              <a:rPr lang="en-US" sz="1400" dirty="0" err="1" smtClean="0"/>
              <a:t>подписи</a:t>
            </a:r>
            <a:r>
              <a:rPr lang="en-US" sz="1400" dirty="0" smtClean="0"/>
              <a:t> «СБИС» в </a:t>
            </a:r>
            <a:r>
              <a:rPr lang="en-US" sz="1400" dirty="0" err="1" smtClean="0"/>
              <a:t>сумме</a:t>
            </a:r>
            <a:r>
              <a:rPr lang="en-US" sz="1400" dirty="0" smtClean="0"/>
              <a:t> </a:t>
            </a:r>
            <a:r>
              <a:rPr lang="ru-RU" sz="1400" dirty="0" smtClean="0"/>
              <a:t>0,</a:t>
            </a:r>
            <a:r>
              <a:rPr lang="en-US" sz="1400" dirty="0" smtClean="0"/>
              <a:t>90 </a:t>
            </a:r>
            <a:r>
              <a:rPr lang="ru-RU" sz="1400" dirty="0" smtClean="0"/>
              <a:t>тыс. рублей</a:t>
            </a:r>
            <a:r>
              <a:rPr lang="en-US" sz="1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9658</TotalTime>
  <Words>3152</Words>
  <PresentationFormat>Экран (4:3)</PresentationFormat>
  <Paragraphs>222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622</cp:revision>
  <dcterms:created xsi:type="dcterms:W3CDTF">2017-08-15T11:56:06Z</dcterms:created>
  <dcterms:modified xsi:type="dcterms:W3CDTF">2021-03-26T08:19:23Z</dcterms:modified>
</cp:coreProperties>
</file>