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300" r:id="rId3"/>
    <p:sldId id="301" r:id="rId4"/>
    <p:sldId id="308" r:id="rId5"/>
    <p:sldId id="309" r:id="rId6"/>
    <p:sldId id="310" r:id="rId7"/>
    <p:sldId id="311" r:id="rId8"/>
    <p:sldId id="312" r:id="rId9"/>
    <p:sldId id="313" r:id="rId10"/>
    <p:sldId id="298" r:id="rId11"/>
    <p:sldId id="307"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00"/>
    <a:srgbClr val="FF7C8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224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799BB-8852-4B4A-8776-6E7E48B99DC0}" type="datetimeFigureOut">
              <a:rPr lang="ru-RU" smtClean="0"/>
              <a:pPr/>
              <a:t>18.10.2021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1F58-664D-484F-B1E3-1000CA54183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4">
                <a:lumMod val="20000"/>
                <a:lumOff val="80000"/>
              </a:schemeClr>
            </a:gs>
            <a:gs pos="100000">
              <a:schemeClr val="accent5">
                <a:lumMod val="40000"/>
                <a:lumOff val="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10/18/2021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43000"/>
            <a:ext cx="9144000" cy="2677656"/>
          </a:xfrm>
          <a:prstGeom prst="rect">
            <a:avLst/>
          </a:prstGeom>
          <a:noFill/>
        </p:spPr>
        <p:txBody>
          <a:bodyPr wrap="square" rtlCol="0">
            <a:spAutoFit/>
          </a:bodyPr>
          <a:lstStyle/>
          <a:p>
            <a:pPr algn="ctr"/>
            <a:r>
              <a:rPr lang="ru-RU" sz="2400" b="1" i="1" dirty="0" smtClean="0">
                <a:solidFill>
                  <a:schemeClr val="tx2">
                    <a:lumMod val="75000"/>
                  </a:schemeClr>
                </a:solidFill>
                <a:latin typeface="Times New Roman" pitchFamily="18" charset="0"/>
                <a:cs typeface="Times New Roman" pitchFamily="18" charset="0"/>
              </a:rPr>
              <a:t>Решение Совета Курского муниципального округа Ставропольского края № 269 от 28 сентября 2021 г.</a:t>
            </a:r>
          </a:p>
          <a:p>
            <a:pPr algn="ctr"/>
            <a:r>
              <a:rPr lang="ru-RU" sz="2400" b="1" i="1" dirty="0" smtClean="0">
                <a:solidFill>
                  <a:schemeClr val="tx2">
                    <a:lumMod val="75000"/>
                  </a:schemeClr>
                </a:solidFill>
                <a:latin typeface="Times New Roman" pitchFamily="18" charset="0"/>
                <a:cs typeface="Times New Roman" pitchFamily="18" charset="0"/>
              </a:rPr>
              <a:t>«О внесении изменений в решение Совета Курского муниципального округа Ставропольского края </a:t>
            </a:r>
          </a:p>
          <a:p>
            <a:pPr algn="ctr"/>
            <a:r>
              <a:rPr lang="ru-RU" sz="2400" b="1" i="1" dirty="0" smtClean="0">
                <a:solidFill>
                  <a:schemeClr val="tx2">
                    <a:lumMod val="75000"/>
                  </a:schemeClr>
                </a:solidFill>
                <a:latin typeface="Times New Roman" pitchFamily="18" charset="0"/>
                <a:cs typeface="Times New Roman" pitchFamily="18" charset="0"/>
              </a:rPr>
              <a:t>от 10 декабря 2020 г. № 77 «О бюджете Курского муниципального округа Ставропольского края на 2021 год и плановый период 2022 и 2023 годов» </a:t>
            </a:r>
          </a:p>
        </p:txBody>
      </p:sp>
      <p:pic>
        <p:nvPicPr>
          <p:cNvPr id="1026" name="Picture 2"/>
          <p:cNvPicPr>
            <a:picLocks noChangeAspect="1" noChangeArrowheads="1"/>
          </p:cNvPicPr>
          <p:nvPr/>
        </p:nvPicPr>
        <p:blipFill>
          <a:blip r:embed="rId2" cstate="print"/>
          <a:srcRect l="23114" t="22349" r="26807" b="37058"/>
          <a:stretch>
            <a:fillRect/>
          </a:stretch>
        </p:blipFill>
        <p:spPr bwMode="auto">
          <a:xfrm>
            <a:off x="8153400" y="0"/>
            <a:ext cx="990600" cy="1161029"/>
          </a:xfrm>
          <a:prstGeom prst="rect">
            <a:avLst/>
          </a:prstGeom>
          <a:noFill/>
          <a:ln w="9525">
            <a:noFill/>
            <a:miter lim="800000"/>
            <a:headEnd/>
            <a:tailEnd/>
          </a:ln>
          <a:effectLst/>
        </p:spPr>
      </p:pic>
      <p:pic>
        <p:nvPicPr>
          <p:cNvPr id="13315" name="Picture 3" descr="https://cdn3.vectorstock.com/i/1000x1000/17/07/graph-finance-vector-171707.jpg"/>
          <p:cNvPicPr>
            <a:picLocks noChangeAspect="1" noChangeArrowheads="1"/>
          </p:cNvPicPr>
          <p:nvPr/>
        </p:nvPicPr>
        <p:blipFill>
          <a:blip r:embed="rId3"/>
          <a:srcRect b="12500"/>
          <a:stretch>
            <a:fillRect/>
          </a:stretch>
        </p:blipFill>
        <p:spPr bwMode="auto">
          <a:xfrm>
            <a:off x="990600" y="3962400"/>
            <a:ext cx="7162800" cy="28956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886200"/>
            <a:ext cx="2667000" cy="369332"/>
          </a:xfrm>
          <a:prstGeom prst="rect">
            <a:avLst/>
          </a:prstGeom>
          <a:noFill/>
        </p:spPr>
        <p:txBody>
          <a:bodyPr wrap="square" rtlCol="0">
            <a:spAutoFit/>
          </a:bodyPr>
          <a:lstStyle/>
          <a:p>
            <a:pPr algn="ctr"/>
            <a:r>
              <a:rPr lang="ru-RU" dirty="0" smtClean="0">
                <a:cs typeface="Times New Roman" pitchFamily="18" charset="0"/>
              </a:rPr>
              <a:t>Доходная часть бюджета</a:t>
            </a:r>
            <a:endParaRPr lang="ru-RU" dirty="0">
              <a:cs typeface="Times New Roman" pitchFamily="18" charset="0"/>
            </a:endParaRPr>
          </a:p>
        </p:txBody>
      </p:sp>
      <p:sp>
        <p:nvSpPr>
          <p:cNvPr id="4" name="TextBox 3"/>
          <p:cNvSpPr txBox="1"/>
          <p:nvPr/>
        </p:nvSpPr>
        <p:spPr>
          <a:xfrm>
            <a:off x="228600" y="4800600"/>
            <a:ext cx="2743200" cy="369332"/>
          </a:xfrm>
          <a:prstGeom prst="rect">
            <a:avLst/>
          </a:prstGeom>
          <a:noFill/>
        </p:spPr>
        <p:txBody>
          <a:bodyPr wrap="square" rtlCol="0">
            <a:spAutoFit/>
          </a:bodyPr>
          <a:lstStyle/>
          <a:p>
            <a:pPr algn="ctr"/>
            <a:r>
              <a:rPr lang="ru-RU" dirty="0" smtClean="0">
                <a:cs typeface="Times New Roman" pitchFamily="18" charset="0"/>
              </a:rPr>
              <a:t>Расходная часть бюджета</a:t>
            </a:r>
            <a:endParaRPr lang="ru-RU" dirty="0">
              <a:cs typeface="Times New Roman" pitchFamily="18" charset="0"/>
            </a:endParaRPr>
          </a:p>
        </p:txBody>
      </p:sp>
      <p:sp>
        <p:nvSpPr>
          <p:cNvPr id="6" name="TextBox 5"/>
          <p:cNvSpPr txBox="1"/>
          <p:nvPr/>
        </p:nvSpPr>
        <p:spPr>
          <a:xfrm>
            <a:off x="0" y="5638800"/>
            <a:ext cx="2971800" cy="646331"/>
          </a:xfrm>
          <a:prstGeom prst="rect">
            <a:avLst/>
          </a:prstGeom>
          <a:noFill/>
        </p:spPr>
        <p:txBody>
          <a:bodyPr wrap="square" rtlCol="0">
            <a:spAutoFit/>
          </a:bodyPr>
          <a:lstStyle/>
          <a:p>
            <a:pPr algn="ctr"/>
            <a:r>
              <a:rPr lang="ru-RU" dirty="0" smtClean="0">
                <a:cs typeface="Times New Roman" pitchFamily="18" charset="0"/>
              </a:rPr>
              <a:t>Источники финансирования дефицита бюджета</a:t>
            </a:r>
            <a:endParaRPr lang="ru-RU" dirty="0">
              <a:cs typeface="Times New Roman" pitchFamily="18" charset="0"/>
            </a:endParaRPr>
          </a:p>
        </p:txBody>
      </p:sp>
      <p:sp>
        <p:nvSpPr>
          <p:cNvPr id="7" name="TextBox 6"/>
          <p:cNvSpPr txBox="1"/>
          <p:nvPr/>
        </p:nvSpPr>
        <p:spPr>
          <a:xfrm>
            <a:off x="5715000" y="3886200"/>
            <a:ext cx="1295400" cy="646331"/>
          </a:xfrm>
          <a:prstGeom prst="rect">
            <a:avLst/>
          </a:prstGeom>
          <a:noFill/>
        </p:spPr>
        <p:txBody>
          <a:bodyPr wrap="square" rtlCol="0">
            <a:spAutoFit/>
          </a:bodyPr>
          <a:lstStyle/>
          <a:p>
            <a:pPr algn="ctr"/>
            <a:r>
              <a:rPr lang="ru-RU" b="1" dirty="0" smtClean="0"/>
              <a:t>+256195,33 </a:t>
            </a:r>
            <a:r>
              <a:rPr lang="ru-RU" dirty="0" smtClean="0">
                <a:cs typeface="Times New Roman" pitchFamily="18" charset="0"/>
              </a:rPr>
              <a:t>тыс. руб.</a:t>
            </a:r>
          </a:p>
        </p:txBody>
      </p:sp>
      <p:sp>
        <p:nvSpPr>
          <p:cNvPr id="8" name="TextBox 7"/>
          <p:cNvSpPr txBox="1"/>
          <p:nvPr/>
        </p:nvSpPr>
        <p:spPr>
          <a:xfrm>
            <a:off x="5562600" y="4800600"/>
            <a:ext cx="1524000" cy="646331"/>
          </a:xfrm>
          <a:prstGeom prst="rect">
            <a:avLst/>
          </a:prstGeom>
          <a:noFill/>
        </p:spPr>
        <p:txBody>
          <a:bodyPr wrap="square" rtlCol="0">
            <a:spAutoFit/>
          </a:bodyPr>
          <a:lstStyle/>
          <a:p>
            <a:pPr algn="ctr"/>
            <a:r>
              <a:rPr lang="ru-RU" b="1" dirty="0" smtClean="0"/>
              <a:t>+ 261113,29 </a:t>
            </a:r>
            <a:r>
              <a:rPr lang="ru-RU" dirty="0" smtClean="0">
                <a:cs typeface="Times New Roman" pitchFamily="18" charset="0"/>
              </a:rPr>
              <a:t>тыс. руб.</a:t>
            </a:r>
            <a:endParaRPr lang="ru-RU" dirty="0">
              <a:cs typeface="Times New Roman" pitchFamily="18" charset="0"/>
            </a:endParaRPr>
          </a:p>
        </p:txBody>
      </p:sp>
      <p:sp>
        <p:nvSpPr>
          <p:cNvPr id="9" name="TextBox 8"/>
          <p:cNvSpPr txBox="1"/>
          <p:nvPr/>
        </p:nvSpPr>
        <p:spPr>
          <a:xfrm>
            <a:off x="5562600" y="5715000"/>
            <a:ext cx="1600200" cy="646331"/>
          </a:xfrm>
          <a:prstGeom prst="rect">
            <a:avLst/>
          </a:prstGeom>
          <a:noFill/>
        </p:spPr>
        <p:txBody>
          <a:bodyPr wrap="square" rtlCol="0">
            <a:spAutoFit/>
          </a:bodyPr>
          <a:lstStyle/>
          <a:p>
            <a:pPr algn="ctr"/>
            <a:r>
              <a:rPr lang="ru-RU" b="1" dirty="0" smtClean="0">
                <a:cs typeface="Times New Roman" pitchFamily="18" charset="0"/>
              </a:rPr>
              <a:t>+ </a:t>
            </a:r>
            <a:r>
              <a:rPr lang="ru-RU" b="1" dirty="0" smtClean="0"/>
              <a:t>4917,96</a:t>
            </a:r>
            <a:endParaRPr lang="ru-RU" b="1" dirty="0" smtClean="0">
              <a:cs typeface="Times New Roman" pitchFamily="18" charset="0"/>
            </a:endParaRPr>
          </a:p>
          <a:p>
            <a:pPr algn="ctr"/>
            <a:r>
              <a:rPr lang="ru-RU" dirty="0" smtClean="0">
                <a:cs typeface="Times New Roman" pitchFamily="18" charset="0"/>
              </a:rPr>
              <a:t>тыс. руб.</a:t>
            </a:r>
            <a:endParaRPr lang="ru-RU" dirty="0">
              <a:cs typeface="Times New Roman" pitchFamily="18" charset="0"/>
            </a:endParaRPr>
          </a:p>
        </p:txBody>
      </p:sp>
      <p:sp>
        <p:nvSpPr>
          <p:cNvPr id="13" name="Стрелка вниз 12"/>
          <p:cNvSpPr/>
          <p:nvPr/>
        </p:nvSpPr>
        <p:spPr>
          <a:xfrm rot="10800000">
            <a:off x="4724400" y="5715000"/>
            <a:ext cx="609600" cy="9144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rot="10800000">
            <a:off x="4724400" y="4724400"/>
            <a:ext cx="609600" cy="8382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2971800" y="3886200"/>
            <a:ext cx="1447800" cy="646331"/>
          </a:xfrm>
          <a:prstGeom prst="rect">
            <a:avLst/>
          </a:prstGeom>
          <a:noFill/>
        </p:spPr>
        <p:txBody>
          <a:bodyPr wrap="square" rtlCol="0">
            <a:spAutoFit/>
          </a:bodyPr>
          <a:lstStyle/>
          <a:p>
            <a:pPr algn="ctr"/>
            <a:r>
              <a:rPr lang="ru-RU" b="1" dirty="0" smtClean="0">
                <a:cs typeface="Times New Roman" pitchFamily="18" charset="0"/>
              </a:rPr>
              <a:t>2064602,74</a:t>
            </a:r>
          </a:p>
          <a:p>
            <a:pPr algn="ctr"/>
            <a:r>
              <a:rPr lang="ru-RU" dirty="0" smtClean="0">
                <a:cs typeface="Times New Roman" pitchFamily="18" charset="0"/>
              </a:rPr>
              <a:t>тыс. руб.</a:t>
            </a:r>
          </a:p>
        </p:txBody>
      </p:sp>
      <p:sp>
        <p:nvSpPr>
          <p:cNvPr id="17" name="TextBox 16"/>
          <p:cNvSpPr txBox="1"/>
          <p:nvPr/>
        </p:nvSpPr>
        <p:spPr>
          <a:xfrm>
            <a:off x="7086600" y="3886200"/>
            <a:ext cx="1752600" cy="646331"/>
          </a:xfrm>
          <a:prstGeom prst="rect">
            <a:avLst/>
          </a:prstGeom>
          <a:noFill/>
        </p:spPr>
        <p:txBody>
          <a:bodyPr wrap="square" rtlCol="0">
            <a:spAutoFit/>
          </a:bodyPr>
          <a:lstStyle/>
          <a:p>
            <a:pPr algn="ctr"/>
            <a:r>
              <a:rPr lang="ru-RU" b="1" dirty="0" smtClean="0">
                <a:cs typeface="Times New Roman" pitchFamily="18" charset="0"/>
              </a:rPr>
              <a:t>2320798,07</a:t>
            </a:r>
          </a:p>
          <a:p>
            <a:pPr algn="ctr"/>
            <a:r>
              <a:rPr lang="ru-RU" dirty="0" smtClean="0">
                <a:cs typeface="Times New Roman" pitchFamily="18" charset="0"/>
              </a:rPr>
              <a:t>тыс. руб.</a:t>
            </a:r>
          </a:p>
        </p:txBody>
      </p:sp>
      <p:sp>
        <p:nvSpPr>
          <p:cNvPr id="18" name="TextBox 17"/>
          <p:cNvSpPr txBox="1"/>
          <p:nvPr/>
        </p:nvSpPr>
        <p:spPr>
          <a:xfrm>
            <a:off x="2971800" y="4800600"/>
            <a:ext cx="1447800" cy="646331"/>
          </a:xfrm>
          <a:prstGeom prst="rect">
            <a:avLst/>
          </a:prstGeom>
          <a:noFill/>
        </p:spPr>
        <p:txBody>
          <a:bodyPr wrap="square" rtlCol="0">
            <a:spAutoFit/>
          </a:bodyPr>
          <a:lstStyle/>
          <a:p>
            <a:pPr algn="ctr"/>
            <a:r>
              <a:rPr lang="ru-RU" b="1" dirty="0" smtClean="0"/>
              <a:t>2326785,04</a:t>
            </a:r>
            <a:endParaRPr lang="ru-RU" b="1" dirty="0" smtClean="0">
              <a:cs typeface="Times New Roman" pitchFamily="18" charset="0"/>
            </a:endParaRPr>
          </a:p>
          <a:p>
            <a:pPr algn="ctr"/>
            <a:r>
              <a:rPr lang="ru-RU" dirty="0" smtClean="0">
                <a:cs typeface="Times New Roman" pitchFamily="18" charset="0"/>
              </a:rPr>
              <a:t>тыс. руб.</a:t>
            </a:r>
          </a:p>
        </p:txBody>
      </p:sp>
      <p:sp>
        <p:nvSpPr>
          <p:cNvPr id="19" name="TextBox 18"/>
          <p:cNvSpPr txBox="1"/>
          <p:nvPr/>
        </p:nvSpPr>
        <p:spPr>
          <a:xfrm>
            <a:off x="7315200" y="4800600"/>
            <a:ext cx="1447800" cy="646331"/>
          </a:xfrm>
          <a:prstGeom prst="rect">
            <a:avLst/>
          </a:prstGeom>
          <a:noFill/>
        </p:spPr>
        <p:txBody>
          <a:bodyPr wrap="square" rtlCol="0">
            <a:spAutoFit/>
          </a:bodyPr>
          <a:lstStyle/>
          <a:p>
            <a:pPr algn="ctr"/>
            <a:r>
              <a:rPr lang="ru-RU" b="1" dirty="0" smtClean="0"/>
              <a:t>2587898,33</a:t>
            </a:r>
            <a:endParaRPr lang="ru-RU" b="1" dirty="0" smtClean="0">
              <a:cs typeface="Times New Roman" pitchFamily="18" charset="0"/>
            </a:endParaRPr>
          </a:p>
          <a:p>
            <a:pPr algn="ctr"/>
            <a:r>
              <a:rPr lang="ru-RU" dirty="0" smtClean="0">
                <a:cs typeface="Times New Roman" pitchFamily="18" charset="0"/>
              </a:rPr>
              <a:t>тыс. руб.</a:t>
            </a:r>
          </a:p>
        </p:txBody>
      </p:sp>
      <p:sp>
        <p:nvSpPr>
          <p:cNvPr id="20" name="TextBox 19"/>
          <p:cNvSpPr txBox="1"/>
          <p:nvPr/>
        </p:nvSpPr>
        <p:spPr>
          <a:xfrm>
            <a:off x="2971800" y="57150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262182,30          </a:t>
            </a:r>
            <a:r>
              <a:rPr lang="ru-RU" dirty="0" smtClean="0">
                <a:cs typeface="Times New Roman" pitchFamily="18" charset="0"/>
              </a:rPr>
              <a:t>тыс. руб.</a:t>
            </a:r>
          </a:p>
        </p:txBody>
      </p:sp>
      <p:sp>
        <p:nvSpPr>
          <p:cNvPr id="21" name="TextBox 20"/>
          <p:cNvSpPr txBox="1"/>
          <p:nvPr/>
        </p:nvSpPr>
        <p:spPr>
          <a:xfrm>
            <a:off x="7315200" y="57150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267100,26</a:t>
            </a:r>
          </a:p>
          <a:p>
            <a:pPr algn="ctr"/>
            <a:r>
              <a:rPr lang="ru-RU" dirty="0" smtClean="0">
                <a:cs typeface="Times New Roman" pitchFamily="18" charset="0"/>
              </a:rPr>
              <a:t>тыс. руб.</a:t>
            </a:r>
          </a:p>
        </p:txBody>
      </p:sp>
      <p:sp>
        <p:nvSpPr>
          <p:cNvPr id="26" name="TextBox 3"/>
          <p:cNvSpPr txBox="1"/>
          <p:nvPr/>
        </p:nvSpPr>
        <p:spPr>
          <a:xfrm>
            <a:off x="6781800" y="3048000"/>
            <a:ext cx="23622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с учетом </a:t>
            </a:r>
          </a:p>
          <a:p>
            <a:pPr algn="ctr"/>
            <a:r>
              <a:rPr lang="ru-RU" dirty="0" smtClean="0">
                <a:cs typeface="Times New Roman" pitchFamily="18" charset="0"/>
              </a:rPr>
              <a:t> принятых изменений</a:t>
            </a:r>
            <a:endParaRPr lang="ru-RU" dirty="0">
              <a:cs typeface="Times New Roman" pitchFamily="18" charset="0"/>
            </a:endParaRPr>
          </a:p>
        </p:txBody>
      </p:sp>
      <p:sp>
        <p:nvSpPr>
          <p:cNvPr id="27" name="TextBox 26"/>
          <p:cNvSpPr txBox="1"/>
          <p:nvPr/>
        </p:nvSpPr>
        <p:spPr>
          <a:xfrm>
            <a:off x="5562600" y="3048000"/>
            <a:ext cx="1447800" cy="369332"/>
          </a:xfrm>
          <a:prstGeom prst="rect">
            <a:avLst/>
          </a:prstGeom>
          <a:noFill/>
        </p:spPr>
        <p:txBody>
          <a:bodyPr wrap="square" rtlCol="0">
            <a:spAutoFit/>
          </a:bodyPr>
          <a:lstStyle/>
          <a:p>
            <a:pPr algn="ctr"/>
            <a:r>
              <a:rPr lang="ru-RU" dirty="0" smtClean="0">
                <a:cs typeface="Times New Roman" pitchFamily="18" charset="0"/>
              </a:rPr>
              <a:t>отклонение</a:t>
            </a:r>
            <a:endParaRPr lang="ru-RU" dirty="0">
              <a:cs typeface="Times New Roman" pitchFamily="18" charset="0"/>
            </a:endParaRPr>
          </a:p>
        </p:txBody>
      </p:sp>
      <p:sp>
        <p:nvSpPr>
          <p:cNvPr id="28" name="TextBox 27"/>
          <p:cNvSpPr txBox="1"/>
          <p:nvPr/>
        </p:nvSpPr>
        <p:spPr>
          <a:xfrm>
            <a:off x="2438400" y="2514600"/>
            <a:ext cx="4349076" cy="369332"/>
          </a:xfrm>
          <a:prstGeom prst="rect">
            <a:avLst/>
          </a:prstGeom>
          <a:noFill/>
        </p:spPr>
        <p:txBody>
          <a:bodyPr wrap="none" rtlCol="0">
            <a:spAutoFit/>
          </a:bodyPr>
          <a:lstStyle/>
          <a:p>
            <a:pPr algn="ctr"/>
            <a:r>
              <a:rPr lang="ru-RU" b="1" dirty="0" smtClean="0">
                <a:cs typeface="Times New Roman" pitchFamily="18" charset="0"/>
              </a:rPr>
              <a:t>ОСНОВНЫЕ ХАРАКТЕРИСТИКИ БЮДЖЕТА:</a:t>
            </a:r>
            <a:endParaRPr lang="ru-RU" b="1" dirty="0">
              <a:cs typeface="Times New Roman" pitchFamily="18" charset="0"/>
            </a:endParaRPr>
          </a:p>
        </p:txBody>
      </p:sp>
      <p:sp>
        <p:nvSpPr>
          <p:cNvPr id="22" name="TextBox 2"/>
          <p:cNvSpPr txBox="1"/>
          <p:nvPr/>
        </p:nvSpPr>
        <p:spPr>
          <a:xfrm>
            <a:off x="2590800" y="3124200"/>
            <a:ext cx="21336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уточненный</a:t>
            </a:r>
          </a:p>
          <a:p>
            <a:pPr algn="ctr"/>
            <a:r>
              <a:rPr lang="ru-RU" dirty="0" smtClean="0">
                <a:cs typeface="Times New Roman" pitchFamily="18" charset="0"/>
              </a:rPr>
              <a:t>бюджет</a:t>
            </a:r>
          </a:p>
        </p:txBody>
      </p:sp>
      <p:sp>
        <p:nvSpPr>
          <p:cNvPr id="23" name="Прямоугольник 22"/>
          <p:cNvSpPr/>
          <p:nvPr/>
        </p:nvSpPr>
        <p:spPr>
          <a:xfrm>
            <a:off x="152400" y="152400"/>
            <a:ext cx="8839200" cy="2246769"/>
          </a:xfrm>
          <a:prstGeom prst="rect">
            <a:avLst/>
          </a:prstGeom>
        </p:spPr>
        <p:txBody>
          <a:bodyPr wrap="square">
            <a:spAutoFit/>
          </a:bodyPr>
          <a:lstStyle/>
          <a:p>
            <a:pPr algn="just"/>
            <a:r>
              <a:rPr lang="ru-RU" sz="1400" b="1" dirty="0" smtClean="0"/>
              <a:t>      23. </a:t>
            </a:r>
            <a:r>
              <a:rPr lang="ru-RU" sz="1400" dirty="0" smtClean="0"/>
              <a:t>Учтены возвраты субсидий прошлых лет, в связи, с чем:</a:t>
            </a:r>
          </a:p>
          <a:p>
            <a:pPr algn="just"/>
            <a:r>
              <a:rPr lang="ru-RU" sz="1400" dirty="0" smtClean="0"/>
              <a:t>       доходная часть бюджета увеличилась на 256 195,33 тыс. рублей; </a:t>
            </a:r>
          </a:p>
          <a:p>
            <a:pPr algn="just"/>
            <a:r>
              <a:rPr lang="ru-RU" sz="1400" dirty="0" smtClean="0"/>
              <a:t>       расходная часть бюджета увеличилась - на 261 113,29 тыс. рублей; </a:t>
            </a:r>
          </a:p>
          <a:p>
            <a:pPr algn="just"/>
            <a:r>
              <a:rPr lang="ru-RU" sz="1400" dirty="0" smtClean="0"/>
              <a:t>       источники финансирования дефицита бюджета увеличились на 4 917,96 тыс. рублей за счет: </a:t>
            </a:r>
          </a:p>
          <a:p>
            <a:pPr algn="just"/>
            <a:r>
              <a:rPr lang="ru-RU" sz="1400" dirty="0" smtClean="0"/>
              <a:t>       направления свободных остатков местного бюджета - 4 814,63 тыс. рублей;</a:t>
            </a:r>
          </a:p>
          <a:p>
            <a:pPr algn="just"/>
            <a:r>
              <a:rPr lang="ru-RU" sz="1400" dirty="0" smtClean="0"/>
              <a:t>      возврата прочих остатков субсидий, субвенций и иных межбюджетных трансфертов, имеющих целевое назначение, прошлых лет из бюджетов муниципальных округов - 103,33 тыс. рублей (отдел образования администрации Курского муниципального округа Ставропольского края, управление труда и социальной защиты населения администрации Курского муниципального округа Ставропольского края).</a:t>
            </a:r>
          </a:p>
          <a:p>
            <a:pPr algn="just"/>
            <a:endParaRPr lang="ru-RU" sz="1400" dirty="0" smtClean="0"/>
          </a:p>
        </p:txBody>
      </p:sp>
      <p:sp>
        <p:nvSpPr>
          <p:cNvPr id="24" name="Стрелка вниз 23"/>
          <p:cNvSpPr/>
          <p:nvPr/>
        </p:nvSpPr>
        <p:spPr>
          <a:xfrm rot="10800000">
            <a:off x="4724400" y="3733800"/>
            <a:ext cx="609600" cy="8382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28600" y="152400"/>
            <a:ext cx="8686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400" b="1" dirty="0" smtClean="0"/>
              <a:t>        24. </a:t>
            </a:r>
            <a:r>
              <a:rPr lang="ru-RU" sz="1400" dirty="0" smtClean="0"/>
              <a:t>В соответствии с постановлением Думы Ставропольского края от 15 июля 2021 г. № 2292-</a:t>
            </a:r>
            <a:r>
              <a:rPr lang="en-US" sz="1400" dirty="0" smtClean="0"/>
              <a:t>VI</a:t>
            </a:r>
            <a:r>
              <a:rPr lang="ru-RU" sz="1400" dirty="0" smtClean="0"/>
              <a:t> ДСК «О Законе Ставропольского края «О внесении изменений в Закон Ставропольского края «О бюджете Ставропольского края на 2021 год и плановый период 2022 и 2023 годов» внесены следующие изменения на плановый период:</a:t>
            </a:r>
          </a:p>
          <a:p>
            <a:pPr algn="just"/>
            <a:r>
              <a:rPr lang="ru-RU" sz="1400" dirty="0" smtClean="0"/>
              <a:t>         В 2022 году</a:t>
            </a:r>
          </a:p>
          <a:p>
            <a:pPr algn="just"/>
            <a:r>
              <a:rPr lang="ru-RU" sz="1400" dirty="0" smtClean="0"/>
              <a:t>         увеличены бюджетные ассигнования на  осуществление дорожной деятельности в отношении автомобильных дорог общего пользования, а также капитального ремонта и ремонта дворовых территорий многоквартирных домов, проездов к дворовым территориям многоквартирных домов населенных пунктов  - 211 399,17 тыс. рублей;</a:t>
            </a:r>
          </a:p>
          <a:p>
            <a:pPr algn="just"/>
            <a:r>
              <a:rPr lang="ru-RU" sz="1400" dirty="0" smtClean="0"/>
              <a:t>        уменьшены бюджетные ассигнования на предоставление государственной социальной помощи малоимущим семьям, малоимущим одиноко проживающим гражданам - 200,00 тыс. рублей;</a:t>
            </a:r>
          </a:p>
          <a:p>
            <a:pPr algn="just"/>
            <a:r>
              <a:rPr lang="ru-RU" sz="1400" dirty="0" smtClean="0"/>
              <a:t>         В связи с чем, доходная и расходная части бюджета на 2022 год увеличены на 211 199,17 тыс. рублей.</a:t>
            </a:r>
          </a:p>
          <a:p>
            <a:pPr algn="just"/>
            <a:r>
              <a:rPr lang="ru-RU" sz="1400" dirty="0" smtClean="0"/>
              <a:t>         В 2023 году</a:t>
            </a:r>
          </a:p>
          <a:p>
            <a:pPr algn="just"/>
            <a:r>
              <a:rPr lang="ru-RU" sz="1400" dirty="0" smtClean="0"/>
              <a:t>        уменьшены бюджетные ассигнования на предоставление государственной социальной помощи малоимущим семьям, малоимущим одиноко проживающим гражданам - 200,00 тыс. рублей;</a:t>
            </a:r>
          </a:p>
          <a:p>
            <a:pPr algn="just"/>
            <a:r>
              <a:rPr lang="ru-RU" sz="1400" dirty="0" smtClean="0"/>
              <a:t>        В связи с чем, доходная и расходная части бюджета на 2023 год уменьшены на 200,00 тыс. рублей.</a:t>
            </a:r>
            <a:endParaRPr lang="ru-RU" sz="1400" dirty="0"/>
          </a:p>
        </p:txBody>
      </p:sp>
      <p:pic>
        <p:nvPicPr>
          <p:cNvPr id="1028" name="Picture 4" descr="https://data.nalog.ru/cdn/image/1932059/original.jpg"/>
          <p:cNvPicPr>
            <a:picLocks noChangeAspect="1" noChangeArrowheads="1"/>
          </p:cNvPicPr>
          <p:nvPr/>
        </p:nvPicPr>
        <p:blipFill>
          <a:blip r:embed="rId2"/>
          <a:srcRect/>
          <a:stretch>
            <a:fillRect/>
          </a:stretch>
        </p:blipFill>
        <p:spPr bwMode="auto">
          <a:xfrm>
            <a:off x="1219200" y="3657600"/>
            <a:ext cx="6538557" cy="3048000"/>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184731" cy="369332"/>
          </a:xfrm>
          <a:prstGeom prst="rect">
            <a:avLst/>
          </a:prstGeom>
          <a:noFill/>
        </p:spPr>
        <p:txBody>
          <a:bodyPr wrap="none" rtlCol="0">
            <a:spAutoFit/>
          </a:bodyPr>
          <a:lstStyle/>
          <a:p>
            <a:endParaRPr lang="ru-RU" dirty="0"/>
          </a:p>
        </p:txBody>
      </p:sp>
      <p:sp>
        <p:nvSpPr>
          <p:cNvPr id="3" name="Прямоугольник 2"/>
          <p:cNvSpPr/>
          <p:nvPr/>
        </p:nvSpPr>
        <p:spPr>
          <a:xfrm>
            <a:off x="152400" y="152401"/>
            <a:ext cx="8763000" cy="1169551"/>
          </a:xfrm>
          <a:prstGeom prst="rect">
            <a:avLst/>
          </a:prstGeom>
        </p:spPr>
        <p:txBody>
          <a:bodyPr wrap="square">
            <a:spAutoFit/>
          </a:bodyPr>
          <a:lstStyle/>
          <a:p>
            <a:pPr marL="3175" indent="19050" algn="just"/>
            <a:r>
              <a:rPr lang="ru-RU" sz="1400" b="1" dirty="0" smtClean="0"/>
              <a:t>      1. </a:t>
            </a:r>
            <a:r>
              <a:rPr lang="ru-RU" sz="1400" dirty="0" smtClean="0"/>
              <a:t>В соответствии с постановлением Думы Ставропольского края от 15 июля 2021 г. № 2292-</a:t>
            </a:r>
            <a:r>
              <a:rPr lang="en-US" sz="1400" dirty="0" smtClean="0"/>
              <a:t>VI</a:t>
            </a:r>
            <a:r>
              <a:rPr lang="ru-RU" sz="1400" dirty="0" smtClean="0"/>
              <a:t> ДСК «О Законе Ставропольского края «О внесении изменений в Закон Ставропольского края «О бюджете Ставропольского края на 2021 год и плановый период 2022 и 2023 годов» и уведомлений, поступивших от министерств Ставропольского края,</a:t>
            </a:r>
          </a:p>
          <a:p>
            <a:pPr marL="3175" indent="19050" algn="ctr"/>
            <a:r>
              <a:rPr lang="ru-RU" sz="1400" u="sng" dirty="0" smtClean="0"/>
              <a:t>      увеличены бюджетные ассигнования на следующие мероприятия: </a:t>
            </a:r>
            <a:r>
              <a:rPr lang="ru-RU" sz="1400" dirty="0" smtClean="0"/>
              <a:t>  </a:t>
            </a:r>
            <a:endParaRPr lang="ru-RU" sz="1400" dirty="0"/>
          </a:p>
        </p:txBody>
      </p:sp>
      <p:sp>
        <p:nvSpPr>
          <p:cNvPr id="7" name="Прямоугольник 6"/>
          <p:cNvSpPr/>
          <p:nvPr/>
        </p:nvSpPr>
        <p:spPr>
          <a:xfrm>
            <a:off x="152400" y="1371600"/>
            <a:ext cx="8839200" cy="5047536"/>
          </a:xfrm>
          <a:prstGeom prst="rect">
            <a:avLst/>
          </a:prstGeom>
        </p:spPr>
        <p:txBody>
          <a:bodyPr wrap="square">
            <a:spAutoFit/>
          </a:bodyPr>
          <a:lstStyle/>
          <a:p>
            <a:pPr algn="just"/>
            <a:r>
              <a:rPr lang="ru-RU" sz="1400" b="1" dirty="0" smtClean="0"/>
              <a:t>      </a:t>
            </a:r>
            <a:r>
              <a:rPr lang="ru-RU" sz="1400" dirty="0" smtClean="0"/>
              <a:t>осуществление дорожной деятельности в отношении автомобильных дорог общего пользования, а также капитального ремонта и ремонта дворовых территорий многоквартирных домов, проездов к дворовым территориям многоквартирных домов населенных пунктов - 146 151,28 тыс. рублей;</a:t>
            </a:r>
          </a:p>
          <a:p>
            <a:pPr algn="just"/>
            <a:r>
              <a:rPr lang="ru-RU" sz="1400" dirty="0" smtClean="0"/>
              <a:t>      предоставление государственной социальной помощи малоимущим семьям, малоимущим одиноко проживающим гражданам - 368,04 тыс. рублей;</a:t>
            </a:r>
          </a:p>
          <a:p>
            <a:pPr algn="just"/>
            <a:r>
              <a:rPr lang="ru-RU" sz="1400" dirty="0" smtClean="0"/>
              <a:t>      выплата ежегодного социального пособия на проезд студентам - 52,21 тыс. рублей;</a:t>
            </a:r>
          </a:p>
          <a:p>
            <a:pPr algn="just"/>
            <a:r>
              <a:rPr lang="ru-RU" sz="1400" dirty="0" smtClean="0"/>
              <a:t>      выплата пособия на ребенка - 1 106,12 тыс. рублей;</a:t>
            </a:r>
          </a:p>
          <a:p>
            <a:pPr algn="just"/>
            <a:r>
              <a:rPr lang="ru-RU" sz="1400" dirty="0" smtClean="0"/>
              <a:t>      предоставление мер социальной поддержки по оплате жилых помещений, отопления и освещения педагогическим работникам муниципальных образовательных организаций, проживающим и работающим в сельских населенных пунктах, рабочих поселках (</a:t>
            </a:r>
            <a:r>
              <a:rPr lang="ru-RU" sz="1400" dirty="0" err="1" smtClean="0"/>
              <a:t>поселках</a:t>
            </a:r>
            <a:r>
              <a:rPr lang="ru-RU" sz="1400" dirty="0" smtClean="0"/>
              <a:t> городского типа) - 3 239,13 тыс. рублей;</a:t>
            </a:r>
          </a:p>
          <a:p>
            <a:pPr algn="just"/>
            <a:r>
              <a:rPr lang="ru-RU" sz="1400" dirty="0" smtClean="0"/>
              <a:t>      выплата ежегодной денежной компенсации многодетным семьям на каждого из детей не старше 18 лет, обучающихся в общеобразовательных организациях, на приобретение комплекта школьной одежды,      спортивной одежды и обуви и школьных письменных принадлежностей - 11 344,99 тыс. рублей;</a:t>
            </a:r>
          </a:p>
          <a:p>
            <a:pPr algn="just"/>
            <a:r>
              <a:rPr lang="ru-RU" sz="1400" dirty="0" smtClean="0"/>
              <a:t>      осуществление ежемесячной денежной выплаты, назначаемой в случае рождения третьего ребенка или последующих детей до достижения ребенком возраста трех лет - 6 579,17 тыс. рублей;</a:t>
            </a:r>
          </a:p>
          <a:p>
            <a:pPr algn="just"/>
            <a:r>
              <a:rPr lang="ru-RU" sz="1400" dirty="0" smtClean="0"/>
              <a:t>      осуществление ежемесячных выплат на детей в возрасте от трех до семи лет включительно - 86 338,26 тыс. рублей; </a:t>
            </a:r>
          </a:p>
          <a:p>
            <a:pPr algn="just"/>
            <a:r>
              <a:rPr lang="ru-RU" sz="1400" dirty="0" smtClean="0"/>
              <a:t>      оказание государственной социальной помощи на основании социального контракта отдельным категориям граждан - 511,63 тыс. рублей;</a:t>
            </a:r>
          </a:p>
          <a:p>
            <a:pPr algn="just"/>
            <a:r>
              <a:rPr lang="ru-RU" sz="1400" dirty="0" smtClean="0"/>
              <a:t>       компенсацию отдельным категориям граждан оплаты взноса на капитальный ремонт общего имущества в многоквартирном доме - 2,16 тыс. рублей;</a:t>
            </a:r>
          </a:p>
          <a:p>
            <a:pPr algn="just"/>
            <a:r>
              <a:rPr lang="ru-RU" sz="1400" dirty="0" smtClean="0"/>
              <a:t>       проведение антитеррористических мероприятий в муниципальных образовательных организациях - 1 851,29 тыс. рублей;</a:t>
            </a:r>
            <a:endParaRPr lang="ru-R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52400" y="304800"/>
            <a:ext cx="88392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49263" algn="ctr" fontAlgn="base">
              <a:spcBef>
                <a:spcPct val="0"/>
              </a:spcBef>
              <a:spcAft>
                <a:spcPct val="0"/>
              </a:spcAft>
            </a:pPr>
            <a:r>
              <a:rPr lang="ru-RU" sz="1400" u="sng" dirty="0" smtClean="0"/>
              <a:t> уменьшены бюджетные ассигнования на следующие мероприятия: </a:t>
            </a:r>
            <a:r>
              <a:rPr lang="ru-RU" sz="1400" dirty="0" smtClean="0"/>
              <a:t>  </a:t>
            </a:r>
          </a:p>
          <a:p>
            <a:pPr lvl="0" indent="449263" algn="just" fontAlgn="base">
              <a:spcBef>
                <a:spcPct val="0"/>
              </a:spcBef>
              <a:spcAft>
                <a:spcPct val="0"/>
              </a:spcAft>
            </a:pPr>
            <a:r>
              <a:rPr kumimoji="0" lang="ru-RU" sz="1400" b="0" i="0" u="none" strike="noStrike" cap="none" normalizeH="0" baseline="0" dirty="0" smtClean="0">
                <a:ln>
                  <a:noFill/>
                </a:ln>
                <a:solidFill>
                  <a:srgbClr val="000000"/>
                </a:solidFill>
                <a:effectLst/>
                <a:ea typeface="Times New Roman" pitchFamily="18" charset="0"/>
                <a:cs typeface="Times New Roman" pitchFamily="18" charset="0"/>
              </a:rPr>
              <a:t>обеспечение комплексного развития сельских территорий - 318,69 тыс. рублей; </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реализация проектов развития территорий муниципальных образований, основанных на местных инициативах - 1 247,37 тыс. рублей;</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выплата денежной компенсации семьям, в которых в период с 1 января 2011 года по 31 декабря 2015 года родился третий или последующий ребенок - 356,74 тыс. рублей;</a:t>
            </a:r>
            <a:endParaRPr kumimoji="0" lang="ru-RU" sz="60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ea typeface="Times New Roman" pitchFamily="18" charset="0"/>
                <a:cs typeface="Times New Roman" pitchFamily="18" charset="0"/>
              </a:rPr>
              <a:t>ежегодная денежная выплата гражданам Российской Федерации, не достигшим совершеннолетия на 3 сентября 1945 года и постоянно проживающим на территории Ставропольского края - 57,18 тыс. рублей.</a:t>
            </a:r>
          </a:p>
          <a:p>
            <a:pPr algn="just"/>
            <a:endParaRPr lang="ru-RU" sz="1400" dirty="0" smtClean="0"/>
          </a:p>
          <a:p>
            <a:pPr algn="just"/>
            <a:r>
              <a:rPr lang="ru-RU" sz="1400" dirty="0" smtClean="0"/>
              <a:t>           </a:t>
            </a:r>
            <a:r>
              <a:rPr lang="ru-RU" sz="1400" b="1" dirty="0" smtClean="0"/>
              <a:t>2. </a:t>
            </a:r>
            <a:r>
              <a:rPr lang="ru-RU" sz="1400" dirty="0" smtClean="0"/>
              <a:t>На основании распоряжения администрации Курского муниципального округа Ставропольского края № 254-р от 01 июня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a:t>
            </a:r>
          </a:p>
          <a:p>
            <a:pPr algn="just"/>
            <a:r>
              <a:rPr lang="ru-RU" sz="1400" dirty="0" smtClean="0"/>
              <a:t>отделу образования администрации Курского муниципального округа Ставропольского края на проведение государственной экспертизы объекта  капитального строительства - 834,94 тыс. рублей;</a:t>
            </a:r>
          </a:p>
          <a:p>
            <a:pPr algn="just"/>
            <a:r>
              <a:rPr lang="ru-RU" sz="1400" dirty="0" smtClean="0"/>
              <a:t>       администрации Курского муниципального округа Ставропольского края на услуги строительного контроля капитального строительства - 1831,73 тыс. рублей; </a:t>
            </a:r>
          </a:p>
          <a:p>
            <a:pPr algn="just"/>
            <a:r>
              <a:rPr lang="ru-RU" sz="1400" dirty="0" smtClean="0"/>
              <a:t>       ликвидационной комиссии по ликвидации администрации Курского муниципального района Ставропольского края на услуги строительного контроля капитального строительства - 7,72 тыс. рублей.</a:t>
            </a:r>
          </a:p>
          <a:p>
            <a:endParaRPr lang="ru-RU" sz="1400" dirty="0" smtClean="0"/>
          </a:p>
          <a:p>
            <a:pPr algn="just"/>
            <a:r>
              <a:rPr lang="ru-RU" sz="1400" dirty="0" smtClean="0"/>
              <a:t>         </a:t>
            </a:r>
            <a:r>
              <a:rPr lang="ru-RU" sz="1400" b="1" dirty="0" smtClean="0"/>
              <a:t>3. </a:t>
            </a:r>
            <a:r>
              <a:rPr lang="ru-RU" sz="1400" dirty="0" smtClean="0"/>
              <a:t>На основании распоряжения администрации Курского муниципального округа Ставропольского края № 277-р от 08 июня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a:t>
            </a:r>
          </a:p>
          <a:p>
            <a:pPr algn="just"/>
            <a:r>
              <a:rPr lang="ru-RU" sz="1400" dirty="0" smtClean="0"/>
              <a:t>       администрации Курского муниципального округа Ставропольского края на ремонт кровли здания муниципального казенного дошкольного образовательного учреждения «Детский сад комбинированного вида № 2 «Солнышко» в сумме 1474,78 тыс. рублей.</a:t>
            </a:r>
          </a:p>
          <a:p>
            <a:pPr algn="just"/>
            <a:endParaRPr kumimoji="0" lang="ru-RU" sz="1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52400" y="152400"/>
            <a:ext cx="8839200" cy="6032421"/>
          </a:xfrm>
          <a:prstGeom prst="rect">
            <a:avLst/>
          </a:prstGeom>
        </p:spPr>
        <p:txBody>
          <a:bodyPr wrap="square">
            <a:spAutoFit/>
          </a:bodyPr>
          <a:lstStyle/>
          <a:p>
            <a:pPr algn="just"/>
            <a:r>
              <a:rPr lang="ru-RU" sz="1400" dirty="0" smtClean="0"/>
              <a:t>      </a:t>
            </a:r>
            <a:r>
              <a:rPr lang="ru-RU" sz="1400" b="1" dirty="0" smtClean="0"/>
              <a:t>4. </a:t>
            </a:r>
            <a:r>
              <a:rPr lang="ru-RU" sz="1400" dirty="0" smtClean="0"/>
              <a:t>На основании распоряжения администрации Курского муниципального округа Ставропольского края № 135-рк от 30 июня 2021 г. «О выплате выходного пособия» перераспределить утвержденные бюджетные ассигнования на финансовое обеспечение в соответствии с законодательством Ставропольского края дополнительных муниципальных гарантий лицам, замещающих (замещавших) муниципальные должности Курского муниципального округа Ставропольского края:</a:t>
            </a:r>
          </a:p>
          <a:p>
            <a:pPr algn="just"/>
            <a:r>
              <a:rPr lang="ru-RU" sz="1400" dirty="0" smtClean="0"/>
              <a:t>          администрации Курского муниципального округа Ставропольского края для выплаты выходного пособия </a:t>
            </a:r>
            <a:r>
              <a:rPr lang="ru-RU" sz="1400" dirty="0" err="1" smtClean="0"/>
              <a:t>Бурлакину</a:t>
            </a:r>
            <a:r>
              <a:rPr lang="ru-RU" sz="1400" dirty="0" smtClean="0"/>
              <a:t> Андрею Васильевичу - 8,89 тыс. рублей.</a:t>
            </a:r>
          </a:p>
          <a:p>
            <a:pPr algn="just"/>
            <a:r>
              <a:rPr lang="ru-RU" sz="1400" dirty="0" smtClean="0"/>
              <a:t> </a:t>
            </a:r>
          </a:p>
          <a:p>
            <a:pPr algn="just"/>
            <a:r>
              <a:rPr lang="ru-RU" sz="1400" b="1" dirty="0" smtClean="0"/>
              <a:t>      5. </a:t>
            </a:r>
            <a:r>
              <a:rPr lang="ru-RU" sz="1400" dirty="0" smtClean="0"/>
              <a:t>На основании распоряжения администрации Курского муниципального округа Ставропольского края № 331-р от 12 июля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a:t>
            </a:r>
          </a:p>
          <a:p>
            <a:pPr algn="just"/>
            <a:r>
              <a:rPr lang="ru-RU" sz="1400" dirty="0" smtClean="0"/>
              <a:t>     администрации Курского муниципального округа Ставропольского края на выплату </a:t>
            </a:r>
            <a:r>
              <a:rPr lang="ru-RU" sz="1400" dirty="0" err="1" smtClean="0"/>
              <a:t>Бурлакину</a:t>
            </a:r>
            <a:r>
              <a:rPr lang="ru-RU" sz="1400" dirty="0" smtClean="0"/>
              <a:t> Андрею Васильевичу среднего заработка за время вынужденного прогула и компенсации морального вреда в сумме 178,53 тыс. рублей.</a:t>
            </a:r>
          </a:p>
          <a:p>
            <a:pPr algn="just"/>
            <a:r>
              <a:rPr lang="ru-RU" sz="1400" dirty="0" smtClean="0"/>
              <a:t> </a:t>
            </a:r>
          </a:p>
          <a:p>
            <a:pPr algn="just"/>
            <a:r>
              <a:rPr lang="ru-RU" sz="1400" dirty="0" smtClean="0"/>
              <a:t>      </a:t>
            </a:r>
            <a:r>
              <a:rPr lang="ru-RU" sz="1400" b="1" dirty="0" smtClean="0"/>
              <a:t>6. </a:t>
            </a:r>
            <a:r>
              <a:rPr lang="ru-RU" sz="1400" dirty="0" smtClean="0"/>
              <a:t>На основании распоряжения администрации Курского муниципального округа Ставропольского края № 146-рк от 14 июля 2021 г. «О выделении денежных средств на выплату единовременного пособия» перераспределить утвержденные бюджетные ассигнования на финансовое обеспечение в соответствии с законодательством Ставропольского края дополнительных муниципальных гарантий лицам, замещающих (замещавших) муниципальные должности Курского муниципального округа Ставропольского края:</a:t>
            </a:r>
          </a:p>
          <a:p>
            <a:pPr algn="just"/>
            <a:r>
              <a:rPr lang="ru-RU" sz="1400" dirty="0" smtClean="0"/>
              <a:t>     администрации Курского муниципального округа Ставропольского края для выплаты единовременного пособия на погребение - 26,66 тыс. рублей.</a:t>
            </a:r>
          </a:p>
          <a:p>
            <a:pPr algn="just"/>
            <a:endParaRPr lang="ru-RU" sz="1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0"/>
            <a:ext cx="8839200" cy="6771084"/>
          </a:xfrm>
          <a:prstGeom prst="rect">
            <a:avLst/>
          </a:prstGeom>
        </p:spPr>
        <p:txBody>
          <a:bodyPr wrap="square">
            <a:spAutoFit/>
          </a:bodyPr>
          <a:lstStyle/>
          <a:p>
            <a:pPr algn="just"/>
            <a:r>
              <a:rPr lang="ru-RU" sz="1400" dirty="0" smtClean="0"/>
              <a:t>      </a:t>
            </a:r>
            <a:r>
              <a:rPr lang="ru-RU" sz="1400" b="1" dirty="0" smtClean="0"/>
              <a:t>7. </a:t>
            </a:r>
            <a:r>
              <a:rPr lang="ru-RU" sz="1400" dirty="0" smtClean="0"/>
              <a:t>На основании распоряжения администрации Курского муниципального округа Ставропольского края № 351-р от 03 августа 2021 г. «</a:t>
            </a:r>
            <a:r>
              <a:rPr lang="x-none" sz="1400" smtClean="0"/>
              <a:t>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a:t>
            </a:r>
            <a:r>
              <a:rPr lang="ru-RU" sz="1400" dirty="0" smtClean="0"/>
              <a:t>» </a:t>
            </a:r>
            <a:r>
              <a:rPr lang="x-none" sz="1400" smtClean="0"/>
              <a:t>перераспределить утвержденные бюджетные ассигнования, зарезервированные в бюджете Курского муниципального округа Ставропольского края</a:t>
            </a:r>
            <a:r>
              <a:rPr lang="ru-RU" sz="1400" dirty="0" smtClean="0"/>
              <a:t>:</a:t>
            </a:r>
          </a:p>
          <a:p>
            <a:pPr algn="just"/>
            <a:r>
              <a:rPr lang="ru-RU" sz="1400" dirty="0" smtClean="0"/>
              <a:t>      С</a:t>
            </a:r>
            <a:r>
              <a:rPr lang="x-none" sz="1400" smtClean="0"/>
              <a:t>ерноводскому территориальному отделу администрации Курского муниципального округа Ставропольского края - 603</a:t>
            </a:r>
            <a:r>
              <a:rPr lang="ru-RU" sz="1400" dirty="0" smtClean="0"/>
              <a:t>,</a:t>
            </a:r>
            <a:r>
              <a:rPr lang="x-none" sz="1400" smtClean="0"/>
              <a:t>13</a:t>
            </a:r>
            <a:r>
              <a:rPr lang="ru-RU" sz="1400" dirty="0" smtClean="0"/>
              <a:t> тыс. рублей</a:t>
            </a:r>
            <a:r>
              <a:rPr lang="x-none" sz="1400" smtClean="0"/>
              <a:t>, из них на:</a:t>
            </a:r>
            <a:endParaRPr lang="ru-RU" sz="1400" dirty="0" smtClean="0"/>
          </a:p>
          <a:p>
            <a:pPr algn="just"/>
            <a:r>
              <a:rPr lang="ru-RU" sz="1400" dirty="0" smtClean="0"/>
              <a:t>       </a:t>
            </a:r>
            <a:r>
              <a:rPr lang="x-none" sz="1400" smtClean="0"/>
              <a:t>ремонт пешеходной дорожки в хуторе Бугулове от школы - 182</a:t>
            </a:r>
            <a:r>
              <a:rPr lang="ru-RU" sz="1400" dirty="0" smtClean="0"/>
              <a:t>,</a:t>
            </a:r>
            <a:r>
              <a:rPr lang="x-none" sz="1400" smtClean="0"/>
              <a:t>36</a:t>
            </a:r>
            <a:r>
              <a:rPr lang="ru-RU" sz="1400" dirty="0" smtClean="0"/>
              <a:t> тыс. рублей</a:t>
            </a:r>
            <a:r>
              <a:rPr lang="x-none" sz="1400" smtClean="0"/>
              <a:t>;</a:t>
            </a:r>
            <a:endParaRPr lang="ru-RU" sz="1400" dirty="0" smtClean="0"/>
          </a:p>
          <a:p>
            <a:pPr algn="just"/>
            <a:r>
              <a:rPr lang="ru-RU" sz="1400" dirty="0" smtClean="0"/>
              <a:t>       </a:t>
            </a:r>
            <a:r>
              <a:rPr lang="x-none" sz="1400" smtClean="0"/>
              <a:t>благоустройство детской игровой площадки в хуторе Графском в сумме 420</a:t>
            </a:r>
            <a:r>
              <a:rPr lang="ru-RU" sz="1400" dirty="0" smtClean="0"/>
              <a:t>,</a:t>
            </a:r>
            <a:r>
              <a:rPr lang="x-none" sz="1400" smtClean="0"/>
              <a:t>7</a:t>
            </a:r>
            <a:r>
              <a:rPr lang="ru-RU" sz="1400" dirty="0" smtClean="0"/>
              <a:t>7 тыс. рублей;</a:t>
            </a:r>
          </a:p>
          <a:p>
            <a:pPr algn="just"/>
            <a:r>
              <a:rPr lang="ru-RU" sz="1400" dirty="0" smtClean="0"/>
              <a:t>      а</a:t>
            </a:r>
            <a:r>
              <a:rPr lang="x-none" sz="1400" smtClean="0"/>
              <a:t>дминистрации Курского муниципального округа Ставропольского края на благоустройство территории, прилегающей к зданию районного Архива в станице Курской  Курского муниципального округа Ставропольского края - 956</a:t>
            </a:r>
            <a:r>
              <a:rPr lang="ru-RU" sz="1400" dirty="0" smtClean="0"/>
              <a:t>,</a:t>
            </a:r>
            <a:r>
              <a:rPr lang="x-none" sz="1400" smtClean="0"/>
              <a:t>6</a:t>
            </a:r>
            <a:r>
              <a:rPr lang="ru-RU" sz="1400" dirty="0" smtClean="0"/>
              <a:t>3 тыс. рублей</a:t>
            </a:r>
            <a:r>
              <a:rPr lang="x-none" sz="1400" smtClean="0"/>
              <a:t>.</a:t>
            </a:r>
            <a:endParaRPr lang="ru-RU" sz="1400" dirty="0" smtClean="0"/>
          </a:p>
          <a:p>
            <a:pPr algn="just"/>
            <a:r>
              <a:rPr lang="ru-RU" sz="1400" dirty="0" smtClean="0"/>
              <a:t> </a:t>
            </a:r>
          </a:p>
          <a:p>
            <a:pPr algn="just"/>
            <a:r>
              <a:rPr lang="ru-RU" sz="1400" dirty="0" smtClean="0"/>
              <a:t>      </a:t>
            </a:r>
            <a:r>
              <a:rPr lang="ru-RU" sz="1400" b="1" dirty="0" smtClean="0"/>
              <a:t> 8. </a:t>
            </a:r>
            <a:r>
              <a:rPr lang="ru-RU" sz="1400" dirty="0" smtClean="0"/>
              <a:t>На основании распоряжения администрации Курского муниципального округа Ставропольского края № 168-рк от 04 августа 2021 г. «О выделении денежных средств на выплату единовременной материальной помощи» перераспределить утвержденные бюджетные ассигнования на финансовое обеспечение в соответствии с законодательством Ставропольского края дополнительных муниципальных гарантий лицам, замещающих (замещавших) муниципальные должности Курского муниципального округа Ставропольского края:</a:t>
            </a:r>
          </a:p>
          <a:p>
            <a:pPr algn="just"/>
            <a:r>
              <a:rPr lang="ru-RU" sz="1400" dirty="0" smtClean="0"/>
              <a:t>       </a:t>
            </a:r>
            <a:r>
              <a:rPr lang="ru-RU" sz="1400" dirty="0" err="1" smtClean="0"/>
              <a:t>Ростовановскому</a:t>
            </a:r>
            <a:r>
              <a:rPr lang="ru-RU" sz="1400" dirty="0" smtClean="0"/>
              <a:t> территориальному отделу администрации Курского муниципального округа на выплату единовременной материальной помощи </a:t>
            </a:r>
            <a:r>
              <a:rPr lang="ru-RU" sz="1400" dirty="0" err="1" smtClean="0"/>
              <a:t>Балацкой</a:t>
            </a:r>
            <a:r>
              <a:rPr lang="ru-RU" sz="1400" dirty="0" smtClean="0"/>
              <a:t> Е.В. - 21,02 тыс. рублей.</a:t>
            </a:r>
          </a:p>
          <a:p>
            <a:endParaRPr lang="ru-RU" sz="1400" dirty="0" smtClean="0"/>
          </a:p>
          <a:p>
            <a:pPr algn="just"/>
            <a:r>
              <a:rPr lang="ru-RU" sz="1400" dirty="0" smtClean="0"/>
              <a:t>        </a:t>
            </a:r>
            <a:r>
              <a:rPr lang="ru-RU" sz="1400" b="1" dirty="0" smtClean="0"/>
              <a:t>9. </a:t>
            </a:r>
            <a:r>
              <a:rPr lang="ru-RU" sz="1400" dirty="0" smtClean="0"/>
              <a:t>На основании распоряжения администрации Курского муниципального округа Ставропольского края № 365-р от 11 августа 2021 г. «</a:t>
            </a:r>
            <a:r>
              <a:rPr lang="x-none" sz="1400" smtClean="0"/>
              <a:t>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a:t>
            </a:r>
            <a:r>
              <a:rPr lang="ru-RU" sz="1400" dirty="0" smtClean="0"/>
              <a:t>» </a:t>
            </a:r>
            <a:r>
              <a:rPr lang="x-none" sz="1400" smtClean="0"/>
              <a:t>перераспределить утвержденные бюджетные ассигнования, зарезервированные в бюджете Курского муниципального округа Ставропольского края</a:t>
            </a:r>
            <a:r>
              <a:rPr lang="ru-RU" sz="1400" dirty="0" smtClean="0"/>
              <a:t>:</a:t>
            </a:r>
          </a:p>
          <a:p>
            <a:pPr algn="just"/>
            <a:r>
              <a:rPr lang="ru-RU" sz="1400" dirty="0" smtClean="0"/>
              <a:t>       а</a:t>
            </a:r>
            <a:r>
              <a:rPr lang="en-US" sz="1400" dirty="0" err="1" smtClean="0"/>
              <a:t>дминистрации</a:t>
            </a:r>
            <a:r>
              <a:rPr lang="en-US" sz="1400" dirty="0" smtClean="0"/>
              <a:t> </a:t>
            </a:r>
            <a:r>
              <a:rPr lang="en-US" sz="1400" dirty="0" err="1" smtClean="0"/>
              <a:t>Курского</a:t>
            </a:r>
            <a:r>
              <a:rPr lang="en-US" sz="1400" dirty="0" smtClean="0"/>
              <a:t> </a:t>
            </a:r>
            <a:r>
              <a:rPr lang="en-US" sz="1400" dirty="0" err="1" smtClean="0"/>
              <a:t>муниципального</a:t>
            </a:r>
            <a:r>
              <a:rPr lang="en-US" sz="1400" dirty="0" smtClean="0"/>
              <a:t> </a:t>
            </a:r>
            <a:r>
              <a:rPr lang="en-US" sz="1400" dirty="0" err="1" smtClean="0"/>
              <a:t>округа</a:t>
            </a:r>
            <a:r>
              <a:rPr lang="en-US" sz="1400" dirty="0" smtClean="0"/>
              <a:t> </a:t>
            </a:r>
            <a:r>
              <a:rPr lang="en-US" sz="1400" dirty="0" err="1" smtClean="0"/>
              <a:t>Ставропольского</a:t>
            </a:r>
            <a:r>
              <a:rPr lang="en-US" sz="1400" dirty="0" smtClean="0"/>
              <a:t> </a:t>
            </a:r>
            <a:r>
              <a:rPr lang="en-US" sz="1400" dirty="0" err="1" smtClean="0"/>
              <a:t>края</a:t>
            </a:r>
            <a:r>
              <a:rPr lang="ru-RU" sz="1400" dirty="0" smtClean="0"/>
              <a:t> на разработку проектно-сметной документации и выполнение инженерных изысканий по объекту «Реконструкция стадиона в станице Курской Курского района Ставропольского края» </a:t>
            </a:r>
            <a:r>
              <a:rPr lang="en-US" sz="1400" dirty="0" smtClean="0"/>
              <a:t>- </a:t>
            </a:r>
            <a:r>
              <a:rPr lang="ru-RU" sz="1400" dirty="0" smtClean="0"/>
              <a:t>49,04 тыс. рублей.	</a:t>
            </a:r>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307777"/>
          </a:xfrm>
          <a:prstGeom prst="rect">
            <a:avLst/>
          </a:prstGeom>
          <a:noFill/>
        </p:spPr>
        <p:txBody>
          <a:bodyPr wrap="square" rtlCol="0">
            <a:spAutoFit/>
          </a:bodyPr>
          <a:lstStyle/>
          <a:p>
            <a:pPr algn="just"/>
            <a:r>
              <a:rPr lang="ru-RU" sz="1400" dirty="0" smtClean="0"/>
              <a:t>    </a:t>
            </a:r>
            <a:endParaRPr lang="ru-RU" sz="1400" dirty="0"/>
          </a:p>
        </p:txBody>
      </p:sp>
      <p:sp>
        <p:nvSpPr>
          <p:cNvPr id="12290" name="Rectangle 2"/>
          <p:cNvSpPr>
            <a:spLocks noChangeArrowheads="1"/>
          </p:cNvSpPr>
          <p:nvPr/>
        </p:nvSpPr>
        <p:spPr bwMode="auto">
          <a:xfrm>
            <a:off x="304800" y="0"/>
            <a:ext cx="868680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400" dirty="0" smtClean="0"/>
              <a:t>      </a:t>
            </a:r>
            <a:r>
              <a:rPr lang="x-none" sz="1400" smtClean="0"/>
              <a:t>на софинансирование расходов для участия в отборе на получение субсидии в 2021 году на проведение антитеррористических мероприятий в муниципальных образовательных организациях - 92</a:t>
            </a:r>
            <a:r>
              <a:rPr lang="ru-RU" sz="1400" dirty="0" smtClean="0"/>
              <a:t>,</a:t>
            </a:r>
            <a:r>
              <a:rPr lang="x-none" sz="1400" smtClean="0"/>
              <a:t>56 </a:t>
            </a:r>
            <a:r>
              <a:rPr lang="ru-RU" sz="1400" dirty="0" smtClean="0"/>
              <a:t>тыс. рублей</a:t>
            </a:r>
            <a:r>
              <a:rPr lang="x-none" sz="1400" smtClean="0"/>
              <a:t>; </a:t>
            </a:r>
            <a:endParaRPr lang="ru-RU" sz="1400" dirty="0" smtClean="0"/>
          </a:p>
          <a:p>
            <a:pPr algn="just"/>
            <a:r>
              <a:rPr lang="ru-RU" sz="1400" dirty="0" smtClean="0"/>
              <a:t>      </a:t>
            </a:r>
            <a:r>
              <a:rPr lang="x-none" sz="1400" smtClean="0"/>
              <a:t>муниципальному казенному учреждению дополнительного образования «Детско-юношеская спортивная школа «Старт» для достижения уровня заработной платы педагогических работников дополнительного образования до учителей образовательных организаций в рамках реализации указа Президента РФ от 07 мая 2012 г. № 597, письма Министерства труда и социальной защиты РФ от 12 февраля 2018 г. № 14-1/10/В-891- 550,58 тыс</a:t>
            </a:r>
            <a:r>
              <a:rPr lang="ru-RU" sz="1400" dirty="0" smtClean="0"/>
              <a:t>. рублей</a:t>
            </a:r>
            <a:r>
              <a:rPr lang="x-none" sz="1400" smtClean="0"/>
              <a:t>;</a:t>
            </a:r>
            <a:endParaRPr lang="ru-RU" sz="1400" dirty="0" smtClean="0"/>
          </a:p>
          <a:p>
            <a:pPr algn="just"/>
            <a:r>
              <a:rPr lang="ru-RU" sz="1400" dirty="0" smtClean="0"/>
              <a:t>      </a:t>
            </a:r>
            <a:r>
              <a:rPr lang="x-none" sz="1400" smtClean="0"/>
              <a:t>Ростовановскому территориальному отделу администрации Курского муниципального округа Ставропольского края на расчистку оросительного канала, проходящего через парковую зону, в селе Ростовановское Курского района Ставропольского края - 240</a:t>
            </a:r>
            <a:r>
              <a:rPr lang="ru-RU" sz="1400" dirty="0" smtClean="0"/>
              <a:t>,</a:t>
            </a:r>
            <a:r>
              <a:rPr lang="x-none" sz="1400" smtClean="0"/>
              <a:t>00</a:t>
            </a:r>
            <a:r>
              <a:rPr lang="ru-RU" sz="1400" dirty="0" smtClean="0"/>
              <a:t>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администрации муниципального образования Балтийского сельсовета Курского района Ставропольского края на погашение задолженности по налогам, сборам, страховым взносам, пеням и штрафам -3</a:t>
            </a:r>
            <a:r>
              <a:rPr lang="ru-RU" sz="1400" dirty="0" smtClean="0"/>
              <a:t>,</a:t>
            </a:r>
            <a:r>
              <a:rPr lang="x-none" sz="1400" smtClean="0"/>
              <a:t>74</a:t>
            </a:r>
            <a:r>
              <a:rPr lang="ru-RU" sz="1400" dirty="0" smtClean="0"/>
              <a:t>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муниципального казённого учреждения культуры «Балтийский культурно-досуговый центр» муниципального образования Балтийского сельсовета Курского района Ставропольского края на погашение задолженности по налогам, сборам, страховым взносам, пеням и штрафам -7</a:t>
            </a:r>
            <a:r>
              <a:rPr lang="ru-RU" sz="1400" dirty="0" smtClean="0"/>
              <a:t>,</a:t>
            </a:r>
            <a:r>
              <a:rPr lang="x-none" sz="1400" smtClean="0"/>
              <a:t>40</a:t>
            </a:r>
            <a:r>
              <a:rPr lang="ru-RU" sz="1400" dirty="0" smtClean="0"/>
              <a:t> тыс. рублей</a:t>
            </a:r>
            <a:r>
              <a:rPr lang="x-none" sz="1400" smtClean="0"/>
              <a:t>;</a:t>
            </a:r>
            <a:endParaRPr lang="ru-RU" sz="1400" dirty="0" smtClean="0"/>
          </a:p>
          <a:p>
            <a:pPr algn="just"/>
            <a:r>
              <a:rPr lang="ru-RU" sz="1400" dirty="0" smtClean="0"/>
              <a:t>       </a:t>
            </a:r>
            <a:r>
              <a:rPr lang="x-none" sz="1400" smtClean="0"/>
              <a:t>Ликвидационной комиссии по ликвидации муниципального учреждения культуры «Кановский культурно-досуговый центр» на погашение задолженности по налогам, сборам, страховым взносам, пеням и штрафам -  4</a:t>
            </a:r>
            <a:r>
              <a:rPr lang="ru-RU" sz="1400" dirty="0" smtClean="0"/>
              <a:t>,</a:t>
            </a:r>
            <a:r>
              <a:rPr lang="x-none" sz="1400" smtClean="0"/>
              <a:t>9</a:t>
            </a:r>
            <a:r>
              <a:rPr lang="ru-RU" sz="1400" dirty="0" smtClean="0"/>
              <a:t>5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администрации муниципального образования Курского сельсовета Курского района Ставропольского края на погашение задолженности по налогам, сборам, страховым взносам, пеням и штрафам - 18</a:t>
            </a:r>
            <a:r>
              <a:rPr lang="ru-RU" sz="1400" dirty="0" smtClean="0"/>
              <a:t>,</a:t>
            </a:r>
            <a:r>
              <a:rPr lang="x-none" sz="1400" smtClean="0"/>
              <a:t>1</a:t>
            </a:r>
            <a:r>
              <a:rPr lang="ru-RU" sz="1400" dirty="0" smtClean="0"/>
              <a:t>1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муниципального казённого учреждения культуры «Курский культурно-досуговый центр» на погашение задолженности по налогам, сборам, страховым взносам, пеням и штрафам - 4</a:t>
            </a:r>
            <a:r>
              <a:rPr lang="ru-RU" sz="1400" dirty="0" smtClean="0"/>
              <a:t>,</a:t>
            </a:r>
            <a:r>
              <a:rPr lang="x-none" sz="1400" smtClean="0"/>
              <a:t>88</a:t>
            </a:r>
            <a:r>
              <a:rPr lang="ru-RU" sz="1400" dirty="0" smtClean="0"/>
              <a:t>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администрации муниципального образования  Полтавского сельсовета Курского района Ставропольского края - 196</a:t>
            </a:r>
            <a:r>
              <a:rPr lang="ru-RU" sz="1400" dirty="0" smtClean="0"/>
              <a:t>,</a:t>
            </a:r>
            <a:r>
              <a:rPr lang="x-none" sz="1400" smtClean="0"/>
              <a:t>91 </a:t>
            </a:r>
            <a:r>
              <a:rPr lang="ru-RU" sz="1400" dirty="0" smtClean="0"/>
              <a:t>тыс. рублей</a:t>
            </a:r>
            <a:r>
              <a:rPr lang="x-none" sz="1400" smtClean="0"/>
              <a:t>, из них на:</a:t>
            </a:r>
            <a:endParaRPr lang="ru-RU" sz="1400" dirty="0" smtClean="0"/>
          </a:p>
          <a:p>
            <a:pPr algn="just"/>
            <a:r>
              <a:rPr lang="ru-RU" sz="1400" dirty="0" smtClean="0"/>
              <a:t>       </a:t>
            </a:r>
            <a:r>
              <a:rPr lang="x-none" sz="1400" smtClean="0"/>
              <a:t>погашение задолженности по уплате финансовых санкций за совершение правонарушения в сфере законодательства Российской Федерации об индивидуальном (персонифицированном) учете в системе обязательного пенсионного страхования - 8</a:t>
            </a:r>
            <a:r>
              <a:rPr lang="ru-RU" sz="1400" dirty="0" smtClean="0"/>
              <a:t>,</a:t>
            </a:r>
            <a:r>
              <a:rPr lang="x-none" sz="1400" smtClean="0"/>
              <a:t>00 </a:t>
            </a:r>
            <a:r>
              <a:rPr lang="ru-RU" sz="1400" dirty="0" smtClean="0"/>
              <a:t>тыс. рублей</a:t>
            </a:r>
            <a:r>
              <a:rPr lang="x-none" sz="1400" smtClean="0"/>
              <a:t>;</a:t>
            </a:r>
            <a:endParaRPr lang="ru-RU" sz="1400" dirty="0" smtClean="0"/>
          </a:p>
          <a:p>
            <a:pPr algn="just"/>
            <a:endParaRPr lang="ru-RU" sz="1400" dirty="0" smtClean="0"/>
          </a:p>
          <a:p>
            <a:pPr algn="just"/>
            <a:endParaRPr lang="ru-RU" sz="1400" dirty="0" smtClean="0"/>
          </a:p>
          <a:p>
            <a:pPr algn="just"/>
            <a:endParaRPr lang="ru-RU" sz="1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6986528"/>
          </a:xfrm>
          <a:prstGeom prst="rect">
            <a:avLst/>
          </a:prstGeom>
          <a:noFill/>
        </p:spPr>
        <p:txBody>
          <a:bodyPr wrap="square" rtlCol="0">
            <a:spAutoFit/>
          </a:bodyPr>
          <a:lstStyle/>
          <a:p>
            <a:pPr algn="just"/>
            <a:r>
              <a:rPr lang="ru-RU" sz="1400" dirty="0" smtClean="0"/>
              <a:t>      </a:t>
            </a:r>
            <a:r>
              <a:rPr lang="x-none" sz="1400" smtClean="0"/>
              <a:t>оплату налогов, сборов, страховых взносов, пеней, штрафов на основании решения № 1699 Межрайонной Федеральной налоговой службы № 14 по Ставропольскому краю от 16 июля 2021 года -  19</a:t>
            </a:r>
            <a:r>
              <a:rPr lang="ru-RU" sz="1400" dirty="0" smtClean="0"/>
              <a:t>,</a:t>
            </a:r>
            <a:r>
              <a:rPr lang="x-none" sz="1400" smtClean="0"/>
              <a:t>2</a:t>
            </a:r>
            <a:r>
              <a:rPr lang="ru-RU" sz="1400" dirty="0" smtClean="0"/>
              <a:t>4  тыс. рублей</a:t>
            </a:r>
            <a:r>
              <a:rPr lang="x-none" sz="1400" smtClean="0"/>
              <a:t>;</a:t>
            </a:r>
            <a:endParaRPr lang="ru-RU" sz="1400" dirty="0" smtClean="0"/>
          </a:p>
          <a:p>
            <a:pPr algn="just"/>
            <a:r>
              <a:rPr lang="ru-RU" sz="1400" dirty="0" smtClean="0"/>
              <a:t>      </a:t>
            </a:r>
            <a:r>
              <a:rPr lang="x-none" sz="1400" smtClean="0"/>
              <a:t>оплату налогов, сборов, страховых взносов, пеней, штрафов на основании решения № 264101126 Межрайонной Федеральной налоговой службы № 14 по Ставропольскому краю от 20 июля 2021 года -  128</a:t>
            </a:r>
            <a:r>
              <a:rPr lang="ru-RU" sz="1400" dirty="0" smtClean="0"/>
              <a:t>,</a:t>
            </a:r>
            <a:r>
              <a:rPr lang="x-none" sz="1400" smtClean="0"/>
              <a:t>27 </a:t>
            </a:r>
            <a:r>
              <a:rPr lang="ru-RU" sz="1400" dirty="0" smtClean="0"/>
              <a:t>тыс. рублей</a:t>
            </a:r>
            <a:r>
              <a:rPr lang="x-none" sz="1400" smtClean="0"/>
              <a:t>;</a:t>
            </a:r>
            <a:endParaRPr lang="ru-RU" sz="1400" dirty="0" smtClean="0"/>
          </a:p>
          <a:p>
            <a:pPr algn="just"/>
            <a:r>
              <a:rPr lang="ru-RU" sz="1400" dirty="0" smtClean="0"/>
              <a:t>      </a:t>
            </a:r>
            <a:r>
              <a:rPr lang="x-none" sz="1400" smtClean="0"/>
              <a:t>погашение задолженности по налогам, сборам, страховым взносам, пеням и штрафам - 41</a:t>
            </a:r>
            <a:r>
              <a:rPr lang="ru-RU" sz="1400" dirty="0" smtClean="0"/>
              <a:t>,40 тыс. рублей</a:t>
            </a:r>
            <a:r>
              <a:rPr lang="x-none" sz="1400" smtClean="0"/>
              <a:t>;</a:t>
            </a:r>
            <a:endParaRPr lang="ru-RU" sz="1400" dirty="0" smtClean="0"/>
          </a:p>
          <a:p>
            <a:pPr algn="just"/>
            <a:r>
              <a:rPr lang="ru-RU" sz="1400" dirty="0" smtClean="0"/>
              <a:t>л</a:t>
            </a:r>
            <a:r>
              <a:rPr lang="x-none" sz="1400" smtClean="0"/>
              <a:t>иквидационной комиссии по ликвидации муниципального учреждения культуры «Полтавский культурно-досуговый центр» на погашение задолженности по налогам, сборам, страховым взносам, пеням и штрафам - 12</a:t>
            </a:r>
            <a:r>
              <a:rPr lang="ru-RU" sz="1400" dirty="0" smtClean="0"/>
              <a:t>,</a:t>
            </a:r>
            <a:r>
              <a:rPr lang="x-none" sz="1400" smtClean="0"/>
              <a:t>52</a:t>
            </a:r>
            <a:r>
              <a:rPr lang="ru-RU" sz="1400" dirty="0" smtClean="0"/>
              <a:t>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администрации Ростовановского сельсовета Курского района Ставропольского края на погашение задолженности по налогам, сборам, страховым взносам, пеням и штрафам -62</a:t>
            </a:r>
            <a:r>
              <a:rPr lang="ru-RU" sz="1400" dirty="0" smtClean="0"/>
              <a:t>,</a:t>
            </a:r>
            <a:r>
              <a:rPr lang="x-none" sz="1400" smtClean="0"/>
              <a:t>3</a:t>
            </a:r>
            <a:r>
              <a:rPr lang="ru-RU" sz="1400" dirty="0" smtClean="0"/>
              <a:t>4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муниципального учреждения культуры «Ростовановский центр культуры, досуга и спорта» на погашение задолженности по налогам, сборам, страховым взносам, пеням и штрафам - 4</a:t>
            </a:r>
            <a:r>
              <a:rPr lang="ru-RU" sz="1400" dirty="0" smtClean="0"/>
              <a:t>,</a:t>
            </a:r>
            <a:r>
              <a:rPr lang="x-none" sz="1400" smtClean="0"/>
              <a:t>40</a:t>
            </a:r>
            <a:r>
              <a:rPr lang="ru-RU" sz="1400" dirty="0" smtClean="0"/>
              <a:t>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администрации муниципального образования станицы Стодеревской Курского района Ставропольского края на погашение задолженности по налогам, сборам, страховым взносам, пеням и штрафам - 9</a:t>
            </a:r>
            <a:r>
              <a:rPr lang="ru-RU" sz="1400" dirty="0" smtClean="0"/>
              <a:t>,</a:t>
            </a:r>
            <a:r>
              <a:rPr lang="x-none" sz="1400" smtClean="0"/>
              <a:t>10</a:t>
            </a:r>
            <a:r>
              <a:rPr lang="ru-RU" sz="1400" dirty="0" smtClean="0"/>
              <a:t> тыс. рублей</a:t>
            </a:r>
            <a:r>
              <a:rPr lang="x-none" sz="1400" smtClean="0"/>
              <a:t>;</a:t>
            </a:r>
            <a:endParaRPr lang="ru-RU" sz="1400" dirty="0" smtClean="0"/>
          </a:p>
          <a:p>
            <a:pPr algn="just"/>
            <a:r>
              <a:rPr lang="ru-RU" sz="1400" dirty="0" smtClean="0"/>
              <a:t>      л</a:t>
            </a:r>
            <a:r>
              <a:rPr lang="x-none" sz="1400" smtClean="0"/>
              <a:t>иквидационной комиссии по ликвидации муниципального казённого учреждения культуры «Стодеревский культурно-досуговый центр» муниципального образования станицы Стодеревской Курского района Ставропольского края на погашение задолженности по налогам, сборам, страховым взносам, пеням и штрафам -1</a:t>
            </a:r>
            <a:r>
              <a:rPr lang="ru-RU" sz="1400" dirty="0" smtClean="0"/>
              <a:t>,</a:t>
            </a:r>
            <a:r>
              <a:rPr lang="x-none" sz="1400" smtClean="0"/>
              <a:t>35</a:t>
            </a:r>
            <a:r>
              <a:rPr lang="ru-RU" sz="1400" dirty="0" smtClean="0"/>
              <a:t> тыс. рублей</a:t>
            </a:r>
            <a:r>
              <a:rPr lang="x-none" sz="1400" smtClean="0"/>
              <a:t>.</a:t>
            </a:r>
            <a:endParaRPr lang="ru-RU" sz="1400" dirty="0" smtClean="0"/>
          </a:p>
          <a:p>
            <a:endParaRPr lang="ru-RU" sz="1400" dirty="0" smtClean="0"/>
          </a:p>
          <a:p>
            <a:pPr algn="just"/>
            <a:r>
              <a:rPr lang="ru-RU" sz="1400" dirty="0" smtClean="0"/>
              <a:t>       </a:t>
            </a:r>
            <a:r>
              <a:rPr lang="ru-RU" sz="1400" b="1" dirty="0" smtClean="0"/>
              <a:t>15. </a:t>
            </a:r>
            <a:r>
              <a:rPr lang="ru-RU" sz="1400" dirty="0" smtClean="0"/>
              <a:t>На основании распоряжения администрации Курского муниципального округа Ставропольского края № 391-р от 13 сентября 2021 г. «</a:t>
            </a:r>
            <a:r>
              <a:rPr lang="x-none" sz="1400" smtClean="0"/>
              <a:t>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между главными распорядителями бюджетных средств бюджета Курского муниципального округа Ставропольского края</a:t>
            </a:r>
            <a:r>
              <a:rPr lang="ru-RU" sz="1400" dirty="0" smtClean="0"/>
              <a:t>»:</a:t>
            </a:r>
          </a:p>
          <a:p>
            <a:pPr algn="just"/>
            <a:r>
              <a:rPr lang="ru-RU" sz="1400" dirty="0" smtClean="0"/>
              <a:t>        </a:t>
            </a:r>
            <a:r>
              <a:rPr lang="x-none" sz="1400" smtClean="0"/>
              <a:t>1</a:t>
            </a:r>
            <a:r>
              <a:rPr lang="ru-RU" sz="1400" dirty="0" smtClean="0"/>
              <a:t>5</a:t>
            </a:r>
            <a:r>
              <a:rPr lang="x-none" sz="1400" smtClean="0"/>
              <a:t>.1. Уменьшить бюджетные ассигнования администрации Курского муниципального округа Ставропольского края в сумме 124</a:t>
            </a:r>
            <a:r>
              <a:rPr lang="ru-RU" sz="1400" dirty="0" smtClean="0"/>
              <a:t>,</a:t>
            </a:r>
            <a:r>
              <a:rPr lang="x-none" sz="1400" smtClean="0"/>
              <a:t>88 </a:t>
            </a:r>
            <a:r>
              <a:rPr lang="ru-RU" sz="1400" dirty="0" smtClean="0"/>
              <a:t>тыс. рублей</a:t>
            </a:r>
            <a:r>
              <a:rPr lang="x-none" sz="1400" smtClean="0"/>
              <a:t>.</a:t>
            </a:r>
            <a:endParaRPr lang="ru-RU" sz="1400" dirty="0" smtClean="0"/>
          </a:p>
          <a:p>
            <a:pPr algn="just"/>
            <a:endParaRPr lang="ru-RU" sz="1400" dirty="0" smtClean="0"/>
          </a:p>
          <a:p>
            <a:pPr algn="just"/>
            <a:endParaRPr lang="ru-RU" sz="1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62000"/>
            <a:ext cx="152400" cy="369332"/>
          </a:xfrm>
          <a:prstGeom prst="rect">
            <a:avLst/>
          </a:prstGeom>
          <a:noFill/>
        </p:spPr>
        <p:txBody>
          <a:bodyPr wrap="square" rtlCol="0">
            <a:spAutoFit/>
          </a:bodyPr>
          <a:lstStyle/>
          <a:p>
            <a:endParaRPr lang="ru-RU" dirty="0"/>
          </a:p>
        </p:txBody>
      </p:sp>
      <p:sp>
        <p:nvSpPr>
          <p:cNvPr id="3" name="TextBox 2"/>
          <p:cNvSpPr txBox="1"/>
          <p:nvPr/>
        </p:nvSpPr>
        <p:spPr>
          <a:xfrm>
            <a:off x="152400" y="152400"/>
            <a:ext cx="8839200" cy="7325082"/>
          </a:xfrm>
          <a:prstGeom prst="rect">
            <a:avLst/>
          </a:prstGeom>
          <a:noFill/>
        </p:spPr>
        <p:txBody>
          <a:bodyPr wrap="square" rtlCol="0">
            <a:spAutoFit/>
          </a:bodyPr>
          <a:lstStyle/>
          <a:p>
            <a:pPr algn="just"/>
            <a:r>
              <a:rPr lang="ru-RU" sz="1400" dirty="0" smtClean="0"/>
              <a:t>       15</a:t>
            </a:r>
            <a:r>
              <a:rPr lang="x-none" sz="1400" smtClean="0"/>
              <a:t>.2. Увеличить бюджетные ассигнования:</a:t>
            </a:r>
            <a:endParaRPr lang="ru-RU" sz="1400" dirty="0" smtClean="0"/>
          </a:p>
          <a:p>
            <a:pPr algn="just"/>
            <a:r>
              <a:rPr lang="ru-RU" sz="1400" dirty="0" smtClean="0"/>
              <a:t>      </a:t>
            </a:r>
            <a:r>
              <a:rPr lang="x-none" sz="1400" smtClean="0"/>
              <a:t>Финансовому управлению администрации Курского муниципального округа Ставропольского края в сумме 15</a:t>
            </a:r>
            <a:r>
              <a:rPr lang="ru-RU" sz="1400" dirty="0" smtClean="0"/>
              <a:t>,</a:t>
            </a:r>
            <a:r>
              <a:rPr lang="x-none" sz="1400" smtClean="0"/>
              <a:t>93 </a:t>
            </a:r>
            <a:r>
              <a:rPr lang="ru-RU" sz="1400" dirty="0" smtClean="0"/>
              <a:t>тыс. рублей </a:t>
            </a:r>
            <a:r>
              <a:rPr lang="x-none" sz="1400" smtClean="0"/>
              <a:t>на резервирование средств на исполнение расходных обязательств</a:t>
            </a:r>
            <a:r>
              <a:rPr lang="ru-RU" sz="1400" dirty="0" smtClean="0"/>
              <a:t>;</a:t>
            </a:r>
            <a:r>
              <a:rPr lang="x-none" sz="1400" smtClean="0"/>
              <a:t> </a:t>
            </a:r>
            <a:endParaRPr lang="ru-RU" sz="1400" dirty="0" smtClean="0"/>
          </a:p>
          <a:p>
            <a:pPr algn="just"/>
            <a:r>
              <a:rPr lang="ru-RU" sz="1400" dirty="0" smtClean="0"/>
              <a:t>      о</a:t>
            </a:r>
            <a:r>
              <a:rPr lang="en-US" sz="1400" dirty="0" err="1" smtClean="0"/>
              <a:t>тделу</a:t>
            </a:r>
            <a:r>
              <a:rPr lang="en-US" sz="1400" dirty="0" smtClean="0"/>
              <a:t> </a:t>
            </a:r>
            <a:r>
              <a:rPr lang="en-US" sz="1400" dirty="0" err="1" smtClean="0"/>
              <a:t>образования</a:t>
            </a:r>
            <a:r>
              <a:rPr lang="en-US" sz="1400" dirty="0" smtClean="0"/>
              <a:t> </a:t>
            </a:r>
            <a:r>
              <a:rPr lang="en-US" sz="1400" dirty="0" err="1" smtClean="0"/>
              <a:t>администрации</a:t>
            </a:r>
            <a:r>
              <a:rPr lang="en-US" sz="1400" dirty="0" smtClean="0"/>
              <a:t> </a:t>
            </a:r>
            <a:r>
              <a:rPr lang="en-US" sz="1400" dirty="0" err="1" smtClean="0"/>
              <a:t>Курского</a:t>
            </a:r>
            <a:r>
              <a:rPr lang="en-US" sz="1400" dirty="0" smtClean="0"/>
              <a:t> </a:t>
            </a:r>
            <a:r>
              <a:rPr lang="en-US" sz="1400" dirty="0" err="1" smtClean="0"/>
              <a:t>муниципального</a:t>
            </a:r>
            <a:r>
              <a:rPr lang="en-US" sz="1400" dirty="0" smtClean="0"/>
              <a:t> </a:t>
            </a:r>
            <a:r>
              <a:rPr lang="en-US" sz="1400" dirty="0" err="1" smtClean="0"/>
              <a:t>округа</a:t>
            </a:r>
            <a:r>
              <a:rPr lang="en-US" sz="1400" dirty="0" smtClean="0"/>
              <a:t> </a:t>
            </a:r>
            <a:r>
              <a:rPr lang="en-US" sz="1400" dirty="0" err="1" smtClean="0"/>
              <a:t>Ставропольского</a:t>
            </a:r>
            <a:r>
              <a:rPr lang="en-US" sz="1400" dirty="0" smtClean="0"/>
              <a:t> </a:t>
            </a:r>
            <a:r>
              <a:rPr lang="en-US" sz="1400" dirty="0" err="1" smtClean="0"/>
              <a:t>края</a:t>
            </a:r>
            <a:r>
              <a:rPr lang="en-US" sz="1400" dirty="0" smtClean="0"/>
              <a:t> в </a:t>
            </a:r>
            <a:r>
              <a:rPr lang="en-US" sz="1400" dirty="0" err="1" smtClean="0"/>
              <a:t>сумме</a:t>
            </a:r>
            <a:r>
              <a:rPr lang="en-US" sz="1400" dirty="0" smtClean="0"/>
              <a:t> 108</a:t>
            </a:r>
            <a:r>
              <a:rPr lang="ru-RU" sz="1400" dirty="0" smtClean="0"/>
              <a:t>,</a:t>
            </a:r>
            <a:r>
              <a:rPr lang="en-US" sz="1400" dirty="0" smtClean="0"/>
              <a:t>95 </a:t>
            </a:r>
            <a:r>
              <a:rPr lang="ru-RU" sz="1400" dirty="0" smtClean="0"/>
              <a:t>тыс. рублей </a:t>
            </a:r>
            <a:r>
              <a:rPr lang="en-US" sz="1400" dirty="0" err="1" smtClean="0"/>
              <a:t>для</a:t>
            </a:r>
            <a:r>
              <a:rPr lang="en-US" sz="1400" dirty="0" smtClean="0"/>
              <a:t> </a:t>
            </a:r>
            <a:r>
              <a:rPr lang="en-US" sz="1400" dirty="0" err="1" smtClean="0"/>
              <a:t>осуществления</a:t>
            </a:r>
            <a:r>
              <a:rPr lang="en-US" sz="1400" dirty="0" smtClean="0"/>
              <a:t> </a:t>
            </a:r>
            <a:r>
              <a:rPr lang="en-US" sz="1400" dirty="0" err="1" smtClean="0"/>
              <a:t>расходов</a:t>
            </a:r>
            <a:r>
              <a:rPr lang="ru-RU" sz="1400" dirty="0" smtClean="0"/>
              <a:t>,</a:t>
            </a:r>
            <a:r>
              <a:rPr lang="en-US" sz="1400" dirty="0" smtClean="0"/>
              <a:t> </a:t>
            </a:r>
            <a:r>
              <a:rPr lang="en-US" sz="1400" dirty="0" err="1" smtClean="0"/>
              <a:t>связанных</a:t>
            </a:r>
            <a:r>
              <a:rPr lang="en-US" sz="1400" dirty="0" smtClean="0"/>
              <a:t> с </a:t>
            </a:r>
            <a:r>
              <a:rPr lang="en-US" sz="1400" dirty="0" err="1" smtClean="0"/>
              <a:t>изменением</a:t>
            </a:r>
            <a:r>
              <a:rPr lang="en-US" sz="1400" dirty="0" smtClean="0"/>
              <a:t> </a:t>
            </a:r>
            <a:r>
              <a:rPr lang="en-US" sz="1400" dirty="0" err="1" smtClean="0"/>
              <a:t>учредителя</a:t>
            </a:r>
            <a:r>
              <a:rPr lang="en-US" sz="1400" dirty="0" smtClean="0"/>
              <a:t>.</a:t>
            </a:r>
            <a:endParaRPr lang="ru-RU" sz="1400" dirty="0" smtClean="0"/>
          </a:p>
          <a:p>
            <a:endParaRPr lang="ru-RU" sz="1400" dirty="0" smtClean="0"/>
          </a:p>
          <a:p>
            <a:r>
              <a:rPr lang="ru-RU" sz="1400" dirty="0" smtClean="0"/>
              <a:t>       </a:t>
            </a:r>
            <a:r>
              <a:rPr lang="ru-RU" sz="1400" b="1" dirty="0" smtClean="0"/>
              <a:t>16</a:t>
            </a:r>
            <a:r>
              <a:rPr lang="ru-RU" sz="1400" dirty="0" smtClean="0"/>
              <a:t>. На основании распоряжения администрации Курского муниципального округа Ставропольского края № 396-р от 16 сентября 2021 г. «</a:t>
            </a:r>
            <a:r>
              <a:rPr lang="x-none" sz="1400" smtClean="0"/>
              <a:t>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резервного фонда администрации Курского муниципального округа Ставропольского края</a:t>
            </a:r>
            <a:r>
              <a:rPr lang="ru-RU" sz="1400" dirty="0" smtClean="0"/>
              <a:t>»:</a:t>
            </a:r>
          </a:p>
          <a:p>
            <a:r>
              <a:rPr lang="ru-RU" sz="1400" dirty="0" smtClean="0"/>
              <a:t>       16.1. Уменьшить бюджетные ассигнования администрации Курского</a:t>
            </a:r>
            <a:r>
              <a:rPr lang="x-none" sz="1400" smtClean="0"/>
              <a:t> муниципального округа Ставропольского края с подраздела 0111 «Резервные фонды» на 1000</a:t>
            </a:r>
            <a:r>
              <a:rPr lang="ru-RU" sz="1400" dirty="0" smtClean="0"/>
              <a:t>,</a:t>
            </a:r>
            <a:r>
              <a:rPr lang="x-none" sz="1400" smtClean="0"/>
              <a:t>00 </a:t>
            </a:r>
            <a:r>
              <a:rPr lang="ru-RU" sz="1400" dirty="0" smtClean="0"/>
              <a:t>тыс. рублей</a:t>
            </a:r>
            <a:r>
              <a:rPr lang="x-none" sz="1400" smtClean="0"/>
              <a:t>.</a:t>
            </a:r>
            <a:endParaRPr lang="ru-RU" sz="1400" dirty="0" smtClean="0"/>
          </a:p>
          <a:p>
            <a:r>
              <a:rPr lang="ru-RU" sz="1400" dirty="0" smtClean="0"/>
              <a:t>       </a:t>
            </a:r>
            <a:r>
              <a:rPr lang="x-none" sz="1400" smtClean="0"/>
              <a:t>16.2. Увеличить бюджетные ассигнования отделу образования администрации Курского муниципального округа Ставропольского края подраздел 0702 «Общее образование» на обеспечение выполнения мероприятий по антитеррористической защищенности на установку периметрального ограждения муниципального казенного общеобразовательного учреждения «Основная общеобразовательная школа № 25»</a:t>
            </a:r>
            <a:r>
              <a:rPr lang="ru-RU" sz="1400" dirty="0" smtClean="0"/>
              <a:t>, </a:t>
            </a:r>
            <a:r>
              <a:rPr lang="x-none" sz="1400" smtClean="0"/>
              <a:t>расположенного по адресу: Ставропольский край, Курский район, станица Курская, улица Титова, 9  - 1000,00 тыс. рублей.</a:t>
            </a:r>
            <a:endParaRPr lang="ru-RU" sz="1400" dirty="0" smtClean="0"/>
          </a:p>
          <a:p>
            <a:endParaRPr lang="ru-RU" sz="1400" dirty="0" smtClean="0"/>
          </a:p>
          <a:p>
            <a:r>
              <a:rPr lang="ru-RU" sz="1400" b="1" dirty="0" smtClean="0"/>
              <a:t>       17. </a:t>
            </a:r>
            <a:r>
              <a:rPr lang="ru-RU" sz="1400" dirty="0" smtClean="0"/>
              <a:t>В связи с поступлением средств по доходам от оказания платных услуг (</a:t>
            </a:r>
            <a:r>
              <a:rPr lang="ru-RU" sz="1400" dirty="0" err="1" smtClean="0"/>
              <a:t>услуг</a:t>
            </a:r>
            <a:r>
              <a:rPr lang="ru-RU" sz="1400" dirty="0" smtClean="0"/>
              <a:t> по ведению бухгалтерского учета в  ГКОУ СОШ № 6 при ИУ) увеличить доходную и расходную части бюджета муниципальному казенному учреждению «Централизованная бухгалтерия» на 156,00 тыс. рублей;</a:t>
            </a:r>
          </a:p>
          <a:p>
            <a:endParaRPr lang="ru-RU" sz="1400" dirty="0" smtClean="0"/>
          </a:p>
          <a:p>
            <a:pPr algn="just"/>
            <a:r>
              <a:rPr lang="ru-RU" dirty="0" smtClean="0"/>
              <a:t>     </a:t>
            </a:r>
            <a:r>
              <a:rPr lang="ru-RU" sz="1400" b="1" dirty="0" smtClean="0"/>
              <a:t>19. </a:t>
            </a:r>
            <a:r>
              <a:rPr lang="ru-RU" sz="1400" dirty="0" smtClean="0"/>
              <a:t>В связи с поступлением средств на компенсацию затрат от муниципального унитарного предприятия Курского муниципального района Ставропольского края «ЖКХ Курского района» за поставку тепловой энергии увеличить доходную и расходную части бюджета отделу образования администрации Курского муниципального округа Ставропольского края на 523,49 тыс. рублей.</a:t>
            </a:r>
          </a:p>
          <a:p>
            <a:pPr algn="just"/>
            <a:endParaRPr lang="ru-RU" sz="1400" b="1" dirty="0" smtClean="0"/>
          </a:p>
          <a:p>
            <a:pPr algn="just"/>
            <a:r>
              <a:rPr lang="ru-RU" sz="1400" b="1" dirty="0" smtClean="0"/>
              <a:t>       20. </a:t>
            </a:r>
            <a:r>
              <a:rPr lang="ru-RU" sz="1400" dirty="0" smtClean="0"/>
              <a:t>Увеличить плановые назначения в связи с перевыполнением  по следующим доходным источникам:</a:t>
            </a:r>
          </a:p>
          <a:p>
            <a:pPr algn="just"/>
            <a:r>
              <a:rPr lang="ru-RU" sz="1400" dirty="0" smtClean="0"/>
              <a:t>единый сельскохозяйственный налог на 3 120,92 тыс. рублей;</a:t>
            </a:r>
          </a:p>
          <a:p>
            <a:pPr algn="just"/>
            <a:r>
              <a:rPr lang="ru-RU" sz="1400" dirty="0" smtClean="0"/>
              <a:t>        </a:t>
            </a:r>
          </a:p>
          <a:p>
            <a:pPr algn="just"/>
            <a:endParaRPr lang="ru-RU" sz="1400" dirty="0" smtClean="0"/>
          </a:p>
          <a:p>
            <a:pPr algn="just"/>
            <a:endParaRPr lang="ru-RU" sz="1400" dirty="0" smtClean="0"/>
          </a:p>
          <a:p>
            <a:pPr algn="just"/>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763000" cy="6555641"/>
          </a:xfrm>
          <a:prstGeom prst="rect">
            <a:avLst/>
          </a:prstGeom>
        </p:spPr>
        <p:txBody>
          <a:bodyPr wrap="square">
            <a:spAutoFit/>
          </a:bodyPr>
          <a:lstStyle/>
          <a:p>
            <a:pPr algn="just"/>
            <a:r>
              <a:rPr lang="ru-RU" sz="1400" dirty="0" smtClean="0"/>
              <a:t>       налог, взимаемый с налогоплательщиков, выбравших в качестве объекта налогообложения доходы, уменьшенные на величину расходов (в том числе минимальный налог, зачисляемый в бюджеты субъектов Российской Федерации) на 2 425,00 тыс. рублей; </a:t>
            </a:r>
          </a:p>
          <a:p>
            <a:pPr algn="just"/>
            <a:r>
              <a:rPr lang="ru-RU" sz="1400" dirty="0" smtClean="0"/>
              <a:t>      налог, взимаемый в связи с применением патентной системы налогообложения, зачисляемый в бюджеты муниципальных округов на 1 574,77 тыс. рублей;</a:t>
            </a:r>
          </a:p>
          <a:p>
            <a:pPr algn="just"/>
            <a:r>
              <a:rPr lang="ru-RU" sz="1400" dirty="0" smtClean="0"/>
              <a:t>        доходы от перечисления части прибыли, остающейся после уплаты налогов и иных обязательных платежей муниципальных унитарных предприятий, созданных муниципальными округами на 1 172,65 тыс. рублей;</a:t>
            </a:r>
          </a:p>
          <a:p>
            <a:pPr algn="just"/>
            <a:r>
              <a:rPr lang="ru-RU" sz="1400" dirty="0" smtClean="0"/>
              <a:t>        доходы от реализации иного имущества, находящегося в собственности муниципальных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в части реализации материальных запасов по указанному имуществу на 837,30 тыс. рублей;</a:t>
            </a:r>
          </a:p>
          <a:p>
            <a:pPr algn="just"/>
            <a:r>
              <a:rPr lang="ru-RU" sz="1400" dirty="0" smtClean="0"/>
              <a:t>        доходы от продажи земельных участков, государственная собственность на которые не разграничена и которые расположены в границах муниципальных округов на 1 498,59 тыс. рублей;</a:t>
            </a:r>
          </a:p>
          <a:p>
            <a:pPr algn="just"/>
            <a:r>
              <a:rPr lang="ru-RU" sz="1400" dirty="0" smtClean="0"/>
              <a:t>        доходы от сдачи в аренду имущества, составляющего казну муниципальных округов (за исключением земельных участков) на 292,20 тыс. рублей;</a:t>
            </a:r>
          </a:p>
          <a:p>
            <a:pPr algn="just"/>
            <a:r>
              <a:rPr lang="ru-RU" sz="1400" dirty="0" smtClean="0"/>
              <a:t>        доходы, получаемые в виде арендной платы, а также средства от продажи права на заключение договоров аренды за земли, находящиеся в собственности муниципальных округов (за исключением земельных участков муниципальных бюджетных и автономных учреждений) на 290,50 тыс. рублей; </a:t>
            </a:r>
          </a:p>
          <a:p>
            <a:pPr algn="just"/>
            <a:r>
              <a:rPr lang="ru-RU" sz="1400" dirty="0" smtClean="0"/>
              <a:t>        плата за негативное воздействие на окружающую среду на 53,30 тыс. рублей,</a:t>
            </a:r>
          </a:p>
          <a:p>
            <a:pPr algn="just"/>
            <a:r>
              <a:rPr lang="ru-RU" sz="1400" dirty="0" smtClean="0"/>
              <a:t>        штрафы, санкции, возмещение ущерба на 1 017,87 тыс. рублей.</a:t>
            </a:r>
          </a:p>
          <a:p>
            <a:pPr algn="just"/>
            <a:endParaRPr lang="ru-RU" sz="1400" dirty="0" smtClean="0"/>
          </a:p>
          <a:p>
            <a:pPr algn="just"/>
            <a:r>
              <a:rPr lang="ru-RU" sz="1400" dirty="0" smtClean="0"/>
              <a:t>        </a:t>
            </a:r>
            <a:r>
              <a:rPr lang="ru-RU" sz="1400" b="1" dirty="0" smtClean="0"/>
              <a:t>21. </a:t>
            </a:r>
            <a:r>
              <a:rPr lang="ru-RU" sz="1400" dirty="0" smtClean="0"/>
              <a:t>В связи с невыполнением, уменьшить годовые назначения по налогу на доходы физических лиц на 11 299,56 тыс. рублей и единому налогу  на вмененный доход для отдельных видов деятельности на 983,54 тыс. рублей.</a:t>
            </a:r>
          </a:p>
          <a:p>
            <a:pPr algn="just"/>
            <a:r>
              <a:rPr lang="ru-RU" sz="1400" dirty="0" smtClean="0"/>
              <a:t> </a:t>
            </a:r>
          </a:p>
          <a:p>
            <a:pPr algn="just"/>
            <a:r>
              <a:rPr lang="ru-RU" sz="1400" dirty="0" smtClean="0"/>
              <a:t>        </a:t>
            </a:r>
            <a:r>
              <a:rPr lang="ru-RU" sz="1400" b="1" dirty="0" smtClean="0"/>
              <a:t>22. </a:t>
            </a:r>
            <a:r>
              <a:rPr lang="ru-RU" sz="1400" dirty="0" smtClean="0"/>
              <a:t>Учтены передвижки бюджетных средств, согласно поданным письмам главных распорядителей средств бюджета.</a:t>
            </a:r>
          </a:p>
          <a:p>
            <a:r>
              <a:rPr lang="ru-RU" sz="1400" dirty="0" smtClean="0"/>
              <a:t> </a:t>
            </a:r>
          </a:p>
          <a:p>
            <a:pPr algn="just"/>
            <a:endParaRPr lang="ru-RU" sz="1400" dirty="0" smtClean="0"/>
          </a:p>
          <a:p>
            <a:pPr algn="just"/>
            <a:r>
              <a:rPr lang="x-none" sz="1400" smtClean="0"/>
              <a:t>	</a:t>
            </a:r>
            <a:endParaRPr lang="ru-RU"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10036</TotalTime>
  <Words>1741</Words>
  <PresentationFormat>Экран (4:3)</PresentationFormat>
  <Paragraphs>142</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СУФД</dc:creator>
  <cp:lastModifiedBy>Пользователь Windows</cp:lastModifiedBy>
  <cp:revision>661</cp:revision>
  <dcterms:created xsi:type="dcterms:W3CDTF">2017-08-15T11:56:06Z</dcterms:created>
  <dcterms:modified xsi:type="dcterms:W3CDTF">2021-10-18T12:57:24Z</dcterms:modified>
</cp:coreProperties>
</file>