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5" r:id="rId2"/>
    <p:sldId id="314" r:id="rId3"/>
    <p:sldId id="300" r:id="rId4"/>
    <p:sldId id="315" r:id="rId5"/>
    <p:sldId id="301" r:id="rId6"/>
    <p:sldId id="308" r:id="rId7"/>
    <p:sldId id="309" r:id="rId8"/>
    <p:sldId id="310" r:id="rId9"/>
    <p:sldId id="311" r:id="rId10"/>
    <p:sldId id="313" r:id="rId11"/>
    <p:sldId id="298" r:id="rId12"/>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0000"/>
    <a:srgbClr val="FF7C80"/>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0" d="100"/>
          <a:sy n="90" d="100"/>
        </p:scale>
        <p:origin x="-2244" y="-54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7799BB-8852-4B4A-8776-6E7E48B99DC0}" type="datetimeFigureOut">
              <a:rPr lang="ru-RU" smtClean="0"/>
              <a:pPr/>
              <a:t>13.01.2022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9E1F58-664D-484F-B1E3-1000CA54183F}"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E9E1F58-664D-484F-B1E3-1000CA54183F}" type="slidenum">
              <a:rPr lang="ru-RU" smtClean="0"/>
              <a:pPr/>
              <a:t>11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F463A-BC7C-46EE-9F1E-7F377CCA4891}"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F463A-BC7C-46EE-9F1E-7F377CCA4891}" type="datetimeFigureOut">
              <a:rPr lang="en-US" smtClean="0"/>
              <a:pPr/>
              <a:t>1/13/2022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F463A-BC7C-46EE-9F1E-7F377CCA4891}" type="datetimeFigureOut">
              <a:rPr lang="en-US" smtClean="0"/>
              <a:pPr/>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F463A-BC7C-46EE-9F1E-7F377CCA4891}" type="datetimeFigureOut">
              <a:rPr lang="en-US" smtClean="0"/>
              <a:pPr/>
              <a:t>1/13/2022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F463A-BC7C-46EE-9F1E-7F377CCA4891}" type="datetimeFigureOut">
              <a:rPr lang="en-US" smtClean="0"/>
              <a:pPr/>
              <a:t>1/13/2022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F463A-BC7C-46EE-9F1E-7F377CCA4891}" type="datetimeFigureOut">
              <a:rPr lang="en-US" smtClean="0"/>
              <a:pPr/>
              <a:t>1/13/2022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50000">
              <a:schemeClr val="accent4">
                <a:lumMod val="20000"/>
                <a:lumOff val="80000"/>
              </a:schemeClr>
            </a:gs>
            <a:gs pos="100000">
              <a:schemeClr val="accent5">
                <a:lumMod val="40000"/>
                <a:lumOff val="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F463A-BC7C-46EE-9F1E-7F377CCA4891}" type="datetimeFigureOut">
              <a:rPr lang="en-US" smtClean="0"/>
              <a:pPr/>
              <a:t>1/13/2022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43000"/>
            <a:ext cx="9144000" cy="2677656"/>
          </a:xfrm>
          <a:prstGeom prst="rect">
            <a:avLst/>
          </a:prstGeom>
          <a:noFill/>
        </p:spPr>
        <p:txBody>
          <a:bodyPr wrap="square" rtlCol="0">
            <a:spAutoFit/>
          </a:bodyPr>
          <a:lstStyle/>
          <a:p>
            <a:pPr algn="ctr"/>
            <a:r>
              <a:rPr lang="ru-RU" sz="2400" b="1" i="1" dirty="0" smtClean="0">
                <a:solidFill>
                  <a:schemeClr val="tx2">
                    <a:lumMod val="75000"/>
                  </a:schemeClr>
                </a:solidFill>
                <a:latin typeface="Times New Roman" pitchFamily="18" charset="0"/>
                <a:cs typeface="Times New Roman" pitchFamily="18" charset="0"/>
              </a:rPr>
              <a:t>Решение Совета Курского муниципального округа Ставропольского края № </a:t>
            </a:r>
            <a:r>
              <a:rPr lang="ru-RU" sz="2400" b="1" i="1" dirty="0" smtClean="0">
                <a:solidFill>
                  <a:schemeClr val="tx2">
                    <a:lumMod val="75000"/>
                  </a:schemeClr>
                </a:solidFill>
                <a:latin typeface="Times New Roman" pitchFamily="18" charset="0"/>
                <a:cs typeface="Times New Roman" pitchFamily="18" charset="0"/>
              </a:rPr>
              <a:t>320 </a:t>
            </a:r>
            <a:r>
              <a:rPr lang="ru-RU" sz="2400" b="1" i="1" dirty="0" smtClean="0">
                <a:solidFill>
                  <a:schemeClr val="tx2">
                    <a:lumMod val="75000"/>
                  </a:schemeClr>
                </a:solidFill>
                <a:latin typeface="Times New Roman" pitchFamily="18" charset="0"/>
                <a:cs typeface="Times New Roman" pitchFamily="18" charset="0"/>
              </a:rPr>
              <a:t>от 16 декабря 2021 г.</a:t>
            </a:r>
          </a:p>
          <a:p>
            <a:pPr algn="ctr"/>
            <a:r>
              <a:rPr lang="ru-RU" sz="2400" b="1" i="1" dirty="0" smtClean="0">
                <a:solidFill>
                  <a:schemeClr val="tx2">
                    <a:lumMod val="75000"/>
                  </a:schemeClr>
                </a:solidFill>
                <a:latin typeface="Times New Roman" pitchFamily="18" charset="0"/>
                <a:cs typeface="Times New Roman" pitchFamily="18" charset="0"/>
              </a:rPr>
              <a:t>«О внесении изменений в решение Совета Курского муниципального округа Ставропольского края </a:t>
            </a:r>
          </a:p>
          <a:p>
            <a:pPr algn="ctr"/>
            <a:r>
              <a:rPr lang="ru-RU" sz="2400" b="1" i="1" dirty="0" smtClean="0">
                <a:solidFill>
                  <a:schemeClr val="tx2">
                    <a:lumMod val="75000"/>
                  </a:schemeClr>
                </a:solidFill>
                <a:latin typeface="Times New Roman" pitchFamily="18" charset="0"/>
                <a:cs typeface="Times New Roman" pitchFamily="18" charset="0"/>
              </a:rPr>
              <a:t>от 10 декабря 2020 г. № 77 «О бюджете Курского муниципального округа Ставропольского края на 2021 год и плановый период 2022 и 2023 годов» </a:t>
            </a:r>
          </a:p>
        </p:txBody>
      </p:sp>
      <p:pic>
        <p:nvPicPr>
          <p:cNvPr id="1026" name="Picture 2"/>
          <p:cNvPicPr>
            <a:picLocks noChangeAspect="1" noChangeArrowheads="1"/>
          </p:cNvPicPr>
          <p:nvPr/>
        </p:nvPicPr>
        <p:blipFill>
          <a:blip r:embed="rId2" cstate="print"/>
          <a:srcRect l="23114" t="22349" r="26807" b="37058"/>
          <a:stretch>
            <a:fillRect/>
          </a:stretch>
        </p:blipFill>
        <p:spPr bwMode="auto">
          <a:xfrm>
            <a:off x="8153400" y="0"/>
            <a:ext cx="990600" cy="11610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3315" name="Picture 3" descr="https://cdn3.vectorstock.com/i/1000x1000/17/07/graph-finance-vector-171707.jpg"/>
          <p:cNvPicPr>
            <a:picLocks noChangeAspect="1" noChangeArrowheads="1"/>
          </p:cNvPicPr>
          <p:nvPr/>
        </p:nvPicPr>
        <p:blipFill>
          <a:blip r:embed="rId3"/>
          <a:srcRect b="12500"/>
          <a:stretch>
            <a:fillRect/>
          </a:stretch>
        </p:blipFill>
        <p:spPr bwMode="auto">
          <a:xfrm>
            <a:off x="990600" y="3962400"/>
            <a:ext cx="7162800" cy="28956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228600"/>
            <a:ext cx="8763000" cy="3754874"/>
          </a:xfrm>
          <a:prstGeom prst="rect">
            <a:avLst/>
          </a:prstGeom>
        </p:spPr>
        <p:txBody>
          <a:bodyPr wrap="square">
            <a:spAutoFit/>
          </a:bodyPr>
          <a:lstStyle/>
          <a:p>
            <a:pPr algn="just"/>
            <a:r>
              <a:rPr lang="ru-RU" sz="1400" dirty="0" smtClean="0"/>
              <a:t>	</a:t>
            </a:r>
            <a:r>
              <a:rPr lang="ru-RU" sz="1400" b="1" dirty="0" smtClean="0"/>
              <a:t>9</a:t>
            </a:r>
            <a:r>
              <a:rPr lang="ru-RU" sz="1400" b="1" dirty="0" smtClean="0"/>
              <a:t>. </a:t>
            </a:r>
            <a:r>
              <a:rPr lang="ru-RU" sz="1400" dirty="0" smtClean="0"/>
              <a:t>В связи с поступлением средств по доходам от оказания платных услуг (при обращении через многофункциональные центры) увеличить доходную и расходную части бюджета муниципальному казенному учреждению Курского муниципального округа Ставропольского края «Многофункциональный центр предоставления государственных и муниципальных услуг» на 18,89 тыс. рублей. </a:t>
            </a:r>
            <a:endParaRPr lang="ru-RU" sz="1400" dirty="0" smtClean="0"/>
          </a:p>
          <a:p>
            <a:pPr algn="just"/>
            <a:endParaRPr lang="ru-RU" sz="1400" dirty="0" smtClean="0"/>
          </a:p>
          <a:p>
            <a:pPr algn="just"/>
            <a:r>
              <a:rPr lang="ru-RU" sz="1400" b="1" dirty="0" smtClean="0"/>
              <a:t>	10</a:t>
            </a:r>
            <a:r>
              <a:rPr lang="ru-RU" sz="1400" b="1" dirty="0" smtClean="0"/>
              <a:t>.</a:t>
            </a:r>
            <a:r>
              <a:rPr lang="ru-RU" sz="1400" dirty="0" smtClean="0"/>
              <a:t> В связи с поступлением средств на компенсацию затрат от муниципального унитарного предприятия Курского муниципального района Ставропольского края «ЖКХ Курского района» за поставку тепловой энергии увеличить доходную и расходную части бюджета отделу образования администрации Курского муниципального округа Ставропольского края на 111,88 тыс. рублей</a:t>
            </a:r>
            <a:r>
              <a:rPr lang="ru-RU" sz="1400" dirty="0" smtClean="0"/>
              <a:t>.</a:t>
            </a:r>
          </a:p>
          <a:p>
            <a:pPr algn="just"/>
            <a:endParaRPr lang="ru-RU" sz="1400" dirty="0" smtClean="0"/>
          </a:p>
          <a:p>
            <a:pPr algn="just"/>
            <a:r>
              <a:rPr lang="ru-RU" sz="1400" b="1" dirty="0" smtClean="0"/>
              <a:t>	11</a:t>
            </a:r>
            <a:r>
              <a:rPr lang="ru-RU" sz="1400" b="1" dirty="0" smtClean="0"/>
              <a:t>.</a:t>
            </a:r>
            <a:r>
              <a:rPr lang="ru-RU" sz="1400" dirty="0" smtClean="0"/>
              <a:t> В связи с невыполнением доходов от оказания платных услуг (работ) получателями средств бюджетов муниципальных округов (по средствам от предпринимательской деятельности) уменьшить годовые назначения муниципальному казенному учреждению Курского муниципального округа Ставропольского края «Управление культуры» на 65,00 тыс. рублей</a:t>
            </a:r>
            <a:r>
              <a:rPr lang="ru-RU" sz="1400" dirty="0" smtClean="0"/>
              <a:t>.</a:t>
            </a:r>
          </a:p>
          <a:p>
            <a:pPr algn="just"/>
            <a:endParaRPr lang="ru-RU" sz="1400" dirty="0" smtClean="0"/>
          </a:p>
          <a:p>
            <a:pPr algn="just"/>
            <a:r>
              <a:rPr lang="ru-RU" sz="1400" b="1" dirty="0" smtClean="0"/>
              <a:t>	12</a:t>
            </a:r>
            <a:r>
              <a:rPr lang="ru-RU" sz="1400" b="1" dirty="0" smtClean="0"/>
              <a:t>.</a:t>
            </a:r>
            <a:r>
              <a:rPr lang="ru-RU" sz="1400" dirty="0" smtClean="0"/>
              <a:t> Учтены передвижки бюджетных средств, согласно поданным письмам главных распорядителей средств бюджета</a:t>
            </a:r>
            <a:r>
              <a:rPr lang="ru-RU" sz="1400" dirty="0" smtClean="0"/>
              <a:t>.</a:t>
            </a:r>
            <a:r>
              <a:rPr lang="x-none" sz="1400" smtClean="0"/>
              <a:t>	</a:t>
            </a:r>
            <a:endParaRPr lang="ru-RU" sz="1400" dirty="0"/>
          </a:p>
        </p:txBody>
      </p:sp>
      <p:pic>
        <p:nvPicPr>
          <p:cNvPr id="3" name="Picture 2" descr="https://avatars.mds.yandex.net/get-pdb/750514/6a779865-dc4a-46a1-8610-57a252f7612c/s1200"/>
          <p:cNvPicPr>
            <a:picLocks noChangeAspect="1" noChangeArrowheads="1"/>
          </p:cNvPicPr>
          <p:nvPr/>
        </p:nvPicPr>
        <p:blipFill>
          <a:blip r:embed="rId2" cstate="print"/>
          <a:srcRect/>
          <a:stretch>
            <a:fillRect/>
          </a:stretch>
        </p:blipFill>
        <p:spPr bwMode="auto">
          <a:xfrm>
            <a:off x="3714744" y="4071942"/>
            <a:ext cx="5143536" cy="2643206"/>
          </a:xfrm>
          <a:prstGeom prst="rect">
            <a:avLst/>
          </a:prstGeom>
          <a:ln>
            <a:noFill/>
          </a:ln>
          <a:effectLst>
            <a:softEdge rad="112500"/>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3886200"/>
            <a:ext cx="2667000" cy="369332"/>
          </a:xfrm>
          <a:prstGeom prst="rect">
            <a:avLst/>
          </a:prstGeom>
          <a:noFill/>
        </p:spPr>
        <p:txBody>
          <a:bodyPr wrap="square" rtlCol="0">
            <a:spAutoFit/>
          </a:bodyPr>
          <a:lstStyle/>
          <a:p>
            <a:pPr algn="ctr"/>
            <a:r>
              <a:rPr lang="ru-RU" dirty="0" smtClean="0">
                <a:cs typeface="Times New Roman" pitchFamily="18" charset="0"/>
              </a:rPr>
              <a:t>Доходная часть бюджета</a:t>
            </a:r>
            <a:endParaRPr lang="ru-RU" dirty="0">
              <a:cs typeface="Times New Roman" pitchFamily="18" charset="0"/>
            </a:endParaRPr>
          </a:p>
        </p:txBody>
      </p:sp>
      <p:sp>
        <p:nvSpPr>
          <p:cNvPr id="4" name="TextBox 3"/>
          <p:cNvSpPr txBox="1"/>
          <p:nvPr/>
        </p:nvSpPr>
        <p:spPr>
          <a:xfrm>
            <a:off x="228600" y="4800600"/>
            <a:ext cx="2743200" cy="369332"/>
          </a:xfrm>
          <a:prstGeom prst="rect">
            <a:avLst/>
          </a:prstGeom>
          <a:noFill/>
        </p:spPr>
        <p:txBody>
          <a:bodyPr wrap="square" rtlCol="0">
            <a:spAutoFit/>
          </a:bodyPr>
          <a:lstStyle/>
          <a:p>
            <a:pPr algn="ctr"/>
            <a:r>
              <a:rPr lang="ru-RU" dirty="0" smtClean="0">
                <a:cs typeface="Times New Roman" pitchFamily="18" charset="0"/>
              </a:rPr>
              <a:t>Расходная часть бюджета</a:t>
            </a:r>
            <a:endParaRPr lang="ru-RU" dirty="0">
              <a:cs typeface="Times New Roman" pitchFamily="18" charset="0"/>
            </a:endParaRPr>
          </a:p>
        </p:txBody>
      </p:sp>
      <p:sp>
        <p:nvSpPr>
          <p:cNvPr id="6" name="TextBox 5"/>
          <p:cNvSpPr txBox="1"/>
          <p:nvPr/>
        </p:nvSpPr>
        <p:spPr>
          <a:xfrm>
            <a:off x="0" y="5638800"/>
            <a:ext cx="2971800" cy="646331"/>
          </a:xfrm>
          <a:prstGeom prst="rect">
            <a:avLst/>
          </a:prstGeom>
          <a:noFill/>
        </p:spPr>
        <p:txBody>
          <a:bodyPr wrap="square" rtlCol="0">
            <a:spAutoFit/>
          </a:bodyPr>
          <a:lstStyle/>
          <a:p>
            <a:pPr algn="ctr"/>
            <a:r>
              <a:rPr lang="ru-RU" dirty="0" smtClean="0">
                <a:cs typeface="Times New Roman" pitchFamily="18" charset="0"/>
              </a:rPr>
              <a:t>Источники финансирования дефицита бюджета</a:t>
            </a:r>
            <a:endParaRPr lang="ru-RU" dirty="0">
              <a:cs typeface="Times New Roman" pitchFamily="18" charset="0"/>
            </a:endParaRPr>
          </a:p>
        </p:txBody>
      </p:sp>
      <p:sp>
        <p:nvSpPr>
          <p:cNvPr id="7" name="TextBox 6"/>
          <p:cNvSpPr txBox="1"/>
          <p:nvPr/>
        </p:nvSpPr>
        <p:spPr>
          <a:xfrm>
            <a:off x="5715000" y="3886200"/>
            <a:ext cx="1295400" cy="646331"/>
          </a:xfrm>
          <a:prstGeom prst="rect">
            <a:avLst/>
          </a:prstGeom>
          <a:noFill/>
        </p:spPr>
        <p:txBody>
          <a:bodyPr wrap="square" rtlCol="0">
            <a:spAutoFit/>
          </a:bodyPr>
          <a:lstStyle/>
          <a:p>
            <a:pPr algn="ctr"/>
            <a:r>
              <a:rPr lang="ru-RU" b="1" dirty="0" smtClean="0"/>
              <a:t>+161226,49 </a:t>
            </a:r>
            <a:r>
              <a:rPr lang="ru-RU" dirty="0" smtClean="0">
                <a:cs typeface="Times New Roman" pitchFamily="18" charset="0"/>
              </a:rPr>
              <a:t>тыс. руб.</a:t>
            </a:r>
          </a:p>
        </p:txBody>
      </p:sp>
      <p:sp>
        <p:nvSpPr>
          <p:cNvPr id="8" name="TextBox 7"/>
          <p:cNvSpPr txBox="1"/>
          <p:nvPr/>
        </p:nvSpPr>
        <p:spPr>
          <a:xfrm>
            <a:off x="5562600" y="4800600"/>
            <a:ext cx="1524000" cy="646331"/>
          </a:xfrm>
          <a:prstGeom prst="rect">
            <a:avLst/>
          </a:prstGeom>
          <a:noFill/>
        </p:spPr>
        <p:txBody>
          <a:bodyPr wrap="square" rtlCol="0">
            <a:spAutoFit/>
          </a:bodyPr>
          <a:lstStyle/>
          <a:p>
            <a:pPr algn="ctr"/>
            <a:r>
              <a:rPr lang="ru-RU" b="1" dirty="0" smtClean="0"/>
              <a:t>+ </a:t>
            </a:r>
            <a:r>
              <a:rPr lang="ru-RU" b="1" dirty="0" smtClean="0"/>
              <a:t>161256,54 </a:t>
            </a:r>
            <a:r>
              <a:rPr lang="ru-RU" dirty="0" smtClean="0">
                <a:cs typeface="Times New Roman" pitchFamily="18" charset="0"/>
              </a:rPr>
              <a:t>тыс. руб.</a:t>
            </a:r>
            <a:endParaRPr lang="ru-RU" dirty="0">
              <a:cs typeface="Times New Roman" pitchFamily="18" charset="0"/>
            </a:endParaRPr>
          </a:p>
        </p:txBody>
      </p:sp>
      <p:sp>
        <p:nvSpPr>
          <p:cNvPr id="9" name="TextBox 8"/>
          <p:cNvSpPr txBox="1"/>
          <p:nvPr/>
        </p:nvSpPr>
        <p:spPr>
          <a:xfrm>
            <a:off x="5562600" y="5715000"/>
            <a:ext cx="1600200" cy="646331"/>
          </a:xfrm>
          <a:prstGeom prst="rect">
            <a:avLst/>
          </a:prstGeom>
          <a:noFill/>
        </p:spPr>
        <p:txBody>
          <a:bodyPr wrap="square" rtlCol="0">
            <a:spAutoFit/>
          </a:bodyPr>
          <a:lstStyle/>
          <a:p>
            <a:pPr algn="ctr"/>
            <a:r>
              <a:rPr lang="ru-RU" b="1" dirty="0" smtClean="0">
                <a:cs typeface="Times New Roman" pitchFamily="18" charset="0"/>
              </a:rPr>
              <a:t>+ </a:t>
            </a:r>
            <a:r>
              <a:rPr lang="ru-RU" b="1" dirty="0" smtClean="0"/>
              <a:t>30,05</a:t>
            </a:r>
            <a:endParaRPr lang="ru-RU" b="1" dirty="0" smtClean="0">
              <a:cs typeface="Times New Roman" pitchFamily="18" charset="0"/>
            </a:endParaRPr>
          </a:p>
          <a:p>
            <a:pPr algn="ctr"/>
            <a:r>
              <a:rPr lang="ru-RU" dirty="0" smtClean="0">
                <a:cs typeface="Times New Roman" pitchFamily="18" charset="0"/>
              </a:rPr>
              <a:t>тыс. руб.</a:t>
            </a:r>
            <a:endParaRPr lang="ru-RU" dirty="0">
              <a:cs typeface="Times New Roman" pitchFamily="18" charset="0"/>
            </a:endParaRPr>
          </a:p>
        </p:txBody>
      </p:sp>
      <p:sp>
        <p:nvSpPr>
          <p:cNvPr id="13" name="Стрелка вниз 12"/>
          <p:cNvSpPr/>
          <p:nvPr/>
        </p:nvSpPr>
        <p:spPr>
          <a:xfrm rot="10800000">
            <a:off x="4724400" y="5715000"/>
            <a:ext cx="609600" cy="9144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Стрелка вниз 14"/>
          <p:cNvSpPr/>
          <p:nvPr/>
        </p:nvSpPr>
        <p:spPr>
          <a:xfrm rot="10800000">
            <a:off x="4724400" y="4724400"/>
            <a:ext cx="609600" cy="8382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p:cNvSpPr txBox="1"/>
          <p:nvPr/>
        </p:nvSpPr>
        <p:spPr>
          <a:xfrm>
            <a:off x="2971800" y="3886200"/>
            <a:ext cx="1447800" cy="646331"/>
          </a:xfrm>
          <a:prstGeom prst="rect">
            <a:avLst/>
          </a:prstGeom>
          <a:noFill/>
        </p:spPr>
        <p:txBody>
          <a:bodyPr wrap="square" rtlCol="0">
            <a:spAutoFit/>
          </a:bodyPr>
          <a:lstStyle/>
          <a:p>
            <a:pPr algn="ctr"/>
            <a:r>
              <a:rPr lang="ru-RU" b="1" dirty="0" smtClean="0">
                <a:cs typeface="Times New Roman" pitchFamily="18" charset="0"/>
              </a:rPr>
              <a:t>2320798,07</a:t>
            </a:r>
          </a:p>
          <a:p>
            <a:pPr algn="ctr"/>
            <a:r>
              <a:rPr lang="ru-RU" dirty="0" smtClean="0">
                <a:cs typeface="Times New Roman" pitchFamily="18" charset="0"/>
              </a:rPr>
              <a:t>тыс</a:t>
            </a:r>
            <a:r>
              <a:rPr lang="ru-RU" dirty="0" smtClean="0">
                <a:cs typeface="Times New Roman" pitchFamily="18" charset="0"/>
              </a:rPr>
              <a:t>. руб.</a:t>
            </a:r>
          </a:p>
        </p:txBody>
      </p:sp>
      <p:sp>
        <p:nvSpPr>
          <p:cNvPr id="17" name="TextBox 16"/>
          <p:cNvSpPr txBox="1"/>
          <p:nvPr/>
        </p:nvSpPr>
        <p:spPr>
          <a:xfrm>
            <a:off x="7086600" y="3886200"/>
            <a:ext cx="1752600" cy="646331"/>
          </a:xfrm>
          <a:prstGeom prst="rect">
            <a:avLst/>
          </a:prstGeom>
          <a:noFill/>
        </p:spPr>
        <p:txBody>
          <a:bodyPr wrap="square" rtlCol="0">
            <a:spAutoFit/>
          </a:bodyPr>
          <a:lstStyle/>
          <a:p>
            <a:pPr algn="ctr"/>
            <a:r>
              <a:rPr lang="ru-RU" b="1" dirty="0" smtClean="0">
                <a:cs typeface="Times New Roman" pitchFamily="18" charset="0"/>
              </a:rPr>
              <a:t>2482024,56</a:t>
            </a:r>
            <a:endParaRPr lang="ru-RU" b="1" dirty="0" smtClean="0">
              <a:cs typeface="Times New Roman" pitchFamily="18" charset="0"/>
            </a:endParaRPr>
          </a:p>
          <a:p>
            <a:pPr algn="ctr"/>
            <a:r>
              <a:rPr lang="ru-RU" dirty="0" smtClean="0">
                <a:cs typeface="Times New Roman" pitchFamily="18" charset="0"/>
              </a:rPr>
              <a:t>тыс. руб.</a:t>
            </a:r>
          </a:p>
        </p:txBody>
      </p:sp>
      <p:sp>
        <p:nvSpPr>
          <p:cNvPr id="18" name="TextBox 17"/>
          <p:cNvSpPr txBox="1"/>
          <p:nvPr/>
        </p:nvSpPr>
        <p:spPr>
          <a:xfrm>
            <a:off x="2971800" y="4800600"/>
            <a:ext cx="1447800" cy="646331"/>
          </a:xfrm>
          <a:prstGeom prst="rect">
            <a:avLst/>
          </a:prstGeom>
          <a:noFill/>
        </p:spPr>
        <p:txBody>
          <a:bodyPr wrap="square" rtlCol="0">
            <a:spAutoFit/>
          </a:bodyPr>
          <a:lstStyle/>
          <a:p>
            <a:pPr algn="ctr"/>
            <a:r>
              <a:rPr lang="ru-RU" b="1" dirty="0" smtClean="0"/>
              <a:t>2587898,33</a:t>
            </a:r>
            <a:endParaRPr lang="ru-RU" b="1" dirty="0" smtClean="0">
              <a:cs typeface="Times New Roman" pitchFamily="18" charset="0"/>
            </a:endParaRPr>
          </a:p>
          <a:p>
            <a:pPr algn="ctr"/>
            <a:r>
              <a:rPr lang="ru-RU" dirty="0" smtClean="0">
                <a:cs typeface="Times New Roman" pitchFamily="18" charset="0"/>
              </a:rPr>
              <a:t>тыс</a:t>
            </a:r>
            <a:r>
              <a:rPr lang="ru-RU" dirty="0" smtClean="0">
                <a:cs typeface="Times New Roman" pitchFamily="18" charset="0"/>
              </a:rPr>
              <a:t>. руб.</a:t>
            </a:r>
          </a:p>
        </p:txBody>
      </p:sp>
      <p:sp>
        <p:nvSpPr>
          <p:cNvPr id="19" name="TextBox 18"/>
          <p:cNvSpPr txBox="1"/>
          <p:nvPr/>
        </p:nvSpPr>
        <p:spPr>
          <a:xfrm>
            <a:off x="7315200" y="4800600"/>
            <a:ext cx="1447800" cy="646331"/>
          </a:xfrm>
          <a:prstGeom prst="rect">
            <a:avLst/>
          </a:prstGeom>
          <a:noFill/>
        </p:spPr>
        <p:txBody>
          <a:bodyPr wrap="square" rtlCol="0">
            <a:spAutoFit/>
          </a:bodyPr>
          <a:lstStyle/>
          <a:p>
            <a:pPr algn="ctr"/>
            <a:r>
              <a:rPr lang="ru-RU" b="1" dirty="0" smtClean="0"/>
              <a:t>2749154,87</a:t>
            </a:r>
            <a:endParaRPr lang="ru-RU" b="1" dirty="0" smtClean="0">
              <a:cs typeface="Times New Roman" pitchFamily="18" charset="0"/>
            </a:endParaRPr>
          </a:p>
          <a:p>
            <a:pPr algn="ctr"/>
            <a:r>
              <a:rPr lang="ru-RU" dirty="0" smtClean="0">
                <a:cs typeface="Times New Roman" pitchFamily="18" charset="0"/>
              </a:rPr>
              <a:t>тыс. руб.</a:t>
            </a:r>
          </a:p>
        </p:txBody>
      </p:sp>
      <p:sp>
        <p:nvSpPr>
          <p:cNvPr id="20" name="TextBox 19"/>
          <p:cNvSpPr txBox="1"/>
          <p:nvPr/>
        </p:nvSpPr>
        <p:spPr>
          <a:xfrm>
            <a:off x="2971800" y="5715000"/>
            <a:ext cx="1447800" cy="646331"/>
          </a:xfrm>
          <a:prstGeom prst="rect">
            <a:avLst/>
          </a:prstGeom>
          <a:noFill/>
        </p:spPr>
        <p:txBody>
          <a:bodyPr wrap="square" rtlCol="0">
            <a:spAutoFit/>
          </a:bodyPr>
          <a:lstStyle/>
          <a:p>
            <a:pPr algn="ctr"/>
            <a:r>
              <a:rPr lang="ru-RU" b="1" dirty="0" smtClean="0">
                <a:ea typeface="Times New Roman" pitchFamily="18" charset="0"/>
                <a:cs typeface="Times New Roman" pitchFamily="18" charset="0"/>
              </a:rPr>
              <a:t>267100,26</a:t>
            </a:r>
          </a:p>
          <a:p>
            <a:pPr algn="ctr"/>
            <a:r>
              <a:rPr lang="ru-RU" b="1" dirty="0" smtClean="0">
                <a:ea typeface="Times New Roman" pitchFamily="18" charset="0"/>
                <a:cs typeface="Times New Roman" pitchFamily="18" charset="0"/>
              </a:rPr>
              <a:t>  </a:t>
            </a:r>
            <a:r>
              <a:rPr lang="ru-RU" dirty="0" smtClean="0">
                <a:cs typeface="Times New Roman" pitchFamily="18" charset="0"/>
              </a:rPr>
              <a:t>тыс. руб.</a:t>
            </a:r>
          </a:p>
        </p:txBody>
      </p:sp>
      <p:sp>
        <p:nvSpPr>
          <p:cNvPr id="21" name="TextBox 20"/>
          <p:cNvSpPr txBox="1"/>
          <p:nvPr/>
        </p:nvSpPr>
        <p:spPr>
          <a:xfrm>
            <a:off x="7315200" y="5715000"/>
            <a:ext cx="1447800" cy="646331"/>
          </a:xfrm>
          <a:prstGeom prst="rect">
            <a:avLst/>
          </a:prstGeom>
          <a:noFill/>
        </p:spPr>
        <p:txBody>
          <a:bodyPr wrap="square" rtlCol="0">
            <a:spAutoFit/>
          </a:bodyPr>
          <a:lstStyle/>
          <a:p>
            <a:pPr algn="ctr"/>
            <a:r>
              <a:rPr lang="ru-RU" b="1" dirty="0" smtClean="0">
                <a:ea typeface="Times New Roman" pitchFamily="18" charset="0"/>
                <a:cs typeface="Times New Roman" pitchFamily="18" charset="0"/>
              </a:rPr>
              <a:t>267130,31</a:t>
            </a:r>
            <a:endParaRPr lang="ru-RU" b="1" dirty="0" smtClean="0">
              <a:ea typeface="Times New Roman" pitchFamily="18" charset="0"/>
              <a:cs typeface="Times New Roman" pitchFamily="18" charset="0"/>
            </a:endParaRPr>
          </a:p>
          <a:p>
            <a:pPr algn="ctr"/>
            <a:r>
              <a:rPr lang="ru-RU" dirty="0" smtClean="0">
                <a:cs typeface="Times New Roman" pitchFamily="18" charset="0"/>
              </a:rPr>
              <a:t>тыс. руб.</a:t>
            </a:r>
          </a:p>
        </p:txBody>
      </p:sp>
      <p:sp>
        <p:nvSpPr>
          <p:cNvPr id="26" name="TextBox 3"/>
          <p:cNvSpPr txBox="1"/>
          <p:nvPr/>
        </p:nvSpPr>
        <p:spPr>
          <a:xfrm>
            <a:off x="6781800" y="3048000"/>
            <a:ext cx="2362200" cy="646331"/>
          </a:xfrm>
          <a:prstGeom prst="rect">
            <a:avLst/>
          </a:prstGeom>
          <a:noFill/>
        </p:spPr>
        <p:txBody>
          <a:bodyPr wrap="square" rtlCol="0">
            <a:spAutoFit/>
          </a:bodyPr>
          <a:ls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a:lstStyle>
          <a:p>
            <a:pPr algn="ctr"/>
            <a:r>
              <a:rPr lang="ru-RU" dirty="0" smtClean="0">
                <a:cs typeface="Times New Roman" pitchFamily="18" charset="0"/>
              </a:rPr>
              <a:t>с учетом </a:t>
            </a:r>
          </a:p>
          <a:p>
            <a:pPr algn="ctr"/>
            <a:r>
              <a:rPr lang="ru-RU" dirty="0" smtClean="0">
                <a:cs typeface="Times New Roman" pitchFamily="18" charset="0"/>
              </a:rPr>
              <a:t> принятых изменений</a:t>
            </a:r>
            <a:endParaRPr lang="ru-RU" dirty="0">
              <a:cs typeface="Times New Roman" pitchFamily="18" charset="0"/>
            </a:endParaRPr>
          </a:p>
        </p:txBody>
      </p:sp>
      <p:sp>
        <p:nvSpPr>
          <p:cNvPr id="27" name="TextBox 26"/>
          <p:cNvSpPr txBox="1"/>
          <p:nvPr/>
        </p:nvSpPr>
        <p:spPr>
          <a:xfrm>
            <a:off x="5562600" y="3048000"/>
            <a:ext cx="1447800" cy="369332"/>
          </a:xfrm>
          <a:prstGeom prst="rect">
            <a:avLst/>
          </a:prstGeom>
          <a:noFill/>
        </p:spPr>
        <p:txBody>
          <a:bodyPr wrap="square" rtlCol="0">
            <a:spAutoFit/>
          </a:bodyPr>
          <a:lstStyle/>
          <a:p>
            <a:pPr algn="ctr"/>
            <a:r>
              <a:rPr lang="ru-RU" dirty="0" smtClean="0">
                <a:cs typeface="Times New Roman" pitchFamily="18" charset="0"/>
              </a:rPr>
              <a:t>отклонение</a:t>
            </a:r>
            <a:endParaRPr lang="ru-RU" dirty="0">
              <a:cs typeface="Times New Roman" pitchFamily="18" charset="0"/>
            </a:endParaRPr>
          </a:p>
        </p:txBody>
      </p:sp>
      <p:sp>
        <p:nvSpPr>
          <p:cNvPr id="28" name="TextBox 27"/>
          <p:cNvSpPr txBox="1"/>
          <p:nvPr/>
        </p:nvSpPr>
        <p:spPr>
          <a:xfrm>
            <a:off x="2438400" y="2514600"/>
            <a:ext cx="4349076" cy="369332"/>
          </a:xfrm>
          <a:prstGeom prst="rect">
            <a:avLst/>
          </a:prstGeom>
          <a:noFill/>
        </p:spPr>
        <p:txBody>
          <a:bodyPr wrap="none" rtlCol="0">
            <a:spAutoFit/>
          </a:bodyPr>
          <a:lstStyle/>
          <a:p>
            <a:pPr algn="ctr"/>
            <a:r>
              <a:rPr lang="ru-RU" b="1" dirty="0" smtClean="0">
                <a:cs typeface="Times New Roman" pitchFamily="18" charset="0"/>
              </a:rPr>
              <a:t>ОСНОВНЫЕ ХАРАКТЕРИСТИКИ БЮДЖЕТА:</a:t>
            </a:r>
            <a:endParaRPr lang="ru-RU" b="1" dirty="0">
              <a:cs typeface="Times New Roman" pitchFamily="18" charset="0"/>
            </a:endParaRPr>
          </a:p>
        </p:txBody>
      </p:sp>
      <p:sp>
        <p:nvSpPr>
          <p:cNvPr id="22" name="TextBox 2"/>
          <p:cNvSpPr txBox="1"/>
          <p:nvPr/>
        </p:nvSpPr>
        <p:spPr>
          <a:xfrm>
            <a:off x="2590800" y="3124200"/>
            <a:ext cx="2133600" cy="646331"/>
          </a:xfrm>
          <a:prstGeom prst="rect">
            <a:avLst/>
          </a:prstGeom>
          <a:noFill/>
        </p:spPr>
        <p:txBody>
          <a:bodyPr wrap="square" rtlCol="0">
            <a:spAutoFit/>
          </a:bodyPr>
          <a:ls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a:lstStyle>
          <a:p>
            <a:pPr algn="ctr"/>
            <a:r>
              <a:rPr lang="ru-RU" dirty="0" smtClean="0">
                <a:cs typeface="Times New Roman" pitchFamily="18" charset="0"/>
              </a:rPr>
              <a:t>уточненный</a:t>
            </a:r>
          </a:p>
          <a:p>
            <a:pPr algn="ctr"/>
            <a:r>
              <a:rPr lang="ru-RU" dirty="0" smtClean="0">
                <a:cs typeface="Times New Roman" pitchFamily="18" charset="0"/>
              </a:rPr>
              <a:t>бюджет</a:t>
            </a:r>
          </a:p>
        </p:txBody>
      </p:sp>
      <p:sp>
        <p:nvSpPr>
          <p:cNvPr id="23" name="Прямоугольник 22"/>
          <p:cNvSpPr/>
          <p:nvPr/>
        </p:nvSpPr>
        <p:spPr>
          <a:xfrm>
            <a:off x="152400" y="152400"/>
            <a:ext cx="8839200" cy="1815882"/>
          </a:xfrm>
          <a:prstGeom prst="rect">
            <a:avLst/>
          </a:prstGeom>
        </p:spPr>
        <p:txBody>
          <a:bodyPr wrap="square">
            <a:spAutoFit/>
          </a:bodyPr>
          <a:lstStyle/>
          <a:p>
            <a:pPr algn="just"/>
            <a:r>
              <a:rPr lang="ru-RU" sz="1400" dirty="0" smtClean="0"/>
              <a:t>	</a:t>
            </a:r>
            <a:r>
              <a:rPr lang="ru-RU" sz="1400" b="1" dirty="0" smtClean="0"/>
              <a:t>13</a:t>
            </a:r>
            <a:r>
              <a:rPr lang="ru-RU" sz="1400" b="1" dirty="0" smtClean="0"/>
              <a:t>. </a:t>
            </a:r>
            <a:r>
              <a:rPr lang="ru-RU" sz="1400" dirty="0" smtClean="0"/>
              <a:t>Учтены возвраты субсидий прошлых лет, в связи, с чем:</a:t>
            </a:r>
          </a:p>
          <a:p>
            <a:pPr algn="just"/>
            <a:r>
              <a:rPr lang="ru-RU" sz="1400" dirty="0" smtClean="0"/>
              <a:t>	доходная </a:t>
            </a:r>
            <a:r>
              <a:rPr lang="ru-RU" sz="1400" dirty="0" smtClean="0"/>
              <a:t>часть бюджета увеличилась на 161 226,49 тыс. рублей; </a:t>
            </a:r>
          </a:p>
          <a:p>
            <a:pPr algn="just"/>
            <a:r>
              <a:rPr lang="ru-RU" sz="1400" dirty="0" smtClean="0"/>
              <a:t>	расходная </a:t>
            </a:r>
            <a:r>
              <a:rPr lang="ru-RU" sz="1400" dirty="0" smtClean="0"/>
              <a:t>часть бюджета увеличилась  на 161 256,54 тыс. рублей; </a:t>
            </a:r>
          </a:p>
          <a:p>
            <a:pPr algn="just"/>
            <a:r>
              <a:rPr lang="ru-RU" sz="1400" dirty="0" smtClean="0"/>
              <a:t>	источники </a:t>
            </a:r>
            <a:r>
              <a:rPr lang="ru-RU" sz="1400" dirty="0" smtClean="0"/>
              <a:t>финансирования дефицита бюджета увеличились на 30,05 тыс. рублей за счет возврата прочих остатков субсидий, субвенций и иных межбюджетных трансфертов, имеющих целевое назначение, прошлых лет из бюджетов муниципальных округов (администрации Курского муниципального округа Ставропольского края, управление труда и социальной защиты населения администрации Курского муниципального округа Ставропольского края).</a:t>
            </a:r>
            <a:endParaRPr lang="ru-RU" sz="1400" dirty="0" smtClean="0"/>
          </a:p>
        </p:txBody>
      </p:sp>
      <p:sp>
        <p:nvSpPr>
          <p:cNvPr id="24" name="Стрелка вниз 23"/>
          <p:cNvSpPr/>
          <p:nvPr/>
        </p:nvSpPr>
        <p:spPr>
          <a:xfrm rot="10800000">
            <a:off x="4724400" y="3733800"/>
            <a:ext cx="609600" cy="838200"/>
          </a:xfrm>
          <a:prstGeom prst="downArrow">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0"/>
            <a:ext cx="8686800" cy="6771084"/>
          </a:xfrm>
          <a:prstGeom prst="rect">
            <a:avLst/>
          </a:prstGeom>
        </p:spPr>
        <p:txBody>
          <a:bodyPr wrap="square">
            <a:spAutoFit/>
          </a:bodyPr>
          <a:lstStyle/>
          <a:p>
            <a:pPr algn="just"/>
            <a:r>
              <a:rPr lang="ru-RU" sz="1400" dirty="0" smtClean="0"/>
              <a:t>	</a:t>
            </a:r>
          </a:p>
          <a:p>
            <a:pPr algn="just"/>
            <a:r>
              <a:rPr lang="ru-RU" sz="1400" b="1" dirty="0" smtClean="0"/>
              <a:t>	</a:t>
            </a:r>
            <a:r>
              <a:rPr lang="ru-RU" sz="1400" b="1" dirty="0" smtClean="0"/>
              <a:t>1</a:t>
            </a:r>
            <a:r>
              <a:rPr lang="ru-RU" sz="1400" b="1" dirty="0" smtClean="0"/>
              <a:t>.</a:t>
            </a:r>
            <a:r>
              <a:rPr lang="ru-RU" sz="1400" dirty="0" smtClean="0"/>
              <a:t> На основании Закона Ставропольского края от 29 ноября 2021 </a:t>
            </a:r>
            <a:r>
              <a:rPr lang="ru-RU" sz="1400" dirty="0" smtClean="0"/>
              <a:t>г</a:t>
            </a:r>
            <a:r>
              <a:rPr lang="ru-RU" sz="1400" dirty="0" smtClean="0"/>
              <a:t>.</a:t>
            </a:r>
            <a:r>
              <a:rPr lang="ru-RU" sz="1400" dirty="0" smtClean="0"/>
              <a:t> </a:t>
            </a:r>
            <a:r>
              <a:rPr lang="ru-RU" sz="1400" dirty="0" smtClean="0"/>
              <a:t>№ 111-кз «О внесении изменений в Закон Ставропольского края «О бюджете Ставропольского края на 2021 год и плановый период 2022 и 2023 годов», постановления Правительства Ставропольского края от 06 октября 2021 г. № 499-п «Об утверждении распределения из бюджета Ставропольского края иных межбюджетных трансфертов бюджетам муниципальных образований Ставропольского края в 2021 году на приобретение новогодних подарков детям, обучающимся по образовательным программам начального общего образования в муниципальных и частных образовательных организациях Ставропольского края», уведомлений, поступивших от министерств Ставропольского края, постановления Правительства Ставропольского края от 23 ноября 2021 г. № 596-п «О распределении в 2021 году иных межбюджетных трансфертов из бюджета Ставропольского края бюджетам муниципальных образований Ставропольского края на увеличение заработной платы муниципальных служащих муниципальной службы в Ставропольском крае и лиц, не замещающих должности муниципальной службы Ставропольского края и исполняющих обязанности по техническому обеспечению деятельности органов местного самоуправления муниципальных образований Ставропольского края, работников органов местного самоуправления муниципальных образований Ставропольского края, осуществляющих профессиональную деятельность по профессиям рабочих, а также работников муниципальных учреждений Ставропольского края, за исключением отдельных категорий работников муниципальных учреждений Ставропольского края, которым повышение заработной платы осуществляется в соответствии с указами Президента Российской Федерации от 7 мая 2012 года № 597 «О мероприятиях по реализации государственной социальной политики», от 1 июня 2012 года 761 «О Национальной стратегии действий в интересах детей на 2012-2017 годы» и от 28 декабря 2012 года №1688 «О некоторых мерах по реализации государственной политики в сфере защиты детей-сирот и детей, оставшихся без попечения родителей», распоряжения Правительства Ставропольского края от 23 ноября 2021 г. № 487-рп «О распределении субсидий, предоставляемых в 2021 году из бюджета Ставропольского края бюджетам муниципальных образований Ставропольского края на реализацию мероприятий по закупке контейнеров для раздельного накопления твердых коммунальных отходов и (или) на возмещение раннее понесенных в этих целях расходов из бюджетов муниципальных образований Ставропольского края в году предоставления субсидии в рамках реализации подпрограммы «Обращение с отходами производства и потребления, в том числе с твердыми коммунальными отходами» государственной программы Ставропольского края «Развитие жилищно-коммунального хозяйства, защита населения и территории от чрезвычайных ситуаций» и уведомлений, поступивших от министерства труда и социальной защиты населения Ставропольского края </a:t>
            </a:r>
            <a:endParaRPr lang="ru-RU"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1143000"/>
            <a:ext cx="184731" cy="369332"/>
          </a:xfrm>
          <a:prstGeom prst="rect">
            <a:avLst/>
          </a:prstGeom>
          <a:noFill/>
        </p:spPr>
        <p:txBody>
          <a:bodyPr wrap="none" rtlCol="0">
            <a:spAutoFit/>
          </a:bodyPr>
          <a:lstStyle/>
          <a:p>
            <a:endParaRPr lang="ru-RU" dirty="0"/>
          </a:p>
        </p:txBody>
      </p:sp>
      <p:sp>
        <p:nvSpPr>
          <p:cNvPr id="3" name="Прямоугольник 2"/>
          <p:cNvSpPr/>
          <p:nvPr/>
        </p:nvSpPr>
        <p:spPr>
          <a:xfrm>
            <a:off x="0" y="0"/>
            <a:ext cx="9144000" cy="307777"/>
          </a:xfrm>
          <a:prstGeom prst="rect">
            <a:avLst/>
          </a:prstGeom>
        </p:spPr>
        <p:txBody>
          <a:bodyPr wrap="square">
            <a:spAutoFit/>
          </a:bodyPr>
          <a:lstStyle/>
          <a:p>
            <a:pPr marL="3175" indent="19050" algn="ctr"/>
            <a:r>
              <a:rPr lang="ru-RU" sz="1400" b="1" dirty="0" smtClean="0"/>
              <a:t>      </a:t>
            </a:r>
            <a:r>
              <a:rPr lang="ru-RU" sz="1400" u="sng" dirty="0" smtClean="0"/>
              <a:t>      </a:t>
            </a:r>
            <a:r>
              <a:rPr lang="ru-RU" sz="1400" b="1" u="sng" dirty="0" smtClean="0"/>
              <a:t>увеличены бюджетные ассигнования на следующие мероприятия</a:t>
            </a:r>
            <a:r>
              <a:rPr lang="ru-RU" sz="1400" u="sng" dirty="0" smtClean="0"/>
              <a:t>: </a:t>
            </a:r>
            <a:r>
              <a:rPr lang="ru-RU" sz="1400" dirty="0" smtClean="0"/>
              <a:t>  </a:t>
            </a:r>
            <a:endParaRPr lang="ru-RU" sz="1400" dirty="0"/>
          </a:p>
        </p:txBody>
      </p:sp>
      <p:sp>
        <p:nvSpPr>
          <p:cNvPr id="7" name="Прямоугольник 6"/>
          <p:cNvSpPr/>
          <p:nvPr/>
        </p:nvSpPr>
        <p:spPr>
          <a:xfrm>
            <a:off x="152400" y="457200"/>
            <a:ext cx="8839200" cy="6340197"/>
          </a:xfrm>
          <a:prstGeom prst="rect">
            <a:avLst/>
          </a:prstGeom>
        </p:spPr>
        <p:txBody>
          <a:bodyPr wrap="square">
            <a:spAutoFit/>
          </a:bodyPr>
          <a:lstStyle/>
          <a:p>
            <a:pPr algn="just"/>
            <a:r>
              <a:rPr lang="ru-RU" sz="1400" dirty="0" smtClean="0"/>
              <a:t>	создание  </a:t>
            </a:r>
            <a:r>
              <a:rPr lang="ru-RU" sz="1400" dirty="0" smtClean="0"/>
              <a:t>дополнительных мест для детей в возрасте от 1,5 до 3 лет в образовательных организациях, осуществляющих образовательную деятельность по образовательным программам дошкольного образования - 59</a:t>
            </a:r>
            <a:r>
              <a:rPr lang="en-US" sz="1400" dirty="0" smtClean="0"/>
              <a:t> </a:t>
            </a:r>
            <a:r>
              <a:rPr lang="ru-RU" sz="1400" dirty="0" smtClean="0"/>
              <a:t>130,13 тыс. рублей;</a:t>
            </a:r>
          </a:p>
          <a:p>
            <a:pPr algn="just"/>
            <a:r>
              <a:rPr lang="ru-RU" sz="1400" dirty="0" smtClean="0"/>
              <a:t>	закупку </a:t>
            </a:r>
            <a:r>
              <a:rPr lang="ru-RU" sz="1400" dirty="0" smtClean="0"/>
              <a:t>контейнеров для раздельного накопления твердых коммунальных отходов - 699,64 тыс. рублей;</a:t>
            </a:r>
          </a:p>
          <a:p>
            <a:pPr algn="just"/>
            <a:r>
              <a:rPr lang="ru-RU" sz="1400" dirty="0" smtClean="0"/>
              <a:t>	модернизация </a:t>
            </a:r>
            <a:r>
              <a:rPr lang="ru-RU" sz="1400" dirty="0" smtClean="0"/>
              <a:t>библиотек в части комплектования книжных фондов библиотек муниципальных образований и государственных общедоступных библиотек - 260,62 тыс. рублей;</a:t>
            </a:r>
          </a:p>
          <a:p>
            <a:pPr algn="just"/>
            <a:r>
              <a:rPr lang="ru-RU" sz="1400" dirty="0" smtClean="0"/>
              <a:t>организация и осуществление деятельности по опеке и попечительству в области здравоохранения - 2,47 тыс. рублей;</a:t>
            </a:r>
          </a:p>
          <a:p>
            <a:pPr algn="just"/>
            <a:r>
              <a:rPr lang="ru-RU" sz="1400" dirty="0" smtClean="0"/>
              <a:t>         организация и осуществление деятельности по опеке и попечительству в области образования - 10,53 тыс. рублей;</a:t>
            </a:r>
          </a:p>
          <a:p>
            <a:pPr algn="just"/>
            <a:r>
              <a:rPr lang="ru-RU" sz="1400" dirty="0" smtClean="0"/>
              <a:t>	осуществление </a:t>
            </a:r>
            <a:r>
              <a:rPr lang="ru-RU" sz="1400" dirty="0" smtClean="0"/>
              <a:t>управленческих функций по реализации отдельных государственных полномочий в области сельского хозяйства - 15,91 тыс. рублей;</a:t>
            </a:r>
          </a:p>
          <a:p>
            <a:pPr algn="just"/>
            <a:r>
              <a:rPr lang="ru-RU" sz="1400" dirty="0" smtClean="0"/>
              <a:t>	выплату </a:t>
            </a:r>
            <a:r>
              <a:rPr lang="ru-RU" sz="1400" dirty="0" smtClean="0"/>
              <a:t>ежемесячной денежной компенсации на каждого ребенка в возрасте до 18 лет многодетным семьям - 4 476,89 тыс. рублей;</a:t>
            </a:r>
          </a:p>
          <a:p>
            <a:pPr algn="just"/>
            <a:r>
              <a:rPr lang="ru-RU" sz="1400" dirty="0" smtClean="0"/>
              <a:t>	осуществление </a:t>
            </a:r>
            <a:r>
              <a:rPr lang="ru-RU" sz="1400" dirty="0" smtClean="0"/>
              <a:t>отдельных государственных полномочий Ставропольского края по формированию, содержанию и использованию Архивного фонда Ставропольского края - 4,77 тыс. рублей;</a:t>
            </a:r>
          </a:p>
          <a:p>
            <a:pPr algn="just"/>
            <a:r>
              <a:rPr lang="ru-RU" sz="1400" dirty="0" smtClean="0"/>
              <a:t>	предоставление </a:t>
            </a:r>
            <a:r>
              <a:rPr lang="ru-RU" sz="1400" dirty="0" smtClean="0"/>
              <a:t>мер социальной поддержки по оплате жилых помещений, отопления и освещения педагогическим работникам муниципальных образовательных организаций, проживающим и работающим в сельских населенных пунктах, рабочих поселках (</a:t>
            </a:r>
            <a:r>
              <a:rPr lang="ru-RU" sz="1400" dirty="0" err="1" smtClean="0"/>
              <a:t>поселках</a:t>
            </a:r>
            <a:r>
              <a:rPr lang="ru-RU" sz="1400" dirty="0" smtClean="0"/>
              <a:t> городского типа) - 43,16 тыс. рублей;</a:t>
            </a:r>
          </a:p>
          <a:p>
            <a:pPr algn="just"/>
            <a:r>
              <a:rPr lang="ru-RU" sz="1400" dirty="0" smtClean="0"/>
              <a:t>	осуществление </a:t>
            </a:r>
            <a:r>
              <a:rPr lang="ru-RU" sz="1400" dirty="0" smtClean="0"/>
              <a:t>отдельных государственных полномочий в области труда и социальной защиты отдельных категорий граждан - 143,52 тыс. рублей;</a:t>
            </a:r>
          </a:p>
          <a:p>
            <a:pPr algn="just"/>
            <a:r>
              <a:rPr lang="ru-RU" sz="1400" dirty="0" smtClean="0"/>
              <a:t>	обеспечение </a:t>
            </a:r>
            <a:r>
              <a:rPr lang="ru-RU" sz="1400" dirty="0" smtClean="0"/>
              <a:t>государственных гарантий реализации прав на получение общедоступного и бесплатного начального общего, основного общего, среднего общего образования в муниципальных общеобразовательных организациях, а также обеспечение дополнительного образования детей в муниципальных общеобразовательных организациях и на финансовое обеспечение получения начального общего, основного общего, среднего общего образования в частных общеобразовательных организациях - 9 470,93 тыс. рублей;</a:t>
            </a:r>
          </a:p>
          <a:p>
            <a:pPr algn="just"/>
            <a:endParaRPr lang="ru-RU"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 y="0"/>
            <a:ext cx="8686800" cy="6771084"/>
          </a:xfrm>
          <a:prstGeom prst="rect">
            <a:avLst/>
          </a:prstGeom>
        </p:spPr>
        <p:txBody>
          <a:bodyPr wrap="square">
            <a:spAutoFit/>
          </a:bodyPr>
          <a:lstStyle/>
          <a:p>
            <a:pPr algn="just"/>
            <a:r>
              <a:rPr lang="ru-RU" sz="1400" dirty="0" smtClean="0"/>
              <a:t>	выплата </a:t>
            </a:r>
            <a:r>
              <a:rPr lang="ru-RU" sz="1400" dirty="0" smtClean="0"/>
              <a:t>ежегодной денежной компенсации многодетным семьям на каждого из детей не старше 18 лет, обучающихся в общеобразовательных организациях, на приобретение комплекта школьной одежды, спортивной одежды и обуви и школьных письменных принадлежностей - 3,98 тыс. рублей;</a:t>
            </a:r>
          </a:p>
          <a:p>
            <a:pPr algn="just"/>
            <a:r>
              <a:rPr lang="ru-RU" sz="1400" dirty="0" smtClean="0"/>
              <a:t>	осуществление </a:t>
            </a:r>
            <a:r>
              <a:rPr lang="ru-RU" sz="1400" dirty="0" smtClean="0"/>
              <a:t>ежемесячной денежной выплаты, назначаемой в случае рождения третьего ребенка или последующих детей до достижения ребенком возраста трех лет - 11 193,07 тыс. рублей;</a:t>
            </a:r>
          </a:p>
          <a:p>
            <a:pPr algn="just"/>
            <a:r>
              <a:rPr lang="ru-RU" sz="1400" dirty="0" smtClean="0"/>
              <a:t>осуществление ежемесячных выплат на детей в возрасте от трех до семи лет включительно – 76 609,00 тыс. рублей; </a:t>
            </a:r>
          </a:p>
          <a:p>
            <a:pPr algn="just"/>
            <a:r>
              <a:rPr lang="ru-RU" sz="1400" dirty="0" smtClean="0"/>
              <a:t>	оказание </a:t>
            </a:r>
            <a:r>
              <a:rPr lang="ru-RU" sz="1400" dirty="0" smtClean="0"/>
              <a:t>государственной социальной помощи на основании социального контракта отдельным категориям граждан – 1 670,98 тыс. рублей;</a:t>
            </a:r>
          </a:p>
          <a:p>
            <a:pPr algn="just"/>
            <a:r>
              <a:rPr lang="ru-RU" sz="1400" dirty="0" smtClean="0"/>
              <a:t>	компенсацию </a:t>
            </a:r>
            <a:r>
              <a:rPr lang="ru-RU" sz="1400" dirty="0" smtClean="0"/>
              <a:t>отдельным категориям граждан оплаты взноса на капитальный ремонт общего имущества в многоквартирном доме – 3,64 тыс. рублей;</a:t>
            </a:r>
          </a:p>
          <a:p>
            <a:pPr algn="just"/>
            <a:r>
              <a:rPr lang="ru-RU" sz="1400" dirty="0" smtClean="0"/>
              <a:t>	осуществление </a:t>
            </a:r>
            <a:r>
              <a:rPr lang="ru-RU" sz="1400" dirty="0" smtClean="0"/>
              <a:t>ежемесячной выплаты в связи с рождением (усыновлением) первого ребенка - 4 937,69 тыс. рублей;</a:t>
            </a:r>
          </a:p>
          <a:p>
            <a:pPr algn="just"/>
            <a:r>
              <a:rPr lang="ru-RU" sz="1400" dirty="0" smtClean="0"/>
              <a:t>	осуществление </a:t>
            </a:r>
            <a:r>
              <a:rPr lang="ru-RU" sz="1400" dirty="0" smtClean="0"/>
              <a:t>отдельных государственных полномочий по социальной защите отдельных категорий граждан - 8 497,68 тыс. рублей;</a:t>
            </a:r>
          </a:p>
          <a:p>
            <a:pPr algn="just"/>
            <a:r>
              <a:rPr lang="ru-RU" sz="1400" dirty="0" smtClean="0"/>
              <a:t>	обеспечение </a:t>
            </a:r>
            <a:r>
              <a:rPr lang="ru-RU" sz="1400" dirty="0" smtClean="0"/>
              <a:t>деятельности депутатов Думы Ставропольского края и их помощников в избирательном округе - 67,06 тыс. рублей;</a:t>
            </a:r>
          </a:p>
          <a:p>
            <a:pPr algn="just"/>
            <a:r>
              <a:rPr lang="ru-RU" sz="1400" dirty="0" smtClean="0"/>
              <a:t>	увеличение </a:t>
            </a:r>
            <a:r>
              <a:rPr lang="ru-RU" sz="1400" dirty="0" smtClean="0"/>
              <a:t>заработной платы муниципальных служащих муниципальной службы и лиц, не замещающих должности муниципальной службы и исполняющих обязанности по техническому обеспечению деятельности органов местного самоуправления муниципальных образований, работников органов местного самоуправления, осуществляющих профессиональную деятельность по профессиям рабочих, а также работников муниципальных учреждений, за исключением отдельных категорий работников муниципальных учреждений, которым повышение заработной платы осуществляется в соответствии с указами Президента Российской Федерации от 7 мая 2012 года № 597 «О мероприятиях по реализации государственной социальной политики», от 1 июня 2012 года № 761 «О Национальной стратегии действий в интересах детей на 2012-2017 годы» и от 28 декабря 2012 года № 1688 «О некоторых мерах по реализации государственной политики в сфере защиты детей-сирот и детей, оставшихся без попечения родителей» – 1 654,35 тыс. рублей;</a:t>
            </a:r>
          </a:p>
          <a:p>
            <a:pPr algn="just"/>
            <a:r>
              <a:rPr lang="ru-RU" sz="1400" dirty="0" smtClean="0"/>
              <a:t>	приобретение </a:t>
            </a:r>
            <a:r>
              <a:rPr lang="ru-RU" sz="1400" dirty="0" smtClean="0"/>
              <a:t>новогодних подарков детям, обучающимся по образовательным программам начального общего образования в муниципальных и частных образовательных организациях Ставропольского края - 1 408,00 тыс. рублей;</a:t>
            </a:r>
          </a:p>
          <a:p>
            <a:pPr algn="just"/>
            <a:r>
              <a:rPr lang="ru-RU" sz="1400" dirty="0" smtClean="0"/>
              <a:t>	</a:t>
            </a:r>
            <a:endParaRPr lang="ru-RU"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152400" y="1066800"/>
            <a:ext cx="8839200"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49263" algn="ctr" fontAlgn="base">
              <a:spcBef>
                <a:spcPct val="0"/>
              </a:spcBef>
              <a:spcAft>
                <a:spcPct val="0"/>
              </a:spcAft>
            </a:pPr>
            <a:r>
              <a:rPr lang="ru-RU" sz="1400" b="1" u="sng" dirty="0" smtClean="0"/>
              <a:t> уменьшены бюджетные ассигнования на следующие мероприятия: </a:t>
            </a:r>
            <a:r>
              <a:rPr lang="ru-RU" sz="1400" b="1" dirty="0" smtClean="0"/>
              <a:t>  </a:t>
            </a:r>
          </a:p>
          <a:p>
            <a:pPr algn="just"/>
            <a:r>
              <a:rPr lang="ru-RU" sz="1400" dirty="0" smtClean="0"/>
              <a:t>реализация проектов развития территорий муниципальных образований, основанных на местных инициативах - 219,28 тыс. рублей;</a:t>
            </a:r>
          </a:p>
          <a:p>
            <a:pPr algn="just"/>
            <a:r>
              <a:rPr lang="ru-RU" sz="1400" dirty="0" smtClean="0"/>
              <a:t>	</a:t>
            </a:r>
            <a:r>
              <a:rPr lang="ru-RU" sz="1400" dirty="0" smtClean="0"/>
              <a:t>реализация </a:t>
            </a:r>
            <a:r>
              <a:rPr lang="ru-RU" sz="1400" dirty="0" smtClean="0"/>
              <a:t>мероприятий по благоустройству территорий в муниципальных округах и городских округах - 240,00 тыс. рублей;</a:t>
            </a:r>
          </a:p>
          <a:p>
            <a:pPr algn="just"/>
            <a:r>
              <a:rPr lang="ru-RU" sz="1400" dirty="0" smtClean="0"/>
              <a:t>выплата пособия на ребенка - 969,09 тыс. рублей;</a:t>
            </a:r>
          </a:p>
          <a:p>
            <a:pPr algn="just"/>
            <a:r>
              <a:rPr lang="ru-RU" sz="1400" dirty="0" smtClean="0"/>
              <a:t>	осуществление </a:t>
            </a:r>
            <a:r>
              <a:rPr lang="ru-RU" sz="1400" dirty="0" smtClean="0"/>
              <a:t>отдельных государственных полномочий Ставропольского края по созданию административных комиссий - 3,00 тыс. рублей;</a:t>
            </a:r>
          </a:p>
          <a:p>
            <a:pPr algn="just"/>
            <a:r>
              <a:rPr lang="ru-RU" sz="1400" dirty="0" smtClean="0"/>
              <a:t>	обеспечение </a:t>
            </a:r>
            <a:r>
              <a:rPr lang="ru-RU" sz="1400" dirty="0" smtClean="0"/>
              <a:t>государственных гарантий реализации прав на получение общедоступного и бесплатного дошкольного образования в муниципальных дошкольных и общеобразовательных организациях и на финансовое обеспечение получения дошкольного образования в частных дошкольных и частных общеобразовательных организациях - 6 194,10 тыс. рублей;</a:t>
            </a:r>
          </a:p>
          <a:p>
            <a:pPr algn="just"/>
            <a:r>
              <a:rPr lang="ru-RU" sz="1400" dirty="0" smtClean="0"/>
              <a:t>	ежегодная </a:t>
            </a:r>
            <a:r>
              <a:rPr lang="ru-RU" sz="1400" dirty="0" smtClean="0"/>
              <a:t>денежная выплата гражданам Российской Федерации, не достигшим совершеннолетия на 3 сентября 1945 года и постоянно проживающим на территории Ставропольского края - 30,00 тыс. рублей;</a:t>
            </a:r>
          </a:p>
          <a:p>
            <a:pPr algn="just"/>
            <a:r>
              <a:rPr lang="ru-RU" sz="1400" dirty="0" smtClean="0"/>
              <a:t>	компенсацию </a:t>
            </a:r>
            <a:r>
              <a:rPr lang="ru-RU" sz="1400" dirty="0" smtClean="0"/>
              <a:t>части платы, взимаемой с родителей (законных представителей) за присмотр и уход за детьми, посещающими образовательные организации, реализующие образовательные программы дошкольного образования - 984,06 тыс. рублей;</a:t>
            </a:r>
          </a:p>
          <a:p>
            <a:pPr algn="just"/>
            <a:r>
              <a:rPr lang="ru-RU" sz="1400" dirty="0" smtClean="0"/>
              <a:t>	оплату </a:t>
            </a:r>
            <a:r>
              <a:rPr lang="ru-RU" sz="1400" dirty="0" smtClean="0"/>
              <a:t>жилищно-коммунальных услуг отдельным категориям граждан - 2 872,82 тыс. рублей;</a:t>
            </a:r>
          </a:p>
          <a:p>
            <a:pPr algn="just"/>
            <a:r>
              <a:rPr lang="ru-RU" sz="1400" dirty="0" smtClean="0"/>
              <a:t>выплату инвалидам компенсаций страховых премий по договорам обязательного страхования гражданской ответственности владельцев транспортных средств в соответствии с Федеральным законом от 25 апреля 2002 года № 40-ФЗ «Об обязательном страховании гражданской ответственности владельцев транспортных средств» - 1,54 тыс. рублей;</a:t>
            </a:r>
          </a:p>
          <a:p>
            <a:pPr algn="just"/>
            <a:r>
              <a:rPr lang="ru-RU" sz="1400" dirty="0" smtClean="0"/>
              <a:t>	</a:t>
            </a:r>
            <a:endParaRPr kumimoji="0" lang="ru-RU" sz="1400" b="0" i="0" u="none" strike="noStrike" cap="none" normalizeH="0" baseline="0" dirty="0" smtClean="0">
              <a:ln>
                <a:noFill/>
              </a:ln>
              <a:solidFill>
                <a:schemeClr val="tx1"/>
              </a:solidFill>
              <a:effectLst/>
              <a:cs typeface="Arial" pitchFamily="34" charset="0"/>
            </a:endParaRPr>
          </a:p>
        </p:txBody>
      </p:sp>
      <p:sp>
        <p:nvSpPr>
          <p:cNvPr id="3" name="Прямоугольник 2"/>
          <p:cNvSpPr/>
          <p:nvPr/>
        </p:nvSpPr>
        <p:spPr>
          <a:xfrm>
            <a:off x="152400" y="0"/>
            <a:ext cx="8839200" cy="1169551"/>
          </a:xfrm>
          <a:prstGeom prst="rect">
            <a:avLst/>
          </a:prstGeom>
        </p:spPr>
        <p:txBody>
          <a:bodyPr wrap="square">
            <a:spAutoFit/>
          </a:bodyPr>
          <a:lstStyle/>
          <a:p>
            <a:pPr algn="just"/>
            <a:r>
              <a:rPr lang="ru-RU" sz="1400" dirty="0" smtClean="0"/>
              <a:t>	осуществление </a:t>
            </a:r>
            <a:r>
              <a:rPr lang="ru-RU" sz="1400" dirty="0" smtClean="0"/>
              <a:t>выплаты лицам, входящим в муниципальные управленческие команды Ставропольского края, поощрения за достижение в 2020 году Ставропольским краем значений (уровней) показателей для оценки эффективности деятельности высших должностных лиц (руководителей высших исполнительных органов государственной власти) субъектов Российской Федерации и деятельности органов исполнительной власти субъектов Российской Федерации - 1 749,78 тыс. рублей;</a:t>
            </a:r>
            <a:endParaRPr lang="ru-RU"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52400" y="152400"/>
            <a:ext cx="8839200" cy="6771084"/>
          </a:xfrm>
          <a:prstGeom prst="rect">
            <a:avLst/>
          </a:prstGeom>
        </p:spPr>
        <p:txBody>
          <a:bodyPr wrap="square">
            <a:spAutoFit/>
          </a:bodyPr>
          <a:lstStyle/>
          <a:p>
            <a:pPr algn="just"/>
            <a:r>
              <a:rPr lang="ru-RU" sz="1400" dirty="0" smtClean="0"/>
              <a:t>     </a:t>
            </a:r>
            <a:r>
              <a:rPr lang="ru-RU" sz="1400" dirty="0" smtClean="0"/>
              <a:t>	 </a:t>
            </a:r>
            <a:r>
              <a:rPr lang="ru-RU" sz="1400" dirty="0" smtClean="0"/>
              <a:t>выплату государственных пособий лицам, не подлежащим обязательному социальному страхованию на случай временной нетрудоспособности и в связи с материнством, и лицам, уволенным в связи с ликвидацией организаций (прекращением деятельности, полномочий физическими лицами), в соответствии с Федеральным законом от 19 мая 1995 года № 81-ФЗ «О государственных пособиях гражданам, имеющим детей» - 7 094,98 тыс. рублей;</a:t>
            </a:r>
          </a:p>
          <a:p>
            <a:pPr algn="just"/>
            <a:r>
              <a:rPr lang="ru-RU" sz="1400" dirty="0" smtClean="0"/>
              <a:t>	выплату </a:t>
            </a:r>
            <a:r>
              <a:rPr lang="ru-RU" sz="1400" dirty="0" smtClean="0"/>
              <a:t>социального пособия на погребение – 0,26 тыс. рублей;</a:t>
            </a:r>
          </a:p>
          <a:p>
            <a:pPr algn="just"/>
            <a:r>
              <a:rPr lang="ru-RU" sz="1400" dirty="0" smtClean="0"/>
              <a:t>осуществление отдельных государственных полномочий по социальной поддержке семьи и детей - 1 699,40 тыс. рублей;</a:t>
            </a:r>
          </a:p>
          <a:p>
            <a:pPr algn="just"/>
            <a:r>
              <a:rPr lang="ru-RU" sz="1400" dirty="0" smtClean="0"/>
              <a:t>	проведение </a:t>
            </a:r>
            <a:r>
              <a:rPr lang="ru-RU" sz="1400" dirty="0" smtClean="0"/>
              <a:t>антитеррористических мероприятий в муниципальных образовательных организациях - 554,50 тыс. рублей.</a:t>
            </a:r>
          </a:p>
          <a:p>
            <a:pPr algn="just"/>
            <a:r>
              <a:rPr lang="ru-RU" sz="1400" dirty="0" smtClean="0"/>
              <a:t> </a:t>
            </a:r>
          </a:p>
          <a:p>
            <a:pPr algn="just"/>
            <a:r>
              <a:rPr lang="ru-RU" sz="1400" dirty="0" smtClean="0"/>
              <a:t>	</a:t>
            </a:r>
            <a:r>
              <a:rPr lang="ru-RU" sz="1400" b="1" dirty="0" smtClean="0"/>
              <a:t>2</a:t>
            </a:r>
            <a:r>
              <a:rPr lang="ru-RU" sz="1400" b="1" dirty="0" smtClean="0"/>
              <a:t>. </a:t>
            </a:r>
            <a:r>
              <a:rPr lang="ru-RU" sz="1400" dirty="0" smtClean="0"/>
              <a:t>На основании распоряжения администрации Курского муниципального округа Ставропольского края № 440-р от 12 октября 2021 г. «О внесении на рассмотрение Совета Курского муниципального округа Ставропольского края предложений о перераспределении утвержденных бюджетных ассигнований, зарезервированных в бюджете Курского муниципального округа Ставропольского края» перераспределить утвержденные бюджетные ассигнования, зарезервированные в бюджете Курского муниципального округа Ставропольского края администрации Курского муниципального округа Ставропольского края на подраздел 0503 «Благоустройство» в сумме 200,00 тыс. рублей для увеличения муниципального задания муниципальному бюджетному учреждению «Управление по благоустройству» на приобретение посадочного материала для выполнения мероприятий по благоустройству территорий (сквер Победы, </a:t>
            </a:r>
            <a:r>
              <a:rPr lang="ru-RU" sz="1400" dirty="0" err="1" smtClean="0"/>
              <a:t>Гусаковский</a:t>
            </a:r>
            <a:r>
              <a:rPr lang="ru-RU" sz="1400" dirty="0" smtClean="0"/>
              <a:t> парк, сквер Мемориала Воинской славы, площадь администрации) станицы Курской Курского района Ставропольского края.</a:t>
            </a:r>
          </a:p>
          <a:p>
            <a:pPr algn="just"/>
            <a:r>
              <a:rPr lang="ru-RU" sz="1400" dirty="0" smtClean="0"/>
              <a:t> </a:t>
            </a:r>
          </a:p>
          <a:p>
            <a:pPr algn="just"/>
            <a:r>
              <a:rPr lang="ru-RU" sz="1400" dirty="0" smtClean="0"/>
              <a:t>     </a:t>
            </a:r>
            <a:r>
              <a:rPr lang="ru-RU" sz="1400" dirty="0" smtClean="0"/>
              <a:t>	</a:t>
            </a:r>
            <a:r>
              <a:rPr lang="ru-RU" sz="1400" b="1" dirty="0" smtClean="0"/>
              <a:t> </a:t>
            </a:r>
            <a:r>
              <a:rPr lang="ru-RU" sz="1400" b="1" dirty="0" smtClean="0"/>
              <a:t>3. </a:t>
            </a:r>
            <a:r>
              <a:rPr lang="ru-RU" sz="1400" dirty="0" smtClean="0"/>
              <a:t>На основании распоряжения администрации Курского муниципального округа Ставропольского края № 219-рк от 14 октября 2021 г. «О выделении денежных средств на выплату единовременной материальной помощи» перераспределить утвержденные бюджетные ассигнования на финансовое обеспечение в соответствии с законодательством Ставропольского края дополнительных муниципальных гарантий лицам, замещающих (замещавших) муниципальные должности Курского муниципального округа Ставропольского края:</a:t>
            </a:r>
          </a:p>
          <a:p>
            <a:pPr algn="just"/>
            <a:r>
              <a:rPr lang="ru-RU" sz="1400" dirty="0" smtClean="0"/>
              <a:t>	</a:t>
            </a:r>
            <a:r>
              <a:rPr lang="ru-RU" sz="1400" dirty="0" err="1" smtClean="0"/>
              <a:t>Серноводскому</a:t>
            </a:r>
            <a:r>
              <a:rPr lang="ru-RU" sz="1400" dirty="0" smtClean="0"/>
              <a:t> </a:t>
            </a:r>
            <a:r>
              <a:rPr lang="ru-RU" sz="1400" dirty="0" smtClean="0"/>
              <a:t>территориальному отделу администрации Курского муниципального округа Ставропольского края на выплату единовременной материальной помощи </a:t>
            </a:r>
            <a:r>
              <a:rPr lang="ru-RU" sz="1400" dirty="0" err="1" smtClean="0"/>
              <a:t>Бегерееву</a:t>
            </a:r>
            <a:r>
              <a:rPr lang="ru-RU" sz="1400" dirty="0" smtClean="0"/>
              <a:t> М.Р. - 21,78 тыс. рублей.</a:t>
            </a:r>
          </a:p>
          <a:p>
            <a:pPr algn="just"/>
            <a:endParaRPr lang="ru-RU" sz="14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0"/>
            <a:ext cx="8839200" cy="6340197"/>
          </a:xfrm>
          <a:prstGeom prst="rect">
            <a:avLst/>
          </a:prstGeom>
        </p:spPr>
        <p:txBody>
          <a:bodyPr wrap="square">
            <a:spAutoFit/>
          </a:bodyPr>
          <a:lstStyle/>
          <a:p>
            <a:r>
              <a:rPr lang="ru-RU" sz="1400" dirty="0" smtClean="0"/>
              <a:t>	</a:t>
            </a:r>
            <a:r>
              <a:rPr lang="ru-RU" sz="1400" b="1" dirty="0" smtClean="0"/>
              <a:t>4</a:t>
            </a:r>
            <a:r>
              <a:rPr lang="ru-RU" sz="1400" b="1" dirty="0" smtClean="0"/>
              <a:t>. </a:t>
            </a:r>
            <a:r>
              <a:rPr lang="ru-RU" sz="1400" dirty="0" smtClean="0"/>
              <a:t>На основании распоряжения администрации Курского муниципального округа Ставропольского края № 462-р от 03 ноября 2021 г. «О внесении на рассмотрение Совета Курского муниципального округа Ставропольского края предложений о перераспределении утвержденных бюджетных ассигнований, зарезервированных в бюджете Курского муниципального округа Ставропольского края» перераспределить утвержденные бюджетные ассигнования, зарезервированные в бюджете Курского муниципального округа Ставропольского края, в сумме 85,79 тыс. рублей, из них:</a:t>
            </a:r>
          </a:p>
          <a:p>
            <a:r>
              <a:rPr lang="ru-RU" sz="1400" dirty="0" smtClean="0"/>
              <a:t>	ликвидационной </a:t>
            </a:r>
            <a:r>
              <a:rPr lang="ru-RU" sz="1400" dirty="0" smtClean="0"/>
              <a:t>комиссии по ликвидации муниципального казённого учреждения культуры «Курский </a:t>
            </a:r>
            <a:r>
              <a:rPr lang="ru-RU" sz="1400" dirty="0" err="1" smtClean="0"/>
              <a:t>культурно-досуговый</a:t>
            </a:r>
            <a:r>
              <a:rPr lang="ru-RU" sz="1400" dirty="0" smtClean="0"/>
              <a:t> центр» на погашение задолженности по штрафам  - 1,00 тыс. рублей;</a:t>
            </a:r>
          </a:p>
          <a:p>
            <a:r>
              <a:rPr lang="ru-RU" sz="1400" dirty="0" smtClean="0"/>
              <a:t>	ликвидационной </a:t>
            </a:r>
            <a:r>
              <a:rPr lang="ru-RU" sz="1400" dirty="0" smtClean="0"/>
              <a:t>комиссии по ликвидации администрации муниципального образования Курского сельсовета Курского района Ставропольского края -  2,01 тыс. рублей, из них на:</a:t>
            </a:r>
          </a:p>
          <a:p>
            <a:r>
              <a:rPr lang="ru-RU" sz="1400" dirty="0" smtClean="0"/>
              <a:t> 	 оплату услуг Почты России по вручению внутренних регистрируемых почтовых отправлений - 0,81 тыс. рублей</a:t>
            </a:r>
            <a:r>
              <a:rPr lang="ru-RU" sz="1400" dirty="0" smtClean="0"/>
              <a:t>;</a:t>
            </a:r>
            <a:endParaRPr lang="ru-RU" sz="1400" dirty="0" smtClean="0"/>
          </a:p>
          <a:p>
            <a:r>
              <a:rPr lang="ru-RU" sz="1400" dirty="0" smtClean="0"/>
              <a:t>	 погашение задолженности по штрафам ликвидационной комиссии по ликвидации Думы муниципального образования Курского сельсовета Курского района Ставропольского края - 1,20 тыс. рублей;</a:t>
            </a:r>
          </a:p>
          <a:p>
            <a:r>
              <a:rPr lang="ru-RU" sz="1400" dirty="0" smtClean="0"/>
              <a:t>	ликвидационной комиссии по ликвидации администрации муниципального образования </a:t>
            </a:r>
            <a:r>
              <a:rPr lang="ru-RU" sz="1400" dirty="0" err="1" smtClean="0"/>
              <a:t>Мирненского</a:t>
            </a:r>
            <a:r>
              <a:rPr lang="ru-RU" sz="1400" dirty="0" smtClean="0"/>
              <a:t> сельсовета Курского района Ставропольского края на погашение задолженности по страховым взносам и пеням - 7,52 тыс. рублей;</a:t>
            </a:r>
          </a:p>
          <a:p>
            <a:r>
              <a:rPr lang="ru-RU" sz="1400" dirty="0" smtClean="0"/>
              <a:t>	ликвидационной комиссии по ликвидации муниципального казенного учреждения культуры «</a:t>
            </a:r>
            <a:r>
              <a:rPr lang="ru-RU" sz="1400" dirty="0" err="1" smtClean="0"/>
              <a:t>Мирненский</a:t>
            </a:r>
            <a:r>
              <a:rPr lang="ru-RU" sz="1400" dirty="0" smtClean="0"/>
              <a:t> центр культуры, досуга и спорта» муниципального образования </a:t>
            </a:r>
            <a:r>
              <a:rPr lang="ru-RU" sz="1400" dirty="0" err="1" smtClean="0"/>
              <a:t>Мирненского</a:t>
            </a:r>
            <a:r>
              <a:rPr lang="ru-RU" sz="1400" dirty="0" smtClean="0"/>
              <a:t> сельсовета Курского района Ставропольского края на погашение задолженности по налогам, страховым взносам, пеням и штрафам - 75,26  тыс. рублей.</a:t>
            </a:r>
          </a:p>
          <a:p>
            <a:pPr algn="just"/>
            <a:endParaRPr lang="ru-RU" sz="1400" dirty="0" smtClean="0"/>
          </a:p>
          <a:p>
            <a:pPr algn="just"/>
            <a:r>
              <a:rPr lang="ru-RU" sz="1400" dirty="0" smtClean="0"/>
              <a:t>	</a:t>
            </a:r>
            <a:r>
              <a:rPr lang="ru-RU" sz="1400" b="1" dirty="0" smtClean="0"/>
              <a:t>5</a:t>
            </a:r>
            <a:r>
              <a:rPr lang="ru-RU" sz="1400" b="1" dirty="0" smtClean="0"/>
              <a:t>.</a:t>
            </a:r>
            <a:r>
              <a:rPr lang="ru-RU" sz="1400" dirty="0" smtClean="0"/>
              <a:t> На основании распоряжения администрации Курского муниципального округа Ставропольского края № 240-рк от 08 ноября 2021 г. «О выделении денежных средств на выплату материальной помощи </a:t>
            </a:r>
            <a:r>
              <a:rPr lang="ru-RU" sz="1400" dirty="0" err="1" smtClean="0"/>
              <a:t>Годжиевой</a:t>
            </a:r>
            <a:r>
              <a:rPr lang="ru-RU" sz="1400" dirty="0" smtClean="0"/>
              <a:t> М.Г.» перераспределить утвержденные бюджетные ассигнования на финансовое обеспечение в соответствии с законодательством Ставропольского края дополнительных муниципальных гарантий лицам, замещающих (замещавших) муниципальные должности Курского муниципального округа Ставропольского края:</a:t>
            </a:r>
          </a:p>
          <a:p>
            <a:pPr algn="just"/>
            <a:r>
              <a:rPr lang="ru-RU" sz="1400" dirty="0" smtClean="0"/>
              <a:t>управлению труда и социальной защиты населения администрации Курского муниципального округа Ставропольского края на выплату единовременной материальной помощи </a:t>
            </a:r>
            <a:r>
              <a:rPr lang="ru-RU" sz="1400" dirty="0" err="1" smtClean="0"/>
              <a:t>Годжиевой</a:t>
            </a:r>
            <a:r>
              <a:rPr lang="ru-RU" sz="1400" dirty="0" smtClean="0"/>
              <a:t> М.Г. - 19,20 тыс. рублей.</a:t>
            </a:r>
            <a:endParaRPr lang="ru-RU"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839200" cy="307777"/>
          </a:xfrm>
          <a:prstGeom prst="rect">
            <a:avLst/>
          </a:prstGeom>
          <a:noFill/>
        </p:spPr>
        <p:txBody>
          <a:bodyPr wrap="square" rtlCol="0">
            <a:spAutoFit/>
          </a:bodyPr>
          <a:lstStyle/>
          <a:p>
            <a:pPr algn="just"/>
            <a:r>
              <a:rPr lang="ru-RU" sz="1400" dirty="0" smtClean="0"/>
              <a:t>    </a:t>
            </a:r>
            <a:endParaRPr lang="ru-RU" sz="1400" dirty="0"/>
          </a:p>
        </p:txBody>
      </p:sp>
      <p:sp>
        <p:nvSpPr>
          <p:cNvPr id="12290" name="Rectangle 2"/>
          <p:cNvSpPr>
            <a:spLocks noChangeArrowheads="1"/>
          </p:cNvSpPr>
          <p:nvPr/>
        </p:nvSpPr>
        <p:spPr bwMode="auto">
          <a:xfrm>
            <a:off x="152400" y="0"/>
            <a:ext cx="88392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ru-RU" sz="1400" dirty="0" smtClean="0"/>
              <a:t>    </a:t>
            </a:r>
            <a:r>
              <a:rPr lang="ru-RU" sz="1400" dirty="0" smtClean="0"/>
              <a:t>	</a:t>
            </a:r>
            <a:r>
              <a:rPr lang="ru-RU" sz="1400" b="1" dirty="0" smtClean="0"/>
              <a:t>  </a:t>
            </a:r>
            <a:r>
              <a:rPr lang="ru-RU" sz="1400" b="1" dirty="0" smtClean="0"/>
              <a:t>6. </a:t>
            </a:r>
            <a:r>
              <a:rPr lang="ru-RU" sz="1400" dirty="0" smtClean="0"/>
              <a:t>На основании распоряжения администрации Курского муниципального округа Ставропольского края № 476-р от 15 ноября 2021 г. «О внесении на рассмотрение Совета Курского муниципального округа Ставропольского края предложений о перераспределении утвержденных бюджетных ассигнований, зарезервированных в бюджете Курского муниципального округа Ставропольского края» перераспределить утвержденные бюджетные ассигнования, зарезервированные в бюджете Курского муниципального округа Ставропольского края</a:t>
            </a:r>
            <a:r>
              <a:rPr lang="x-none" sz="1400" smtClean="0"/>
              <a:t> муниципальному казенному учреждению «Комитет по физической культуре и спорту» в сумме 71</a:t>
            </a:r>
            <a:r>
              <a:rPr lang="ru-RU" sz="1400" dirty="0" smtClean="0"/>
              <a:t>,</a:t>
            </a:r>
            <a:r>
              <a:rPr lang="x-none" sz="1400" smtClean="0"/>
              <a:t>45 </a:t>
            </a:r>
            <a:r>
              <a:rPr lang="ru-RU" sz="1400" dirty="0" smtClean="0"/>
              <a:t>тыс. рублей</a:t>
            </a:r>
            <a:r>
              <a:rPr lang="x-none" sz="1400" smtClean="0"/>
              <a:t> для командирования воспитанников «Детско-юношеской спортивной школы» и тренера на первенство Европы по пауэрлифтингу</a:t>
            </a:r>
            <a:r>
              <a:rPr lang="x-none" sz="1400" smtClean="0"/>
              <a:t>.  </a:t>
            </a:r>
            <a:endParaRPr lang="ru-RU" sz="1400" dirty="0" smtClean="0"/>
          </a:p>
          <a:p>
            <a:pPr algn="just"/>
            <a:r>
              <a:rPr lang="ru-RU" sz="1400" dirty="0" smtClean="0"/>
              <a:t>	</a:t>
            </a:r>
            <a:r>
              <a:rPr lang="ru-RU" sz="1400" b="1" dirty="0" smtClean="0"/>
              <a:t>7</a:t>
            </a:r>
            <a:r>
              <a:rPr lang="ru-RU" sz="1400" b="1" dirty="0" smtClean="0"/>
              <a:t>. </a:t>
            </a:r>
            <a:r>
              <a:rPr lang="ru-RU" sz="1400" dirty="0" smtClean="0"/>
              <a:t>На основании распоряжения администрации Курского муниципального округа Ставропольского края № 499-р от 01 декабря 2021 г. «О внесении на рассмотрение Совета Курского муниципального округа Ставропольского края предложений о перераспределении утвержденных бюджетных ассигнований, зарезервированных в бюджете Курского муниципального округа Ставропольского края» перераспределить утвержденные бюджетные ассигнования, зарезервированные в бюджете Курского муниципального округа Ставропольского края отделу образования администрации Курского муниципального округа Ставропольского края на устройство козырьков и утепление участка перекрытия здания муниципального казенного дошкольного образовательного учреждения «Детский сад» № 18 «Алёнка» в сумме 383,78 тыс. рублей</a:t>
            </a:r>
            <a:r>
              <a:rPr lang="ru-RU" sz="1400" dirty="0" smtClean="0"/>
              <a:t>.</a:t>
            </a:r>
            <a:endParaRPr lang="ru-RU" sz="1400" dirty="0" smtClean="0"/>
          </a:p>
          <a:p>
            <a:pPr algn="just"/>
            <a:r>
              <a:rPr lang="ru-RU" sz="1400" dirty="0" smtClean="0"/>
              <a:t>	</a:t>
            </a:r>
            <a:r>
              <a:rPr lang="ru-RU" sz="1400" b="1" dirty="0" smtClean="0"/>
              <a:t>8</a:t>
            </a:r>
            <a:r>
              <a:rPr lang="ru-RU" sz="1400" b="1" dirty="0" smtClean="0"/>
              <a:t>. </a:t>
            </a:r>
            <a:r>
              <a:rPr lang="ru-RU" sz="1400" dirty="0" smtClean="0"/>
              <a:t>На основании распоряжения администрации Курского муниципального округа Ставропольского края № 500-р от 01 декабря 2021 г. «О внесении на рассмотрение Совета Курского муниципального округа Ставропольского края предложений о перераспределении утвержденных бюджетных ассигнований между главными распорядителями бюджетных средств бюджета Курского муниципального округа Ставропольского края»:</a:t>
            </a:r>
          </a:p>
          <a:p>
            <a:pPr algn="just"/>
            <a:r>
              <a:rPr lang="ru-RU" sz="1400" dirty="0" smtClean="0"/>
              <a:t>	8</a:t>
            </a:r>
            <a:r>
              <a:rPr lang="x-none" sz="1400" smtClean="0"/>
              <a:t>.1. Уменьшить бюджетные ассигнования в сумме 1756</a:t>
            </a:r>
            <a:r>
              <a:rPr lang="ru-RU" sz="1400" dirty="0" smtClean="0"/>
              <a:t>,</a:t>
            </a:r>
            <a:r>
              <a:rPr lang="x-none" sz="1400" smtClean="0"/>
              <a:t>76</a:t>
            </a:r>
            <a:r>
              <a:rPr lang="ru-RU" sz="1400" dirty="0" smtClean="0"/>
              <a:t> тыс. рублей</a:t>
            </a:r>
            <a:r>
              <a:rPr lang="x-none" sz="1400" smtClean="0"/>
              <a:t>, из них:</a:t>
            </a:r>
            <a:endParaRPr lang="ru-RU" sz="1400" dirty="0" smtClean="0"/>
          </a:p>
          <a:p>
            <a:pPr algn="just"/>
            <a:r>
              <a:rPr lang="x-none" sz="1400" smtClean="0"/>
              <a:t> Финансовому управлению администрации Курского муниципального округа Ставропольского края с раздела 0113 «Другие общегосударственные вопросы» в сумме 591</a:t>
            </a:r>
            <a:r>
              <a:rPr lang="ru-RU" sz="1400" dirty="0" smtClean="0"/>
              <a:t>,69 тыс. рублей</a:t>
            </a:r>
            <a:r>
              <a:rPr lang="x-none" sz="1400" smtClean="0"/>
              <a:t>;</a:t>
            </a:r>
            <a:endParaRPr lang="ru-RU" sz="1400" dirty="0" smtClean="0"/>
          </a:p>
          <a:p>
            <a:pPr algn="just"/>
            <a:r>
              <a:rPr lang="x-none" sz="1400" smtClean="0"/>
              <a:t>муниципальному казенному учреждению «Курский молодежный Центр» с раздела 0707 «Молодежная политика» в сумме 120</a:t>
            </a:r>
            <a:r>
              <a:rPr lang="ru-RU" sz="1400" dirty="0" smtClean="0"/>
              <a:t>,</a:t>
            </a:r>
            <a:r>
              <a:rPr lang="x-none" sz="1400" smtClean="0"/>
              <a:t>00</a:t>
            </a:r>
            <a:r>
              <a:rPr lang="ru-RU" sz="1400" dirty="0" smtClean="0"/>
              <a:t> тыс. рублей</a:t>
            </a:r>
            <a:r>
              <a:rPr lang="x-none" sz="1400" smtClean="0"/>
              <a:t>; </a:t>
            </a:r>
            <a:endParaRPr lang="ru-RU" sz="1400" dirty="0" smtClean="0"/>
          </a:p>
          <a:p>
            <a:pPr algn="just"/>
            <a:r>
              <a:rPr lang="x-none" sz="1400" smtClean="0"/>
              <a:t>администрации Курского муниципального округа Ставропольского края в сумме 1025</a:t>
            </a:r>
            <a:r>
              <a:rPr lang="ru-RU" sz="1400" dirty="0" smtClean="0"/>
              <a:t>,</a:t>
            </a:r>
            <a:r>
              <a:rPr lang="x-none" sz="1400" smtClean="0"/>
              <a:t>24</a:t>
            </a:r>
            <a:r>
              <a:rPr lang="ru-RU" sz="1400" dirty="0" smtClean="0"/>
              <a:t> тыс. рублей</a:t>
            </a:r>
            <a:r>
              <a:rPr lang="x-none" sz="1400" smtClean="0"/>
              <a:t>, из них:</a:t>
            </a:r>
            <a:endParaRPr lang="ru-RU" sz="1400" dirty="0" smtClean="0"/>
          </a:p>
          <a:p>
            <a:pPr algn="just"/>
            <a:r>
              <a:rPr lang="x-none" sz="1400" smtClean="0"/>
              <a:t>с раздела 0113 «Другие общегосударственные вопросы» в сумме 50</a:t>
            </a:r>
            <a:r>
              <a:rPr lang="ru-RU" sz="1400" dirty="0" smtClean="0"/>
              <a:t>,</a:t>
            </a:r>
            <a:r>
              <a:rPr lang="x-none" sz="1400" smtClean="0"/>
              <a:t>00</a:t>
            </a:r>
            <a:r>
              <a:rPr lang="ru-RU" sz="1400" dirty="0" smtClean="0"/>
              <a:t> тыс. рублей</a:t>
            </a:r>
            <a:r>
              <a:rPr lang="x-none" sz="1400" smtClean="0"/>
              <a:t>;</a:t>
            </a:r>
            <a:endParaRPr lang="ru-RU" sz="1400" dirty="0" smtClean="0"/>
          </a:p>
          <a:p>
            <a:pPr algn="just"/>
            <a:r>
              <a:rPr lang="x-none" sz="1400" smtClean="0"/>
              <a:t>с раздела 0701 «Дошкольное образование» в сумме 975</a:t>
            </a:r>
            <a:r>
              <a:rPr lang="ru-RU" sz="1400" dirty="0" smtClean="0"/>
              <a:t>,</a:t>
            </a:r>
            <a:r>
              <a:rPr lang="x-none" sz="1400" smtClean="0"/>
              <a:t>24</a:t>
            </a:r>
            <a:r>
              <a:rPr lang="ru-RU" sz="1400" dirty="0" smtClean="0"/>
              <a:t> тыс. рублей</a:t>
            </a:r>
            <a:r>
              <a:rPr lang="x-none" sz="1400" smtClean="0"/>
              <a:t>;</a:t>
            </a:r>
            <a:endParaRPr lang="ru-RU" sz="1400" dirty="0" smtClean="0"/>
          </a:p>
          <a:p>
            <a:pPr algn="just"/>
            <a:r>
              <a:rPr lang="x-none" sz="1400" smtClean="0"/>
              <a:t> 	Эдиссийскому территориальному отделу администрации Курского муниципального округа Ставропольского края с раздела 0113 «Другие общегосударственные вопросы» в сумме 19</a:t>
            </a:r>
            <a:r>
              <a:rPr lang="ru-RU" sz="1400" dirty="0" smtClean="0"/>
              <a:t>,</a:t>
            </a:r>
            <a:r>
              <a:rPr lang="x-none" sz="1400" smtClean="0"/>
              <a:t>83 </a:t>
            </a:r>
            <a:r>
              <a:rPr lang="ru-RU" sz="1400" dirty="0" smtClean="0"/>
              <a:t>тыс. рублей</a:t>
            </a:r>
            <a:r>
              <a:rPr lang="x-none" sz="1400" smtClean="0"/>
              <a:t>.</a:t>
            </a:r>
            <a:endParaRPr lang="ru-RU" sz="14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0"/>
            <a:ext cx="8763000" cy="6771084"/>
          </a:xfrm>
          <a:prstGeom prst="rect">
            <a:avLst/>
          </a:prstGeom>
          <a:noFill/>
        </p:spPr>
        <p:txBody>
          <a:bodyPr wrap="square" rtlCol="0">
            <a:spAutoFit/>
          </a:bodyPr>
          <a:lstStyle/>
          <a:p>
            <a:pPr algn="just"/>
            <a:r>
              <a:rPr lang="ru-RU" sz="1400" dirty="0" smtClean="0"/>
              <a:t>	8</a:t>
            </a:r>
            <a:r>
              <a:rPr lang="x-none" sz="1400" smtClean="0"/>
              <a:t>.2.Увеличить бюджетные ассигнования в сумме 1756</a:t>
            </a:r>
            <a:r>
              <a:rPr lang="ru-RU" sz="1400" dirty="0" smtClean="0"/>
              <a:t>,</a:t>
            </a:r>
            <a:r>
              <a:rPr lang="x-none" sz="1400" smtClean="0"/>
              <a:t>76</a:t>
            </a:r>
            <a:r>
              <a:rPr lang="ru-RU" sz="1400" dirty="0" smtClean="0"/>
              <a:t> тыс. рублей</a:t>
            </a:r>
            <a:r>
              <a:rPr lang="x-none" sz="1400" smtClean="0"/>
              <a:t>, из них:</a:t>
            </a:r>
            <a:endParaRPr lang="ru-RU" sz="1400" dirty="0" smtClean="0"/>
          </a:p>
          <a:p>
            <a:pPr algn="just"/>
            <a:r>
              <a:rPr lang="x-none" sz="1400" smtClean="0"/>
              <a:t>муниципальному казенному дошкольному образовательному учреждению «Детский сад» № 18 «Алёнка» в сумме 761</a:t>
            </a:r>
            <a:r>
              <a:rPr lang="ru-RU" sz="1400" dirty="0" smtClean="0"/>
              <a:t>,</a:t>
            </a:r>
            <a:r>
              <a:rPr lang="x-none" sz="1400" smtClean="0"/>
              <a:t>69 </a:t>
            </a:r>
            <a:r>
              <a:rPr lang="ru-RU" sz="1400" dirty="0" smtClean="0"/>
              <a:t>тыс. рублей</a:t>
            </a:r>
            <a:r>
              <a:rPr lang="x-none" sz="1400" smtClean="0"/>
              <a:t>, из них:</a:t>
            </a:r>
            <a:endParaRPr lang="ru-RU" sz="1400" dirty="0" smtClean="0"/>
          </a:p>
          <a:p>
            <a:pPr algn="just"/>
            <a:r>
              <a:rPr lang="x-none" sz="1400" smtClean="0"/>
              <a:t> </a:t>
            </a:r>
            <a:r>
              <a:rPr lang="ru-RU" sz="1400" dirty="0" smtClean="0"/>
              <a:t>	</a:t>
            </a:r>
            <a:r>
              <a:rPr lang="x-none" sz="1400" smtClean="0"/>
              <a:t>на </a:t>
            </a:r>
            <a:r>
              <a:rPr lang="x-none" sz="1400" smtClean="0"/>
              <a:t>устройство козырьков и утепление участка перекрытия здания в сумме 3</a:t>
            </a:r>
            <a:r>
              <a:rPr lang="ru-RU" sz="1400" dirty="0" smtClean="0"/>
              <a:t>,</a:t>
            </a:r>
            <a:r>
              <a:rPr lang="x-none" sz="1400" smtClean="0"/>
              <a:t>9</a:t>
            </a:r>
            <a:r>
              <a:rPr lang="ru-RU" sz="1400" dirty="0" smtClean="0"/>
              <a:t>8 тыс. рублей</a:t>
            </a:r>
            <a:r>
              <a:rPr lang="x-none" sz="1400" smtClean="0"/>
              <a:t>;</a:t>
            </a:r>
            <a:endParaRPr lang="ru-RU" sz="1400" dirty="0" smtClean="0"/>
          </a:p>
          <a:p>
            <a:pPr algn="just"/>
            <a:r>
              <a:rPr lang="x-none" sz="1400" smtClean="0"/>
              <a:t>на устройство водосточной системы здания в сумме 574</a:t>
            </a:r>
            <a:r>
              <a:rPr lang="ru-RU" sz="1400" dirty="0" smtClean="0"/>
              <a:t>,</a:t>
            </a:r>
            <a:r>
              <a:rPr lang="x-none" sz="1400" smtClean="0"/>
              <a:t>51</a:t>
            </a:r>
            <a:r>
              <a:rPr lang="ru-RU" sz="1400" dirty="0" smtClean="0"/>
              <a:t> тыс. рублей</a:t>
            </a:r>
            <a:r>
              <a:rPr lang="x-none" sz="1400" smtClean="0"/>
              <a:t>;</a:t>
            </a:r>
            <a:endParaRPr lang="ru-RU" sz="1400" dirty="0" smtClean="0"/>
          </a:p>
          <a:p>
            <a:pPr algn="just"/>
            <a:r>
              <a:rPr lang="x-none" sz="1400" smtClean="0"/>
              <a:t>на ремонт пищеблока в здании в сумме 183</a:t>
            </a:r>
            <a:r>
              <a:rPr lang="ru-RU" sz="1400" dirty="0" smtClean="0"/>
              <a:t>,</a:t>
            </a:r>
            <a:r>
              <a:rPr lang="x-none" sz="1400" smtClean="0"/>
              <a:t>20</a:t>
            </a:r>
            <a:r>
              <a:rPr lang="ru-RU" sz="1400" dirty="0" smtClean="0"/>
              <a:t> тыс.</a:t>
            </a:r>
            <a:r>
              <a:rPr lang="x-none" sz="1400" smtClean="0"/>
              <a:t>;</a:t>
            </a:r>
            <a:endParaRPr lang="ru-RU" sz="1400" dirty="0" smtClean="0"/>
          </a:p>
          <a:p>
            <a:pPr algn="just"/>
            <a:r>
              <a:rPr lang="ru-RU" sz="1400" dirty="0" smtClean="0"/>
              <a:t>	</a:t>
            </a:r>
            <a:r>
              <a:rPr lang="x-none" sz="1400" smtClean="0"/>
              <a:t>Эдиссийскому </a:t>
            </a:r>
            <a:r>
              <a:rPr lang="x-none" sz="1400" smtClean="0"/>
              <a:t>территориальному отделу администрации Курского муниципального округа Ставропольского края в сумме 430</a:t>
            </a:r>
            <a:r>
              <a:rPr lang="ru-RU" sz="1400" dirty="0" smtClean="0"/>
              <a:t>,</a:t>
            </a:r>
            <a:r>
              <a:rPr lang="x-none" sz="1400" smtClean="0"/>
              <a:t>9</a:t>
            </a:r>
            <a:r>
              <a:rPr lang="ru-RU" sz="1400" dirty="0" smtClean="0"/>
              <a:t>5 тыс. рублей</a:t>
            </a:r>
            <a:r>
              <a:rPr lang="x-none" sz="1400" smtClean="0"/>
              <a:t> на ремонт автодороги в гравийном исполнении по улице Комсомольская от дома № 19 до дома № 84 в селе Эдиссии Курского муниципального округа Ставропольского края;</a:t>
            </a:r>
            <a:endParaRPr lang="ru-RU" sz="1400" dirty="0" smtClean="0"/>
          </a:p>
          <a:p>
            <a:pPr algn="just"/>
            <a:r>
              <a:rPr lang="x-none" sz="1400" smtClean="0"/>
              <a:t>	Серноводскому территориальному отделу администрации Курского муниципального округа Ставропольского края в сумме 544</a:t>
            </a:r>
            <a:r>
              <a:rPr lang="ru-RU" sz="1400" dirty="0" smtClean="0"/>
              <a:t>,</a:t>
            </a:r>
            <a:r>
              <a:rPr lang="x-none" sz="1400" smtClean="0"/>
              <a:t>2</a:t>
            </a:r>
            <a:r>
              <a:rPr lang="ru-RU" sz="1400" dirty="0" smtClean="0"/>
              <a:t>9 тыс. рублей</a:t>
            </a:r>
            <a:r>
              <a:rPr lang="x-none" sz="1400" smtClean="0"/>
              <a:t>, из них:</a:t>
            </a:r>
            <a:endParaRPr lang="ru-RU" sz="1400" dirty="0" smtClean="0"/>
          </a:p>
          <a:p>
            <a:pPr algn="just"/>
            <a:r>
              <a:rPr lang="x-none" sz="1400" smtClean="0"/>
              <a:t>	на спиливание аварийных веток со стороны парка, свисающих на проезжую часть уличной дороги по ул. Школьной х. Графский в сумме 96</a:t>
            </a:r>
            <a:r>
              <a:rPr lang="ru-RU" sz="1400" dirty="0" smtClean="0"/>
              <a:t>,</a:t>
            </a:r>
            <a:r>
              <a:rPr lang="x-none" sz="1400" smtClean="0"/>
              <a:t>47 </a:t>
            </a:r>
            <a:r>
              <a:rPr lang="ru-RU" sz="1400" dirty="0" smtClean="0"/>
              <a:t>тыс. рублей</a:t>
            </a:r>
            <a:r>
              <a:rPr lang="x-none" sz="1400" smtClean="0"/>
              <a:t>;</a:t>
            </a:r>
            <a:endParaRPr lang="ru-RU" sz="1400" dirty="0" smtClean="0"/>
          </a:p>
          <a:p>
            <a:pPr algn="just"/>
            <a:r>
              <a:rPr lang="x-none" sz="1400" smtClean="0"/>
              <a:t>	на ремонт ограды аллеи по ул. Восточной в сумме 181</a:t>
            </a:r>
            <a:r>
              <a:rPr lang="ru-RU" sz="1400" dirty="0" smtClean="0"/>
              <a:t>,</a:t>
            </a:r>
            <a:r>
              <a:rPr lang="x-none" sz="1400" smtClean="0"/>
              <a:t>78 </a:t>
            </a:r>
            <a:r>
              <a:rPr lang="ru-RU" sz="1400" dirty="0" smtClean="0"/>
              <a:t>тыс. рублей</a:t>
            </a:r>
            <a:r>
              <a:rPr lang="x-none" sz="1400" smtClean="0"/>
              <a:t>;</a:t>
            </a:r>
            <a:endParaRPr lang="ru-RU" sz="1400" dirty="0" smtClean="0"/>
          </a:p>
          <a:p>
            <a:pPr algn="just"/>
            <a:r>
              <a:rPr lang="x-none" sz="1400" smtClean="0"/>
              <a:t>	на благоустройство детской игровой площадки в парке в х. Графский в сумме 266</a:t>
            </a:r>
            <a:r>
              <a:rPr lang="ru-RU" sz="1400" dirty="0" smtClean="0"/>
              <a:t>,</a:t>
            </a:r>
            <a:r>
              <a:rPr lang="x-none" sz="1400" smtClean="0"/>
              <a:t>04 </a:t>
            </a:r>
            <a:r>
              <a:rPr lang="ru-RU" sz="1400" dirty="0" smtClean="0"/>
              <a:t>тыс. рублей</a:t>
            </a:r>
            <a:r>
              <a:rPr lang="x-none" sz="1400" smtClean="0"/>
              <a:t>;</a:t>
            </a:r>
            <a:endParaRPr lang="ru-RU" sz="1400" dirty="0" smtClean="0"/>
          </a:p>
          <a:p>
            <a:pPr algn="just"/>
            <a:r>
              <a:rPr lang="x-none" sz="1400" smtClean="0"/>
              <a:t>	территориальным отделам администрации Курского муниципального округа Ставропольского края в сумме 19</a:t>
            </a:r>
            <a:r>
              <a:rPr lang="ru-RU" sz="1400" dirty="0" smtClean="0"/>
              <a:t>,</a:t>
            </a:r>
            <a:r>
              <a:rPr lang="x-none" sz="1400" smtClean="0"/>
              <a:t>83 </a:t>
            </a:r>
            <a:r>
              <a:rPr lang="ru-RU" sz="1400" dirty="0" smtClean="0"/>
              <a:t>тыс. рублей </a:t>
            </a:r>
            <a:r>
              <a:rPr lang="x-none" sz="1400" smtClean="0"/>
              <a:t>на мероприятия по преобразованию, из них:</a:t>
            </a:r>
            <a:endParaRPr lang="ru-RU" sz="1400" dirty="0" smtClean="0"/>
          </a:p>
          <a:p>
            <a:pPr algn="just"/>
            <a:r>
              <a:rPr lang="x-none" sz="1400" smtClean="0"/>
              <a:t>	Галюгаевскому территориальному отделу администрации Курского муниципального округа Ставропольского края в сумме </a:t>
            </a:r>
            <a:r>
              <a:rPr lang="ru-RU" sz="1400" dirty="0" smtClean="0"/>
              <a:t>0,</a:t>
            </a:r>
            <a:r>
              <a:rPr lang="x-none" sz="1400" smtClean="0"/>
              <a:t>79 </a:t>
            </a:r>
            <a:r>
              <a:rPr lang="ru-RU" sz="1400" dirty="0" smtClean="0"/>
              <a:t>тыс. рублей</a:t>
            </a:r>
            <a:r>
              <a:rPr lang="x-none" sz="1400" smtClean="0"/>
              <a:t>;</a:t>
            </a:r>
            <a:endParaRPr lang="ru-RU" sz="1400" dirty="0" smtClean="0"/>
          </a:p>
          <a:p>
            <a:pPr algn="just"/>
            <a:r>
              <a:rPr lang="x-none" sz="1400" smtClean="0"/>
              <a:t>	Полтавскому территориальному отделу администрации Курского муниципального округа Ставропольского края в сумме 3</a:t>
            </a:r>
            <a:r>
              <a:rPr lang="ru-RU" sz="1400" dirty="0" smtClean="0"/>
              <a:t>,</a:t>
            </a:r>
            <a:r>
              <a:rPr lang="x-none" sz="1400" smtClean="0"/>
              <a:t>75 </a:t>
            </a:r>
            <a:r>
              <a:rPr lang="ru-RU" sz="1400" dirty="0" smtClean="0"/>
              <a:t>тыс. рублей</a:t>
            </a:r>
            <a:r>
              <a:rPr lang="x-none" sz="1400" smtClean="0"/>
              <a:t>;</a:t>
            </a:r>
            <a:endParaRPr lang="ru-RU" sz="1400" dirty="0" smtClean="0"/>
          </a:p>
          <a:p>
            <a:pPr algn="just"/>
            <a:r>
              <a:rPr lang="x-none" sz="1400" smtClean="0"/>
              <a:t>	Русскому территориальному отделу администрации Курского муниципального округа Ставропольского края в сумме 1</a:t>
            </a:r>
            <a:r>
              <a:rPr lang="ru-RU" sz="1400" dirty="0" smtClean="0"/>
              <a:t>,</a:t>
            </a:r>
            <a:r>
              <a:rPr lang="x-none" sz="1400" smtClean="0"/>
              <a:t>95 </a:t>
            </a:r>
            <a:r>
              <a:rPr lang="ru-RU" sz="1400" dirty="0" smtClean="0"/>
              <a:t>тыс. рублей</a:t>
            </a:r>
            <a:r>
              <a:rPr lang="x-none" sz="1400" smtClean="0"/>
              <a:t>;</a:t>
            </a:r>
            <a:endParaRPr lang="ru-RU" sz="1400" dirty="0" smtClean="0"/>
          </a:p>
          <a:p>
            <a:pPr algn="just"/>
            <a:r>
              <a:rPr lang="x-none" sz="1400" smtClean="0"/>
              <a:t>	Мирненскому территориальному отделу администрации Курского муниципального округа Ставропольского края в сумме 1</a:t>
            </a:r>
            <a:r>
              <a:rPr lang="ru-RU" sz="1400" dirty="0" smtClean="0"/>
              <a:t>,</a:t>
            </a:r>
            <a:r>
              <a:rPr lang="x-none" sz="1400" smtClean="0"/>
              <a:t>35 </a:t>
            </a:r>
            <a:r>
              <a:rPr lang="ru-RU" sz="1400" dirty="0" smtClean="0"/>
              <a:t>тыс. рублей</a:t>
            </a:r>
            <a:r>
              <a:rPr lang="x-none" sz="1400" smtClean="0"/>
              <a:t>;</a:t>
            </a:r>
            <a:endParaRPr lang="ru-RU" sz="1400" dirty="0" smtClean="0"/>
          </a:p>
          <a:p>
            <a:pPr algn="just"/>
            <a:r>
              <a:rPr lang="x-none" sz="1400" smtClean="0"/>
              <a:t>	Серноводскому территориальному отделу администрации Курского муниципального округа Ставропольского края в сумме 5</a:t>
            </a:r>
            <a:r>
              <a:rPr lang="ru-RU" sz="1400" dirty="0" smtClean="0"/>
              <a:t>,</a:t>
            </a:r>
            <a:r>
              <a:rPr lang="x-none" sz="1400" smtClean="0"/>
              <a:t>85 </a:t>
            </a:r>
            <a:r>
              <a:rPr lang="ru-RU" sz="1400" dirty="0" smtClean="0"/>
              <a:t>тыс. рублей</a:t>
            </a:r>
            <a:r>
              <a:rPr lang="x-none" sz="1400" smtClean="0"/>
              <a:t>;</a:t>
            </a:r>
            <a:endParaRPr lang="ru-RU" sz="1400" dirty="0" smtClean="0"/>
          </a:p>
          <a:p>
            <a:pPr algn="just"/>
            <a:r>
              <a:rPr lang="x-none" sz="1400" smtClean="0"/>
              <a:t>	Ростовановскому территориальному отделу администрации Курского муниципального округа Ставропольского края в сумме 6</a:t>
            </a:r>
            <a:r>
              <a:rPr lang="ru-RU" sz="1400" dirty="0" smtClean="0"/>
              <a:t>,</a:t>
            </a:r>
            <a:r>
              <a:rPr lang="x-none" sz="1400" smtClean="0"/>
              <a:t>14 </a:t>
            </a:r>
            <a:r>
              <a:rPr lang="ru-RU" sz="1400" dirty="0" smtClean="0"/>
              <a:t>тыс. рублей</a:t>
            </a:r>
            <a:r>
              <a:rPr lang="x-none" sz="1400" smtClean="0"/>
              <a:t>.</a:t>
            </a:r>
            <a:r>
              <a:rPr lang="ru-RU" sz="1400" dirty="0" smtClean="0"/>
              <a:t>       </a:t>
            </a:r>
            <a:endParaRPr lang="ru-RU" sz="1400" dirty="0" smtClean="0"/>
          </a:p>
          <a:p>
            <a:pPr algn="just"/>
            <a:endParaRPr lang="ru-RU" sz="14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10067</TotalTime>
  <Words>162</Words>
  <PresentationFormat>Экран (4:3)</PresentationFormat>
  <Paragraphs>124</Paragraphs>
  <Slides>11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Office Theme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СУФД</dc:creator>
  <cp:lastModifiedBy>Пользователь Windows</cp:lastModifiedBy>
  <cp:revision>673</cp:revision>
  <dcterms:created xsi:type="dcterms:W3CDTF">2017-08-15T11:56:06Z</dcterms:created>
  <dcterms:modified xsi:type="dcterms:W3CDTF">2022-01-13T07:21:01Z</dcterms:modified>
</cp:coreProperties>
</file>