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5" r:id="rId2"/>
    <p:sldId id="349" r:id="rId3"/>
    <p:sldId id="319" r:id="rId4"/>
    <p:sldId id="325" r:id="rId5"/>
    <p:sldId id="324" r:id="rId6"/>
    <p:sldId id="352" r:id="rId7"/>
    <p:sldId id="354" r:id="rId8"/>
    <p:sldId id="356" r:id="rId9"/>
    <p:sldId id="358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36" r:id="rId18"/>
    <p:sldId id="339" r:id="rId19"/>
    <p:sldId id="337" r:id="rId20"/>
    <p:sldId id="300" r:id="rId21"/>
    <p:sldId id="340" r:id="rId22"/>
    <p:sldId id="367" r:id="rId23"/>
    <p:sldId id="368" r:id="rId24"/>
    <p:sldId id="369" r:id="rId25"/>
    <p:sldId id="306" r:id="rId26"/>
    <p:sldId id="350" r:id="rId27"/>
    <p:sldId id="341" r:id="rId28"/>
    <p:sldId id="342" r:id="rId29"/>
    <p:sldId id="343" r:id="rId30"/>
    <p:sldId id="372" r:id="rId31"/>
    <p:sldId id="373" r:id="rId32"/>
    <p:sldId id="347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6699FF"/>
    <a:srgbClr val="CCCCFF"/>
    <a:srgbClr val="009900"/>
    <a:srgbClr val="FFFFCC"/>
    <a:srgbClr val="FF0000"/>
    <a:srgbClr val="66FF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90" d="100"/>
          <a:sy n="90" d="100"/>
        </p:scale>
        <p:origin x="-180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0617103094671305E-2"/>
          <c:y val="8.4750131233595802E-2"/>
          <c:w val="0.98708825990524496"/>
          <c:h val="0.90191639531167656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CCFF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346598.52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1960706.57</c:v>
                </c:pt>
              </c:numCache>
            </c:numRef>
          </c:val>
        </c:ser>
        <c:overlap val="100"/>
        <c:axId val="158701056"/>
        <c:axId val="158702592"/>
      </c:barChart>
      <c:catAx>
        <c:axId val="158701056"/>
        <c:scaling>
          <c:orientation val="minMax"/>
        </c:scaling>
        <c:delete val="1"/>
        <c:axPos val="l"/>
        <c:tickLblPos val="none"/>
        <c:crossAx val="158702592"/>
        <c:crosses val="autoZero"/>
        <c:auto val="1"/>
        <c:lblAlgn val="ctr"/>
        <c:lblOffset val="100"/>
      </c:catAx>
      <c:valAx>
        <c:axId val="158702592"/>
        <c:scaling>
          <c:orientation val="minMax"/>
        </c:scaling>
        <c:delete val="1"/>
        <c:axPos val="b"/>
        <c:numFmt formatCode="General" sourceLinked="1"/>
        <c:tickLblPos val="none"/>
        <c:crossAx val="158701056"/>
        <c:crosses val="autoZero"/>
        <c:crossBetween val="between"/>
      </c:valAx>
      <c:spPr>
        <a:ln>
          <a:noFill/>
        </a:ln>
      </c:spPr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3144960862193111E-2"/>
                  <c:y val="-2.083333333333335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378E-2"/>
                  <c:y val="2.1472392638037012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8630</c:v>
                </c:pt>
                <c:pt idx="1">
                  <c:v>9463</c:v>
                </c:pt>
                <c:pt idx="2">
                  <c:v>9688</c:v>
                </c:pt>
                <c:pt idx="3">
                  <c:v>9800</c:v>
                </c:pt>
              </c:numCache>
            </c:numRef>
          </c:val>
        </c:ser>
        <c:gapWidth val="108"/>
        <c:shape val="cylinder"/>
        <c:axId val="171056128"/>
        <c:axId val="171119360"/>
        <c:axId val="0"/>
      </c:bar3DChart>
      <c:catAx>
        <c:axId val="171056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1119360"/>
        <c:crosses val="autoZero"/>
        <c:auto val="1"/>
        <c:lblAlgn val="ctr"/>
        <c:lblOffset val="100"/>
      </c:catAx>
      <c:valAx>
        <c:axId val="171119360"/>
        <c:scaling>
          <c:orientation val="minMax"/>
          <c:max val="10000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1056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3144960862193111E-2"/>
                  <c:y val="-2.0833333333333377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405E-2"/>
                  <c:y val="2.1472392638037012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35802.810000000012</c:v>
                </c:pt>
                <c:pt idx="1">
                  <c:v>35171.83</c:v>
                </c:pt>
                <c:pt idx="2">
                  <c:v>36516.219999999994</c:v>
                </c:pt>
                <c:pt idx="3">
                  <c:v>37913.590000000004</c:v>
                </c:pt>
              </c:numCache>
            </c:numRef>
          </c:val>
        </c:ser>
        <c:gapWidth val="108"/>
        <c:shape val="cylinder"/>
        <c:axId val="171488384"/>
        <c:axId val="171836928"/>
        <c:axId val="0"/>
      </c:bar3DChart>
      <c:catAx>
        <c:axId val="171488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1836928"/>
        <c:crosses val="autoZero"/>
        <c:auto val="1"/>
        <c:lblAlgn val="ctr"/>
        <c:lblOffset val="100"/>
      </c:catAx>
      <c:valAx>
        <c:axId val="171836928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14883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3144960862193111E-2"/>
                  <c:y val="-2.083333333333336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392E-2"/>
                  <c:y val="2.1472392638037012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4221</c:v>
                </c:pt>
                <c:pt idx="1">
                  <c:v>4834</c:v>
                </c:pt>
                <c:pt idx="2">
                  <c:v>5027</c:v>
                </c:pt>
                <c:pt idx="3">
                  <c:v>5228</c:v>
                </c:pt>
              </c:numCache>
            </c:numRef>
          </c:val>
        </c:ser>
        <c:gapWidth val="108"/>
        <c:shape val="cylinder"/>
        <c:axId val="172844928"/>
        <c:axId val="172846464"/>
        <c:axId val="0"/>
      </c:bar3DChart>
      <c:catAx>
        <c:axId val="172844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2846464"/>
        <c:crosses val="autoZero"/>
        <c:auto val="1"/>
        <c:lblAlgn val="ctr"/>
        <c:lblOffset val="100"/>
      </c:catAx>
      <c:valAx>
        <c:axId val="172846464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2844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326E-2"/>
                  <c:y val="2.1472392638037005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21092</c:v>
                </c:pt>
                <c:pt idx="1">
                  <c:v>21583</c:v>
                </c:pt>
                <c:pt idx="2">
                  <c:v>21583</c:v>
                </c:pt>
                <c:pt idx="3">
                  <c:v>21583</c:v>
                </c:pt>
              </c:numCache>
            </c:numRef>
          </c:val>
        </c:ser>
        <c:gapWidth val="108"/>
        <c:shape val="cylinder"/>
        <c:axId val="173154304"/>
        <c:axId val="173155840"/>
        <c:axId val="0"/>
      </c:bar3DChart>
      <c:catAx>
        <c:axId val="173154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155840"/>
        <c:crosses val="autoZero"/>
        <c:auto val="1"/>
        <c:lblAlgn val="ctr"/>
        <c:lblOffset val="100"/>
      </c:catAx>
      <c:valAx>
        <c:axId val="173155840"/>
        <c:scaling>
          <c:orientation val="minMax"/>
          <c:min val="20000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154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339E-2"/>
                  <c:y val="2.1472392638037012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231</c:v>
                </c:pt>
                <c:pt idx="1">
                  <c:v>706</c:v>
                </c:pt>
                <c:pt idx="2">
                  <c:v>706</c:v>
                </c:pt>
                <c:pt idx="3">
                  <c:v>706</c:v>
                </c:pt>
              </c:numCache>
            </c:numRef>
          </c:val>
        </c:ser>
        <c:gapWidth val="108"/>
        <c:shape val="cylinder"/>
        <c:axId val="173020288"/>
        <c:axId val="173021824"/>
        <c:axId val="0"/>
      </c:bar3DChart>
      <c:catAx>
        <c:axId val="173020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021824"/>
        <c:crosses val="autoZero"/>
        <c:auto val="1"/>
        <c:lblAlgn val="ctr"/>
        <c:lblOffset val="100"/>
      </c:catAx>
      <c:valAx>
        <c:axId val="173021824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020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339E-2"/>
                  <c:y val="2.1472392638037012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272.44</c:v>
                </c:pt>
                <c:pt idx="1">
                  <c:v>352.9</c:v>
                </c:pt>
                <c:pt idx="2">
                  <c:v>352.9</c:v>
                </c:pt>
                <c:pt idx="3">
                  <c:v>352.9</c:v>
                </c:pt>
              </c:numCache>
            </c:numRef>
          </c:val>
        </c:ser>
        <c:gapWidth val="108"/>
        <c:shape val="cylinder"/>
        <c:axId val="173013248"/>
        <c:axId val="173219840"/>
        <c:axId val="0"/>
      </c:bar3DChart>
      <c:catAx>
        <c:axId val="173013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219840"/>
        <c:crosses val="autoZero"/>
        <c:auto val="1"/>
        <c:lblAlgn val="ctr"/>
        <c:lblOffset val="100"/>
      </c:catAx>
      <c:valAx>
        <c:axId val="173219840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0132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353E-2"/>
                  <c:y val="2.1472392638037012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#,##0.00\ _₽</c:formatCode>
                <c:ptCount val="3"/>
                <c:pt idx="0">
                  <c:v>246.94</c:v>
                </c:pt>
                <c:pt idx="1">
                  <c:v>246.94</c:v>
                </c:pt>
                <c:pt idx="2">
                  <c:v>246.94</c:v>
                </c:pt>
              </c:numCache>
            </c:numRef>
          </c:val>
        </c:ser>
        <c:gapWidth val="108"/>
        <c:shape val="cylinder"/>
        <c:axId val="173264256"/>
        <c:axId val="173270144"/>
        <c:axId val="0"/>
      </c:bar3DChart>
      <c:catAx>
        <c:axId val="173264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270144"/>
        <c:crosses val="autoZero"/>
        <c:auto val="1"/>
        <c:lblAlgn val="ctr"/>
        <c:lblOffset val="100"/>
      </c:catAx>
      <c:valAx>
        <c:axId val="173270144"/>
        <c:scaling>
          <c:orientation val="minMax"/>
          <c:max val="300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2642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670034608505799E-2"/>
                  <c:y val="-1.42857142857142E-2"/>
                </c:manualLayout>
              </c:layout>
              <c:showVal val="1"/>
            </c:dLbl>
            <c:dLbl>
              <c:idx val="2"/>
              <c:layout>
                <c:manualLayout>
                  <c:x val="1.0182217267089401E-2"/>
                  <c:y val="-1.1860892388451359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115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</c:numCache>
            </c:numRef>
          </c:val>
        </c:ser>
        <c:gapWidth val="108"/>
        <c:shape val="cylinder"/>
        <c:axId val="173339776"/>
        <c:axId val="173341312"/>
        <c:axId val="0"/>
      </c:bar3DChart>
      <c:catAx>
        <c:axId val="173339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341312"/>
        <c:crosses val="autoZero"/>
        <c:auto val="1"/>
        <c:lblAlgn val="ctr"/>
        <c:lblOffset val="100"/>
      </c:catAx>
      <c:valAx>
        <c:axId val="173341312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339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132069774464034E-2"/>
                  <c:y val="5.2122143268676794E-3"/>
                </c:manualLayout>
              </c:layout>
              <c:showVal val="1"/>
            </c:dLbl>
            <c:dLbl>
              <c:idx val="3"/>
              <c:layout>
                <c:manualLayout>
                  <c:x val="1.3144960862193111E-2"/>
                  <c:y val="4.987836886242878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105</c:v>
                </c:pt>
                <c:pt idx="1">
                  <c:v>105</c:v>
                </c:pt>
                <c:pt idx="2">
                  <c:v>105</c:v>
                </c:pt>
                <c:pt idx="3">
                  <c:v>105</c:v>
                </c:pt>
              </c:numCache>
            </c:numRef>
          </c:val>
        </c:ser>
        <c:gapWidth val="108"/>
        <c:shape val="cylinder"/>
        <c:axId val="173369600"/>
        <c:axId val="173371392"/>
        <c:axId val="0"/>
      </c:bar3DChart>
      <c:catAx>
        <c:axId val="173369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371392"/>
        <c:crosses val="autoZero"/>
        <c:auto val="1"/>
        <c:lblAlgn val="ctr"/>
        <c:lblOffset val="100"/>
      </c:catAx>
      <c:valAx>
        <c:axId val="173371392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3696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670034608505806E-2"/>
                  <c:y val="-1.42857142857142E-2"/>
                </c:manualLayout>
              </c:layout>
              <c:showVal val="1"/>
            </c:dLbl>
            <c:dLbl>
              <c:idx val="2"/>
              <c:layout>
                <c:manualLayout>
                  <c:x val="1.0182217267089401E-2"/>
                  <c:y val="-1.1860892388451364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340</c:v>
                </c:pt>
                <c:pt idx="1">
                  <c:v>340</c:v>
                </c:pt>
                <c:pt idx="2">
                  <c:v>340</c:v>
                </c:pt>
                <c:pt idx="3">
                  <c:v>340</c:v>
                </c:pt>
              </c:numCache>
            </c:numRef>
          </c:val>
        </c:ser>
        <c:gapWidth val="108"/>
        <c:shape val="cylinder"/>
        <c:axId val="173457408"/>
        <c:axId val="173458944"/>
        <c:axId val="0"/>
      </c:bar3DChart>
      <c:catAx>
        <c:axId val="173457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458944"/>
        <c:crosses val="autoZero"/>
        <c:auto val="1"/>
        <c:lblAlgn val="ctr"/>
        <c:lblOffset val="100"/>
      </c:catAx>
      <c:valAx>
        <c:axId val="173458944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4574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298E-2"/>
                  <c:y val="2.1472392638036984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327970.38</c:v>
                </c:pt>
                <c:pt idx="1">
                  <c:v>346598.52</c:v>
                </c:pt>
                <c:pt idx="2">
                  <c:v>351644.36</c:v>
                </c:pt>
                <c:pt idx="3">
                  <c:v>363346.27</c:v>
                </c:pt>
              </c:numCache>
            </c:numRef>
          </c:val>
        </c:ser>
        <c:gapWidth val="78"/>
        <c:shape val="cylinder"/>
        <c:axId val="86530688"/>
        <c:axId val="86532480"/>
        <c:axId val="0"/>
      </c:bar3DChart>
      <c:catAx>
        <c:axId val="86530688"/>
        <c:scaling>
          <c:orientation val="minMax"/>
        </c:scaling>
        <c:axPos val="b"/>
        <c:numFmt formatCode="General" sourceLinked="1"/>
        <c:tickLblPos val="nextTo"/>
        <c:crossAx val="86532480"/>
        <c:crosses val="autoZero"/>
        <c:auto val="1"/>
        <c:lblAlgn val="ctr"/>
        <c:lblOffset val="100"/>
      </c:catAx>
      <c:valAx>
        <c:axId val="86532480"/>
        <c:scaling>
          <c:orientation val="minMax"/>
        </c:scaling>
        <c:axPos val="l"/>
        <c:majorGridlines/>
        <c:numFmt formatCode="_-* #,##0.00\ _₽_-;\-* #,##0.00\ _₽_-;_-* &quot;-&quot;??\ _₽_-;_-@_-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6530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132069774464038E-2"/>
                  <c:y val="5.2122143268676794E-3"/>
                </c:manualLayout>
              </c:layout>
              <c:showVal val="1"/>
            </c:dLbl>
            <c:dLbl>
              <c:idx val="3"/>
              <c:layout>
                <c:manualLayout>
                  <c:x val="1.3144960862193111E-2"/>
                  <c:y val="4.987836886242878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</c:numCache>
            </c:numRef>
          </c:val>
        </c:ser>
        <c:gapWidth val="108"/>
        <c:shape val="cylinder"/>
        <c:axId val="173495424"/>
        <c:axId val="173496960"/>
        <c:axId val="0"/>
      </c:bar3DChart>
      <c:catAx>
        <c:axId val="173495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496960"/>
        <c:crosses val="autoZero"/>
        <c:auto val="1"/>
        <c:lblAlgn val="ctr"/>
        <c:lblOffset val="100"/>
      </c:catAx>
      <c:valAx>
        <c:axId val="173496960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4954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670034608505806E-2"/>
                  <c:y val="-1.42857142857142E-2"/>
                </c:manualLayout>
              </c:layout>
              <c:showVal val="1"/>
            </c:dLbl>
            <c:dLbl>
              <c:idx val="2"/>
              <c:layout>
                <c:manualLayout>
                  <c:x val="1.0182217267089401E-2"/>
                  <c:y val="-1.1860892388451364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149.1</c:v>
                </c:pt>
                <c:pt idx="1">
                  <c:v>126</c:v>
                </c:pt>
                <c:pt idx="2">
                  <c:v>126</c:v>
                </c:pt>
                <c:pt idx="3">
                  <c:v>126</c:v>
                </c:pt>
              </c:numCache>
            </c:numRef>
          </c:val>
        </c:ser>
        <c:gapWidth val="108"/>
        <c:shape val="cylinder"/>
        <c:axId val="173587072"/>
        <c:axId val="173588864"/>
        <c:axId val="0"/>
      </c:bar3DChart>
      <c:catAx>
        <c:axId val="173587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588864"/>
        <c:crosses val="autoZero"/>
        <c:auto val="1"/>
        <c:lblAlgn val="ctr"/>
        <c:lblOffset val="100"/>
      </c:catAx>
      <c:valAx>
        <c:axId val="173588864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5870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132069774464038E-2"/>
                  <c:y val="5.2122143268676794E-3"/>
                </c:manualLayout>
              </c:layout>
              <c:showVal val="1"/>
            </c:dLbl>
            <c:dLbl>
              <c:idx val="3"/>
              <c:layout>
                <c:manualLayout>
                  <c:x val="1.3144960862193111E-2"/>
                  <c:y val="4.987836886242878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24324</c:v>
                </c:pt>
                <c:pt idx="1">
                  <c:v>20200</c:v>
                </c:pt>
                <c:pt idx="2">
                  <c:v>20200</c:v>
                </c:pt>
                <c:pt idx="3">
                  <c:v>20200</c:v>
                </c:pt>
              </c:numCache>
            </c:numRef>
          </c:val>
        </c:ser>
        <c:gapWidth val="108"/>
        <c:shape val="cylinder"/>
        <c:axId val="173641728"/>
        <c:axId val="173643264"/>
        <c:axId val="0"/>
      </c:bar3DChart>
      <c:catAx>
        <c:axId val="173641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643264"/>
        <c:crosses val="autoZero"/>
        <c:auto val="1"/>
        <c:lblAlgn val="ctr"/>
        <c:lblOffset val="100"/>
      </c:catAx>
      <c:valAx>
        <c:axId val="173643264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641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670034608505811E-2"/>
                  <c:y val="-1.42857142857142E-2"/>
                </c:manualLayout>
              </c:layout>
              <c:showVal val="1"/>
            </c:dLbl>
            <c:dLbl>
              <c:idx val="2"/>
              <c:layout>
                <c:manualLayout>
                  <c:x val="1.0182217267089401E-2"/>
                  <c:y val="-1.1860892388451368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440.04</c:v>
                </c:pt>
                <c:pt idx="1">
                  <c:v>759.7</c:v>
                </c:pt>
                <c:pt idx="2">
                  <c:v>759.7</c:v>
                </c:pt>
                <c:pt idx="3">
                  <c:v>759.7</c:v>
                </c:pt>
              </c:numCache>
            </c:numRef>
          </c:val>
        </c:ser>
        <c:gapWidth val="108"/>
        <c:shape val="cylinder"/>
        <c:axId val="173716992"/>
        <c:axId val="173718528"/>
        <c:axId val="0"/>
      </c:bar3DChart>
      <c:catAx>
        <c:axId val="173716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718528"/>
        <c:crosses val="autoZero"/>
        <c:auto val="1"/>
        <c:lblAlgn val="ctr"/>
        <c:lblOffset val="100"/>
      </c:catAx>
      <c:valAx>
        <c:axId val="173718528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716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sideWall>
      <c:spPr>
        <a:scene3d>
          <a:camera prst="orthographicFront"/>
          <a:lightRig rig="threePt" dir="t"/>
        </a:scene3d>
        <a:sp3d>
          <a:bevelT w="6350"/>
        </a:sp3d>
      </c:spPr>
    </c:sideWall>
    <c:backWall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1.7542450050886548E-5"/>
          <c:y val="2.2042776567822699E-2"/>
          <c:w val="0.99859361329833773"/>
          <c:h val="0.939047313383515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explosion val="6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explosion val="7"/>
            <c:spPr>
              <a:solidFill>
                <a:srgbClr val="9999FF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10"/>
            <c:spPr>
              <a:solidFill>
                <a:srgbClr val="00CC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</a:t>
                    </a:r>
                    <a:r>
                      <a:rPr lang="ru-RU" sz="1200" smtClean="0"/>
                      <a:t> </a:t>
                    </a:r>
                    <a:r>
                      <a:rPr lang="en-US" sz="1200" smtClean="0"/>
                      <a:t>171</a:t>
                    </a:r>
                    <a:r>
                      <a:rPr lang="ru-RU" sz="1200" smtClean="0"/>
                      <a:t> </a:t>
                    </a:r>
                    <a:r>
                      <a:rPr lang="en-US" sz="1200" smtClean="0"/>
                      <a:t>122,81</a:t>
                    </a:r>
                    <a:endParaRPr lang="en-US" sz="120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459</a:t>
                    </a:r>
                    <a:r>
                      <a:rPr lang="ru-RU" sz="1200" smtClean="0"/>
                      <a:t> </a:t>
                    </a:r>
                    <a:r>
                      <a:rPr lang="en-US" sz="1200" smtClean="0"/>
                      <a:t>341</a:t>
                    </a:r>
                    <a:r>
                      <a:rPr lang="ru-RU" sz="1200" smtClean="0"/>
                      <a:t>,00</a:t>
                    </a:r>
                    <a:endParaRPr lang="en-US" sz="120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329</a:t>
                    </a:r>
                    <a:r>
                      <a:rPr lang="ru-RU" sz="1200" smtClean="0"/>
                      <a:t> </a:t>
                    </a:r>
                    <a:r>
                      <a:rPr lang="en-US" sz="1200" smtClean="0"/>
                      <a:t>164,64</a:t>
                    </a:r>
                    <a:endParaRPr lang="en-US" sz="120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078,12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0000"/>
                  </a:solidFill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</c:v>
                </c:pt>
                <c:pt idx="3">
                  <c:v>кв.</c:v>
                </c:pt>
                <c:pt idx="4">
                  <c:v>кв.6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1171122.81</c:v>
                </c:pt>
                <c:pt idx="1">
                  <c:v>459341</c:v>
                </c:pt>
                <c:pt idx="2">
                  <c:v>329164.63999999996</c:v>
                </c:pt>
                <c:pt idx="3">
                  <c:v>1078.1199999999999</c:v>
                </c:pt>
                <c:pt idx="4">
                  <c:v>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99FF"/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4080459770114942"/>
                  <c:y val="-1.9393803654281311E-2"/>
                </c:manualLayout>
              </c:layout>
              <c:showVal val="1"/>
            </c:dLbl>
            <c:dLbl>
              <c:idx val="1"/>
              <c:layout>
                <c:manualLayout>
                  <c:x val="-0.16522999818988143"/>
                  <c:y val="-1.939380365428131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2307305.09</c:v>
                </c:pt>
                <c:pt idx="1">
                  <c:v>2057827</c:v>
                </c:pt>
              </c:numCache>
            </c:numRef>
          </c:val>
        </c:ser>
        <c:dLbls>
          <c:showVal val="1"/>
        </c:dLbls>
        <c:shape val="cylinder"/>
        <c:axId val="173986560"/>
        <c:axId val="173988096"/>
        <c:axId val="0"/>
      </c:bar3DChart>
      <c:catAx>
        <c:axId val="17398656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+mn-lt"/>
                <a:cs typeface="Times New Roman" pitchFamily="18" charset="0"/>
              </a:defRPr>
            </a:pPr>
            <a:endParaRPr lang="ru-RU"/>
          </a:p>
        </c:txPr>
        <c:crossAx val="173988096"/>
        <c:crosses val="autoZero"/>
        <c:auto val="1"/>
        <c:lblAlgn val="ctr"/>
        <c:lblOffset val="100"/>
      </c:catAx>
      <c:valAx>
        <c:axId val="173988096"/>
        <c:scaling>
          <c:orientation val="minMax"/>
          <c:min val="0"/>
        </c:scaling>
        <c:delete val="1"/>
        <c:axPos val="b"/>
        <c:numFmt formatCode="#,##0.00" sourceLinked="1"/>
        <c:majorTickMark val="none"/>
        <c:tickLblPos val="none"/>
        <c:crossAx val="173986560"/>
        <c:crosses val="autoZero"/>
        <c:crossBetween val="between"/>
        <c:majorUnit val="100"/>
        <c:min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0.10434370031576884"/>
          <c:y val="3.7291937864884071E-2"/>
          <c:w val="0.8707052072635213"/>
          <c:h val="0.8141156448494554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9850" cap="sq">
              <a:solidFill>
                <a:schemeClr val="accent4">
                  <a:lumMod val="75000"/>
                </a:schemeClr>
              </a:solidFill>
              <a:miter lim="800000"/>
            </a:ln>
          </c:spPr>
          <c:marker>
            <c:symbol val="circle"/>
            <c:size val="13"/>
            <c:spPr>
              <a:solidFill>
                <a:srgbClr val="FF0000"/>
              </a:solidFill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2182774.29</c:v>
                </c:pt>
                <c:pt idx="1">
                  <c:v>1914722.79</c:v>
                </c:pt>
                <c:pt idx="2">
                  <c:v>1941587.25</c:v>
                </c:pt>
              </c:numCache>
            </c:numRef>
          </c:val>
        </c:ser>
        <c:marker val="1"/>
        <c:axId val="136360320"/>
        <c:axId val="136361856"/>
      </c:lineChart>
      <c:catAx>
        <c:axId val="1363603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361856"/>
        <c:crosses val="autoZero"/>
        <c:auto val="1"/>
        <c:lblAlgn val="ctr"/>
        <c:lblOffset val="100"/>
      </c:catAx>
      <c:valAx>
        <c:axId val="1363618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3603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10"/>
      <c:perspective val="30"/>
    </c:view3D>
    <c:plotArea>
      <c:layout>
        <c:manualLayout>
          <c:layoutTarget val="inner"/>
          <c:xMode val="edge"/>
          <c:yMode val="edge"/>
          <c:x val="0.11671161417322842"/>
          <c:y val="0.11147142023913678"/>
          <c:w val="0.88328838582676028"/>
          <c:h val="0.605676144648594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explosion val="2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explosion val="40"/>
            <c:spPr>
              <a:solidFill>
                <a:srgbClr val="FF99CC"/>
              </a:solidFill>
            </c:spPr>
          </c:dPt>
          <c:dPt>
            <c:idx val="3"/>
            <c:explosion val="33"/>
            <c:spPr>
              <a:solidFill>
                <a:srgbClr val="FF0000"/>
              </a:solidFill>
            </c:spPr>
          </c:dPt>
          <c:dPt>
            <c:idx val="4"/>
            <c:explosion val="29"/>
          </c:dPt>
          <c:dPt>
            <c:idx val="5"/>
            <c:explosion val="27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7545483377077895"/>
                  <c:y val="4.769539224263646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Сохранение и развитие культуры </c:v>
                </c:pt>
                <c:pt idx="3">
                  <c:v>Развитие коммунального хозяйства, транспортной системы и обеспечение безопасности дорожного движения</c:v>
                </c:pt>
                <c:pt idx="4">
                  <c:v>Управление финансами </c:v>
                </c:pt>
                <c:pt idx="5">
                  <c:v>Обеспечение жильем отдельных категорий граждан</c:v>
                </c:pt>
                <c:pt idx="6">
                  <c:v>Межнациональные отношения и поддержка казачества </c:v>
                </c:pt>
                <c:pt idx="7">
                  <c:v>Прочие программы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34.840000000000003</c:v>
                </c:pt>
                <c:pt idx="1">
                  <c:v>31.2</c:v>
                </c:pt>
                <c:pt idx="2">
                  <c:v>6.04</c:v>
                </c:pt>
                <c:pt idx="3">
                  <c:v>13.18</c:v>
                </c:pt>
                <c:pt idx="4">
                  <c:v>2.23</c:v>
                </c:pt>
                <c:pt idx="5">
                  <c:v>2.96</c:v>
                </c:pt>
                <c:pt idx="6">
                  <c:v>1.42</c:v>
                </c:pt>
                <c:pt idx="7">
                  <c:v>8.1300000000000008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99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2307305.09</c:v>
                </c:pt>
                <c:pt idx="1">
                  <c:v>2057274.6600000001</c:v>
                </c:pt>
                <c:pt idx="2">
                  <c:v>2092476.31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7C8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2307305.09</c:v>
                </c:pt>
                <c:pt idx="1">
                  <c:v>2057274.6600000001</c:v>
                </c:pt>
                <c:pt idx="2">
                  <c:v>2092476.31</c:v>
                </c:pt>
              </c:numCache>
            </c:numRef>
          </c:val>
        </c:ser>
        <c:shape val="cylinder"/>
        <c:axId val="174276992"/>
        <c:axId val="174278528"/>
        <c:axId val="0"/>
      </c:bar3DChart>
      <c:catAx>
        <c:axId val="174276992"/>
        <c:scaling>
          <c:orientation val="minMax"/>
        </c:scaling>
        <c:axPos val="b"/>
        <c:numFmt formatCode="General" sourceLinked="1"/>
        <c:tickLblPos val="nextTo"/>
        <c:crossAx val="174278528"/>
        <c:crosses val="autoZero"/>
        <c:auto val="1"/>
        <c:lblAlgn val="ctr"/>
        <c:lblOffset val="100"/>
      </c:catAx>
      <c:valAx>
        <c:axId val="174278528"/>
        <c:scaling>
          <c:orientation val="minMax"/>
          <c:min val="11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427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78059296172903"/>
          <c:y val="0.3539762739866501"/>
          <c:w val="0.15181959181388074"/>
          <c:h val="0.23262529346126448"/>
        </c:manualLayout>
      </c:layout>
    </c:legend>
    <c:plotVisOnly val="1"/>
  </c:chart>
  <c:txPr>
    <a:bodyPr/>
    <a:lstStyle/>
    <a:p>
      <a:pPr>
        <a:defRPr sz="1800">
          <a:latin typeface="+mn-lt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20"/>
      <c:perspective val="30"/>
    </c:view3D>
    <c:plotArea>
      <c:layout>
        <c:manualLayout>
          <c:layoutTarget val="inner"/>
          <c:xMode val="edge"/>
          <c:yMode val="edge"/>
          <c:x val="0.10679461942257264"/>
          <c:y val="8.3913417072865884E-2"/>
          <c:w val="0.82201092050993618"/>
          <c:h val="0.593523038786817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explosion val="32"/>
          <c:dPt>
            <c:idx val="0"/>
            <c:explosion val="18"/>
            <c:spPr>
              <a:solidFill>
                <a:srgbClr val="99CCFF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C99FF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4004698631421103"/>
                  <c:y val="2.5375182268883082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1.0537940569928738E-3"/>
                  <c:y val="-2.9150335374744832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7.541713535808044E-3"/>
                  <c:y val="-2.251545640128319E-2"/>
                </c:manualLayout>
              </c:layout>
              <c:showLegendKey val="1"/>
              <c:showVal val="1"/>
            </c:dLbl>
            <c:dLbl>
              <c:idx val="5"/>
              <c:layout>
                <c:manualLayout>
                  <c:x val="-6.1710723659542742E-2"/>
                  <c:y val="1.9460338291046993E-2"/>
                </c:manualLayout>
              </c:layout>
              <c:showLegendKey val="1"/>
              <c:showVal val="1"/>
            </c:dLbl>
            <c:dLbl>
              <c:idx val="6"/>
              <c:layout>
                <c:manualLayout>
                  <c:x val="1.7436023622047245E-2"/>
                  <c:y val="1.7995917177019538E-2"/>
                </c:manualLayout>
              </c:layout>
              <c:showLegendKey val="1"/>
              <c:showVal val="1"/>
            </c:dLbl>
            <c:dLbl>
              <c:idx val="7"/>
              <c:layout>
                <c:manualLayout>
                  <c:x val="-5.8508389576302965E-2"/>
                  <c:y val="-2.1675415573053523E-3"/>
                </c:manualLayout>
              </c:layout>
              <c:showLegendKey val="1"/>
              <c:showVal val="1"/>
            </c:dLbl>
            <c:showLegendKey val="1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Доходы от уплаты акцизов на нефтепродукты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муниципальной собственности</c:v>
                </c:pt>
                <c:pt idx="6">
                  <c:v>Доходы от оказания платных услуг</c:v>
                </c:pt>
                <c:pt idx="7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54.2</c:v>
                </c:pt>
                <c:pt idx="1">
                  <c:v>10.8</c:v>
                </c:pt>
                <c:pt idx="2">
                  <c:v>10.1</c:v>
                </c:pt>
                <c:pt idx="3">
                  <c:v>4</c:v>
                </c:pt>
                <c:pt idx="4">
                  <c:v>1.4</c:v>
                </c:pt>
                <c:pt idx="5">
                  <c:v>6.6</c:v>
                </c:pt>
                <c:pt idx="6">
                  <c:v>5.8</c:v>
                </c:pt>
                <c:pt idx="7">
                  <c:v>7.1</c:v>
                </c:pt>
              </c:numCache>
            </c:numRef>
          </c:val>
        </c:ser>
      </c:pie3DChart>
      <c:spPr>
        <a:noFill/>
        <a:ln w="25409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400" b="0">
                <a:latin typeface="+mn-lt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 algn="just">
              <a:defRPr sz="1400" b="0">
                <a:latin typeface="+mn-lt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just">
              <a:defRPr sz="1400" b="0" i="0">
                <a:latin typeface="+mn-lt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3302868391451745E-3"/>
          <c:y val="0.69239735658042956"/>
          <c:w val="0.99166971316085484"/>
          <c:h val="0.27387248468941577"/>
        </c:manualLayout>
      </c:layout>
      <c:txPr>
        <a:bodyPr/>
        <a:lstStyle/>
        <a:p>
          <a:pPr algn="just">
            <a:defRPr sz="1400"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312E-2"/>
                  <c:y val="2.1472392638036995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170698</c:v>
                </c:pt>
                <c:pt idx="1">
                  <c:v>187797</c:v>
                </c:pt>
                <c:pt idx="2">
                  <c:v>194368</c:v>
                </c:pt>
                <c:pt idx="3">
                  <c:v>201194</c:v>
                </c:pt>
              </c:numCache>
            </c:numRef>
          </c:val>
        </c:ser>
        <c:gapWidth val="108"/>
        <c:shape val="cylinder"/>
        <c:axId val="164932992"/>
        <c:axId val="164979840"/>
        <c:axId val="0"/>
      </c:bar3DChart>
      <c:catAx>
        <c:axId val="164932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979840"/>
        <c:crosses val="autoZero"/>
        <c:auto val="1"/>
        <c:lblAlgn val="ctr"/>
        <c:lblOffset val="100"/>
      </c:catAx>
      <c:valAx>
        <c:axId val="164979840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4932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339E-2"/>
                  <c:y val="2.1472392638037012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41106.18</c:v>
                </c:pt>
                <c:pt idx="1">
                  <c:v>37438.400000000001</c:v>
                </c:pt>
                <c:pt idx="2">
                  <c:v>34013.599999999999</c:v>
                </c:pt>
                <c:pt idx="3">
                  <c:v>35374.14</c:v>
                </c:pt>
              </c:numCache>
            </c:numRef>
          </c:val>
        </c:ser>
        <c:gapWidth val="108"/>
        <c:shape val="cylinder"/>
        <c:axId val="165441920"/>
        <c:axId val="165443456"/>
        <c:axId val="0"/>
      </c:bar3DChart>
      <c:catAx>
        <c:axId val="165441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443456"/>
        <c:crosses val="autoZero"/>
        <c:auto val="1"/>
        <c:lblAlgn val="ctr"/>
        <c:lblOffset val="100"/>
      </c:catAx>
      <c:valAx>
        <c:axId val="165443456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5441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268692077207165"/>
          <c:y val="3.1976002999625053E-2"/>
          <c:w val="0.87256381669105532"/>
          <c:h val="0.7690554930633672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339E-2"/>
                  <c:y val="2.1472392638037012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5564</c:v>
                </c:pt>
                <c:pt idx="1">
                  <c:v>9035</c:v>
                </c:pt>
                <c:pt idx="2">
                  <c:v>9599</c:v>
                </c:pt>
                <c:pt idx="3">
                  <c:v>10221</c:v>
                </c:pt>
              </c:numCache>
            </c:numRef>
          </c:val>
        </c:ser>
        <c:gapWidth val="108"/>
        <c:shape val="cylinder"/>
        <c:axId val="165488896"/>
        <c:axId val="165494784"/>
        <c:axId val="0"/>
      </c:bar3DChart>
      <c:catAx>
        <c:axId val="165488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494784"/>
        <c:crosses val="autoZero"/>
        <c:auto val="1"/>
        <c:lblAlgn val="ctr"/>
        <c:lblOffset val="100"/>
      </c:catAx>
      <c:valAx>
        <c:axId val="165494784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5488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6094813369567751E-2"/>
                  <c:y val="-4.5138888888888888E-2"/>
                </c:manualLayout>
              </c:layout>
              <c:showVal val="1"/>
            </c:dLbl>
            <c:dLbl>
              <c:idx val="2"/>
              <c:layout>
                <c:manualLayout>
                  <c:x val="1.3132069774464038E-2"/>
                  <c:y val="-3.0611056430446201E-2"/>
                </c:manualLayout>
              </c:layout>
              <c:showVal val="1"/>
            </c:dLbl>
            <c:dLbl>
              <c:idx val="3"/>
              <c:layout>
                <c:manualLayout>
                  <c:x val="1.4619887115880427E-2"/>
                  <c:y val="-3.617071303587053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2800</c:v>
                </c:pt>
                <c:pt idx="1">
                  <c:v>166</c:v>
                </c:pt>
                <c:pt idx="2">
                  <c:v>116</c:v>
                </c:pt>
                <c:pt idx="3">
                  <c:v>85</c:v>
                </c:pt>
              </c:numCache>
            </c:numRef>
          </c:val>
        </c:ser>
        <c:gapWidth val="108"/>
        <c:shape val="cylinder"/>
        <c:axId val="165547392"/>
        <c:axId val="165565568"/>
        <c:axId val="0"/>
      </c:bar3DChart>
      <c:catAx>
        <c:axId val="165547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565568"/>
        <c:crosses val="autoZero"/>
        <c:auto val="1"/>
        <c:lblAlgn val="ctr"/>
        <c:lblOffset val="100"/>
      </c:catAx>
      <c:valAx>
        <c:axId val="165565568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55473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353E-2"/>
                  <c:y val="2.1472392638037012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11133</c:v>
                </c:pt>
                <c:pt idx="1">
                  <c:v>13887</c:v>
                </c:pt>
                <c:pt idx="2">
                  <c:v>15233</c:v>
                </c:pt>
                <c:pt idx="3">
                  <c:v>16276</c:v>
                </c:pt>
              </c:numCache>
            </c:numRef>
          </c:val>
        </c:ser>
        <c:gapWidth val="108"/>
        <c:shape val="cylinder"/>
        <c:axId val="165713024"/>
        <c:axId val="165714560"/>
        <c:axId val="0"/>
      </c:bar3DChart>
      <c:catAx>
        <c:axId val="165713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714560"/>
        <c:crosses val="autoZero"/>
        <c:auto val="1"/>
        <c:lblAlgn val="ctr"/>
        <c:lblOffset val="100"/>
      </c:catAx>
      <c:valAx>
        <c:axId val="165714560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5713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3144960862193111E-2"/>
                  <c:y val="-2.083333333333335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081871345029378E-2"/>
                  <c:y val="2.1472392638037012E-2"/>
                </c:manualLayout>
              </c:layout>
              <c:showVal val="1"/>
            </c:dLbl>
            <c:dLbl>
              <c:idx val="3"/>
              <c:layout>
                <c:manualLayout>
                  <c:x val="1.4619883040935781E-2"/>
                  <c:y val="-1.53374233128835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202.38000000000008</c:v>
                </c:pt>
                <c:pt idx="1">
                  <c:v>2344</c:v>
                </c:pt>
                <c:pt idx="2">
                  <c:v>2499</c:v>
                </c:pt>
                <c:pt idx="3">
                  <c:v>2670</c:v>
                </c:pt>
              </c:numCache>
            </c:numRef>
          </c:val>
        </c:ser>
        <c:gapWidth val="108"/>
        <c:shape val="cylinder"/>
        <c:axId val="165792000"/>
        <c:axId val="165797888"/>
        <c:axId val="0"/>
      </c:bar3DChart>
      <c:catAx>
        <c:axId val="165792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797888"/>
        <c:crosses val="autoZero"/>
        <c:auto val="1"/>
        <c:lblAlgn val="ctr"/>
        <c:lblOffset val="100"/>
      </c:catAx>
      <c:valAx>
        <c:axId val="165797888"/>
        <c:scaling>
          <c:orientation val="minMax"/>
        </c:scaling>
        <c:axPos val="l"/>
        <c:majorGridlines/>
        <c:numFmt formatCode="_-* #,##0.00\ _₽_-;\-* #,##0.00\ _₽_-;_-* &quot;-&quot;??\ _₽_-;_-@_-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57920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4.xml.rels><?xml version="1.0" encoding="UTF-8" standalone="yes"?>
<Relationships xmlns="http://schemas.openxmlformats.org/package/2006/relationships"><Relationship Id="rId12" Type="http://schemas.microsoft.com/office/2007/relationships/hdphoto" Target="../media/hdphoto3.wdp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0.99975</cdr:x>
      <cdr:y>0.10316</cdr:y>
    </cdr:to>
    <cdr:sp macro="" textlink="">
      <cdr:nvSpPr>
        <cdr:cNvPr id="2" name="Rectangl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-2057400"/>
          <a:ext cx="8532266" cy="4087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2600" kern="0" dirty="0">
              <a:solidFill>
                <a:srgbClr val="000000"/>
              </a:solidFill>
              <a:latin typeface="+mn-lt"/>
              <a:cs typeface="Arial"/>
            </a:rPr>
            <a:t/>
          </a:r>
          <a:br>
            <a:rPr lang="ru-RU" sz="2600" kern="0" dirty="0">
              <a:solidFill>
                <a:srgbClr val="000000"/>
              </a:solidFill>
              <a:latin typeface="+mn-lt"/>
              <a:cs typeface="Arial"/>
            </a:rPr>
          </a:br>
          <a:r>
            <a:rPr lang="ru-RU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СТРУКТУРА НАЛОГОВЫХ И НЕНАЛОГОВЫХ </a:t>
          </a:r>
          <a:r>
            <a:rPr lang="ru-RU" sz="1800" b="1" kern="0" dirty="0" smtClean="0">
              <a:latin typeface="+mn-lt"/>
              <a:cs typeface="Times New Roman" pitchFamily="18" charset="0"/>
            </a:rPr>
            <a:t>ДОХОДОВ</a:t>
          </a:r>
          <a:r>
            <a:rPr lang="ru-RU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 БЮДЖЕТА КУРСКОГО МУНИЦИПАЛЬНОГО ОКРУГА СТАВРОПОЛЬСКОГО КРАЯ</a:t>
          </a:r>
          <a:endParaRPr lang="en-US" sz="1800" b="1" kern="0" dirty="0" smtClean="0">
            <a:solidFill>
              <a:srgbClr val="000000"/>
            </a:solidFill>
            <a:latin typeface="+mn-lt"/>
            <a:cs typeface="Times New Roman" pitchFamily="18" charset="0"/>
          </a:endParaRPr>
        </a:p>
        <a:p xmlns:a="http://schemas.openxmlformats.org/drawingml/2006/main">
          <a:pPr algn="ctr">
            <a:defRPr/>
          </a:pPr>
          <a:r>
            <a:rPr lang="ru-RU" sz="2200" b="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 </a:t>
          </a:r>
          <a:endParaRPr lang="ru-RU" sz="2200" b="0" kern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0.69388</cdr:x>
      <cdr:y>0.44681</cdr:y>
    </cdr:from>
    <cdr:to>
      <cdr:x>0.8582</cdr:x>
      <cdr:y>0.49944</cdr:y>
    </cdr:to>
    <cdr:sp macro="" textlink="">
      <cdr:nvSpPr>
        <cdr:cNvPr id="4" name="Соединительная линия уступом 3"/>
        <cdr:cNvSpPr/>
      </cdr:nvSpPr>
      <cdr:spPr>
        <a:xfrm xmlns:a="http://schemas.openxmlformats.org/drawingml/2006/main" flipV="1">
          <a:off x="5181600" y="1600200"/>
          <a:ext cx="1227076" cy="188490"/>
        </a:xfrm>
        <a:prstGeom xmlns:a="http://schemas.openxmlformats.org/drawingml/2006/main" prst="bentConnector3">
          <a:avLst>
            <a:gd name="adj1" fmla="val 26205"/>
          </a:avLst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0.11224</cdr:x>
      <cdr:y>0.38298</cdr:y>
    </cdr:from>
    <cdr:to>
      <cdr:x>0.23624</cdr:x>
      <cdr:y>0.46853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1371600"/>
          <a:ext cx="925983" cy="306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0.82759</cdr:x>
      <cdr:y>0.04728</cdr:y>
    </cdr:from>
    <cdr:to>
      <cdr:x>1</cdr:x>
      <cdr:y>0.11778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7315234" y="185767"/>
          <a:ext cx="15239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0.14444</cdr:y>
    </cdr:from>
    <cdr:to>
      <cdr:x>0.2</cdr:x>
      <cdr:y>0.29026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990600"/>
          <a:ext cx="1828800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+mn-lt"/>
              <a:cs typeface="Times New Roman" pitchFamily="18" charset="0"/>
            </a:rPr>
            <a:t>на 2022 год </a:t>
          </a:r>
        </a:p>
        <a:p xmlns:a="http://schemas.openxmlformats.org/drawingml/2006/main">
          <a:pPr algn="ctr"/>
          <a:r>
            <a:rPr lang="ru-RU" sz="1800" b="1" dirty="0" smtClean="0">
              <a:latin typeface="+mn-lt"/>
              <a:cs typeface="Times New Roman" pitchFamily="18" charset="0"/>
            </a:rPr>
            <a:t>2 182 774,29</a:t>
          </a:r>
          <a:endParaRPr lang="ru-RU" sz="18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1.09361E-7</cdr:x>
      <cdr:y>0.28889</cdr:y>
    </cdr:from>
    <cdr:to>
      <cdr:x>0.2</cdr:x>
      <cdr:y>0.43471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" y="1981200"/>
          <a:ext cx="1828800" cy="100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+mn-lt"/>
              <a:cs typeface="Times New Roman" pitchFamily="18" charset="0"/>
            </a:rPr>
            <a:t>на 2023 год </a:t>
          </a:r>
        </a:p>
        <a:p xmlns:a="http://schemas.openxmlformats.org/drawingml/2006/main">
          <a:pPr algn="ctr"/>
          <a:r>
            <a:rPr lang="ru-RU" sz="1800" b="1" dirty="0" smtClean="0">
              <a:latin typeface="+mn-lt"/>
              <a:cs typeface="Times New Roman" pitchFamily="18" charset="0"/>
            </a:rPr>
            <a:t>1 914 722,79</a:t>
          </a:r>
          <a:endParaRPr lang="ru-RU" sz="18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1.09361E-7</cdr:x>
      <cdr:y>0.43333</cdr:y>
    </cdr:from>
    <cdr:to>
      <cdr:x>0.21667</cdr:x>
      <cdr:y>0.57915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" y="2971800"/>
          <a:ext cx="1981200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+mn-lt"/>
              <a:cs typeface="Times New Roman" pitchFamily="18" charset="0"/>
            </a:rPr>
            <a:t>на 2024 год </a:t>
          </a:r>
        </a:p>
        <a:p xmlns:a="http://schemas.openxmlformats.org/drawingml/2006/main">
          <a:pPr algn="ctr"/>
          <a:r>
            <a:rPr lang="ru-RU" sz="1800" b="1" dirty="0" smtClean="0">
              <a:latin typeface="+mn-lt"/>
              <a:cs typeface="Times New Roman" pitchFamily="18" charset="0"/>
            </a:rPr>
            <a:t>1 941 587,25</a:t>
          </a:r>
          <a:endParaRPr lang="ru-RU" sz="18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0.83333</cdr:x>
      <cdr:y>0.14444</cdr:y>
    </cdr:from>
    <cdr:to>
      <cdr:x>0.95832</cdr:x>
      <cdr:y>0.1938</cdr:y>
    </cdr:to>
    <cdr:sp macro="" textlink="">
      <cdr:nvSpPr>
        <cdr:cNvPr id="6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00" y="990600"/>
          <a:ext cx="1142909" cy="338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600" i="1" dirty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руб.</a:t>
          </a:r>
          <a:endParaRPr lang="ru-RU" sz="1600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0.05833</cdr:x>
      <cdr:y>0.64444</cdr:y>
    </cdr:from>
    <cdr:to>
      <cdr:x>0.97032</cdr:x>
      <cdr:y>0.97778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3370" y="4419570"/>
          <a:ext cx="8339236" cy="2286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Развитие образования – 34,84%</a:t>
          </a:r>
        </a:p>
        <a:p xmlns:a="http://schemas.openxmlformats.org/drawingml/2006/main">
          <a:endParaRPr lang="ru-RU" sz="500" dirty="0" smtClean="0">
            <a:latin typeface="+mn-lt"/>
            <a:cs typeface="Times New Roman" pitchFamily="18" charset="0"/>
          </a:endParaRP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Социальная поддержка граждан –  31,20%</a:t>
          </a:r>
        </a:p>
        <a:p xmlns:a="http://schemas.openxmlformats.org/drawingml/2006/main">
          <a:endParaRPr lang="ru-RU" sz="500" dirty="0" smtClean="0">
            <a:latin typeface="+mn-lt"/>
            <a:cs typeface="Times New Roman" pitchFamily="18" charset="0"/>
          </a:endParaRP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Сохранение и развитие культуры – 6,04%</a:t>
          </a:r>
        </a:p>
        <a:p xmlns:a="http://schemas.openxmlformats.org/drawingml/2006/main">
          <a:endParaRPr lang="ru-RU" sz="500" dirty="0" smtClean="0">
            <a:latin typeface="+mn-lt"/>
            <a:cs typeface="Times New Roman" pitchFamily="18" charset="0"/>
          </a:endParaRPr>
        </a:p>
        <a:p xmlns:a="http://schemas.openxmlformats.org/drawingml/2006/main">
          <a:r>
            <a:rPr lang="ru-RU" sz="1200" dirty="0">
              <a:latin typeface="+mn-lt"/>
              <a:ea typeface="+mn-ea"/>
              <a:cs typeface="+mn-cs"/>
            </a:rPr>
            <a:t>Развитие коммунального хозяйства, транспортной системы </a:t>
          </a:r>
          <a:endParaRPr lang="ru-RU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200" dirty="0" smtClean="0">
              <a:latin typeface="+mn-lt"/>
              <a:ea typeface="+mn-ea"/>
              <a:cs typeface="+mn-cs"/>
            </a:rPr>
            <a:t>и </a:t>
          </a:r>
          <a:r>
            <a:rPr lang="ru-RU" sz="1200" dirty="0">
              <a:latin typeface="+mn-lt"/>
              <a:ea typeface="+mn-ea"/>
              <a:cs typeface="+mn-cs"/>
            </a:rPr>
            <a:t>обеспечение безопасности дорожного движения </a:t>
          </a:r>
          <a:r>
            <a:rPr lang="ru-RU" sz="1200" dirty="0" smtClean="0">
              <a:latin typeface="+mn-lt"/>
              <a:cs typeface="Times New Roman" pitchFamily="18" charset="0"/>
            </a:rPr>
            <a:t>в – 13,18%</a:t>
          </a:r>
        </a:p>
        <a:p xmlns:a="http://schemas.openxmlformats.org/drawingml/2006/main">
          <a:endParaRPr lang="ru-RU" sz="500" dirty="0" smtClean="0">
            <a:latin typeface="+mn-lt"/>
            <a:cs typeface="Times New Roman" pitchFamily="18" charset="0"/>
          </a:endParaRP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Управление финансами – 2,23% </a:t>
          </a:r>
        </a:p>
        <a:p xmlns:a="http://schemas.openxmlformats.org/drawingml/2006/main">
          <a:endParaRPr lang="ru-RU" sz="500" dirty="0" smtClean="0">
            <a:latin typeface="+mn-lt"/>
            <a:cs typeface="Times New Roman" pitchFamily="18" charset="0"/>
          </a:endParaRP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Межнациональные отношения и поддержка казачества – 1,42%</a:t>
          </a:r>
        </a:p>
        <a:p xmlns:a="http://schemas.openxmlformats.org/drawingml/2006/main">
          <a:r>
            <a:rPr lang="ru-RU" sz="1200" dirty="0">
              <a:latin typeface="+mn-lt"/>
              <a:ea typeface="+mn-ea"/>
              <a:cs typeface="+mn-cs"/>
            </a:rPr>
            <a:t>Обеспечение жильем отдельных категорий </a:t>
          </a:r>
          <a:r>
            <a:rPr lang="ru-RU" sz="1200" dirty="0" smtClean="0">
              <a:latin typeface="+mn-lt"/>
              <a:ea typeface="+mn-ea"/>
              <a:cs typeface="+mn-cs"/>
            </a:rPr>
            <a:t>граждан – 2,96%</a:t>
          </a:r>
          <a:endParaRPr lang="ru-RU" sz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 xmlns:a="http://schemas.openxmlformats.org/drawingml/2006/main">
          <a:endParaRPr lang="ru-RU" sz="500" dirty="0">
            <a:solidFill>
              <a:schemeClr val="tx1"/>
            </a:solidFill>
            <a:latin typeface="+mn-lt"/>
            <a:cs typeface="Times New Roman" pitchFamily="18" charset="0"/>
          </a:endParaRP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Прочие программы – </a:t>
          </a:r>
          <a:r>
            <a:rPr lang="ru-RU" sz="1200" dirty="0" smtClean="0">
              <a:solidFill>
                <a:schemeClr val="tx1"/>
              </a:solidFill>
              <a:cs typeface="Times New Roman" pitchFamily="18" charset="0"/>
            </a:rPr>
            <a:t>8,13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%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5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0.03333</cdr:x>
      <cdr:y>0.68889</cdr:y>
    </cdr:from>
    <cdr:to>
      <cdr:x>0.04895</cdr:x>
      <cdr:y>0.70971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04800" y="4724400"/>
          <a:ext cx="142829" cy="14278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0.03333</cdr:x>
      <cdr:y>0.86667</cdr:y>
    </cdr:from>
    <cdr:to>
      <cdr:x>0.04825</cdr:x>
      <cdr:y>0.8875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304800" y="5943600"/>
          <a:ext cx="136428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0.03333</cdr:x>
      <cdr:y>0.72222</cdr:y>
    </cdr:from>
    <cdr:to>
      <cdr:x>0.04825</cdr:x>
      <cdr:y>0.74305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04800" y="4953000"/>
          <a:ext cx="136428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99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0.03333</cdr:x>
      <cdr:y>0.76667</cdr:y>
    </cdr:from>
    <cdr:to>
      <cdr:x>0.04825</cdr:x>
      <cdr:y>0.78751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304800" y="5257800"/>
          <a:ext cx="136429" cy="142921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0.33333</cdr:x>
      <cdr:y>0.23333</cdr:y>
    </cdr:from>
    <cdr:to>
      <cdr:x>0.40755</cdr:x>
      <cdr:y>0.32753</cdr:y>
    </cdr:to>
    <cdr:pic>
      <cdr:nvPicPr>
        <cdr:cNvPr id="21" name="Picture 3" descr="D:\Users\krdoas\Pictures\учебник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biLevel thresh="50000"/>
          <a:extLst>
            <a:ext uri="{BEBA8EAE-BF5A-486C-A8C5-ECC9F3942E4B}">
              <a14:imgProps xmlns:lc="http://schemas.openxmlformats.org/drawingml/2006/lockedCanvas" xmlns:p="http://schemas.openxmlformats.org/presentationml/2006/main" xmlns:a14="http://schemas.microsoft.com/office/drawing/2010/main" xmlns="">
                <a14:imgLayer r:embed="rId12">
                  <a14:imgEffect>
                    <a14:brightnessContrast bright="-66000"/>
                  </a14:imgEffect>
                </a14:imgLayer>
              </a14:imgProps>
            </a:ext>
          </a:extLst>
        </a:blip>
        <a:srcRect xmlns:a="http://schemas.openxmlformats.org/drawingml/2006/main" r="62010" b="1003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48000" y="1600200"/>
          <a:ext cx="678668" cy="64602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0.53125</cdr:x>
      <cdr:y>0.70833</cdr:y>
    </cdr:from>
    <cdr:to>
      <cdr:x>0.97656</cdr:x>
      <cdr:y>0.9375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4857752" y="4857760"/>
          <a:ext cx="4071934" cy="157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0.03333</cdr:x>
      <cdr:y>0.83333</cdr:y>
    </cdr:from>
    <cdr:to>
      <cdr:x>0.04914</cdr:x>
      <cdr:y>0.85416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304800" y="5715000"/>
          <a:ext cx="144567" cy="142853"/>
        </a:xfrm>
        <a:prstGeom xmlns:a="http://schemas.openxmlformats.org/drawingml/2006/main" prst="rect">
          <a:avLst/>
        </a:prstGeom>
        <a:solidFill xmlns:a="http://schemas.openxmlformats.org/drawingml/2006/main">
          <a:srgbClr val="006699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0.03333</cdr:x>
      <cdr:y>0.9</cdr:y>
    </cdr:from>
    <cdr:to>
      <cdr:x>0.04914</cdr:x>
      <cdr:y>0.92083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304800" y="6172200"/>
          <a:ext cx="144566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0.03333</cdr:x>
      <cdr:y>0.93333</cdr:y>
    </cdr:from>
    <cdr:to>
      <cdr:x>0.04825</cdr:x>
      <cdr:y>0.95416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304800" y="6400800"/>
          <a:ext cx="136428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0.18773</cdr:x>
      <cdr:y>0.38942</cdr:y>
    </cdr:from>
    <cdr:to>
      <cdr:x>0.22325</cdr:x>
      <cdr:y>0.68139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177975" y="2251026"/>
          <a:ext cx="1314038" cy="317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n-lt"/>
              <a:cs typeface="Times New Roman" pitchFamily="18" charset="0"/>
            </a:rPr>
            <a:t>2 307 305,09</a:t>
          </a:r>
          <a:endParaRPr lang="ru-RU" sz="1600" b="1" dirty="0">
            <a:latin typeface="+mn-lt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99BB-8852-4B4A-8776-6E7E48B99DC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1F58-664D-484F-B1E3-1000CA541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9" Type="http://schemas.microsoft.com/office/2007/relationships/hdphoto" Target="../media/hdphoto8.wdp"/><Relationship Id="rId1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Совета Курского муниципального округа Ставропольского края «О бюджете Курского муниципального округа Ставропольского края на 2022 год и плановый период 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и 2024 годов»</a:t>
            </a:r>
          </a:p>
        </p:txBody>
      </p:sp>
      <p:pic>
        <p:nvPicPr>
          <p:cNvPr id="1027" name="Picture 3" descr="C:\Users\СУФД\Desktop\2453456\Flag_of_Kursky_rayon_(Stavropol_krai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1727" y="0"/>
            <a:ext cx="1212273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000" y="3352800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Начальник Финансового  управления 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Курского муниципального округа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Мишина Елена Владимировна</a:t>
            </a:r>
          </a:p>
        </p:txBody>
      </p:sp>
      <p:pic>
        <p:nvPicPr>
          <p:cNvPr id="37890" name="Picture 2" descr="https://thumbs.dreamstime.com/b/%D1%81%D0%BE%D0%B5-%D0%B8%D0%BD%D0%B8%D1%82%D0%B5-%D0%BA-%D0%BD%D0%B0%D1%88%D0%B5%D0%B9-%D0%BA%D0%BE%D0%BC%D0%B0%D0%BD-%D0%B5-%D0%BA%D0%BE%D0%BD%D1%86%D0%B5%D0%BF%D1%86%D0%B8%D1%8F-%D1%81%D1%8B%D0%B3%D1%80%D0%B0%D0%BD%D0%BD%D0%BE%D1%81%D1%82%D0%B8-84390074.jpg"/>
          <p:cNvPicPr>
            <a:picLocks noChangeAspect="1" noChangeArrowheads="1"/>
          </p:cNvPicPr>
          <p:nvPr/>
        </p:nvPicPr>
        <p:blipFill>
          <a:blip r:embed="rId3"/>
          <a:srcRect t="12121"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ГОСУДАРСТВЕННАЯ ПОШЛИНА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609600"/>
          <a:ext cx="8610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9000" y="7620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219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+ 806,00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371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+ 613,00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990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+ 1 007,00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2514600" y="1143000"/>
            <a:ext cx="2819400" cy="533400"/>
          </a:xfrm>
          <a:prstGeom prst="bentArrow">
            <a:avLst>
              <a:gd name="adj1" fmla="val 3985"/>
              <a:gd name="adj2" fmla="val 7218"/>
              <a:gd name="adj3" fmla="val 20048"/>
              <a:gd name="adj4" fmla="val 38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2514600" y="914400"/>
            <a:ext cx="4419600" cy="762000"/>
          </a:xfrm>
          <a:prstGeom prst="bentArrow">
            <a:avLst>
              <a:gd name="adj1" fmla="val 3283"/>
              <a:gd name="adj2" fmla="val 6529"/>
              <a:gd name="adj3" fmla="val 1189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2514600" y="1371600"/>
            <a:ext cx="990600" cy="304800"/>
          </a:xfrm>
          <a:prstGeom prst="bentArrow">
            <a:avLst>
              <a:gd name="adj1" fmla="val 3985"/>
              <a:gd name="adj2" fmla="val 7218"/>
              <a:gd name="adj3" fmla="val 20048"/>
              <a:gd name="adj4" fmla="val 38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600" kern="0" dirty="0">
                <a:solidFill>
                  <a:srgbClr val="000000"/>
                </a:solidFill>
                <a:latin typeface="+mn-lt"/>
                <a:cs typeface="Arial"/>
              </a:rPr>
              <a:t/>
            </a:r>
            <a:br>
              <a:rPr lang="ru-RU" sz="2600" kern="0" dirty="0">
                <a:solidFill>
                  <a:srgbClr val="000000"/>
                </a:solidFill>
                <a:latin typeface="+mn-lt"/>
                <a:cs typeface="Arial"/>
              </a:rPr>
            </a:br>
            <a:r>
              <a:rPr lang="ru-RU" sz="2000" kern="0" dirty="0" smtClean="0">
                <a:solidFill>
                  <a:srgbClr val="009900"/>
                </a:solidFill>
                <a:cs typeface="Arial"/>
              </a:rPr>
              <a:t>НЕН</a:t>
            </a:r>
            <a:r>
              <a:rPr lang="ru-RU" sz="2000" kern="0" dirty="0" smtClean="0">
                <a:solidFill>
                  <a:srgbClr val="009900"/>
                </a:solidFill>
                <a:latin typeface="+mn-lt"/>
                <a:cs typeface="Arial"/>
              </a:rPr>
              <a:t>АЛОГОВЫЕ ДОХОДЫ</a:t>
            </a: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ДОХОДЫ, ПОЛУЧАЕМЫЕ В ВИДЕ АРЕНДНОЙ ПЛАТЫ ЗА ЗЕМЕЛЬНЫЕ УЧАСТКИ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838200"/>
          <a:ext cx="8610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1143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+491,00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8" name="Стрелка углом 7"/>
          <p:cNvSpPr/>
          <p:nvPr/>
        </p:nvSpPr>
        <p:spPr>
          <a:xfrm>
            <a:off x="2667000" y="1066800"/>
            <a:ext cx="990600" cy="533400"/>
          </a:xfrm>
          <a:prstGeom prst="bentArrow">
            <a:avLst>
              <a:gd name="adj1" fmla="val 6686"/>
              <a:gd name="adj2" fmla="val 1191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7620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29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129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04800" y="327660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ДОХОДЫ, ПОЛУЧАЕМЫЕ В ВИДЕ АРЕНДНОЙ ПЛАТЫ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52400" y="3733800"/>
          <a:ext cx="8610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трелка углом 16"/>
          <p:cNvSpPr/>
          <p:nvPr/>
        </p:nvSpPr>
        <p:spPr>
          <a:xfrm>
            <a:off x="2438400" y="4191000"/>
            <a:ext cx="990600" cy="1143000"/>
          </a:xfrm>
          <a:prstGeom prst="bentArrow">
            <a:avLst>
              <a:gd name="adj1" fmla="val 2393"/>
              <a:gd name="adj2" fmla="val 7626"/>
              <a:gd name="adj3" fmla="val 1856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4343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+475,00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36576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ДОХОДЫ, ОТ СДАЧИ В АРЕНДУ ИМУЩЕСТВА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533400"/>
          <a:ext cx="8610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914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+80,46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8" name="Стрелка углом 7"/>
          <p:cNvSpPr/>
          <p:nvPr/>
        </p:nvSpPr>
        <p:spPr>
          <a:xfrm>
            <a:off x="2590800" y="838200"/>
            <a:ext cx="1143000" cy="533400"/>
          </a:xfrm>
          <a:prstGeom prst="bentArrow">
            <a:avLst>
              <a:gd name="adj1" fmla="val 6686"/>
              <a:gd name="adj2" fmla="val 1191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57200"/>
            <a:ext cx="1287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129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129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04800" y="327660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ДОХОДЫ, ОТ СДАЧИ В АРЕНДУ ИМУЩЕСТВА, СОСТАВЛЯЮЩИЕ КАЗНУ</a:t>
            </a:r>
            <a:endParaRPr lang="en-US" sz="1800" b="1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28600" y="3733800"/>
          <a:ext cx="8610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7338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0" y="36576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1"/>
            <a:ext cx="85322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ПЛАТЕЖИ ОТ МУНИЦИПАЛЬНЫХ УНИТАРНЫХ ПРЕДПРИЯТИЙ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838200"/>
          <a:ext cx="8610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1752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-70,00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7620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220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220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04800" y="327660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ДОХОДЫ, ОТ РЕАЛИЗАЦИИ ИНОГО ИМУЩЕСТВА НАХОДЯЩЕГОСЯ В МУНИЦИПАЛЬНОЙ СОБСТВЕННОСТИ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52400" y="3733800"/>
          <a:ext cx="8610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36576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124200" y="16002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480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1"/>
            <a:ext cx="85322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ДОХОДЫ ОТ ПРОДАЖИ ЗЕМЕЛЬНЫХ УЧАСТКОВ, ГОСУДАРСТВЕННАЯ СОБСТВЕННОСТЬ НА КОТОРЫЕ НЕ РАЗГРАНИЧЕНА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838200"/>
          <a:ext cx="8610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39000" y="7620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137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137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04800" y="3429000"/>
            <a:ext cx="8532266" cy="55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ПОСТУПЛЕНИЕ ДОХОДОВ ОТ ПЛАТЫ ЗА УВЕЛИЧЕНИЕ ПЛОЩАДИ ЗЕМЕЛЬНЫХ УЧАСТКОВ, НАХОДЯЩИХСЯ В ЧАСТНОЙ СОБСТВЕННОСТИ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52400" y="3810000"/>
          <a:ext cx="8610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0" y="4267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36576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4267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137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4267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1"/>
            <a:ext cx="85322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" y="533400"/>
          <a:ext cx="8763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1295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- 23,10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7620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04800" y="327660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ДОХОДЫ, ОТ ОКАЗАНИЯ ПЛАТНЫХ УСЛУГ (РАБОТ)</a:t>
            </a: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 И КОМПЕНСАЦИИ ЗАТРАТ ГОСУДАРСТВА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52400" y="3733800"/>
          <a:ext cx="8610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2440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36576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124200" y="12192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124200" y="41910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971800" y="4267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- 4 124,00</a:t>
            </a:r>
            <a:endParaRPr lang="ru-RU" sz="1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1"/>
            <a:ext cx="85322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ШТРАФЫ, САНКЦИИ, ВОЗМЕЩЕНИЕ УЩЕРБА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" y="381000"/>
          <a:ext cx="8763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7000" y="1066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+319,66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3048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106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106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3" name="Стрелка углом 22"/>
          <p:cNvSpPr/>
          <p:nvPr/>
        </p:nvSpPr>
        <p:spPr>
          <a:xfrm>
            <a:off x="2514600" y="609600"/>
            <a:ext cx="1143000" cy="914400"/>
          </a:xfrm>
          <a:prstGeom prst="bentArrow">
            <a:avLst>
              <a:gd name="adj1" fmla="val 6686"/>
              <a:gd name="adj2" fmla="val 1191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81000" y="3276600"/>
            <a:ext cx="85322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ИНИЦИАТИВНЫЕ ПЛАТЕЖИ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52400" y="3626346"/>
            <a:ext cx="8839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В целях реализации инициативных проектов прогнозируются доходы в сумме 1 877,75 тыс. рублей, в том числе по проектам: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Устройство ограждения парка поселка Балтийский Курского муниципального округа Ставропольского края  -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300,00 тыс. рублей;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Устройство детской игровой площадки по ул. Школьной в х.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Бугулов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Курского муниципального округа Ставропольского края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180,50 тыс. рублей;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Устройство детской игровой площадки по ул. Степной в х. Графский Курского муниципального округа Ставропольского края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 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217,00 тыс. рублей;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Обустройство крытой сцены и зрительских мест в парковой зоне села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Ростовановское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Курского муниципального округа Ставропольского края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452,15 тыс. рублей;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Устройство детской площадки в парковой зоне пос. Рощино Курского муниципального округа Ставропольского края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- 402,10 тыс. рублей;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Устройство детской игровой площадки по ул. Тихой в с. Серноводском Курского муниципального округа Ставропольского края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- 326,00 тыс. рублей.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762000" y="2514600"/>
          <a:ext cx="7467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553200" y="2438400"/>
            <a:ext cx="24384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СТРУКТУРА БЕЗВОЗМЕЗДНЫХ ПОСТУПЛЕНИЙ НА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2022 год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5688449"/>
            <a:ext cx="8686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cs typeface="Times New Roman" pitchFamily="18" charset="0"/>
              </a:rPr>
              <a:t>В составе иных межбюджетных трансфертов учтены следующие средства на: </a:t>
            </a:r>
          </a:p>
          <a:p>
            <a:pPr algn="just"/>
            <a:endParaRPr lang="ru-RU" sz="1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cs typeface="Times New Roman" pitchFamily="18" charset="0"/>
              </a:rPr>
              <a:t> содержание депутатов Государственной Думы и членов Совета Федерации и их помощников  - 1 078,12 тыс. рублей;</a:t>
            </a:r>
          </a:p>
          <a:p>
            <a:endParaRPr lang="ru-RU" sz="1400" dirty="0" smtClean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0" y="457200"/>
            <a:ext cx="1714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248400" y="3810000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828800" y="2667000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714876" y="357166"/>
            <a:ext cx="2071702" cy="500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334000" y="2362200"/>
            <a:ext cx="1262058" cy="5810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МБТ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>
            <a:off x="1828800" y="2971800"/>
            <a:ext cx="1600200" cy="228600"/>
          </a:xfrm>
          <a:prstGeom prst="bentConnector3">
            <a:avLst>
              <a:gd name="adj1" fmla="val 6993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flipV="1">
            <a:off x="4495800" y="2667000"/>
            <a:ext cx="1676400" cy="1412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>
            <a:off x="1600200" y="4191000"/>
            <a:ext cx="1371600" cy="228600"/>
          </a:xfrm>
          <a:prstGeom prst="bentConnector3">
            <a:avLst>
              <a:gd name="adj1" fmla="val 6627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762000" y="838200"/>
            <a:ext cx="1676400" cy="91440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10000" y="838200"/>
            <a:ext cx="1676400" cy="91440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1000" y="1752600"/>
            <a:ext cx="2428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1 729 856,42</a:t>
            </a:r>
            <a:endParaRPr lang="ru-RU" sz="1600" dirty="0" smtClean="0"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1752600"/>
            <a:ext cx="2428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1 960 706,57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38400" y="99060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+ 230 850,15</a:t>
            </a:r>
            <a:endParaRPr lang="ru-RU" sz="1600" dirty="0" smtClean="0">
              <a:cs typeface="Times New Roman" pitchFamily="18" charset="0"/>
            </a:endParaRPr>
          </a:p>
          <a:p>
            <a:pPr algn="ctr"/>
            <a:r>
              <a:rPr lang="ru-RU" sz="1600" dirty="0" smtClean="0">
                <a:cs typeface="Times New Roman" pitchFamily="18" charset="0"/>
              </a:rPr>
              <a:t>  </a:t>
            </a:r>
            <a:r>
              <a:rPr lang="ru-RU" sz="1600" b="1" dirty="0" smtClean="0">
                <a:cs typeface="Times New Roman" pitchFamily="18" charset="0"/>
              </a:rPr>
              <a:t>или 13,4%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83820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10000" y="83820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5943600" y="914400"/>
            <a:ext cx="457200" cy="838200"/>
          </a:xfrm>
          <a:prstGeom prst="downArrow">
            <a:avLst>
              <a:gd name="adj1" fmla="val 47316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04800" y="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БЕЗВОЗМЕЗДНЫЕ ПОСТУПЛЕНИЯ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034" y="4357694"/>
            <a:ext cx="688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Увеличение планового объема расходов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1488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471488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67744" y="5072074"/>
            <a:ext cx="4608512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571501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2 057 827,00</a:t>
            </a:r>
          </a:p>
          <a:p>
            <a:pPr algn="ctr"/>
            <a:r>
              <a:rPr lang="ru-RU" sz="2800" dirty="0" smtClean="0">
                <a:cs typeface="Times New Roman" pitchFamily="18" charset="0"/>
              </a:rPr>
              <a:t>тыс. руб.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5715016"/>
            <a:ext cx="2547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2 307 305,09</a:t>
            </a:r>
          </a:p>
          <a:p>
            <a:pPr algn="ctr"/>
            <a:r>
              <a:rPr lang="ru-RU" sz="2800" dirty="0" smtClean="0">
                <a:cs typeface="Times New Roman" pitchFamily="18" charset="0"/>
              </a:rPr>
              <a:t>тыс. руб.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95600" y="5486400"/>
            <a:ext cx="34497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+ 249 478,09</a:t>
            </a:r>
            <a:endParaRPr lang="ru-RU" sz="3600" b="1" cap="none" spc="0" dirty="0" smtClean="0">
              <a:ln w="127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36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тыс. руб.</a:t>
            </a:r>
            <a:endParaRPr lang="ru-RU" sz="36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04800" y="457200"/>
            <a:ext cx="86868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РАСХОДЫ МЕСТНОГО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БЮДЖЕТА НА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2022  год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838200"/>
          <a:ext cx="88392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0"/>
            <a:ext cx="883920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458112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8600" y="0"/>
            <a:ext cx="8686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	При формировании объема бюджетных ассигнований на 2022 год  учтены следующие общие для всех главных распорядителей средств местного бюджета подходы. </a:t>
            </a:r>
          </a:p>
          <a:p>
            <a:pPr lvl="0" algn="just"/>
            <a:r>
              <a:rPr lang="ru-RU" sz="1600" dirty="0" smtClean="0"/>
              <a:t>	 За базу для формирования расчетных показателей расходов местного бюджета принимается фактический объем расходов, определенный на основании данных реестра расходных обязательств Курского муниципального округа Ставропольского края за 2021 год, с учетом изменений расчетных показателей на основании решений, принятых краевой межведомственной бюджетной комиссией. </a:t>
            </a:r>
          </a:p>
          <a:p>
            <a:pPr algn="just"/>
            <a:r>
              <a:rPr lang="ru-RU" sz="1600" dirty="0" smtClean="0"/>
              <a:t>	Объемы средств, на которые изменяются расчетные показатели (в условиях 2021 года) в связи с введением новой (расширением действующей) сети муниципальных учреждений социальной сферы, принятые по результатам сверки исходных данных- это:</a:t>
            </a:r>
          </a:p>
          <a:p>
            <a:pPr algn="just"/>
            <a:r>
              <a:rPr lang="ru-RU" sz="1600" dirty="0" smtClean="0"/>
              <a:t>	расходы на содержание новой сети муниципальных учреждений социальной сферы: </a:t>
            </a:r>
          </a:p>
          <a:p>
            <a:pPr algn="just"/>
            <a:r>
              <a:rPr lang="ru-RU" sz="1600" dirty="0" smtClean="0"/>
              <a:t> открытие и содержание  дошкольного образовательного учреждения на 160 мест в </a:t>
            </a:r>
            <a:r>
              <a:rPr lang="ru-RU" sz="1600" dirty="0" err="1" smtClean="0"/>
              <a:t>с.Ростовановском</a:t>
            </a:r>
            <a:r>
              <a:rPr lang="ru-RU" sz="1600" dirty="0" smtClean="0"/>
              <a:t>, Курского района в объеме 11 471,58 тыс. рублей.</a:t>
            </a:r>
          </a:p>
          <a:p>
            <a:pPr algn="just"/>
            <a:r>
              <a:rPr lang="ru-RU" sz="1600" dirty="0" smtClean="0"/>
              <a:t>	и </a:t>
            </a:r>
            <a:r>
              <a:rPr lang="ru-RU" sz="1600" dirty="0" err="1" smtClean="0"/>
              <a:t>досчет</a:t>
            </a:r>
            <a:r>
              <a:rPr lang="ru-RU" sz="1600" dirty="0" smtClean="0"/>
              <a:t> до годовой потребности расходов на содержание муниципальных учреждений, по которым по результатам сверки исходных данных расходы на содержание предусмотрены в 2021 году не с начала года:</a:t>
            </a:r>
            <a:endParaRPr lang="ru-RU" sz="1600" b="1" dirty="0" smtClean="0"/>
          </a:p>
          <a:p>
            <a:pPr algn="just"/>
            <a:r>
              <a:rPr lang="ru-RU" sz="1600" dirty="0" smtClean="0"/>
              <a:t>	содержание </a:t>
            </a:r>
            <a:r>
              <a:rPr lang="ru-RU" sz="1600" dirty="0" err="1" smtClean="0"/>
              <a:t>Галюгаевского</a:t>
            </a:r>
            <a:r>
              <a:rPr lang="ru-RU" sz="1600" dirty="0" smtClean="0"/>
              <a:t> филиала муниципального бюджетного учреждения дополнительного образования «Курская детская художественная школа»  и создание 100 дополнительных (компенсационных) мест для детей в возрасте от 1,5 до 3 лет путем капитального ремонта при реализации мероприятий в рамках национального проекта «Демография» в следующих муниципальных казенных дошкольных образовательных учреждениях:</a:t>
            </a:r>
          </a:p>
          <a:p>
            <a:pPr algn="just"/>
            <a:r>
              <a:rPr lang="ru-RU" sz="1600" dirty="0" smtClean="0"/>
              <a:t>	«Детский сад № 4 «Золотой ключик» (п. Мирный); </a:t>
            </a:r>
          </a:p>
          <a:p>
            <a:pPr algn="just"/>
            <a:r>
              <a:rPr lang="ru-RU" sz="1600" dirty="0" smtClean="0"/>
              <a:t>	«Детский сад № 11 «Сказка» (ст. Курская);</a:t>
            </a:r>
          </a:p>
          <a:p>
            <a:pPr algn="just"/>
            <a:r>
              <a:rPr lang="ru-RU" sz="1600" dirty="0" smtClean="0"/>
              <a:t>	«Детский сад № 17 «Колосок» (ст. </a:t>
            </a:r>
            <a:r>
              <a:rPr lang="ru-RU" sz="1600" dirty="0" err="1" smtClean="0"/>
              <a:t>Стодеревская</a:t>
            </a:r>
            <a:r>
              <a:rPr lang="ru-RU" sz="1600" dirty="0" smtClean="0"/>
              <a:t>);</a:t>
            </a:r>
          </a:p>
          <a:p>
            <a:pPr algn="just"/>
            <a:r>
              <a:rPr lang="ru-RU" sz="1600" dirty="0" smtClean="0"/>
              <a:t>	«Детский сад № 19 «Колосок» (с. Русское);</a:t>
            </a:r>
          </a:p>
          <a:p>
            <a:pPr algn="just"/>
            <a:r>
              <a:rPr lang="ru-RU" sz="1600" dirty="0" smtClean="0"/>
              <a:t>     	 «Детский сад № 21 «</a:t>
            </a:r>
            <a:r>
              <a:rPr lang="ru-RU" sz="1600" dirty="0" err="1" smtClean="0"/>
              <a:t>Семицветик</a:t>
            </a:r>
            <a:r>
              <a:rPr lang="ru-RU" sz="1600" dirty="0" smtClean="0"/>
              <a:t>» (с. </a:t>
            </a:r>
            <a:r>
              <a:rPr lang="ru-RU" sz="1600" dirty="0" err="1" smtClean="0"/>
              <a:t>Эдиссия</a:t>
            </a:r>
            <a:r>
              <a:rPr lang="ru-RU" sz="1600" dirty="0" smtClean="0"/>
              <a:t>).</a:t>
            </a:r>
          </a:p>
        </p:txBody>
      </p:sp>
      <p:pic>
        <p:nvPicPr>
          <p:cNvPr id="12290" name="Picture 2" descr="https://i.pinimg.com/originals/2e/e0/a5/2ee0a59f78aacc0ac0a2be71dcd8af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229988"/>
            <a:ext cx="2794365" cy="162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5638800" y="304800"/>
            <a:ext cx="3076604" cy="6553200"/>
          </a:xfrm>
          <a:prstGeom prst="triangle">
            <a:avLst>
              <a:gd name="adj" fmla="val 49729"/>
            </a:avLst>
          </a:prstGeom>
          <a:solidFill>
            <a:srgbClr val="FFCC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304800" y="4495800"/>
            <a:ext cx="6264000" cy="716164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   Прогноз социально-экономического развития Курского муниципального округа Ставропольского края на 2022 год и на период до 2023-2024 годы, утвержденным постановлением администрации Курского муниципального округа Ставропольского края от 29 сентября 2021 года № 1305</a:t>
            </a:r>
            <a:endParaRPr lang="ru-RU" sz="1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990600" y="1295400"/>
            <a:ext cx="6264000" cy="806724"/>
          </a:xfrm>
          <a:prstGeom prst="roundRect">
            <a:avLst>
              <a:gd name="adj" fmla="val 46369"/>
            </a:avLst>
          </a:prstGeom>
          <a:solidFill>
            <a:srgbClr val="FFCC99">
              <a:alpha val="8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  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Положение о бюджетном процессе в Курском муниципальном округе Ставропольского края, утвержденный решением Совета Курского муниципального округа Ставропольского края от 22 октября 2020 г. № 19</a:t>
            </a: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1066800" y="685800"/>
            <a:ext cx="6264000" cy="609600"/>
          </a:xfrm>
          <a:prstGeom prst="roundRect">
            <a:avLst>
              <a:gd name="adj" fmla="val 50000"/>
            </a:avLst>
          </a:prstGeom>
          <a:solidFill>
            <a:srgbClr val="FF5050">
              <a:alpha val="68627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ctr">
              <a:lnSpc>
                <a:spcPts val="1700"/>
              </a:lnSpc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Бюджетный кодекс Российской Федерации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685800" y="2971800"/>
            <a:ext cx="6264000" cy="720000"/>
          </a:xfrm>
          <a:prstGeom prst="roundRect">
            <a:avLst>
              <a:gd name="adj" fmla="val 44065"/>
            </a:avLst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000"/>
              </a:lnSpc>
            </a:pPr>
            <a:endParaRPr lang="ru-RU" sz="12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ysClr val="windowText" lastClr="000000"/>
                </a:solidFill>
                <a:cs typeface="Times New Roman" pitchFamily="18" charset="0"/>
              </a:rPr>
              <a:t>   Основные направления бюджетной и налоговой политики Курского муниципального округа Ставропольского края на 2022 год и плановый период 2023 и 2024 годов, утвержденные распоряжением администрации Курского муниципального округа   от 29 сентября  2021 г. № 408-р</a:t>
            </a:r>
          </a:p>
          <a:p>
            <a:pPr>
              <a:lnSpc>
                <a:spcPts val="1000"/>
              </a:lnSpc>
            </a:pP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33400" y="3733800"/>
            <a:ext cx="6264000" cy="736940"/>
          </a:xfrm>
          <a:prstGeom prst="roundRect">
            <a:avLst>
              <a:gd name="adj" fmla="val 44065"/>
            </a:avLst>
          </a:prstGeom>
          <a:solidFill>
            <a:srgbClr val="99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ysClr val="windowText" lastClr="000000"/>
                </a:solidFill>
                <a:cs typeface="Times New Roman" pitchFamily="18" charset="0"/>
              </a:rPr>
              <a:t>   Основные направления долговой политики  Курского муниципального округа Ставропольского края на 2022 год и плановый период 2023 и 2024 годов,  утвержденные распоряжением администрации Курского муниципального округа  от 30 сентября  2021 г. № 413-р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838200" y="2133600"/>
            <a:ext cx="6264000" cy="806724"/>
          </a:xfrm>
          <a:prstGeom prst="roundRect">
            <a:avLst>
              <a:gd name="adj" fmla="val 46369"/>
            </a:avLst>
          </a:prstGeom>
          <a:solidFill>
            <a:srgbClr val="6699FF">
              <a:alpha val="8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План мероприятий по подготовке и составлению проекта бюджета Курского муниципального округа Ставропольского края на 2022 год и плановый период 2023 и  2024 годов, утвержденный распоряжением администрации Курского муниципального округа Ставропольского края от 30 декабря 2020 г. № 21-р</a:t>
            </a:r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152400" y="5181600"/>
            <a:ext cx="6264000" cy="71616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   Прогноз социально-экономического развития Курского муниципального округа Ставропольского края на долгосрочный период до 2035 года, утвержденным постановлением администрации Курского муниципального района Ставропольского края от 11 ноября 2020 года № 671</a:t>
            </a:r>
            <a:endParaRPr lang="ru-RU" sz="1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152400"/>
            <a:ext cx="8610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	</a:t>
            </a:r>
            <a:r>
              <a:rPr lang="ru-RU" sz="1600" dirty="0" smtClean="0"/>
              <a:t> Уменьшаются расчетные показатели расходов местного бюджета на</a:t>
            </a:r>
            <a:r>
              <a:rPr lang="en-US" sz="1600" dirty="0" smtClean="0"/>
              <a:t> </a:t>
            </a:r>
            <a:r>
              <a:rPr lang="ru-RU" sz="1600" dirty="0" smtClean="0"/>
              <a:t>2022 год и плановый период 2023 и 2024 годов в связи с передачей из бюджета Курского муниципального округа Ставропольского края в бюджет Ставропольского края расходов на осуществление вопросов по организации и обеспечению отдыха и оздоровления детей. Объем средств, на которые изменяются расчетные показатели составляет 3 596,70 тыс. рублей.</a:t>
            </a:r>
          </a:p>
          <a:p>
            <a:pPr algn="just"/>
            <a:r>
              <a:rPr lang="ru-RU" sz="1600" dirty="0" smtClean="0"/>
              <a:t>	Расходы на повышение заработной платы работникам муниципальных учреждений культуры, педагогическим работникам муниципальных организаций дополнительного образования детей (в сфере образования, культуры, физической культуры и спорта), подпадающих под действие Указов Президента Российской Федерации 2012 года  формируются исходя из значения среднемесячного дохода от трудовой деятельности в 2022</a:t>
            </a:r>
            <a:r>
              <a:rPr lang="en-US" sz="1600" dirty="0" smtClean="0"/>
              <a:t> </a:t>
            </a:r>
            <a:r>
              <a:rPr lang="ru-RU" sz="1600" dirty="0" smtClean="0"/>
              <a:t>году – 26</a:t>
            </a:r>
            <a:r>
              <a:rPr lang="en-US" sz="1600" dirty="0" smtClean="0"/>
              <a:t> </a:t>
            </a:r>
            <a:r>
              <a:rPr lang="ru-RU" sz="1600" dirty="0" smtClean="0"/>
              <a:t>250,60 рубля, в 2023-2024 годах – 28</a:t>
            </a:r>
            <a:r>
              <a:rPr lang="en-US" sz="1600" dirty="0" smtClean="0"/>
              <a:t> </a:t>
            </a:r>
            <a:r>
              <a:rPr lang="ru-RU" sz="1600" dirty="0" smtClean="0"/>
              <a:t>758,02 рубля.</a:t>
            </a:r>
            <a:endParaRPr lang="ru-RU" sz="1600" b="1" dirty="0" smtClean="0"/>
          </a:p>
          <a:p>
            <a:pPr algn="just"/>
            <a:r>
              <a:rPr lang="ru-RU" sz="1600" dirty="0" smtClean="0"/>
              <a:t>	Средства на оплату труда  категорий работников бюджетной сферы, которые не подпадают под действие Указов Президента РФ, рассчитываются с учетом индексации с 01 октября 2021 года на 3,6 процента.</a:t>
            </a:r>
            <a:endParaRPr lang="ru-RU" sz="1600" b="1" dirty="0" smtClean="0"/>
          </a:p>
          <a:p>
            <a:pPr algn="just"/>
            <a:r>
              <a:rPr lang="ru-RU" sz="1600" dirty="0" smtClean="0"/>
              <a:t>	Расходы на выплату заработной платы работникам </a:t>
            </a:r>
            <a:endParaRPr lang="ru-RU" sz="1600" dirty="0" smtClean="0"/>
          </a:p>
          <a:p>
            <a:pPr algn="just"/>
            <a:r>
              <a:rPr lang="ru-RU" sz="1600" dirty="0" smtClean="0"/>
              <a:t>организаций</a:t>
            </a:r>
            <a:r>
              <a:rPr lang="ru-RU" sz="1600" dirty="0" smtClean="0"/>
              <a:t>, </a:t>
            </a:r>
            <a:r>
              <a:rPr lang="ru-RU" sz="1600" dirty="0" smtClean="0"/>
              <a:t>финансируемых </a:t>
            </a:r>
            <a:r>
              <a:rPr lang="ru-RU" sz="1600" dirty="0" smtClean="0"/>
              <a:t>из местных бюджетов, </a:t>
            </a:r>
            <a:r>
              <a:rPr lang="ru-RU" sz="1600" dirty="0" smtClean="0"/>
              <a:t>предусматриваются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в расчетных </a:t>
            </a:r>
            <a:r>
              <a:rPr lang="ru-RU" sz="1600" dirty="0" smtClean="0"/>
              <a:t>показателях </a:t>
            </a:r>
            <a:r>
              <a:rPr lang="ru-RU" sz="1600" dirty="0" smtClean="0"/>
              <a:t>исходя из обеспечения минимального размера </a:t>
            </a:r>
            <a:endParaRPr lang="ru-RU" sz="1600" dirty="0" smtClean="0"/>
          </a:p>
          <a:p>
            <a:pPr algn="just"/>
            <a:r>
              <a:rPr lang="ru-RU" sz="1600" dirty="0" smtClean="0"/>
              <a:t>оплаты труда </a:t>
            </a:r>
            <a:r>
              <a:rPr lang="ru-RU" sz="1600" dirty="0" smtClean="0"/>
              <a:t>13</a:t>
            </a:r>
            <a:r>
              <a:rPr lang="en-US" sz="1600" dirty="0" smtClean="0"/>
              <a:t> </a:t>
            </a:r>
            <a:r>
              <a:rPr lang="ru-RU" sz="1600" dirty="0" smtClean="0"/>
              <a:t>617,00</a:t>
            </a:r>
            <a:r>
              <a:rPr lang="en-US" sz="1600" dirty="0" smtClean="0"/>
              <a:t> </a:t>
            </a:r>
            <a:r>
              <a:rPr lang="ru-RU" sz="1600" dirty="0" smtClean="0"/>
              <a:t>рублей в месяц. </a:t>
            </a:r>
            <a:endParaRPr lang="ru-RU" sz="1600" b="1" dirty="0" smtClean="0"/>
          </a:p>
          <a:p>
            <a:pPr algn="just"/>
            <a:r>
              <a:rPr lang="ru-RU" sz="1600" dirty="0" smtClean="0"/>
              <a:t>	При определении размера фонда оплаты труда на 2022 год </a:t>
            </a:r>
          </a:p>
          <a:p>
            <a:pPr algn="just"/>
            <a:r>
              <a:rPr lang="ru-RU" sz="1600" dirty="0" smtClean="0"/>
              <a:t>и плановый период 2023 и 2024 годов тарифы страховых взносов на </a:t>
            </a:r>
          </a:p>
          <a:p>
            <a:pPr algn="just"/>
            <a:r>
              <a:rPr lang="ru-RU" sz="1600" dirty="0" smtClean="0"/>
              <a:t>заработную плату сохраняются на уровне 30,2 процента.</a:t>
            </a:r>
            <a:endParaRPr lang="ru-RU" sz="1600" b="1" dirty="0" smtClean="0"/>
          </a:p>
          <a:p>
            <a:pPr algn="just"/>
            <a:r>
              <a:rPr lang="ru-RU" sz="1600" dirty="0" smtClean="0"/>
              <a:t>	Расходы на оплату коммунальных услуг на 2022 год формируются с учетом прогнозируемого роста тарифов на 2,6 процента, на 2023 и 2024 годы – в условиях 2022 года. </a:t>
            </a:r>
          </a:p>
          <a:p>
            <a:pPr algn="just"/>
            <a:r>
              <a:rPr lang="ru-RU" sz="1600" dirty="0" smtClean="0"/>
              <a:t>	Объем планируемых расходов за счет субсидий, субвенций и иных межбюджетных трансфертов, имеющих целевое назначение, от других бюджетов бюджетной системы Российской Федерации соответствует прогнозу поступления данных доходов.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freesmi.by/wp-content/uploads/2015/06/zarplaty_v_bulgarii_2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5052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219200"/>
            <a:ext cx="525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53975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53975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19050" algn="just"/>
            <a:endParaRPr lang="ru-RU" sz="1400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8600" y="117693"/>
            <a:ext cx="86868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/>
              <a:t>	 </a:t>
            </a:r>
            <a:r>
              <a:rPr lang="ru-RU" sz="1600" u="sng" dirty="0" smtClean="0"/>
              <a:t>Некоторые отраслевые особенности формирования бюджетных ассигнований на 2022 год и плановый период 2023 и 2024 годов (в условиях 2021 года).</a:t>
            </a:r>
            <a:endParaRPr lang="ru-RU" sz="1600" b="1" u="sng" dirty="0" smtClean="0"/>
          </a:p>
          <a:p>
            <a:pPr lvl="1" algn="just">
              <a:buFont typeface="Wingdings" pitchFamily="2" charset="2"/>
              <a:buChar char="ü"/>
            </a:pPr>
            <a:r>
              <a:rPr lang="ru-RU" sz="1600" dirty="0" smtClean="0"/>
              <a:t>Формирование бюджетных ассигнований на содержание органов местного самоуправления.</a:t>
            </a:r>
            <a:endParaRPr lang="ru-RU" sz="1600" b="1" dirty="0" smtClean="0"/>
          </a:p>
          <a:p>
            <a:pPr algn="just"/>
            <a:r>
              <a:rPr lang="ru-RU" sz="1600" dirty="0" smtClean="0"/>
              <a:t>	</a:t>
            </a:r>
            <a:r>
              <a:rPr lang="en-US" sz="1600" dirty="0" err="1" smtClean="0"/>
              <a:t>Расходы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оплату</a:t>
            </a:r>
            <a:r>
              <a:rPr lang="en-US" sz="1600" dirty="0" smtClean="0"/>
              <a:t> </a:t>
            </a:r>
            <a:r>
              <a:rPr lang="en-US" sz="1600" dirty="0" err="1" smtClean="0"/>
              <a:t>труда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algn="just"/>
            <a:r>
              <a:rPr lang="ru-RU" sz="1600" dirty="0" smtClean="0"/>
              <a:t>	депутатов, членов выборных органов местного самоуправления, выборных должностных лиц местного самоуправления, осуществляющих свои полномочия на постоянной основе, муниципальных служащих муниципальной службы в Ставропольском крае планируются с учетом размеров должностных окладов, утвержденных постановлением Правительства Ставропольского края от 29 декабря 2020 г. № 743-п «Об утверждении Методики расчета нормативов формирования расходов на содержание органов местного самоуправления муниципальных образований Ставропольского края»; </a:t>
            </a:r>
          </a:p>
          <a:p>
            <a:pPr algn="just"/>
            <a:r>
              <a:rPr lang="ru-RU" sz="1600" dirty="0" smtClean="0"/>
              <a:t>	работников, замещающих должности, не являющиеся должностями муниципальной службы, планируются с учетом размеров должностных окладов, утвержденных постановлением Губернатора Ставропольского края от 18 ноября 2005 г. № 680 «Об оплате труда работников государственных органов Ставропольского края, замещающих должности, не являющиеся должностями государственной гражданской службы Ставропольского края»;</a:t>
            </a:r>
          </a:p>
          <a:p>
            <a:pPr algn="just"/>
            <a:r>
              <a:rPr lang="ru-RU" sz="1600" dirty="0" smtClean="0"/>
              <a:t>	работников, переведенных на новые системы </a:t>
            </a:r>
            <a:r>
              <a:rPr lang="ru-RU" sz="1600" dirty="0" smtClean="0"/>
              <a:t>оплаты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труда и осуществляющих профессиональную </a:t>
            </a:r>
            <a:r>
              <a:rPr lang="ru-RU" sz="1600" dirty="0" smtClean="0"/>
              <a:t>деятельность по </a:t>
            </a:r>
          </a:p>
          <a:p>
            <a:pPr algn="just"/>
            <a:r>
              <a:rPr lang="ru-RU" sz="1600" dirty="0" smtClean="0"/>
              <a:t>профессиям </a:t>
            </a:r>
            <a:r>
              <a:rPr lang="ru-RU" sz="1600" dirty="0" smtClean="0"/>
              <a:t>рабочих, планируются с учетом размеров должностных </a:t>
            </a:r>
            <a:endParaRPr lang="ru-RU" sz="1600" dirty="0" smtClean="0"/>
          </a:p>
          <a:p>
            <a:pPr algn="just"/>
            <a:r>
              <a:rPr lang="ru-RU" sz="1600" dirty="0" smtClean="0"/>
              <a:t>окладов</a:t>
            </a:r>
            <a:r>
              <a:rPr lang="ru-RU" sz="1600" dirty="0" smtClean="0"/>
              <a:t>, утвержденных постановлением </a:t>
            </a:r>
            <a:r>
              <a:rPr lang="ru-RU" sz="1600" dirty="0" smtClean="0"/>
              <a:t>Правительства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Ставропольского </a:t>
            </a:r>
            <a:r>
              <a:rPr lang="ru-RU" sz="1600" dirty="0" smtClean="0"/>
              <a:t>края </a:t>
            </a:r>
            <a:r>
              <a:rPr lang="ru-RU" sz="1600" dirty="0" smtClean="0"/>
              <a:t>от 18</a:t>
            </a:r>
            <a:r>
              <a:rPr lang="en-US" sz="1600" dirty="0" smtClean="0"/>
              <a:t> </a:t>
            </a:r>
            <a:r>
              <a:rPr lang="ru-RU" sz="1600" dirty="0" smtClean="0"/>
              <a:t>марта 2009 г. № 81-п «О</a:t>
            </a:r>
            <a:r>
              <a:rPr lang="en-US" sz="1600" dirty="0" smtClean="0"/>
              <a:t> </a:t>
            </a:r>
            <a:r>
              <a:rPr lang="ru-RU" sz="1600" dirty="0" smtClean="0"/>
              <a:t>введении новых </a:t>
            </a:r>
            <a:endParaRPr lang="ru-RU" sz="1600" dirty="0" smtClean="0"/>
          </a:p>
          <a:p>
            <a:pPr algn="just"/>
            <a:r>
              <a:rPr lang="ru-RU" sz="1600" dirty="0" smtClean="0"/>
              <a:t>систем </a:t>
            </a:r>
            <a:r>
              <a:rPr lang="ru-RU" sz="1600" dirty="0" smtClean="0"/>
              <a:t>оплаты труда </a:t>
            </a:r>
            <a:r>
              <a:rPr lang="ru-RU" sz="1600" dirty="0" smtClean="0"/>
              <a:t>работников </a:t>
            </a:r>
            <a:r>
              <a:rPr lang="ru-RU" sz="1600" dirty="0" smtClean="0"/>
              <a:t>органов государственной власти </a:t>
            </a:r>
            <a:endParaRPr lang="ru-RU" sz="1600" dirty="0" smtClean="0"/>
          </a:p>
          <a:p>
            <a:pPr algn="just"/>
            <a:r>
              <a:rPr lang="ru-RU" sz="1600" dirty="0" smtClean="0"/>
              <a:t>(</a:t>
            </a:r>
            <a:r>
              <a:rPr lang="ru-RU" sz="1600" dirty="0" smtClean="0"/>
              <a:t>государственных органов) </a:t>
            </a:r>
            <a:r>
              <a:rPr lang="ru-RU" sz="1600" dirty="0" smtClean="0"/>
              <a:t>Ставропольского </a:t>
            </a:r>
            <a:r>
              <a:rPr lang="ru-RU" sz="1600" dirty="0" smtClean="0"/>
              <a:t>края, осуществляющих </a:t>
            </a:r>
            <a:endParaRPr lang="ru-RU" sz="1600" dirty="0" smtClean="0"/>
          </a:p>
          <a:p>
            <a:pPr algn="just"/>
            <a:r>
              <a:rPr lang="ru-RU" sz="1600" dirty="0" smtClean="0"/>
              <a:t>профессиональную деятельность </a:t>
            </a:r>
            <a:r>
              <a:rPr lang="ru-RU" sz="1600" dirty="0" smtClean="0"/>
              <a:t>по профессиям рабочих».	</a:t>
            </a:r>
            <a:endParaRPr lang="ru-RU" sz="1600" dirty="0"/>
          </a:p>
        </p:txBody>
      </p:sp>
      <p:pic>
        <p:nvPicPr>
          <p:cNvPr id="6" name="Picture 2" descr="https://kuzovnoy.avalink.ru/img/2081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648200"/>
            <a:ext cx="2362200" cy="198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2400" y="0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Расходы на выплату компенсации стоимости санаторной путевки депутатам, членам выборных органов местного самоуправления, выборным должностным лицам местного самоуправления, осуществляющим свои полномочия на постоянной основе, муниципальным служащим муниципальной службы в Ставропольском крае планируются на уровне 2021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Расходы на оплату труда работников органов местного самоуправления предусматриваются с учетом индексации должностных окладов муниципальных служащих Ставропольского края с 01 октября 2021 года на 3,6 процента.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соответствии со статьей 136 Бюджетного кодекса Российской Федерации планирование бюджетных ассигнований на содержание органов местного самоуправления осуществляется с учетом соблюдения нормативов формирования расходов на содержание органов местного самоуправления, утверждаемых Правительством Ставропольского края.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Формирование бюджетных ассигнований по разделу «Дорожное хозяйство (дорожные фонды)».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 отрасли «Дорожное хозяйство (дорожные фонды)» расходы на осуществление дорожной деятельности в рамках муниципальных дорожных фондов предусматриваются в размере не менее прогнозируемого объема доходов от акцизов на автомобильный бензин, прямогонный бензин, дизельное топливо, моторные масла для дизельных и (или) карбюраторных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инжекторных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) двигателей, производимые на территории Российской Федерации, подлежащих зачислению в местные бюджеты, а также иных доходов, определенных нормативными правовыми актами о создании муниципальных дорожных фондов.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https://phonoteka.org/uploads/posts/2021-05/1621617583_3-phonoteka_org-p-fon-dorogi-dlya-dete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724400"/>
            <a:ext cx="3282984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52400" y="0"/>
            <a:ext cx="88392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Формирование бюджетных ассигнований по разделу «Образование».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Объем бюджетных ассигнований на предоставление мер социальной поддержки по оплате жилья, коммунальных услуг или отдельных их видов педагогическим работникам муниципальных общеобразовательных учреждений, работающим и проживающим в сельской местности (заведующие библиотекой и библиотекари, не получающие меры социальной поддержки по оплате жилых помещений, отопления и освещения в соответствии с Законом Ставропольского края от 28 февраля 2011 г. № 13-кз «О предоставлении мер социальной поддержки по оплате жилых помещений, отопления и освещения педагогическим работникам образовательных организаций, проживающим и работающим в сельских населенных пунктах, рабочих поселках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поселках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городского типа)», формируется исходя из: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численности получателей указанных мер социальной поддержки по данным отчетов на 01 июля  2021 года;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расчетного размера ежемесячной денежной выплаты педагогическим работникам муниципальных общеобразовательных учреждений, работающим и проживающим в сельской местности (заведующие библиотекой и библиотекари, не получающие меры социальной поддержки по оплате жилых помещений, отопления и освещения в соответствии с Законом Ставропольского края от 28 февраля 2011 г. № 13-кз «О предоставлении мер социальной поддержки по оплате жилых помещений, отопления и освещения педагогическим работникам образовательных организаций, проживающим и работающим в сельских населенных пунктах, рабочих поселках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поселках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городского типа)», установленного на 2022 год – 818,17 рубля, на 2023 год – 850,90 рубля, на 2024 год – 884,94 рубля;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необходимости обеспечения расходов, связанных с перечислением, зачислением и доставкой ежемесячной денежной выплаты получателям указанных мер социальной поддержки (в пределах 1,5 процента размера ежемесячной денежной выплаты). Объемы средств, на которые изменяются расчетные показатели в 2022 году - 109,62 тыс. рублей, 2023 году - 114,00 тыс. рублей,2024 году-118,56 тыс. рублей.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-228600" y="152400"/>
            <a:ext cx="92202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Объем бюджетных ассигнований в части реализации регионального проекта «Успех каждого ребенка» в целях обеспечения организационного, методического и аналитического сопровождения и мониторинга развития системы дополнительного образования детей на территории Курского муниципального округа Ставропольского края муниципальным (опорным) центром дополнительного образования детей формируется исходя из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осуществления деятельности с 01 июля 2022 года.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Объемы средств, на которые изменяются расчетные показатели на 2022 год - 714,66 тыс. рублей, на 2023 год - 960,12 тыс. рублей, на 2024 год - 960,12 тыс. рублей.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80962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Формирование бюджетных ассигнований по разделу «Культура, кинематография».</a:t>
            </a:r>
          </a:p>
          <a:p>
            <a:pPr marR="0" lvl="1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Объем бюджетных ассигнований на предоставление мер социальной поддержки по оплате жилья, коммунальных услуг или отдельных их видов работникам муниципальных учреждений культуры, искусства и кинематографии, работающим и проживающим в сельской местности, формируется исходя из:</a:t>
            </a:r>
          </a:p>
          <a:p>
            <a:pPr marR="0" lvl="1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численности получателей указанных мер социальной поддержки по данным отчетов на 01 июля 2021 года;</a:t>
            </a:r>
          </a:p>
          <a:p>
            <a:pPr marR="0" lvl="1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расчетного размера ежемесячной денежной выплаты работникам муниципальных учреждений культуры, искусства и кинематографии, установленного на 2022 год – 818,17 рубля, на 2023 год – 850,90 рубля, на 2024 год – 884,94 рубля;</a:t>
            </a:r>
          </a:p>
          <a:p>
            <a:pPr marR="0" lvl="1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необходимости обеспечения расходов, связанных с перечислением, зачислением и доставкой ежемесячной денежной выплаты получателям указанных мер социальной поддержки (в пределах 1,5 процента размера ежемесячной денежной выплаты). </a:t>
            </a:r>
          </a:p>
          <a:p>
            <a:pPr lvl="1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1600" dirty="0" smtClean="0"/>
              <a:t>Объемы средств, на которые изменяются расчетные </a:t>
            </a:r>
            <a:endParaRPr lang="ru-RU" sz="1600" dirty="0" smtClean="0"/>
          </a:p>
          <a:p>
            <a:pPr lvl="1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1600" dirty="0" smtClean="0"/>
              <a:t>показатели </a:t>
            </a:r>
            <a:r>
              <a:rPr lang="ru-RU" sz="1600" dirty="0" smtClean="0"/>
              <a:t>в 2023 году – 55,51 тыс. рублей, </a:t>
            </a:r>
            <a:endParaRPr lang="ru-RU" sz="1600" dirty="0" smtClean="0"/>
          </a:p>
          <a:p>
            <a:pPr lvl="1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1600" dirty="0" smtClean="0"/>
              <a:t>2024 </a:t>
            </a:r>
            <a:r>
              <a:rPr lang="ru-RU" sz="1600" dirty="0" smtClean="0"/>
              <a:t>году – 58,05 тыс. рублей.</a:t>
            </a:r>
          </a:p>
          <a:p>
            <a:pPr marR="0" lvl="1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sz="16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www.ugra-prezent.ru/media/k2/items/cache/08ebf71ab73222fbbefe3b10163d378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029199"/>
            <a:ext cx="2362200" cy="177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839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В проекте местного бюджета также учтены средства на софинансирование расходов:</a:t>
            </a:r>
            <a:endParaRPr lang="ru-RU" sz="1600" dirty="0" smtClean="0"/>
          </a:p>
          <a:p>
            <a:pPr algn="just"/>
            <a:r>
              <a:rPr lang="ru-RU" sz="1600" dirty="0" smtClean="0"/>
              <a:t>	 строительство и реконструкция автомобильных дорог общего пользования местного значения (Реконструкция автомобильной дороги «Ага-Батыр - </a:t>
            </a:r>
            <a:r>
              <a:rPr lang="ru-RU" sz="1600" dirty="0" err="1" smtClean="0"/>
              <a:t>Дыдымкин</a:t>
            </a:r>
            <a:r>
              <a:rPr lang="ru-RU" sz="1600" dirty="0" smtClean="0"/>
              <a:t>») в 2022 году в сумме 2 135,35 тыс. рублей;</a:t>
            </a:r>
          </a:p>
          <a:p>
            <a:pPr algn="just"/>
            <a:r>
              <a:rPr lang="ru-RU" sz="1600" dirty="0" smtClean="0"/>
              <a:t>	предоставление молодым семьям социальных выплат на приобретение (строительство) жилья в 2022 году в сумме 128,24 тыс. рублей, в 2023 году в сумме 181,27 тыс. рублей, в 2024 году в сумме 181,27 тыс. рублей;</a:t>
            </a:r>
          </a:p>
          <a:p>
            <a:pPr algn="just"/>
            <a:r>
              <a:rPr lang="ru-RU" sz="1600" dirty="0" smtClean="0"/>
              <a:t>	предоставление молодым семьям социальных выплат на приобретение (строительство) жилья в 2022 году в сумме 4059,35 тыс. рублей, в 2023 году в сумме 4059,35 тыс. рублей, в 2024 году в сумме 4059,35 тыс. рублей;</a:t>
            </a:r>
          </a:p>
          <a:p>
            <a:pPr algn="just"/>
            <a:r>
              <a:rPr lang="ru-RU" sz="1600" dirty="0" smtClean="0"/>
              <a:t>	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в 2022 году в сумме 1 497,83 тыс. рублей, в 2023 году в сумме 1 497,83 тыс. рублей, в 2024 году в сумме 1 497,83 тыс. рублей; </a:t>
            </a:r>
          </a:p>
          <a:p>
            <a:pPr algn="just"/>
            <a:r>
              <a:rPr lang="ru-RU" sz="1600" dirty="0" smtClean="0"/>
              <a:t>	обеспечение функционирования центров </a:t>
            </a:r>
            <a:r>
              <a:rPr lang="ru-RU" sz="1600" dirty="0" smtClean="0"/>
              <a:t>образования </a:t>
            </a:r>
            <a:r>
              <a:rPr lang="ru-RU" sz="1600" dirty="0" smtClean="0"/>
              <a:t>цифрового и гуманитарного профилей «Точка роста», </a:t>
            </a:r>
            <a:r>
              <a:rPr lang="ru-RU" sz="1600" dirty="0" smtClean="0"/>
              <a:t>а </a:t>
            </a:r>
            <a:r>
              <a:rPr lang="ru-RU" sz="1600" dirty="0" smtClean="0"/>
              <a:t>также центров образования </a:t>
            </a:r>
            <a:r>
              <a:rPr lang="ru-RU" sz="1600" dirty="0" err="1" smtClean="0"/>
              <a:t>естественно-научной</a:t>
            </a:r>
            <a:r>
              <a:rPr lang="ru-RU" sz="1600" dirty="0" smtClean="0"/>
              <a:t> и технологической </a:t>
            </a:r>
          </a:p>
          <a:p>
            <a:pPr algn="just"/>
            <a:r>
              <a:rPr lang="ru-RU" sz="1600" dirty="0" smtClean="0"/>
              <a:t>направленностей в общеобразовательных организациях,  </a:t>
            </a:r>
            <a:r>
              <a:rPr lang="ru-RU" sz="1600" dirty="0" smtClean="0"/>
              <a:t>расположенных </a:t>
            </a:r>
            <a:r>
              <a:rPr lang="ru-RU" sz="1600" dirty="0" smtClean="0"/>
              <a:t>в сельской местности и малых городах в 2022 году </a:t>
            </a:r>
            <a:r>
              <a:rPr lang="ru-RU" sz="1600" dirty="0" smtClean="0"/>
              <a:t>в </a:t>
            </a:r>
            <a:r>
              <a:rPr lang="ru-RU" sz="1600" dirty="0" smtClean="0"/>
              <a:t>сумме 622,41 тыс. рублей, в 2023 году в сумме 929,47 тыс. рублей, </a:t>
            </a:r>
          </a:p>
          <a:p>
            <a:pPr algn="just"/>
            <a:r>
              <a:rPr lang="ru-RU" sz="1600" dirty="0" smtClean="0"/>
              <a:t>в 2024 году в сумме 929,47 тыс. рублей; </a:t>
            </a:r>
          </a:p>
          <a:p>
            <a:pPr algn="just"/>
            <a:r>
              <a:rPr lang="ru-RU" sz="1600" dirty="0" smtClean="0"/>
              <a:t>	проведение антитеррористических </a:t>
            </a:r>
            <a:r>
              <a:rPr lang="ru-RU" sz="1600" dirty="0" smtClean="0"/>
              <a:t>мероприятий в </a:t>
            </a:r>
            <a:r>
              <a:rPr lang="ru-RU" sz="1600" dirty="0" smtClean="0"/>
              <a:t>муниципальных образовательных организациях в 2022 году </a:t>
            </a:r>
            <a:r>
              <a:rPr lang="ru-RU" sz="1600" dirty="0" smtClean="0"/>
              <a:t>в </a:t>
            </a:r>
            <a:r>
              <a:rPr lang="ru-RU" sz="1600" dirty="0" smtClean="0"/>
              <a:t>сумме 120,85 тыс. рублей;</a:t>
            </a:r>
          </a:p>
          <a:p>
            <a:pPr algn="just"/>
            <a:r>
              <a:rPr lang="ru-RU" sz="1600" dirty="0" smtClean="0"/>
              <a:t>	комплектование книжных </a:t>
            </a:r>
            <a:endParaRPr lang="ru-RU" sz="1600" dirty="0" smtClean="0"/>
          </a:p>
          <a:p>
            <a:pPr algn="just"/>
            <a:r>
              <a:rPr lang="ru-RU" sz="1600" dirty="0" smtClean="0"/>
              <a:t>фондов </a:t>
            </a:r>
            <a:r>
              <a:rPr lang="ru-RU" sz="1600" dirty="0" smtClean="0"/>
              <a:t>библиотек муниципальных </a:t>
            </a:r>
            <a:endParaRPr lang="ru-RU" sz="1600" dirty="0" smtClean="0"/>
          </a:p>
          <a:p>
            <a:pPr algn="just"/>
            <a:r>
              <a:rPr lang="ru-RU" sz="1600" dirty="0" smtClean="0"/>
              <a:t>образований </a:t>
            </a:r>
            <a:r>
              <a:rPr lang="ru-RU" sz="1600" dirty="0" smtClean="0"/>
              <a:t>в 2022 году </a:t>
            </a:r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 smtClean="0"/>
              <a:t>сумме 64,00 тыс. рублей, </a:t>
            </a:r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 smtClean="0"/>
              <a:t>2023 году </a:t>
            </a:r>
            <a:r>
              <a:rPr lang="ru-RU" sz="1600" dirty="0" smtClean="0"/>
              <a:t>в </a:t>
            </a:r>
            <a:r>
              <a:rPr lang="ru-RU" sz="1600" dirty="0" smtClean="0"/>
              <a:t>сумме 64,00 тыс. рублей</a:t>
            </a:r>
            <a:r>
              <a:rPr lang="ru-RU" sz="1600" dirty="0" smtClean="0"/>
              <a:t>,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в 2024 году в сумме 64,00 тыс. рублей;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dssnovinit.com/Content/Upload/Articles/Article_44.jpg"/>
          <p:cNvPicPr>
            <a:picLocks noChangeAspect="1" noChangeArrowheads="1"/>
          </p:cNvPicPr>
          <p:nvPr/>
        </p:nvPicPr>
        <p:blipFill>
          <a:blip r:embed="rId2"/>
          <a:srcRect t="11327" b="20710"/>
          <a:stretch>
            <a:fillRect/>
          </a:stretch>
        </p:blipFill>
        <p:spPr bwMode="auto">
          <a:xfrm>
            <a:off x="4038600" y="5181600"/>
            <a:ext cx="5105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реализация инициативного проекта (Устройство ограждения парка поселка Балтийский Курского муниципального округа Ставропольского края) в 2022 году в сумме 350,00 тыс. рублей; </a:t>
            </a:r>
          </a:p>
          <a:p>
            <a:r>
              <a:rPr lang="ru-RU" sz="1600" dirty="0" smtClean="0"/>
              <a:t>	реализация инициативного проекта (Устройство детской игровой площадки по ул. Школьной в х. </a:t>
            </a:r>
            <a:r>
              <a:rPr lang="ru-RU" sz="1600" dirty="0" err="1" smtClean="0"/>
              <a:t>Бугулов</a:t>
            </a:r>
            <a:r>
              <a:rPr lang="ru-RU" sz="1600" dirty="0" smtClean="0"/>
              <a:t> Курского муниципального округа Ставропольского края) в 2022 году в сумме 352,34 тыс. рублей; </a:t>
            </a:r>
          </a:p>
          <a:p>
            <a:r>
              <a:rPr lang="ru-RU" sz="1600" dirty="0" smtClean="0"/>
              <a:t>	реализация инициативного проекта (Устройство детской игровой площадки по ул. Степной в х. Графский Курского муниципального округа Ставропольского края) в 2022 году в сумме 398,89 тыс. рублей;</a:t>
            </a:r>
          </a:p>
          <a:p>
            <a:r>
              <a:rPr lang="ru-RU" sz="1600" dirty="0" smtClean="0"/>
              <a:t>	реализация инициативного проекта (Обустройство крытой сцены и зрительских мест в парковой зоне села </a:t>
            </a:r>
            <a:r>
              <a:rPr lang="ru-RU" sz="1600" dirty="0" err="1" smtClean="0"/>
              <a:t>Ростовановское</a:t>
            </a:r>
            <a:r>
              <a:rPr lang="ru-RU" sz="1600" dirty="0" smtClean="0"/>
              <a:t> Курского муниципального округа Ставропольского края) в 2022 году в сумме 638,52 тыс. рублей; </a:t>
            </a:r>
          </a:p>
          <a:p>
            <a:r>
              <a:rPr lang="ru-RU" sz="1600" dirty="0" smtClean="0"/>
              <a:t>	реализация инициативного проекта (Устройство детской площадки в парковой зоне пос. Рощино Курского муниципального округа Ставропольского края) в 2022 году в сумме 654,66 тыс. рублей; </a:t>
            </a:r>
          </a:p>
          <a:p>
            <a:r>
              <a:rPr lang="ru-RU" sz="1600" dirty="0" smtClean="0"/>
              <a:t>	реализация инициативного проекта (Устройство детской игровой площадки по ул. Тихой в с. Серноводском Курского муниципального округа Ставропольского края) в 2022 году в сумме 692,04 тыс. рублей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mkrada.gov.ua/files/368/GB_2018/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648200"/>
            <a:ext cx="294783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s://ds04.infourok.ru/uploads/ex/09f0/000bdd47-6aefd354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00600"/>
            <a:ext cx="2743201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s://ds04.infourok.ru/uploads/ex/09d5/000bdd2c-3ea9c7f3/img82.jpg"/>
          <p:cNvPicPr>
            <a:picLocks noChangeAspect="1" noChangeArrowheads="1"/>
          </p:cNvPicPr>
          <p:nvPr/>
        </p:nvPicPr>
        <p:blipFill>
          <a:blip r:embed="rId4" cstate="print"/>
          <a:srcRect l="5634" t="5634" r="4225" b="13615"/>
          <a:stretch>
            <a:fillRect/>
          </a:stretch>
        </p:blipFill>
        <p:spPr bwMode="auto">
          <a:xfrm>
            <a:off x="5943600" y="4732734"/>
            <a:ext cx="3049772" cy="212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Проект бюджета сформирован на основе 17 муниципальных программ Курского муниципального округа Ставропольского края. Всего на выполнение этих  программ предусмотрено: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" y="1524000"/>
          <a:ext cx="6400800" cy="410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7848600" y="1219200"/>
            <a:ext cx="1142909" cy="33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67640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2 182 774,29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96240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1 914 722,79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327660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1 941 587,25</a:t>
            </a:r>
            <a:endParaRPr lang="ru-RU" sz="1600" b="1" dirty="0">
              <a:cs typeface="Times New Roman" pitchFamily="18" charset="0"/>
            </a:endParaRPr>
          </a:p>
        </p:txBody>
      </p:sp>
      <p:pic>
        <p:nvPicPr>
          <p:cNvPr id="10" name="Picture 2" descr="https://price-matrix.ru/wp-content/uploads/2018/12/calculator-1019936_1920.jpg"/>
          <p:cNvPicPr>
            <a:picLocks noChangeAspect="1" noChangeArrowheads="1"/>
          </p:cNvPicPr>
          <p:nvPr/>
        </p:nvPicPr>
        <p:blipFill>
          <a:blip r:embed="rId4" cstate="print"/>
          <a:srcRect l="14816" t="7692" r="15289" b="13462"/>
          <a:stretch>
            <a:fillRect/>
          </a:stretch>
        </p:blipFill>
        <p:spPr bwMode="auto">
          <a:xfrm>
            <a:off x="6644640" y="2590800"/>
            <a:ext cx="249936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РАСХОДЫ ПРЕДУСМОТРЕННЫЕ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 НА ВЫПОЛНЕНИЕ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17  МУНИЦИПАЛЬНЫХ ПРОГРАММ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495800"/>
            <a:ext cx="144562" cy="142876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Users\krdoas\Desktop\ДЛЯ ПРЕЗЕНТАЦИЙ\24.10.2018 приостановление\2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618363" cy="53534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theatre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0"/>
            <a:ext cx="642942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БЮДЖЕТ КУРСКОГО МУНИЦИПАЛЬНОГО ОКРУГА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381000"/>
          <a:ext cx="892975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 rot="16200000">
            <a:off x="1750215" y="2669385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cs typeface="Times New Roman" pitchFamily="18" charset="0"/>
              </a:rPr>
              <a:t>2 307305,09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 rot="16200000">
            <a:off x="3655215" y="3050385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cs typeface="Times New Roman" pitchFamily="18" charset="0"/>
              </a:rPr>
              <a:t>2 057 274,66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 rot="16200000">
            <a:off x="3121815" y="3050385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cs typeface="Times New Roman" pitchFamily="18" charset="0"/>
              </a:rPr>
              <a:t>2 057 274,66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 rot="16200000">
            <a:off x="5103015" y="2897985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cs typeface="Times New Roman" pitchFamily="18" charset="0"/>
              </a:rPr>
              <a:t>2 092 476,31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 rot="16200000">
            <a:off x="5636415" y="2897985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cs typeface="Times New Roman" pitchFamily="18" charset="0"/>
              </a:rPr>
              <a:t>2 092 476,31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7000" y="5857892"/>
            <a:ext cx="4445000" cy="214314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714480" y="6072206"/>
            <a:ext cx="1250652" cy="64006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844" y="5000636"/>
            <a:ext cx="900000" cy="900000"/>
          </a:xfrm>
          <a:prstGeom prst="ellipse">
            <a:avLst/>
          </a:prstGeom>
          <a:solidFill>
            <a:srgbClr val="009900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43306" y="5000636"/>
            <a:ext cx="900000" cy="900000"/>
          </a:xfrm>
          <a:prstGeom prst="ellipse">
            <a:avLst/>
          </a:prstGeom>
          <a:solidFill>
            <a:srgbClr val="FF7C80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2844" y="5286388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доходы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5257800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расходы</a:t>
            </a:r>
            <a:endParaRPr lang="ru-RU" sz="16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1447801"/>
          <a:ext cx="885831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6"/>
                <a:gridCol w="1809761"/>
                <a:gridCol w="1350627"/>
                <a:gridCol w="1453326"/>
                <a:gridCol w="1384120"/>
                <a:gridCol w="1384090"/>
              </a:tblGrid>
              <a:tr h="838324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утверждено 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условно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утверждено 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условно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94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Доходы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2 307 305,09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2 057 274,66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2 092 476,31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94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2 307 305,09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2 057 274,66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786,36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2 092 476,31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39 422,81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Источники </a:t>
                      </a:r>
                      <a:r>
                        <a:rPr lang="ru-RU" sz="1100" b="1" dirty="0" smtClean="0">
                          <a:latin typeface="+mn-lt"/>
                          <a:cs typeface="Times New Roman" pitchFamily="18" charset="0"/>
                        </a:rPr>
                        <a:t>дефицит «-»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latin typeface="+mn-lt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100" b="1" dirty="0" smtClean="0">
                          <a:latin typeface="+mn-lt"/>
                          <a:cs typeface="Times New Roman" pitchFamily="18" charset="0"/>
                        </a:rPr>
                        <a:t> «+»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Основные характеристики местного бюджета</a:t>
            </a:r>
          </a:p>
          <a:p>
            <a:pPr algn="ctr"/>
            <a:r>
              <a:rPr lang="ru-RU" sz="2400" b="1" dirty="0" smtClean="0">
                <a:cs typeface="Times New Roman" pitchFamily="18" charset="0"/>
              </a:rPr>
              <a:t>на 2022 год и плановый период 2023 и 2024 годов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9906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i.ytimg.com/vi/YIksiL3UTCI/hqdefault.jpg"/>
          <p:cNvPicPr>
            <a:picLocks noChangeAspect="1" noChangeArrowheads="1"/>
          </p:cNvPicPr>
          <p:nvPr/>
        </p:nvPicPr>
        <p:blipFill>
          <a:blip r:embed="rId3" cstate="print"/>
          <a:srcRect t="15555" b="15556"/>
          <a:stretch>
            <a:fillRect/>
          </a:stretch>
        </p:blipFill>
        <p:spPr bwMode="auto">
          <a:xfrm>
            <a:off x="2438400" y="4267200"/>
            <a:ext cx="4572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barefootspirit.com/wp-content/uploads/2014/07/BFW-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86400" y="4038600"/>
            <a:ext cx="2357454" cy="676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ужесточение </a:t>
            </a:r>
            <a:endParaRPr lang="ru-RU" sz="1400" b="1" dirty="0" smtClean="0"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cs typeface="Times New Roman" pitchFamily="18" charset="0"/>
              </a:rPr>
              <a:t>бюджетной дисциплины </a:t>
            </a:r>
          </a:p>
          <a:p>
            <a:pPr algn="ctr">
              <a:lnSpc>
                <a:spcPts val="1100"/>
              </a:lnSpc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4400" y="3124200"/>
            <a:ext cx="266701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b="1" dirty="0" smtClean="0">
                <a:cs typeface="Times New Roman" pitchFamily="18" charset="0"/>
              </a:rPr>
              <a:t>контроль за использованием  средств бюджета</a:t>
            </a:r>
            <a:endParaRPr lang="ru-RU" sz="1400" dirty="0" smtClean="0"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3400" y="2133600"/>
            <a:ext cx="2514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выделение приоритетных расходов</a:t>
            </a:r>
            <a:endParaRPr lang="ru-RU" sz="1400" b="1" dirty="0" smtClean="0"/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0200" y="4876800"/>
            <a:ext cx="3124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другие меры по рациональному распоряжению </a:t>
            </a:r>
            <a:r>
              <a:rPr lang="ru-RU" sz="1400" dirty="0" smtClean="0">
                <a:cs typeface="Times New Roman" pitchFamily="18" charset="0"/>
              </a:rPr>
              <a:t>имеющимися </a:t>
            </a:r>
          </a:p>
          <a:p>
            <a:pPr algn="ctr"/>
            <a:r>
              <a:rPr lang="ru-RU" sz="1400" dirty="0" smtClean="0">
                <a:cs typeface="Times New Roman" pitchFamily="18" charset="0"/>
              </a:rPr>
              <a:t>средствами бюджета</a:t>
            </a:r>
          </a:p>
          <a:p>
            <a:pPr algn="ctr"/>
            <a:r>
              <a:rPr lang="ru-RU" sz="1400" dirty="0" smtClean="0">
                <a:cs typeface="Times New Roman" pitchFamily="18" charset="0"/>
              </a:rPr>
              <a:t> в ходе его исполнения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11430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обеспечение </a:t>
            </a:r>
            <a:r>
              <a:rPr lang="ru-RU" sz="1600" b="1" dirty="0" smtClean="0">
                <a:cs typeface="Times New Roman" pitchFamily="18" charset="0"/>
              </a:rPr>
              <a:t>устойчивости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clipground.com/images/way-of-working-clipar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846807">
            <a:off x="2843652" y="3054710"/>
            <a:ext cx="2619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мобилизация всех возможных </a:t>
            </a:r>
            <a:r>
              <a:rPr lang="ru-RU" sz="1400" dirty="0" smtClean="0">
                <a:cs typeface="Times New Roman" pitchFamily="18" charset="0"/>
              </a:rPr>
              <a:t>  </a:t>
            </a:r>
          </a:p>
          <a:p>
            <a:pPr algn="ctr"/>
            <a:r>
              <a:rPr lang="ru-RU" sz="1400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               доходных </a:t>
            </a:r>
            <a:r>
              <a:rPr lang="ru-RU" sz="1400" dirty="0" smtClean="0">
                <a:cs typeface="Times New Roman" pitchFamily="18" charset="0"/>
              </a:rPr>
              <a:t>источников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 rot="20498445">
            <a:off x="2753847" y="5612303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самое рачительное отношение к каждому бюджетному рублю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403860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высокая ответственность всех причастных к управлению и распоряжению финансовыми ресурсами округа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0" y="3962400"/>
            <a:ext cx="274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успешная реализация </a:t>
            </a:r>
            <a:r>
              <a:rPr lang="ru-RU" sz="1600" b="1" dirty="0" smtClean="0">
                <a:cs typeface="Times New Roman" pitchFamily="18" charset="0"/>
              </a:rPr>
              <a:t>бюджета </a:t>
            </a:r>
            <a:r>
              <a:rPr lang="ru-RU" sz="1600" b="1" dirty="0" smtClean="0">
                <a:cs typeface="Times New Roman" pitchFamily="18" charset="0"/>
              </a:rPr>
              <a:t>Курского муниципального округа на 2022 </a:t>
            </a:r>
            <a:r>
              <a:rPr lang="ru-RU" sz="1600" b="1" dirty="0" smtClean="0">
                <a:cs typeface="Times New Roman" pitchFamily="18" charset="0"/>
              </a:rPr>
              <a:t>год и плановый период </a:t>
            </a:r>
            <a:r>
              <a:rPr lang="ru-RU" sz="1600" b="1" dirty="0" smtClean="0">
                <a:cs typeface="Times New Roman" pitchFamily="18" charset="0"/>
              </a:rPr>
              <a:t>2023 </a:t>
            </a:r>
            <a:r>
              <a:rPr lang="ru-RU" sz="1600" b="1" dirty="0" smtClean="0">
                <a:cs typeface="Times New Roman" pitchFamily="18" charset="0"/>
              </a:rPr>
              <a:t>и </a:t>
            </a:r>
            <a:r>
              <a:rPr lang="ru-RU" sz="1600" b="1" dirty="0" smtClean="0">
                <a:cs typeface="Times New Roman" pitchFamily="18" charset="0"/>
              </a:rPr>
              <a:t>2024 годов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2859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вая фигурная скобка 4"/>
          <p:cNvSpPr/>
          <p:nvPr/>
        </p:nvSpPr>
        <p:spPr>
          <a:xfrm rot="16200000">
            <a:off x="3054104" y="-920504"/>
            <a:ext cx="292592" cy="5943600"/>
          </a:xfrm>
          <a:prstGeom prst="leftBrace">
            <a:avLst>
              <a:gd name="adj1" fmla="val 8333"/>
              <a:gd name="adj2" fmla="val 5022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24000" y="21336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2 307 305,09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3840" y="9144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58112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52400" y="762000"/>
          <a:ext cx="65532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43200" y="12954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1 960 706,57</a:t>
            </a:r>
          </a:p>
          <a:p>
            <a:pPr algn="ctr"/>
            <a:r>
              <a:rPr lang="ru-RU" sz="1400" b="1" dirty="0" smtClean="0">
                <a:cs typeface="Times New Roman" pitchFamily="18" charset="0"/>
              </a:rPr>
              <a:t>или 85,0 %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1295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346 598,52</a:t>
            </a:r>
          </a:p>
          <a:p>
            <a:pPr algn="ctr"/>
            <a:r>
              <a:rPr lang="ru-RU" sz="1400" b="1" dirty="0" smtClean="0">
                <a:cs typeface="Times New Roman" pitchFamily="18" charset="0"/>
              </a:rPr>
              <a:t>или 15,0 %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ДОХОДЫ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2400" y="609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ОБЩИЙ ОБЪЕМ ДОХОДОВ МЕСТНОГО БЮДЖЕТА НА 2022 ГОД</a:t>
            </a: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52400" y="2590800"/>
          <a:ext cx="86868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2098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+18 627,94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1000" y="3352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+23 673,78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2895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+35 375,69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304800" y="0"/>
          <a:ext cx="8534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600" kern="0" dirty="0">
                <a:solidFill>
                  <a:srgbClr val="000000"/>
                </a:solidFill>
                <a:latin typeface="+mn-lt"/>
                <a:cs typeface="Arial"/>
              </a:rPr>
              <a:t/>
            </a:r>
            <a:br>
              <a:rPr lang="ru-RU" sz="2600" kern="0" dirty="0">
                <a:solidFill>
                  <a:srgbClr val="000000"/>
                </a:solidFill>
                <a:latin typeface="+mn-lt"/>
                <a:cs typeface="Arial"/>
              </a:rPr>
            </a:br>
            <a:r>
              <a:rPr lang="ru-RU" sz="2000" kern="0" dirty="0" smtClean="0">
                <a:solidFill>
                  <a:srgbClr val="009900"/>
                </a:solidFill>
                <a:latin typeface="+mn-lt"/>
                <a:cs typeface="Arial"/>
              </a:rPr>
              <a:t>НАЛОГОВЫЕ ДОХОДЫ</a:t>
            </a: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НАЛОГ НА ДОХОДЫ ФИЗИЧЕСКИХ ЛИЦ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609600"/>
          <a:ext cx="8610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1905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+17 099,00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371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+23 670,00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8" name="Стрелка углом 7"/>
          <p:cNvSpPr/>
          <p:nvPr/>
        </p:nvSpPr>
        <p:spPr>
          <a:xfrm>
            <a:off x="2667000" y="1752600"/>
            <a:ext cx="1066800" cy="533400"/>
          </a:xfrm>
          <a:prstGeom prst="bentArrow">
            <a:avLst>
              <a:gd name="adj1" fmla="val 6686"/>
              <a:gd name="adj2" fmla="val 1191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>
            <a:off x="2667000" y="1295400"/>
            <a:ext cx="2514600" cy="914400"/>
          </a:xfrm>
          <a:prstGeom prst="bentArrow">
            <a:avLst>
              <a:gd name="adj1" fmla="val 2035"/>
              <a:gd name="adj2" fmla="val 920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>
            <a:off x="2667000" y="914400"/>
            <a:ext cx="4191000" cy="1066800"/>
          </a:xfrm>
          <a:prstGeom prst="bentArrow">
            <a:avLst>
              <a:gd name="adj1" fmla="val 2246"/>
              <a:gd name="adj2" fmla="val 6986"/>
              <a:gd name="adj3" fmla="val 20560"/>
              <a:gd name="adj4" fmla="val 46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990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+30 496,00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5334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52400" y="3810000"/>
          <a:ext cx="8610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04800" y="3581401"/>
            <a:ext cx="85322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АКЦИЗЫ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962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- 3 667,78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733800" y="4191000"/>
            <a:ext cx="3124200" cy="152400"/>
          </a:xfrm>
          <a:prstGeom prst="rightArrow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715000" y="3962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- 5 732,04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505200" y="4191000"/>
            <a:ext cx="1752600" cy="152400"/>
          </a:xfrm>
          <a:prstGeom prst="rightArrow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819400" y="4191000"/>
            <a:ext cx="990600" cy="152400"/>
          </a:xfrm>
          <a:prstGeom prst="rightArrow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191000" y="3962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- 7 092,58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37338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НАЛОГ, ВЗИМАЕМЫЙ В СВЯЗИ С ПРИМЕНЕНИЕМ </a:t>
            </a: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УПРОЩЕННОЙ СИСТЕМЫ НАЛОГООБЛОЖЕНИЯ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609600"/>
          <a:ext cx="8610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1143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+ 3 471,00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6" name="Стрелка углом 5"/>
          <p:cNvSpPr/>
          <p:nvPr/>
        </p:nvSpPr>
        <p:spPr>
          <a:xfrm>
            <a:off x="2819400" y="914400"/>
            <a:ext cx="1143000" cy="762000"/>
          </a:xfrm>
          <a:prstGeom prst="bentArrow">
            <a:avLst>
              <a:gd name="adj1" fmla="val 6686"/>
              <a:gd name="adj2" fmla="val 1750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4572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81000" y="3657600"/>
          <a:ext cx="8534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124200"/>
            <a:ext cx="9144000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ЕДИННЫЙ НАЛОГ НА ВМЕННЫЙ ДОХОД </a:t>
            </a: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ДЛЯ ОТДЕЛЬНЫХ ВИДОВ ДЕЯТЕЛЬНОСТИ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810000"/>
            <a:ext cx="48768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    Согласно пункту 8 статьи 5 Федерального закона от 29 июня 2012 г.            № 97-ФЗ «О внесении изменений в часть первую и часть вторую Налогового кодекса Российской Федерации и статью 26 Федерального закона «О банках и банковской деятельности» положения главы 26.3 о едином налоге на вмененный доход части второй Налогового кодекса Российской Федерации не применяются с 01 января 2021 года. Сумма поступлений в 2022-2024 годах планируется в размере ожидаемого погашения задолженности по данному налогу.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34290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ЕДИНЫЙ СЕЛЬСКОХОЗЯЙСТВЕННЫЙ НАЛОГ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457200"/>
          <a:ext cx="8610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углом 5"/>
          <p:cNvSpPr/>
          <p:nvPr/>
        </p:nvSpPr>
        <p:spPr>
          <a:xfrm>
            <a:off x="2590800" y="1066800"/>
            <a:ext cx="1143000" cy="381000"/>
          </a:xfrm>
          <a:prstGeom prst="bentArrow">
            <a:avLst>
              <a:gd name="adj1" fmla="val 6686"/>
              <a:gd name="adj2" fmla="val 1750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3810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838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+ 4 100,00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219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+ 2 754,00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609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+ 5 143,00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2590800" y="762000"/>
            <a:ext cx="2667000" cy="533400"/>
          </a:xfrm>
          <a:prstGeom prst="bentArrow">
            <a:avLst>
              <a:gd name="adj1" fmla="val 6686"/>
              <a:gd name="adj2" fmla="val 15598"/>
              <a:gd name="adj3" fmla="val 3387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2590800" y="533400"/>
            <a:ext cx="4343400" cy="838200"/>
          </a:xfrm>
          <a:prstGeom prst="bentArrow">
            <a:avLst>
              <a:gd name="adj1" fmla="val 3403"/>
              <a:gd name="adj2" fmla="val 8472"/>
              <a:gd name="adj3" fmla="val 20896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04800" y="3657600"/>
          <a:ext cx="8610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57200" y="320040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НАЛОГ, ВЗИМАЕМЫЙ В СВЯЗИ С ПРИМЕНЕНИЕМ </a:t>
            </a: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ПАТЕНТНОЙ СИСТЕМЫ НАЛОГООБЛОЖЕНИЯ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7" name="Стрелка углом 16"/>
          <p:cNvSpPr/>
          <p:nvPr/>
        </p:nvSpPr>
        <p:spPr>
          <a:xfrm>
            <a:off x="2667000" y="3886200"/>
            <a:ext cx="4343400" cy="1905000"/>
          </a:xfrm>
          <a:prstGeom prst="bentArrow">
            <a:avLst>
              <a:gd name="adj1" fmla="val 1933"/>
              <a:gd name="adj2" fmla="val 3818"/>
              <a:gd name="adj3" fmla="val 1189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2667000" y="4114800"/>
            <a:ext cx="2819400" cy="1676400"/>
          </a:xfrm>
          <a:prstGeom prst="bentArrow">
            <a:avLst>
              <a:gd name="adj1" fmla="val 2375"/>
              <a:gd name="adj2" fmla="val 4345"/>
              <a:gd name="adj3" fmla="val 14681"/>
              <a:gd name="adj4" fmla="val 38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>
            <a:off x="2667000" y="4648200"/>
            <a:ext cx="1066800" cy="1143000"/>
          </a:xfrm>
          <a:prstGeom prst="bentArrow">
            <a:avLst>
              <a:gd name="adj1" fmla="val 4693"/>
              <a:gd name="adj2" fmla="val 819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3962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+ 2 467,62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4191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+ 2 296,62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4876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+ 2 141,62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35814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2266" cy="7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НАЛОГ НА ИМУЩЕСТВО ФИЗИЧЕСКИХ ЛИЦ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381000"/>
          <a:ext cx="8610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углом 5"/>
          <p:cNvSpPr/>
          <p:nvPr/>
        </p:nvSpPr>
        <p:spPr>
          <a:xfrm>
            <a:off x="2590800" y="1143000"/>
            <a:ext cx="1066800" cy="685800"/>
          </a:xfrm>
          <a:prstGeom prst="bentArrow">
            <a:avLst>
              <a:gd name="adj1" fmla="val 6686"/>
              <a:gd name="adj2" fmla="val 819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3840" y="3048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914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+ 1 058,00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371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+ 833,00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609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+ 1 170,00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2590800" y="838200"/>
            <a:ext cx="2743200" cy="990600"/>
          </a:xfrm>
          <a:prstGeom prst="bentArrow">
            <a:avLst>
              <a:gd name="adj1" fmla="val 3985"/>
              <a:gd name="adj2" fmla="val 7218"/>
              <a:gd name="adj3" fmla="val 20048"/>
              <a:gd name="adj4" fmla="val 38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2590800" y="533400"/>
            <a:ext cx="4267200" cy="1295400"/>
          </a:xfrm>
          <a:prstGeom prst="bentArrow">
            <a:avLst>
              <a:gd name="adj1" fmla="val 3283"/>
              <a:gd name="adj2" fmla="val 6529"/>
              <a:gd name="adj3" fmla="val 1189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04800" y="3657600"/>
          <a:ext cx="8610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8600" y="3429001"/>
            <a:ext cx="853226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kern="0" dirty="0" smtClean="0">
              <a:solidFill>
                <a:srgbClr val="009900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ЗЕМЕЛЬНЫЙ НАЛОГ</a:t>
            </a:r>
            <a:endParaRPr lang="en-US" sz="1800" b="1" kern="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3840" y="35052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2743200" y="4419600"/>
            <a:ext cx="2819400" cy="533400"/>
          </a:xfrm>
          <a:prstGeom prst="bentArrow">
            <a:avLst>
              <a:gd name="adj1" fmla="val 6310"/>
              <a:gd name="adj2" fmla="val 14811"/>
              <a:gd name="adj3" fmla="val 37490"/>
              <a:gd name="adj4" fmla="val 38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200400" y="50292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16"/>
          <p:cNvSpPr/>
          <p:nvPr/>
        </p:nvSpPr>
        <p:spPr>
          <a:xfrm>
            <a:off x="2743200" y="3886200"/>
            <a:ext cx="4191000" cy="1066800"/>
          </a:xfrm>
          <a:prstGeom prst="bentArrow">
            <a:avLst>
              <a:gd name="adj1" fmla="val 5027"/>
              <a:gd name="adj2" fmla="val 8431"/>
              <a:gd name="adj3" fmla="val 2148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+ 2 110,78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4495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+ 713,41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4724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- 630,98</a:t>
            </a:r>
            <a:endParaRPr lang="ru-RU" sz="1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12772</TotalTime>
  <Words>1573</Words>
  <Application>Microsoft Office PowerPoint</Application>
  <PresentationFormat>Экран (4:3)</PresentationFormat>
  <Paragraphs>472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Пользователь Windows</cp:lastModifiedBy>
  <cp:revision>1190</cp:revision>
  <dcterms:created xsi:type="dcterms:W3CDTF">2017-08-15T11:56:06Z</dcterms:created>
  <dcterms:modified xsi:type="dcterms:W3CDTF">2021-11-17T07:50:24Z</dcterms:modified>
</cp:coreProperties>
</file>