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3" r:id="rId2"/>
    <p:sldId id="414" r:id="rId3"/>
    <p:sldId id="415" r:id="rId4"/>
    <p:sldId id="416" r:id="rId5"/>
    <p:sldId id="417" r:id="rId6"/>
    <p:sldId id="418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30" r:id="rId19"/>
    <p:sldId id="431" r:id="rId20"/>
    <p:sldId id="453" r:id="rId21"/>
    <p:sldId id="433" r:id="rId22"/>
    <p:sldId id="459" r:id="rId23"/>
    <p:sldId id="434" r:id="rId24"/>
    <p:sldId id="435" r:id="rId25"/>
    <p:sldId id="436" r:id="rId26"/>
    <p:sldId id="437" r:id="rId27"/>
    <p:sldId id="454" r:id="rId28"/>
    <p:sldId id="455" r:id="rId29"/>
    <p:sldId id="456" r:id="rId30"/>
    <p:sldId id="438" r:id="rId31"/>
    <p:sldId id="458" r:id="rId32"/>
    <p:sldId id="440" r:id="rId33"/>
    <p:sldId id="441" r:id="rId34"/>
    <p:sldId id="457" r:id="rId35"/>
    <p:sldId id="28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CC99"/>
    <a:srgbClr val="00CC66"/>
    <a:srgbClr val="33CCCC"/>
    <a:srgbClr val="CC66FF"/>
    <a:srgbClr val="9999FF"/>
    <a:srgbClr val="FF66FF"/>
    <a:srgbClr val="99CCFF"/>
    <a:srgbClr val="FF99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96" autoAdjust="0"/>
    <p:restoredTop sz="99118" autoAdjust="0"/>
  </p:normalViewPr>
  <p:slideViewPr>
    <p:cSldViewPr>
      <p:cViewPr>
        <p:scale>
          <a:sx n="70" d="100"/>
          <a:sy n="70" d="100"/>
        </p:scale>
        <p:origin x="-1110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0972222222222362"/>
          <c:y val="8.1752742763491399E-4"/>
          <c:w val="0.69027777777777988"/>
          <c:h val="0.700093578813602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</c:spPr>
          </c:dPt>
          <c:dPt>
            <c:idx val="2"/>
            <c:spPr>
              <a:solidFill>
                <a:srgbClr val="00FFFF"/>
              </a:solidFill>
            </c:spPr>
          </c:dPt>
          <c:dPt>
            <c:idx val="3"/>
            <c:spPr>
              <a:solidFill>
                <a:srgbClr val="66FF99"/>
              </a:solidFill>
            </c:spPr>
          </c:dPt>
          <c:dPt>
            <c:idx val="4"/>
            <c:spPr>
              <a:solidFill>
                <a:srgbClr val="990000"/>
              </a:solidFill>
            </c:spPr>
          </c:dPt>
          <c:dPt>
            <c:idx val="5"/>
            <c:spPr>
              <a:solidFill>
                <a:srgbClr val="FF66CC"/>
              </a:solidFill>
            </c:spPr>
          </c:dPt>
          <c:dPt>
            <c:idx val="6"/>
            <c:explosion val="31"/>
            <c:spPr>
              <a:solidFill>
                <a:srgbClr val="0066FF"/>
              </a:solidFill>
            </c:spPr>
          </c:dPt>
          <c:dPt>
            <c:idx val="7"/>
            <c:spPr>
              <a:solidFill>
                <a:srgbClr val="FFFF66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3300"/>
              </a:solidFill>
            </c:spPr>
          </c:dPt>
          <c:dPt>
            <c:idx val="10"/>
            <c:explosion val="21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-3.5500656167979087E-2"/>
                  <c:y val="-0.23775679870354083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9.3726377952756887E-2"/>
                  <c:y val="2.3370729461011142E-2"/>
                </c:manualLayout>
              </c:layout>
              <c:showLegendKey val="1"/>
              <c:showVal val="1"/>
            </c:dLbl>
            <c:dLbl>
              <c:idx val="2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-4.4059219160104982E-2"/>
                  <c:y val="-1.3643263274724291E-2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-4.0592410323709742E-2"/>
                  <c:y val="-7.7174042112396909E-2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-1.7958880139982637E-2"/>
                  <c:y val="-1.3921779310393779E-2"/>
                </c:manualLayout>
              </c:layout>
              <c:showLegendKey val="1"/>
              <c:showVal val="1"/>
            </c:dLbl>
            <c:dLbl>
              <c:idx val="7"/>
              <c:layout>
                <c:manualLayout>
                  <c:x val="5.3153980752406226E-3"/>
                  <c:y val="-2.333919327210808E-2"/>
                </c:manualLayout>
              </c:layout>
              <c:showLegendKey val="1"/>
              <c:showVal val="1"/>
            </c:dLbl>
            <c:dLbl>
              <c:idx val="8"/>
              <c:layout>
                <c:manualLayout>
                  <c:x val="-3.389621609798775E-2"/>
                  <c:y val="-1.0811764028213967E-2"/>
                </c:manualLayout>
              </c:layout>
              <c:showLegendKey val="1"/>
              <c:showVal val="1"/>
            </c:dLbl>
            <c:dLbl>
              <c:idx val="9"/>
              <c:layout>
                <c:manualLayout>
                  <c:x val="1.0777777777777785E-2"/>
                  <c:y val="-1.8350200367428841E-2"/>
                </c:manualLayout>
              </c:layout>
              <c:showLegendKey val="1"/>
              <c:showVal val="1"/>
            </c:dLbl>
            <c:dLbl>
              <c:idx val="10"/>
              <c:layout>
                <c:manualLayout>
                  <c:x val="4.9826224846894508E-2"/>
                  <c:y val="-9.7063884273771474E-3"/>
                </c:manualLayout>
              </c:layout>
              <c:showLegendKey val="1"/>
              <c:showVal val="1"/>
            </c:dLbl>
            <c:showLegendKey val="1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ГОСПОШЛИНА</c:v>
                </c:pt>
                <c:pt idx="5">
                  <c:v>ДОХОДЫ ОТ ИСПОЛЬЗОВАНИЯ ИМУЩЕСТВА, НАХОДЯЩЕГОСЯ В МУНИЦИПАЛЬНОЙ СОБСТВЕННОСТИ</c:v>
                </c:pt>
                <c:pt idx="6">
                  <c:v>ПЛАТА ЗА НЕГАТИВНОЕ ВОЗДЕЙСТВИЕ НА ОКРУЖАЮЩУЮ СРЕДУ</c:v>
                </c:pt>
                <c:pt idx="7">
                  <c:v>ДОХОДЫ ОТ ОКАЗАНИЯ ПЛАТНЫХ УСЛУГ</c:v>
                </c:pt>
                <c:pt idx="8">
                  <c:v>ДОХОДЫ ОТ ПРОДАЖИ МАТЕРИАЛЬНЫХ И НЕМАТЕРИАЛЬНЫХ АКТИВОВ </c:v>
                </c:pt>
                <c:pt idx="9">
                  <c:v>ШТРАФЫ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52.6</c:v>
                </c:pt>
                <c:pt idx="1">
                  <c:v>2.2999999999999998</c:v>
                </c:pt>
                <c:pt idx="2">
                  <c:v>4.2</c:v>
                </c:pt>
                <c:pt idx="3">
                  <c:v>2.5</c:v>
                </c:pt>
                <c:pt idx="4">
                  <c:v>2</c:v>
                </c:pt>
                <c:pt idx="5">
                  <c:v>15.8</c:v>
                </c:pt>
                <c:pt idx="6">
                  <c:v>0.30000000000000032</c:v>
                </c:pt>
                <c:pt idx="7">
                  <c:v>15.8</c:v>
                </c:pt>
                <c:pt idx="8">
                  <c:v>2.2000000000000002</c:v>
                </c:pt>
                <c:pt idx="9">
                  <c:v>1.5</c:v>
                </c:pt>
                <c:pt idx="10">
                  <c:v>0.8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60956653508352754"/>
          <c:w val="0.88194444444444808"/>
          <c:h val="0.38841257444391097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22393.309999999943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27160.760000000009</c:v>
                </c:pt>
              </c:numCache>
            </c:numRef>
          </c:val>
        </c:ser>
        <c:gapWidth val="0"/>
        <c:gapDepth val="148"/>
        <c:shape val="cylinder"/>
        <c:axId val="93968256"/>
        <c:axId val="93973888"/>
        <c:axId val="0"/>
      </c:bar3DChart>
      <c:catAx>
        <c:axId val="93968256"/>
        <c:scaling>
          <c:orientation val="minMax"/>
        </c:scaling>
        <c:delete val="1"/>
        <c:axPos val="b"/>
        <c:tickLblPos val="none"/>
        <c:crossAx val="93973888"/>
        <c:crosses val="autoZero"/>
        <c:auto val="1"/>
        <c:lblAlgn val="ctr"/>
        <c:lblOffset val="100"/>
      </c:catAx>
      <c:valAx>
        <c:axId val="93973888"/>
        <c:scaling>
          <c:orientation val="minMax"/>
          <c:max val="30000"/>
          <c:min val="0"/>
        </c:scaling>
        <c:axPos val="l"/>
        <c:majorGridlines/>
        <c:numFmt formatCode="General" sourceLinked="1"/>
        <c:tickLblPos val="nextTo"/>
        <c:crossAx val="93968256"/>
        <c:crosses val="autoZero"/>
        <c:crossBetween val="between"/>
        <c:majorUnit val="5000"/>
        <c:minorUnit val="5000"/>
      </c:valAx>
    </c:plotArea>
    <c:legend>
      <c:legendPos val="r"/>
      <c:layout>
        <c:manualLayout>
          <c:xMode val="edge"/>
          <c:yMode val="edge"/>
          <c:x val="0.11020195628206"/>
          <c:y val="0.93789827435086648"/>
          <c:w val="0.35577924976724962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3772.24</c:v>
                </c:pt>
              </c:numCache>
            </c:numRef>
          </c:val>
        </c:ser>
        <c:gapWidth val="0"/>
        <c:gapDepth val="148"/>
        <c:shape val="cylinder"/>
        <c:axId val="95490048"/>
        <c:axId val="96966144"/>
        <c:axId val="0"/>
      </c:bar3DChart>
      <c:catAx>
        <c:axId val="95490048"/>
        <c:scaling>
          <c:orientation val="minMax"/>
        </c:scaling>
        <c:delete val="1"/>
        <c:axPos val="b"/>
        <c:tickLblPos val="none"/>
        <c:crossAx val="96966144"/>
        <c:crosses val="autoZero"/>
        <c:auto val="1"/>
        <c:lblAlgn val="ctr"/>
        <c:lblOffset val="100"/>
      </c:catAx>
      <c:valAx>
        <c:axId val="96966144"/>
        <c:scaling>
          <c:orientation val="minMax"/>
          <c:max val="4000"/>
          <c:min val="300"/>
        </c:scaling>
        <c:axPos val="l"/>
        <c:majorGridlines/>
        <c:numFmt formatCode="General" sourceLinked="1"/>
        <c:tickLblPos val="nextTo"/>
        <c:crossAx val="95490048"/>
        <c:crosses val="autoZero"/>
        <c:crossBetween val="between"/>
        <c:majorUnit val="300"/>
        <c:minorUnit val="300"/>
      </c:valAx>
    </c:plotArea>
    <c:legend>
      <c:legendPos val="r"/>
      <c:layout>
        <c:manualLayout>
          <c:xMode val="edge"/>
          <c:yMode val="edge"/>
          <c:x val="0.11020195628206"/>
          <c:y val="0.93789827435086615"/>
          <c:w val="0.35577924976724951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3234.67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2655.08</c:v>
                </c:pt>
              </c:numCache>
            </c:numRef>
          </c:val>
        </c:ser>
        <c:gapWidth val="0"/>
        <c:gapDepth val="148"/>
        <c:shape val="cylinder"/>
        <c:axId val="96113792"/>
        <c:axId val="96128384"/>
        <c:axId val="0"/>
      </c:bar3DChart>
      <c:catAx>
        <c:axId val="96113792"/>
        <c:scaling>
          <c:orientation val="minMax"/>
        </c:scaling>
        <c:delete val="1"/>
        <c:axPos val="b"/>
        <c:tickLblPos val="none"/>
        <c:crossAx val="96128384"/>
        <c:crosses val="autoZero"/>
        <c:auto val="1"/>
        <c:lblAlgn val="ctr"/>
        <c:lblOffset val="100"/>
      </c:catAx>
      <c:valAx>
        <c:axId val="96128384"/>
        <c:scaling>
          <c:orientation val="minMax"/>
          <c:max val="3500"/>
          <c:min val="0"/>
        </c:scaling>
        <c:axPos val="l"/>
        <c:majorGridlines/>
        <c:numFmt formatCode="General" sourceLinked="1"/>
        <c:tickLblPos val="nextTo"/>
        <c:crossAx val="96113792"/>
        <c:crosses val="autoZero"/>
        <c:crossBetween val="between"/>
        <c:majorUnit val="500"/>
        <c:minorUnit val="500"/>
      </c:valAx>
    </c:plotArea>
    <c:legend>
      <c:legendPos val="r"/>
      <c:layout>
        <c:manualLayout>
          <c:xMode val="edge"/>
          <c:yMode val="edge"/>
          <c:x val="0.11020195628206"/>
          <c:y val="0.93789827435086681"/>
          <c:w val="0.35577924976724973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932907348242887"/>
          <c:y val="0"/>
          <c:w val="0.70926517571884951"/>
          <c:h val="0.8740157480314966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87">
              <a:solidFill>
                <a:schemeClr val="tx1"/>
              </a:solidFill>
              <a:prstDash val="solid"/>
            </a:ln>
          </c:spPr>
          <c:explosion val="5"/>
          <c:dPt>
            <c:idx val="0"/>
            <c:spPr>
              <a:solidFill>
                <a:srgbClr val="99CC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13"/>
            <c:spPr>
              <a:solidFill>
                <a:srgbClr val="FF99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6198083067092681"/>
                  <c:y val="-4.4389962618308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5,8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3744953762793324"/>
                  <c:y val="4.28338503141661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4,2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87.4</c:v>
                </c:pt>
                <c:pt idx="1">
                  <c:v>12.6</c:v>
                </c:pt>
              </c:numCache>
            </c:numRef>
          </c:val>
        </c:ser>
        <c:firstSliceAng val="110"/>
      </c:pieChart>
      <c:spPr>
        <a:noFill/>
        <a:ln w="2537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932907348242887"/>
          <c:y val="0"/>
          <c:w val="0.70926517571884951"/>
          <c:h val="0.8740157480314966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87">
              <a:solidFill>
                <a:schemeClr val="tx1"/>
              </a:solidFill>
              <a:prstDash val="solid"/>
            </a:ln>
          </c:spPr>
          <c:explosion val="5"/>
          <c:dPt>
            <c:idx val="0"/>
            <c:spPr>
              <a:solidFill>
                <a:srgbClr val="99CC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13"/>
            <c:spPr>
              <a:solidFill>
                <a:srgbClr val="FF9900"/>
              </a:solidFill>
              <a:ln w="1268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6198083067092681"/>
                  <c:y val="-5.31030780243378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88,0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3744953762793324"/>
                  <c:y val="1.38252604788037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2,0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 w="25374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firstSliceAng val="110"/>
      </c:pieChart>
      <c:spPr>
        <a:noFill/>
        <a:ln w="2537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depthPercent val="90"/>
      <c:rAngAx val="1"/>
    </c:view3D>
    <c:plotArea>
      <c:layout>
        <c:manualLayout>
          <c:layoutTarget val="inner"/>
          <c:xMode val="edge"/>
          <c:yMode val="edge"/>
          <c:x val="0.12740234033245867"/>
          <c:y val="3.9393448713418475E-2"/>
          <c:w val="0.65050038884028349"/>
          <c:h val="0.818558495733108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назначено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1192376.58</c:v>
                </c:pt>
                <c:pt idx="1">
                  <c:v>1266828.3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1086837.92</c:v>
                </c:pt>
                <c:pt idx="1">
                  <c:v>1228754.6500000008</c:v>
                </c:pt>
              </c:numCache>
            </c:numRef>
          </c:val>
        </c:ser>
        <c:shape val="cylinder"/>
        <c:axId val="99043584"/>
        <c:axId val="99045376"/>
        <c:axId val="0"/>
      </c:bar3DChart>
      <c:catAx>
        <c:axId val="99043584"/>
        <c:scaling>
          <c:orientation val="minMax"/>
        </c:scaling>
        <c:delete val="1"/>
        <c:axPos val="b"/>
        <c:numFmt formatCode="General" sourceLinked="1"/>
        <c:tickLblPos val="none"/>
        <c:crossAx val="99045376"/>
        <c:crosses val="autoZero"/>
        <c:auto val="1"/>
        <c:lblAlgn val="ctr"/>
        <c:lblOffset val="100"/>
      </c:catAx>
      <c:valAx>
        <c:axId val="99045376"/>
        <c:scaling>
          <c:orientation val="minMax"/>
          <c:max val="1300000"/>
          <c:min val="500000"/>
        </c:scaling>
        <c:axPos val="l"/>
        <c:majorGridlines/>
        <c:numFmt formatCode="General" sourceLinked="1"/>
        <c:tickLblPos val="nextTo"/>
        <c:crossAx val="99043584"/>
        <c:crosses val="autoZero"/>
        <c:crossBetween val="between"/>
        <c:majorUnit val="100000"/>
        <c:minorUnit val="100000"/>
      </c:valAx>
    </c:plotArea>
    <c:legend>
      <c:legendPos val="r"/>
      <c:layout>
        <c:manualLayout>
          <c:xMode val="edge"/>
          <c:yMode val="edge"/>
          <c:x val="0.16336548556430486"/>
          <c:y val="0.86571232056827963"/>
          <c:w val="0.52953557888597258"/>
          <c:h val="5.099181453502696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565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68404.370000000024</c:v>
                </c:pt>
                <c:pt idx="1">
                  <c:v>58164.450000000012</c:v>
                </c:pt>
              </c:numCache>
            </c:numRef>
          </c:val>
        </c:ser>
        <c:shape val="box"/>
        <c:axId val="100872960"/>
        <c:axId val="100874496"/>
        <c:axId val="0"/>
      </c:bar3DChart>
      <c:catAx>
        <c:axId val="1008729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874496"/>
        <c:crosses val="autoZero"/>
        <c:auto val="1"/>
        <c:lblAlgn val="ctr"/>
        <c:lblOffset val="100"/>
      </c:catAx>
      <c:valAx>
        <c:axId val="100874496"/>
        <c:scaling>
          <c:orientation val="minMax"/>
        </c:scaling>
        <c:axPos val="b"/>
        <c:majorGridlines/>
        <c:numFmt formatCode="General" sourceLinked="1"/>
        <c:tickLblPos val="nextTo"/>
        <c:crossAx val="100872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532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4386.5</c:v>
                </c:pt>
                <c:pt idx="1">
                  <c:v>3334.86</c:v>
                </c:pt>
              </c:numCache>
            </c:numRef>
          </c:val>
        </c:ser>
        <c:shape val="box"/>
        <c:axId val="101052416"/>
        <c:axId val="101053952"/>
        <c:axId val="0"/>
      </c:bar3DChart>
      <c:catAx>
        <c:axId val="1010524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053952"/>
        <c:crosses val="autoZero"/>
        <c:auto val="1"/>
        <c:lblAlgn val="ctr"/>
        <c:lblOffset val="100"/>
      </c:catAx>
      <c:valAx>
        <c:axId val="101053952"/>
        <c:scaling>
          <c:orientation val="minMax"/>
        </c:scaling>
        <c:axPos val="b"/>
        <c:majorGridlines/>
        <c:numFmt formatCode="General" sourceLinked="1"/>
        <c:tickLblPos val="nextTo"/>
        <c:crossAx val="101052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532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57731.76</c:v>
                </c:pt>
                <c:pt idx="1">
                  <c:v>61662.19</c:v>
                </c:pt>
              </c:numCache>
            </c:numRef>
          </c:val>
        </c:ser>
        <c:shape val="box"/>
        <c:axId val="101215616"/>
        <c:axId val="101217792"/>
        <c:axId val="0"/>
      </c:bar3DChart>
      <c:catAx>
        <c:axId val="1012156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217792"/>
        <c:crosses val="autoZero"/>
        <c:auto val="1"/>
        <c:lblAlgn val="ctr"/>
        <c:lblOffset val="100"/>
      </c:catAx>
      <c:valAx>
        <c:axId val="101217792"/>
        <c:scaling>
          <c:orientation val="minMax"/>
        </c:scaling>
        <c:axPos val="b"/>
        <c:majorGridlines/>
        <c:numFmt formatCode="General" sourceLinked="1"/>
        <c:tickLblPos val="nextTo"/>
        <c:crossAx val="1012156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51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798.01</c:v>
                </c:pt>
                <c:pt idx="1">
                  <c:v>798.08</c:v>
                </c:pt>
              </c:numCache>
            </c:numRef>
          </c:val>
        </c:ser>
        <c:shape val="box"/>
        <c:axId val="103486592"/>
        <c:axId val="103488128"/>
        <c:axId val="0"/>
      </c:bar3DChart>
      <c:catAx>
        <c:axId val="1034865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488128"/>
        <c:crosses val="autoZero"/>
        <c:auto val="1"/>
        <c:lblAlgn val="ctr"/>
        <c:lblOffset val="100"/>
      </c:catAx>
      <c:valAx>
        <c:axId val="103488128"/>
        <c:scaling>
          <c:orientation val="minMax"/>
          <c:max val="800"/>
          <c:min val="300"/>
        </c:scaling>
        <c:axPos val="b"/>
        <c:majorGridlines/>
        <c:numFmt formatCode="General" sourceLinked="1"/>
        <c:tickLblPos val="nextTo"/>
        <c:crossAx val="103486592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1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81228.789999999994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90553.98</c:v>
                </c:pt>
              </c:numCache>
            </c:numRef>
          </c:val>
        </c:ser>
        <c:gapWidth val="31"/>
        <c:gapDepth val="0"/>
        <c:shape val="cylinder"/>
        <c:axId val="90574848"/>
        <c:axId val="90576384"/>
        <c:axId val="0"/>
      </c:bar3DChart>
      <c:catAx>
        <c:axId val="90574848"/>
        <c:scaling>
          <c:orientation val="minMax"/>
        </c:scaling>
        <c:delete val="1"/>
        <c:axPos val="b"/>
        <c:tickLblPos val="none"/>
        <c:crossAx val="90576384"/>
        <c:crosses val="autoZero"/>
        <c:auto val="1"/>
        <c:lblAlgn val="ctr"/>
        <c:lblOffset val="100"/>
      </c:catAx>
      <c:valAx>
        <c:axId val="90576384"/>
        <c:scaling>
          <c:orientation val="minMax"/>
          <c:max val="91000"/>
          <c:min val="50000"/>
        </c:scaling>
        <c:axPos val="l"/>
        <c:majorGridlines/>
        <c:numFmt formatCode="General" sourceLinked="1"/>
        <c:tickLblPos val="nextTo"/>
        <c:crossAx val="9057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579035433070867"/>
          <c:y val="0.94324356971216039"/>
          <c:w val="0.32331375378221078"/>
          <c:h val="5.5604645390862781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532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681188.1</c:v>
                </c:pt>
                <c:pt idx="1">
                  <c:v>598968.14</c:v>
                </c:pt>
              </c:numCache>
            </c:numRef>
          </c:val>
        </c:ser>
        <c:shape val="box"/>
        <c:axId val="103817600"/>
        <c:axId val="103819136"/>
        <c:axId val="0"/>
      </c:bar3DChart>
      <c:catAx>
        <c:axId val="1038176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819136"/>
        <c:crosses val="autoZero"/>
        <c:auto val="1"/>
        <c:lblAlgn val="ctr"/>
        <c:lblOffset val="100"/>
      </c:catAx>
      <c:valAx>
        <c:axId val="103819136"/>
        <c:scaling>
          <c:orientation val="minMax"/>
          <c:max val="700000"/>
          <c:min val="200000"/>
        </c:scaling>
        <c:axPos val="b"/>
        <c:majorGridlines/>
        <c:numFmt formatCode="General" sourceLinked="1"/>
        <c:tickLblPos val="nextTo"/>
        <c:crossAx val="103817600"/>
        <c:crosses val="autoZero"/>
        <c:crossBetween val="between"/>
        <c:majorUnit val="100000"/>
        <c:minorUnit val="10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51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46695.06</c:v>
                </c:pt>
                <c:pt idx="1">
                  <c:v>36203.24</c:v>
                </c:pt>
              </c:numCache>
            </c:numRef>
          </c:val>
        </c:ser>
        <c:shape val="box"/>
        <c:axId val="103460224"/>
        <c:axId val="103788928"/>
        <c:axId val="0"/>
      </c:bar3DChart>
      <c:catAx>
        <c:axId val="1034602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788928"/>
        <c:crosses val="autoZero"/>
        <c:auto val="1"/>
        <c:lblAlgn val="ctr"/>
        <c:lblOffset val="100"/>
      </c:catAx>
      <c:valAx>
        <c:axId val="103788928"/>
        <c:scaling>
          <c:orientation val="minMax"/>
          <c:max val="50000"/>
        </c:scaling>
        <c:axPos val="b"/>
        <c:majorGridlines/>
        <c:numFmt formatCode="General" sourceLinked="1"/>
        <c:tickLblPos val="nextTo"/>
        <c:crossAx val="103460224"/>
        <c:crosses val="autoZero"/>
        <c:crossBetween val="between"/>
        <c:majorUnit val="1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51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324898.65999999986</c:v>
                </c:pt>
                <c:pt idx="1">
                  <c:v>297501.09000000008</c:v>
                </c:pt>
              </c:numCache>
            </c:numRef>
          </c:val>
        </c:ser>
        <c:shape val="box"/>
        <c:axId val="104994688"/>
        <c:axId val="104996224"/>
        <c:axId val="0"/>
      </c:bar3DChart>
      <c:catAx>
        <c:axId val="1049946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996224"/>
        <c:crosses val="autoZero"/>
        <c:auto val="1"/>
        <c:lblAlgn val="ctr"/>
        <c:lblOffset val="100"/>
      </c:catAx>
      <c:valAx>
        <c:axId val="104996224"/>
        <c:scaling>
          <c:orientation val="minMax"/>
        </c:scaling>
        <c:axPos val="b"/>
        <c:majorGridlines/>
        <c:numFmt formatCode="General" sourceLinked="1"/>
        <c:tickLblPos val="nextTo"/>
        <c:crossAx val="104994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488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5002.03</c:v>
                </c:pt>
                <c:pt idx="1">
                  <c:v>4372.8999999999996</c:v>
                </c:pt>
              </c:numCache>
            </c:numRef>
          </c:val>
        </c:ser>
        <c:shape val="box"/>
        <c:axId val="104999168"/>
        <c:axId val="105025536"/>
        <c:axId val="0"/>
      </c:bar3DChart>
      <c:catAx>
        <c:axId val="1049991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025536"/>
        <c:crosses val="autoZero"/>
        <c:auto val="1"/>
        <c:lblAlgn val="ctr"/>
        <c:lblOffset val="100"/>
      </c:catAx>
      <c:valAx>
        <c:axId val="105025536"/>
        <c:scaling>
          <c:orientation val="minMax"/>
          <c:max val="5500"/>
          <c:min val="1000"/>
        </c:scaling>
        <c:axPos val="b"/>
        <c:majorGridlines/>
        <c:numFmt formatCode="General" sourceLinked="1"/>
        <c:tickLblPos val="nextTo"/>
        <c:crossAx val="104999168"/>
        <c:crosses val="autoZero"/>
        <c:crossBetween val="between"/>
        <c:majorUnit val="1000"/>
        <c:minorUnit val="5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5972769028872"/>
          <c:y val="3.437500000000001E-2"/>
          <c:w val="0.79308694225721466"/>
          <c:h val="0.833791584645669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CCCFF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39650.160000000003</c:v>
                </c:pt>
                <c:pt idx="1">
                  <c:v>25833</c:v>
                </c:pt>
              </c:numCache>
            </c:numRef>
          </c:val>
        </c:ser>
        <c:shape val="box"/>
        <c:axId val="105654144"/>
        <c:axId val="105702912"/>
        <c:axId val="0"/>
      </c:bar3DChart>
      <c:catAx>
        <c:axId val="1056541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702912"/>
        <c:crosses val="autoZero"/>
        <c:auto val="1"/>
        <c:lblAlgn val="ctr"/>
        <c:lblOffset val="100"/>
      </c:catAx>
      <c:valAx>
        <c:axId val="105702912"/>
        <c:scaling>
          <c:orientation val="minMax"/>
          <c:max val="40000"/>
          <c:min val="10000"/>
        </c:scaling>
        <c:axPos val="b"/>
        <c:majorGridlines/>
        <c:numFmt formatCode="General" sourceLinked="1"/>
        <c:tickLblPos val="nextTo"/>
        <c:crossAx val="105654144"/>
        <c:crosses val="autoZero"/>
        <c:crossBetween val="between"/>
        <c:majorUnit val="10000"/>
        <c:minorUnit val="1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depthPercent val="40"/>
      <c:perspective val="10"/>
    </c:view3D>
    <c:plotArea>
      <c:layout>
        <c:manualLayout>
          <c:layoutTarget val="inner"/>
          <c:xMode val="edge"/>
          <c:yMode val="edge"/>
          <c:x val="0.11368897637795275"/>
          <c:y val="2.1904608591665899E-2"/>
          <c:w val="0.88631102362204728"/>
          <c:h val="0.8969621436264945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99FF"/>
              </a:solidFill>
            </c:spPr>
          </c:dPt>
          <c:dPt>
            <c:idx val="1"/>
            <c:spPr>
              <a:solidFill>
                <a:srgbClr val="99CC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cat>
            <c:strRef>
              <c:f>Лист1!$A$2:$A$5</c:f>
              <c:strCache>
                <c:ptCount val="4"/>
                <c:pt idx="0">
                  <c:v>I квартал</c:v>
                </c:pt>
                <c:pt idx="1">
                  <c:v>II квартал</c:v>
                </c:pt>
                <c:pt idx="2">
                  <c:v>III квартал</c:v>
                </c:pt>
                <c:pt idx="3">
                  <c:v>IV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240853.94</c:v>
                </c:pt>
                <c:pt idx="1">
                  <c:v>308336.75</c:v>
                </c:pt>
                <c:pt idx="2">
                  <c:v>279590.84000000003</c:v>
                </c:pt>
                <c:pt idx="3">
                  <c:v>399973.12</c:v>
                </c:pt>
              </c:numCache>
            </c:numRef>
          </c:val>
        </c:ser>
        <c:gapWidth val="78"/>
        <c:gapDepth val="10"/>
        <c:shape val="pyramid"/>
        <c:axId val="105543936"/>
        <c:axId val="105553920"/>
        <c:axId val="105644032"/>
      </c:bar3DChart>
      <c:catAx>
        <c:axId val="105543936"/>
        <c:scaling>
          <c:orientation val="minMax"/>
        </c:scaling>
        <c:axPos val="b"/>
        <c:tickLblPos val="nextTo"/>
        <c:crossAx val="105553920"/>
        <c:crosses val="autoZero"/>
        <c:auto val="1"/>
        <c:lblAlgn val="ctr"/>
        <c:lblOffset val="100"/>
      </c:catAx>
      <c:valAx>
        <c:axId val="105553920"/>
        <c:scaling>
          <c:orientation val="minMax"/>
        </c:scaling>
        <c:axPos val="l"/>
        <c:majorGridlines/>
        <c:numFmt formatCode="General" sourceLinked="1"/>
        <c:tickLblPos val="nextTo"/>
        <c:crossAx val="105543936"/>
        <c:crosses val="autoZero"/>
        <c:crossBetween val="between"/>
        <c:majorUnit val="50000"/>
      </c:valAx>
      <c:serAx>
        <c:axId val="105644032"/>
        <c:scaling>
          <c:orientation val="minMax"/>
        </c:scaling>
        <c:delete val="1"/>
        <c:axPos val="b"/>
        <c:tickLblPos val="none"/>
        <c:crossAx val="10555392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260"/>
      <c:perspective val="0"/>
    </c:view3D>
    <c:plotArea>
      <c:layout>
        <c:manualLayout>
          <c:layoutTarget val="inner"/>
          <c:xMode val="edge"/>
          <c:yMode val="edge"/>
          <c:x val="0.18404907975460141"/>
          <c:y val="0.15300546448087557"/>
          <c:w val="0.61840490797546011"/>
          <c:h val="0.364298724954465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3759">
              <a:solidFill>
                <a:schemeClr val="tx1"/>
              </a:solidFill>
              <a:prstDash val="solid"/>
            </a:ln>
          </c:spPr>
          <c:explosion val="13"/>
          <c:dPt>
            <c:idx val="0"/>
            <c:spPr>
              <a:solidFill>
                <a:srgbClr val="00FF00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9900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22"/>
            <c:spPr>
              <a:solidFill>
                <a:srgbClr val="FF00FF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CCFF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5"/>
            <c:explosion val="15"/>
            <c:spPr>
              <a:solidFill>
                <a:srgbClr val="FFFF00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6"/>
            <c:explosion val="20"/>
            <c:spPr>
              <a:solidFill>
                <a:srgbClr val="0066CC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Pt>
            <c:idx val="7"/>
            <c:explosion val="19"/>
            <c:spPr>
              <a:solidFill>
                <a:srgbClr val="CC99FF"/>
              </a:solidFill>
              <a:ln w="1375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9546756035660832E-2"/>
                  <c:y val="-1.49720366035326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1"/>
              <c:layout>
                <c:manualLayout>
                  <c:x val="3.0107465237573412E-2"/>
                  <c:y val="-5.38981880632880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2"/>
              <c:layout>
                <c:manualLayout>
                  <c:x val="4.3112135527208884E-2"/>
                  <c:y val="-5.71918154768877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3"/>
              <c:layout>
                <c:manualLayout>
                  <c:x val="2.9747337707503055E-2"/>
                  <c:y val="5.02465016089836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4"/>
              <c:layout>
                <c:manualLayout>
                  <c:x val="3.0638664260564486E-2"/>
                  <c:y val="3.20598924485200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5"/>
              <c:layout>
                <c:manualLayout>
                  <c:x val="6.9516175997849594E-2"/>
                  <c:y val="3.7052892329377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6"/>
              <c:layout>
                <c:manualLayout>
                  <c:x val="-3.1754807372082042E-2"/>
                  <c:y val="1.57001958102097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7"/>
              <c:layout>
                <c:manualLayout>
                  <c:x val="-4.0103688153614134E-2"/>
                  <c:y val="-7.77539522378727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</c:dLbl>
            <c:dLbl>
              <c:idx val="8"/>
              <c:layout>
                <c:manualLayout>
                  <c:xMode val="edge"/>
                  <c:yMode val="edge"/>
                  <c:x val="0.32024539877300612"/>
                  <c:y val="0.20036429872495445"/>
                </c:manualLayout>
              </c:layout>
              <c:dLblPos val="bestFit"/>
              <c:showLegendKey val="1"/>
              <c:showPercent val="1"/>
            </c:dLbl>
            <c:dLbl>
              <c:idx val="9"/>
              <c:layout>
                <c:manualLayout>
                  <c:xMode val="edge"/>
                  <c:yMode val="edge"/>
                  <c:x val="0.32883435582822301"/>
                  <c:y val="0.20400728597450021"/>
                </c:manualLayout>
              </c:layout>
              <c:numFmt formatCode="0.0%" sourceLinked="0"/>
              <c:spPr>
                <a:noFill/>
                <a:ln w="27520">
                  <a:noFill/>
                </a:ln>
              </c:spPr>
              <c:txPr>
                <a:bodyPr/>
                <a:lstStyle/>
                <a:p>
                  <a:pPr>
                    <a:defRPr sz="157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1"/>
              <c:showPercent val="1"/>
            </c:dLbl>
            <c:numFmt formatCode="0.0%" sourceLinked="0"/>
            <c:spPr>
              <a:noFill/>
              <a:ln w="27520">
                <a:noFill/>
              </a:ln>
            </c:spPr>
            <c:txPr>
              <a:bodyPr/>
              <a:lstStyle/>
              <a:p>
                <a:pPr>
                  <a:defRPr sz="173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Расходы по заработной плате и начисления на неё</c:v>
                </c:pt>
                <c:pt idx="1">
                  <c:v>Оплата работ, услуг</c:v>
                </c:pt>
                <c:pt idx="2">
                  <c:v>Безвозмездные перечисления</c:v>
                </c:pt>
                <c:pt idx="3">
                  <c:v>Межбюджетные трансферты</c:v>
                </c:pt>
                <c:pt idx="4">
                  <c:v>Социальное обеспечение</c:v>
                </c:pt>
                <c:pt idx="5">
                  <c:v>Прочие расходы (налоги)</c:v>
                </c:pt>
                <c:pt idx="6">
                  <c:v>Увеличение стоимости основных средств</c:v>
                </c:pt>
                <c:pt idx="7">
                  <c:v>Продукты питания, горюче-смазочные материалы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40.700000000000003</c:v>
                </c:pt>
                <c:pt idx="1">
                  <c:v>11.4</c:v>
                </c:pt>
                <c:pt idx="2">
                  <c:v>3.6</c:v>
                </c:pt>
                <c:pt idx="3">
                  <c:v>3.2</c:v>
                </c:pt>
                <c:pt idx="4">
                  <c:v>25.1</c:v>
                </c:pt>
                <c:pt idx="5" formatCode="0.00">
                  <c:v>0.7</c:v>
                </c:pt>
                <c:pt idx="6" formatCode="0.00">
                  <c:v>10.9</c:v>
                </c:pt>
                <c:pt idx="7" formatCode="0.00">
                  <c:v>4.4000000000000004</c:v>
                </c:pt>
              </c:numCache>
            </c:numRef>
          </c:val>
        </c:ser>
        <c:dLbls>
          <c:showLegendKey val="1"/>
          <c:showVal val="1"/>
          <c:showPercent val="1"/>
        </c:dLbls>
      </c:pie3DChart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"/>
          <c:y val="0.63308040008512545"/>
          <c:w val="0.97363163633773708"/>
          <c:h val="0.35153436901468466"/>
        </c:manualLayout>
      </c:layout>
      <c:spPr>
        <a:noFill/>
        <a:ln w="27520">
          <a:noFill/>
        </a:ln>
      </c:spPr>
      <c:txPr>
        <a:bodyPr/>
        <a:lstStyle/>
        <a:p>
          <a:pPr>
            <a:defRPr sz="139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5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4332.3200000000024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3871.9300000000012</c:v>
                </c:pt>
              </c:numCache>
            </c:numRef>
          </c:val>
        </c:ser>
        <c:gapWidth val="0"/>
        <c:gapDepth val="148"/>
        <c:shape val="cylinder"/>
        <c:axId val="92269184"/>
        <c:axId val="92443008"/>
        <c:axId val="0"/>
      </c:bar3DChart>
      <c:catAx>
        <c:axId val="92269184"/>
        <c:scaling>
          <c:orientation val="minMax"/>
        </c:scaling>
        <c:delete val="1"/>
        <c:axPos val="b"/>
        <c:tickLblPos val="none"/>
        <c:crossAx val="92443008"/>
        <c:crosses val="autoZero"/>
        <c:auto val="1"/>
        <c:lblAlgn val="ctr"/>
        <c:lblOffset val="100"/>
      </c:catAx>
      <c:valAx>
        <c:axId val="92443008"/>
        <c:scaling>
          <c:orientation val="minMax"/>
          <c:max val="4500"/>
          <c:min val="500"/>
        </c:scaling>
        <c:axPos val="l"/>
        <c:majorGridlines/>
        <c:numFmt formatCode="General" sourceLinked="1"/>
        <c:tickLblPos val="nextTo"/>
        <c:crossAx val="92269184"/>
        <c:crosses val="autoZero"/>
        <c:crossBetween val="between"/>
        <c:majorUnit val="500"/>
        <c:minorUnit val="500"/>
      </c:valAx>
    </c:plotArea>
    <c:legend>
      <c:legendPos val="r"/>
      <c:layout>
        <c:manualLayout>
          <c:xMode val="edge"/>
          <c:yMode val="edge"/>
          <c:x val="0.11020195628206"/>
          <c:y val="0.93789827435086448"/>
          <c:w val="0.35577924976724873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6577.68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7248.67</c:v>
                </c:pt>
              </c:numCache>
            </c:numRef>
          </c:val>
        </c:ser>
        <c:gapWidth val="0"/>
        <c:gapDepth val="148"/>
        <c:shape val="cylinder"/>
        <c:axId val="92366336"/>
        <c:axId val="92367872"/>
        <c:axId val="0"/>
      </c:bar3DChart>
      <c:catAx>
        <c:axId val="92366336"/>
        <c:scaling>
          <c:orientation val="minMax"/>
        </c:scaling>
        <c:delete val="1"/>
        <c:axPos val="b"/>
        <c:tickLblPos val="none"/>
        <c:crossAx val="92367872"/>
        <c:crosses val="autoZero"/>
        <c:auto val="1"/>
        <c:lblAlgn val="ctr"/>
        <c:lblOffset val="100"/>
      </c:catAx>
      <c:valAx>
        <c:axId val="92367872"/>
        <c:scaling>
          <c:orientation val="minMax"/>
          <c:max val="7500"/>
          <c:min val="500"/>
        </c:scaling>
        <c:axPos val="l"/>
        <c:majorGridlines/>
        <c:numFmt formatCode="General" sourceLinked="1"/>
        <c:tickLblPos val="nextTo"/>
        <c:crossAx val="92366336"/>
        <c:crosses val="autoZero"/>
        <c:crossBetween val="between"/>
        <c:majorUnit val="1000"/>
        <c:minorUnit val="500"/>
      </c:valAx>
    </c:plotArea>
    <c:legend>
      <c:legendPos val="r"/>
      <c:layout>
        <c:manualLayout>
          <c:xMode val="edge"/>
          <c:yMode val="edge"/>
          <c:x val="0.11020195628206"/>
          <c:y val="0.93789827435086481"/>
          <c:w val="0.3557792497672489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4409.9299999999994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4221.3</c:v>
                </c:pt>
              </c:numCache>
            </c:numRef>
          </c:val>
        </c:ser>
        <c:gapWidth val="0"/>
        <c:gapDepth val="148"/>
        <c:shape val="cylinder"/>
        <c:axId val="92688768"/>
        <c:axId val="92690304"/>
        <c:axId val="0"/>
      </c:bar3DChart>
      <c:catAx>
        <c:axId val="92688768"/>
        <c:scaling>
          <c:orientation val="minMax"/>
        </c:scaling>
        <c:delete val="1"/>
        <c:axPos val="b"/>
        <c:tickLblPos val="none"/>
        <c:crossAx val="92690304"/>
        <c:crosses val="autoZero"/>
        <c:auto val="1"/>
        <c:lblAlgn val="ctr"/>
        <c:lblOffset val="100"/>
      </c:catAx>
      <c:valAx>
        <c:axId val="92690304"/>
        <c:scaling>
          <c:orientation val="minMax"/>
          <c:max val="4500"/>
          <c:min val="500"/>
        </c:scaling>
        <c:axPos val="l"/>
        <c:majorGridlines/>
        <c:numFmt formatCode="General" sourceLinked="1"/>
        <c:tickLblPos val="nextTo"/>
        <c:crossAx val="92688768"/>
        <c:crosses val="autoZero"/>
        <c:crossBetween val="between"/>
        <c:majorUnit val="500"/>
        <c:minorUnit val="500"/>
      </c:valAx>
    </c:plotArea>
    <c:legend>
      <c:legendPos val="r"/>
      <c:layout>
        <c:manualLayout>
          <c:xMode val="edge"/>
          <c:yMode val="edge"/>
          <c:x val="0.11020195628206"/>
          <c:y val="0.93789827435086504"/>
          <c:w val="0.35577924976724901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3405.32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3456.73</c:v>
                </c:pt>
              </c:numCache>
            </c:numRef>
          </c:val>
        </c:ser>
        <c:gapWidth val="0"/>
        <c:gapDepth val="148"/>
        <c:shape val="cylinder"/>
        <c:axId val="92833280"/>
        <c:axId val="92834816"/>
        <c:axId val="0"/>
      </c:bar3DChart>
      <c:catAx>
        <c:axId val="92833280"/>
        <c:scaling>
          <c:orientation val="minMax"/>
        </c:scaling>
        <c:delete val="1"/>
        <c:axPos val="b"/>
        <c:tickLblPos val="none"/>
        <c:crossAx val="92834816"/>
        <c:crosses val="autoZero"/>
        <c:auto val="1"/>
        <c:lblAlgn val="ctr"/>
        <c:lblOffset val="100"/>
      </c:catAx>
      <c:valAx>
        <c:axId val="92834816"/>
        <c:scaling>
          <c:orientation val="minMax"/>
          <c:max val="3500"/>
          <c:min val="500"/>
        </c:scaling>
        <c:axPos val="l"/>
        <c:majorGridlines/>
        <c:numFmt formatCode="General" sourceLinked="1"/>
        <c:tickLblPos val="nextTo"/>
        <c:crossAx val="92833280"/>
        <c:crosses val="autoZero"/>
        <c:crossBetween val="between"/>
        <c:majorUnit val="500"/>
        <c:minorUnit val="500"/>
      </c:valAx>
    </c:plotArea>
    <c:legend>
      <c:legendPos val="r"/>
      <c:layout>
        <c:manualLayout>
          <c:xMode val="edge"/>
          <c:yMode val="edge"/>
          <c:x val="0.11020195628206"/>
          <c:y val="0.93789827435086526"/>
          <c:w val="0.35577924976724912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12071.18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27156.41</c:v>
                </c:pt>
              </c:numCache>
            </c:numRef>
          </c:val>
        </c:ser>
        <c:gapWidth val="0"/>
        <c:gapDepth val="148"/>
        <c:shape val="cylinder"/>
        <c:axId val="93039616"/>
        <c:axId val="93049600"/>
        <c:axId val="0"/>
      </c:bar3DChart>
      <c:catAx>
        <c:axId val="93039616"/>
        <c:scaling>
          <c:orientation val="minMax"/>
        </c:scaling>
        <c:delete val="1"/>
        <c:axPos val="b"/>
        <c:tickLblPos val="none"/>
        <c:crossAx val="93049600"/>
        <c:crosses val="autoZero"/>
        <c:auto val="1"/>
        <c:lblAlgn val="ctr"/>
        <c:lblOffset val="100"/>
      </c:catAx>
      <c:valAx>
        <c:axId val="93049600"/>
        <c:scaling>
          <c:orientation val="minMax"/>
          <c:max val="28000"/>
          <c:min val="1000"/>
        </c:scaling>
        <c:axPos val="l"/>
        <c:majorGridlines/>
        <c:numFmt formatCode="General" sourceLinked="1"/>
        <c:tickLblPos val="nextTo"/>
        <c:crossAx val="93039616"/>
        <c:crosses val="autoZero"/>
        <c:crossBetween val="between"/>
        <c:majorUnit val="2000"/>
        <c:minorUnit val="2000"/>
      </c:valAx>
    </c:plotArea>
    <c:legend>
      <c:legendPos val="r"/>
      <c:layout>
        <c:manualLayout>
          <c:xMode val="edge"/>
          <c:yMode val="edge"/>
          <c:x val="0.11020195628206"/>
          <c:y val="0.9378982743508657"/>
          <c:w val="0.35577924976724923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46.230000000000011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102.77</c:v>
                </c:pt>
              </c:numCache>
            </c:numRef>
          </c:val>
        </c:ser>
        <c:gapWidth val="0"/>
        <c:gapDepth val="148"/>
        <c:shape val="cylinder"/>
        <c:axId val="93153536"/>
        <c:axId val="93159424"/>
        <c:axId val="0"/>
      </c:bar3DChart>
      <c:catAx>
        <c:axId val="93153536"/>
        <c:scaling>
          <c:orientation val="minMax"/>
        </c:scaling>
        <c:delete val="1"/>
        <c:axPos val="b"/>
        <c:tickLblPos val="none"/>
        <c:crossAx val="93159424"/>
        <c:crosses val="autoZero"/>
        <c:auto val="1"/>
        <c:lblAlgn val="ctr"/>
        <c:lblOffset val="100"/>
      </c:catAx>
      <c:valAx>
        <c:axId val="93159424"/>
        <c:scaling>
          <c:orientation val="minMax"/>
          <c:max val="110"/>
          <c:min val="0"/>
        </c:scaling>
        <c:axPos val="l"/>
        <c:majorGridlines/>
        <c:numFmt formatCode="General" sourceLinked="1"/>
        <c:tickLblPos val="nextTo"/>
        <c:crossAx val="93153536"/>
        <c:crosses val="autoZero"/>
        <c:crossBetween val="between"/>
        <c:majorUnit val="10"/>
        <c:minorUnit val="10"/>
      </c:valAx>
    </c:plotArea>
    <c:legend>
      <c:legendPos val="r"/>
      <c:layout>
        <c:manualLayout>
          <c:xMode val="edge"/>
          <c:yMode val="edge"/>
          <c:x val="0.11020195628206"/>
          <c:y val="0.93789827435086592"/>
          <c:w val="0.35577924976724939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4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99FF"/>
            </a:solidFill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334.96999999999969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w="0"/>
              <a:bevelB w="6350"/>
            </a:sp3d>
          </c:spPr>
          <c:cat>
            <c:strRef>
              <c:f>Лист1!$A$2:$A$4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506.08</c:v>
                </c:pt>
              </c:numCache>
            </c:numRef>
          </c:val>
        </c:ser>
        <c:gapWidth val="0"/>
        <c:gapDepth val="148"/>
        <c:shape val="cylinder"/>
        <c:axId val="93360896"/>
        <c:axId val="93362432"/>
        <c:axId val="0"/>
      </c:bar3DChart>
      <c:catAx>
        <c:axId val="93360896"/>
        <c:scaling>
          <c:orientation val="minMax"/>
        </c:scaling>
        <c:delete val="1"/>
        <c:axPos val="b"/>
        <c:tickLblPos val="none"/>
        <c:crossAx val="93362432"/>
        <c:crosses val="autoZero"/>
        <c:auto val="1"/>
        <c:lblAlgn val="ctr"/>
        <c:lblOffset val="100"/>
      </c:catAx>
      <c:valAx>
        <c:axId val="93362432"/>
        <c:scaling>
          <c:orientation val="minMax"/>
          <c:max val="550"/>
          <c:min val="0"/>
        </c:scaling>
        <c:axPos val="l"/>
        <c:majorGridlines/>
        <c:numFmt formatCode="General" sourceLinked="1"/>
        <c:tickLblPos val="nextTo"/>
        <c:crossAx val="93360896"/>
        <c:crosses val="autoZero"/>
        <c:crossBetween val="between"/>
        <c:majorUnit val="50"/>
        <c:minorUnit val="50"/>
      </c:valAx>
    </c:plotArea>
    <c:legend>
      <c:legendPos val="r"/>
      <c:layout>
        <c:manualLayout>
          <c:xMode val="edge"/>
          <c:yMode val="edge"/>
          <c:x val="0.11020195628206"/>
          <c:y val="0.93789827435086615"/>
          <c:w val="0.35577924976724951"/>
          <c:h val="5.0705856826898883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0.85938</cdr:x>
      <cdr:y>0.02532</cdr:y>
    </cdr:from>
    <cdr:to>
      <cdr:x>1</cdr:x>
      <cdr:y>0.08531</cdr:y>
    </cdr:to>
    <cdr:sp macro="" textlink="">
      <cdr:nvSpPr>
        <cdr:cNvPr id="3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58148" y="142876"/>
          <a:ext cx="1285852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600" i="1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600" b="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0.27344</cdr:x>
      <cdr:y>0.05479</cdr:y>
    </cdr:from>
    <cdr:to>
      <cdr:x>0.40729</cdr:x>
      <cdr:y>0.12753</cdr:y>
    </cdr:to>
    <cdr:sp macro="" textlink="">
      <cdr:nvSpPr>
        <cdr:cNvPr id="3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0298" y="302282"/>
          <a:ext cx="1223925" cy="401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2014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год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6791-4EA7-4D71-AF90-733327549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C7CB-55AC-4A66-93F4-37BBC42CA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A8C2-D09E-4599-9CEF-CA2F4B582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0AD0-EF26-48B3-8537-51371A70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E428-277E-49E0-BAD4-AD19463F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07E5-495E-47A6-860E-A7DB0838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4829B-82E0-41B7-9EC4-9C355F1A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5926-6C37-4EB2-BD4F-C305CD459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0695-537C-4018-937E-12FB718C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A1C9-D1CA-4F85-AC2E-DC5EF3B1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058B-A102-4261-A575-8D23C5CC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85E8-6370-4F01-A738-2499D1846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415D-E871-4216-B2D8-92EA540D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FF"/>
            </a:gs>
            <a:gs pos="50000">
              <a:srgbClr val="FFFFFF"/>
            </a:gs>
            <a:gs pos="100000">
              <a:srgbClr val="FFCCFF"/>
            </a:gs>
          </a:gsLst>
          <a:lin ang="6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BE413B-C839-4043-889C-6605F20B0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285720" y="1500174"/>
            <a:ext cx="85693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Курского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муниципального района Ставропольского края за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endParaRPr lang="ru-RU" sz="1800" b="0" dirty="0">
              <a:solidFill>
                <a:srgbClr val="00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59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20" y="5715016"/>
            <a:ext cx="8429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Докладчик: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Бондаренко Татьяна Иосифовна - начальник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Финансового управления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Курского муниципального района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Ставропольского края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Documents and Settings\Home\Рабочий стол\Презентации\Презентации\imgpreview.jpeg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07" y="2071678"/>
            <a:ext cx="3724293" cy="3286148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885828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754517" y="3674583"/>
            <a:ext cx="187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4 409,93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821508" y="3703175"/>
            <a:ext cx="392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4 221,30 или  105,9%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286116" y="1357298"/>
            <a:ext cx="1643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4,3%             или   -188,63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"/>
            <a:ext cx="9143999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ЕДИНЫЙ </a:t>
            </a: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СЕЛЬСКОХОЗЯЙСТВЕННЫЙ НАЛОГ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858148" y="857232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Home\Рабочий стол\Презентации\Презентации\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57364"/>
            <a:ext cx="3571868" cy="381001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850109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778655" y="3446013"/>
            <a:ext cx="187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3 405,32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725924" y="3488862"/>
            <a:ext cx="392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3 456,73 или  62,8%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286116" y="1500174"/>
            <a:ext cx="1643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1,5%             или   +51,41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"/>
            <a:ext cx="9143999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ГОСУДАРСТВЕННАЯ  ПОШЛИНА</a:t>
            </a:r>
            <a:endParaRPr lang="ru-RU" sz="26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858148" y="642918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Home\Рабочий стол\Презентации\Презентации\1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4143372" cy="3714776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850109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825955" y="4746153"/>
            <a:ext cx="187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12 024,94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725924" y="3488862"/>
            <a:ext cx="392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27 156,41 или  118,4%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ДОХОДЫ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, </a:t>
            </a: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ПОЛУЧЕННЫЕ ОТ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ИСПОЛЬЗОВАНИЯ </a:t>
            </a: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ИМУЩЕСТВА,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НАХОДЯЩЕГОСЯ В МУНИЦИПАЛЬНОЙ СОБСТВЕННОСТИ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57554" y="1571612"/>
            <a:ext cx="1857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2,3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или +15 131,47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858148" y="1142984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5429264"/>
            <a:ext cx="207170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Documents and Settings\Home\Рабочий стол\Презентации\i.jpeg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13" y="2349500"/>
            <a:ext cx="41163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850109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556986" y="4746153"/>
            <a:ext cx="187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46,23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607190" y="3488862"/>
            <a:ext cx="392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102,77 или  76,5%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214678" y="1500174"/>
            <a:ext cx="1357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2,2 раза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ПЛАТЕЖИ ОТ МУНИЦИПАЛЬНЫХ </a:t>
            </a:r>
            <a:b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УНИТАРНЫХ ПРЕДПРИЯТИЙ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858148" y="785794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C:\Documents and Settings\Home\Рабочий стол\Презентации\Презентации\imgpreview.jpeg1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4071966" cy="3522724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850109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611641" y="4460401"/>
            <a:ext cx="187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334,97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607190" y="3488862"/>
            <a:ext cx="392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506,08 или  148,0%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399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ПЛАТА </a:t>
            </a: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ЗА </a:t>
            </a: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НЕГАТИВНОЕ </a:t>
            </a: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ВОЗДЕЙСТВИЕ НА ОКРУЖАЮЩУЮ СРЕДУ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286116" y="1500174"/>
            <a:ext cx="1643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51,1%             или   +171,11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858148" y="857232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Home\Рабочий стол\Презентации\Презентации\10862_1ym5A_big_8cf6ec9255f47da64c8d46b25c1f099ekinderg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71678"/>
            <a:ext cx="3505200" cy="35052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071546"/>
          <a:ext cx="850109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754517" y="4388963"/>
            <a:ext cx="187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22 393,31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797362" y="3488862"/>
            <a:ext cx="392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27 160,76 или  101,4%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286116" y="1500174"/>
            <a:ext cx="19288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21,3%             или  +4 767,45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399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ДОХОДЫ </a:t>
            </a: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 ОКАЗАНИЯ ПЛАТНЫХ УСЛУГ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858148" y="857232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Home\Рабочий стол\Презентации\Презентаци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3429024" cy="347202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429256" y="2214554"/>
            <a:ext cx="150019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850109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904520" y="4881902"/>
            <a:ext cx="1428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355,60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654486" y="3417424"/>
            <a:ext cx="392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3 772,24  в 25,1 раза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214678" y="1500174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10,6 раза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399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ДОХОДЫ </a:t>
            </a: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 ПРОДАЖИ МАТЕРИАЛЬНЫХ И НЕМАТЕРИАЛЬНЫХ АКТИВОВ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858148" y="857232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C:\Documents and Settings\Home\Рабочий стол\Презентации\Презентации\4-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85926"/>
            <a:ext cx="3071834" cy="2371725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864396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754517" y="4388963"/>
            <a:ext cx="187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3 234,67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833081" y="3953209"/>
            <a:ext cx="3571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2 655,08 или  112,7%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286116" y="1428736"/>
            <a:ext cx="19288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27,1%             или  - 579,59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399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ШТРАФЫ, САНКЦИИ</a:t>
            </a: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, ВОЗМЕЩЕНИЕ УЩЕРБА</a:t>
            </a:r>
          </a:p>
        </p:txBody>
      </p:sp>
      <p:pic>
        <p:nvPicPr>
          <p:cNvPr id="14" name="Picture 1" descr="E:\картинки к слайдам\19113490.9109643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14752"/>
            <a:ext cx="259238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858148" y="857232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611188" y="5876924"/>
            <a:ext cx="7961340" cy="52405"/>
          </a:xfrm>
          <a:prstGeom prst="line">
            <a:avLst/>
          </a:prstGeom>
          <a:noFill/>
          <a:ln w="193675">
            <a:solidFill>
              <a:schemeClr val="bg1">
                <a:lumMod val="50000"/>
              </a:schemeClr>
            </a:solidFill>
            <a:bevel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6929454" y="2428868"/>
            <a:ext cx="1785950" cy="3571900"/>
          </a:xfrm>
          <a:prstGeom prst="can">
            <a:avLst>
              <a:gd name="adj" fmla="val 14713"/>
            </a:avLst>
          </a:prstGeom>
          <a:solidFill>
            <a:schemeClr val="accent1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Цилиндр 30"/>
          <p:cNvSpPr/>
          <p:nvPr/>
        </p:nvSpPr>
        <p:spPr>
          <a:xfrm>
            <a:off x="5000628" y="2357430"/>
            <a:ext cx="1714512" cy="3643338"/>
          </a:xfrm>
          <a:prstGeom prst="can">
            <a:avLst>
              <a:gd name="adj" fmla="val 14713"/>
            </a:avLst>
          </a:prstGeom>
          <a:solidFill>
            <a:schemeClr val="accent1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280" name="Line 4"/>
          <p:cNvSpPr>
            <a:spLocks noChangeShapeType="1"/>
          </p:cNvSpPr>
          <p:nvPr/>
        </p:nvSpPr>
        <p:spPr bwMode="auto">
          <a:xfrm>
            <a:off x="125888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2281" name="Text Box 5"/>
          <p:cNvSpPr txBox="1">
            <a:spLocks noChangeArrowheads="1"/>
          </p:cNvSpPr>
          <p:nvPr/>
        </p:nvSpPr>
        <p:spPr bwMode="auto">
          <a:xfrm>
            <a:off x="900113" y="29241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182282" name="Text Box 7"/>
          <p:cNvSpPr txBox="1">
            <a:spLocks noChangeArrowheads="1"/>
          </p:cNvSpPr>
          <p:nvPr/>
        </p:nvSpPr>
        <p:spPr bwMode="auto">
          <a:xfrm>
            <a:off x="7683500" y="969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182285" name="Text Box 10"/>
          <p:cNvSpPr txBox="1">
            <a:spLocks noChangeArrowheads="1"/>
          </p:cNvSpPr>
          <p:nvPr/>
        </p:nvSpPr>
        <p:spPr bwMode="auto">
          <a:xfrm>
            <a:off x="5000629" y="6092825"/>
            <a:ext cx="173037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назначено</a:t>
            </a:r>
          </a:p>
        </p:txBody>
      </p:sp>
      <p:sp>
        <p:nvSpPr>
          <p:cNvPr id="182286" name="Text Box 11"/>
          <p:cNvSpPr txBox="1">
            <a:spLocks noChangeArrowheads="1"/>
          </p:cNvSpPr>
          <p:nvPr/>
        </p:nvSpPr>
        <p:spPr bwMode="auto">
          <a:xfrm>
            <a:off x="6948488" y="6092825"/>
            <a:ext cx="183835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исполнено</a:t>
            </a:r>
          </a:p>
        </p:txBody>
      </p:sp>
      <p:sp>
        <p:nvSpPr>
          <p:cNvPr id="182287" name="Text Box 12"/>
          <p:cNvSpPr txBox="1">
            <a:spLocks noChangeArrowheads="1"/>
          </p:cNvSpPr>
          <p:nvPr/>
        </p:nvSpPr>
        <p:spPr bwMode="auto">
          <a:xfrm>
            <a:off x="5286380" y="1785926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Фактическое исполнение</a:t>
            </a:r>
            <a:r>
              <a:rPr lang="ru-RU" sz="1800" dirty="0"/>
              <a:t> </a:t>
            </a: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6804025" y="4076700"/>
            <a:ext cx="1943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1 042 818,71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99,3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89" name="Text Box 19"/>
          <p:cNvSpPr txBox="1">
            <a:spLocks noChangeArrowheads="1"/>
          </p:cNvSpPr>
          <p:nvPr/>
        </p:nvSpPr>
        <p:spPr bwMode="auto">
          <a:xfrm>
            <a:off x="4929190" y="4071942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049 848,61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90" name="Text Box 20"/>
          <p:cNvSpPr txBox="1">
            <a:spLocks noChangeArrowheads="1"/>
          </p:cNvSpPr>
          <p:nvPr/>
        </p:nvSpPr>
        <p:spPr bwMode="auto">
          <a:xfrm>
            <a:off x="5364163" y="2565400"/>
            <a:ext cx="1871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82291" name="Text Box 22"/>
          <p:cNvSpPr txBox="1">
            <a:spLocks noChangeArrowheads="1"/>
          </p:cNvSpPr>
          <p:nvPr/>
        </p:nvSpPr>
        <p:spPr bwMode="auto">
          <a:xfrm>
            <a:off x="714348" y="1000108"/>
            <a:ext cx="3024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Доля безвозмездных </a:t>
            </a:r>
            <a:r>
              <a:rPr lang="ru-RU" dirty="0" smtClean="0"/>
              <a:t>поступлений</a:t>
            </a:r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182294" name="Text Box 28"/>
          <p:cNvSpPr txBox="1">
            <a:spLocks noChangeArrowheads="1"/>
          </p:cNvSpPr>
          <p:nvPr/>
        </p:nvSpPr>
        <p:spPr bwMode="auto">
          <a:xfrm>
            <a:off x="3571875" y="264318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2014 </a:t>
            </a:r>
            <a:r>
              <a:rPr lang="ru-RU" sz="1600" dirty="0"/>
              <a:t>год</a:t>
            </a:r>
          </a:p>
        </p:txBody>
      </p:sp>
      <p:sp>
        <p:nvSpPr>
          <p:cNvPr id="182295" name="Text Box 29"/>
          <p:cNvSpPr txBox="1">
            <a:spLocks noChangeArrowheads="1"/>
          </p:cNvSpPr>
          <p:nvPr/>
        </p:nvSpPr>
        <p:spPr bwMode="auto">
          <a:xfrm>
            <a:off x="3571875" y="457200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2015 </a:t>
            </a:r>
            <a:r>
              <a:rPr lang="ru-RU" sz="1600" dirty="0"/>
              <a:t>год</a:t>
            </a:r>
          </a:p>
        </p:txBody>
      </p:sp>
      <p:sp>
        <p:nvSpPr>
          <p:cNvPr id="182296" name="Text Box 30"/>
          <p:cNvSpPr txBox="1">
            <a:spLocks noChangeArrowheads="1"/>
          </p:cNvSpPr>
          <p:nvPr/>
        </p:nvSpPr>
        <p:spPr bwMode="auto">
          <a:xfrm>
            <a:off x="250825" y="177323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 </a:t>
            </a:r>
            <a:r>
              <a:rPr lang="ru-RU" sz="1600" dirty="0" smtClean="0"/>
              <a:t>2,2%</a:t>
            </a:r>
            <a:endParaRPr lang="ru-RU" sz="1600" dirty="0"/>
          </a:p>
        </p:txBody>
      </p:sp>
      <p:sp>
        <p:nvSpPr>
          <p:cNvPr id="182297" name="Rectangle 31"/>
          <p:cNvSpPr>
            <a:spLocks noChangeArrowheads="1"/>
          </p:cNvSpPr>
          <p:nvPr/>
        </p:nvSpPr>
        <p:spPr bwMode="auto">
          <a:xfrm>
            <a:off x="611188" y="6021388"/>
            <a:ext cx="358775" cy="376237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82298" name="Rectangle 32"/>
          <p:cNvSpPr>
            <a:spLocks noChangeArrowheads="1"/>
          </p:cNvSpPr>
          <p:nvPr/>
        </p:nvSpPr>
        <p:spPr bwMode="auto">
          <a:xfrm>
            <a:off x="2987675" y="6021388"/>
            <a:ext cx="358775" cy="376237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82299" name="Text Box 33"/>
          <p:cNvSpPr txBox="1">
            <a:spLocks noChangeArrowheads="1"/>
          </p:cNvSpPr>
          <p:nvPr/>
        </p:nvSpPr>
        <p:spPr bwMode="auto">
          <a:xfrm>
            <a:off x="971550" y="609282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безвозмездные</a:t>
            </a:r>
          </a:p>
        </p:txBody>
      </p:sp>
      <p:sp>
        <p:nvSpPr>
          <p:cNvPr id="182300" name="Text Box 34"/>
          <p:cNvSpPr txBox="1">
            <a:spLocks noChangeArrowheads="1"/>
          </p:cNvSpPr>
          <p:nvPr/>
        </p:nvSpPr>
        <p:spPr bwMode="auto">
          <a:xfrm>
            <a:off x="3348038" y="6092825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собственные</a:t>
            </a:r>
          </a:p>
        </p:txBody>
      </p:sp>
      <p:sp>
        <p:nvSpPr>
          <p:cNvPr id="182301" name="AutoShape 18"/>
          <p:cNvSpPr>
            <a:spLocks noChangeArrowheads="1"/>
          </p:cNvSpPr>
          <p:nvPr/>
        </p:nvSpPr>
        <p:spPr bwMode="auto">
          <a:xfrm rot="5400000">
            <a:off x="-1008063" y="3752851"/>
            <a:ext cx="3529013" cy="576262"/>
          </a:xfrm>
          <a:prstGeom prst="rightArrow">
            <a:avLst>
              <a:gd name="adj1" fmla="val 50000"/>
              <a:gd name="adj2" fmla="val 1530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928688" y="0"/>
            <a:ext cx="79406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ru-RU" sz="2600" kern="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БЕЗВОЗМЕЗДНЫЕ ПОСТУПЛЕНИЯ ОТ ДРУГИХ БЮДЖЕТОВ БЮДЖЕТНОЙ СИСТЕМЫ</a:t>
            </a:r>
          </a:p>
        </p:txBody>
      </p:sp>
      <p:sp>
        <p:nvSpPr>
          <p:cNvPr id="36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11188" y="3789363"/>
          <a:ext cx="307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642910" y="1571612"/>
          <a:ext cx="307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7858148" y="785794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C:\Documents and Settings\Home\Рабочий стол\Презентации\Презентации\человек-3d-носит-золотую-монетку-29348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4714876" cy="5214950"/>
          </a:xfrm>
          <a:prstGeom prst="rect">
            <a:avLst/>
          </a:prstGeom>
          <a:noFill/>
        </p:spPr>
      </p:pic>
      <p:pic>
        <p:nvPicPr>
          <p:cNvPr id="84994" name="Picture 2" descr="C:\Documents and Settings\Home\Рабочий стол\Презентации\Презентации\1424689183_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3286148" cy="3500438"/>
          </a:xfrm>
          <a:prstGeom prst="rect">
            <a:avLst/>
          </a:prstGeom>
          <a:noFill/>
        </p:spPr>
      </p:pic>
      <p:sp>
        <p:nvSpPr>
          <p:cNvPr id="183300" name="Line 6"/>
          <p:cNvSpPr>
            <a:spLocks noChangeShapeType="1"/>
          </p:cNvSpPr>
          <p:nvPr/>
        </p:nvSpPr>
        <p:spPr bwMode="auto">
          <a:xfrm>
            <a:off x="125888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3301" name="Text Box 7"/>
          <p:cNvSpPr txBox="1">
            <a:spLocks noChangeArrowheads="1"/>
          </p:cNvSpPr>
          <p:nvPr/>
        </p:nvSpPr>
        <p:spPr bwMode="auto">
          <a:xfrm>
            <a:off x="900113" y="29241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183302" name="Text Box 8"/>
          <p:cNvSpPr txBox="1">
            <a:spLocks noChangeArrowheads="1"/>
          </p:cNvSpPr>
          <p:nvPr/>
        </p:nvSpPr>
        <p:spPr bwMode="auto">
          <a:xfrm>
            <a:off x="7667625" y="98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183306" name="AutoShape 13"/>
          <p:cNvSpPr>
            <a:spLocks noChangeArrowheads="1"/>
          </p:cNvSpPr>
          <p:nvPr/>
        </p:nvSpPr>
        <p:spPr bwMode="auto">
          <a:xfrm>
            <a:off x="2339975" y="3860800"/>
            <a:ext cx="3455988" cy="720725"/>
          </a:xfrm>
          <a:prstGeom prst="curvedDownArrow">
            <a:avLst>
              <a:gd name="adj1" fmla="val 95903"/>
              <a:gd name="adj2" fmla="val 191806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3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83305" name="Text Box 12"/>
          <p:cNvSpPr txBox="1">
            <a:spLocks noChangeArrowheads="1"/>
          </p:cNvSpPr>
          <p:nvPr/>
        </p:nvSpPr>
        <p:spPr bwMode="auto">
          <a:xfrm>
            <a:off x="642910" y="2571744"/>
            <a:ext cx="3413125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+11 358,72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МЕСТНЫЙ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58148" y="857232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1643050"/>
            <a:ext cx="182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+31 552,00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hangingPunct="0">
              <a:defRPr/>
            </a:pPr>
            <a:r>
              <a:rPr lang="ru-RU" altLang="ru-RU" sz="3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«Собирай по ягодке ─ наберешь кузовок»</a:t>
            </a:r>
            <a:endParaRPr lang="ru-RU" altLang="ru-RU" sz="36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Documents and Settings\Home\Рабочий стол\Презентации\Презентации\9359941-lots-of-chocolate-money-in-a-gold-wra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2592000" cy="2254514"/>
          </a:xfrm>
          <a:prstGeom prst="rect">
            <a:avLst/>
          </a:prstGeom>
          <a:noFill/>
        </p:spPr>
      </p:pic>
      <p:pic>
        <p:nvPicPr>
          <p:cNvPr id="25" name="Picture 3" descr="C:\Documents and Settings\Home\Рабочий стол\Презентации\Презентации\9359941-lots-of-chocolate-money-in-a-gold-wra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86058"/>
            <a:ext cx="3000364" cy="2254514"/>
          </a:xfrm>
          <a:prstGeom prst="rect">
            <a:avLst/>
          </a:prstGeom>
          <a:noFill/>
        </p:spPr>
      </p:pic>
      <p:pic>
        <p:nvPicPr>
          <p:cNvPr id="2" name="Picture 1" descr="C:\Documents and Settings\Home\Рабочий стол\Презентации\Презентации\картинки с человечками для презентаций  15 тыс изображений найдено в Яндекс.Картинках_files\i_2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85794"/>
            <a:ext cx="4429156" cy="3532074"/>
          </a:xfrm>
          <a:prstGeom prst="rect">
            <a:avLst/>
          </a:prstGeom>
          <a:noFill/>
        </p:spPr>
      </p:pic>
      <p:pic>
        <p:nvPicPr>
          <p:cNvPr id="26" name="Picture 3" descr="C:\Documents and Settings\Home\Рабочий стол\Презентации\Презентации\9359941-lots-of-chocolate-money-in-a-gold-wra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256"/>
            <a:ext cx="3000396" cy="2254514"/>
          </a:xfrm>
          <a:prstGeom prst="rect">
            <a:avLst/>
          </a:prstGeom>
          <a:noFill/>
        </p:spPr>
      </p:pic>
      <p:sp>
        <p:nvSpPr>
          <p:cNvPr id="11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42844" y="4500570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214 623,96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6143636" y="4429132"/>
            <a:ext cx="2857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266 828,30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2928926" y="5857892"/>
            <a:ext cx="3000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52 204,34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492896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2420888"/>
            <a:ext cx="3143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3933056"/>
            <a:ext cx="30718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5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858148" y="1142984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65" y="1"/>
            <a:ext cx="9118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hangingPunct="0">
              <a:defRPr/>
            </a:pPr>
            <a:r>
              <a:rPr lang="ru-RU" altLang="ru-RU" sz="3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«Видеть легко ─ трудно предвидеть»</a:t>
            </a:r>
            <a:endParaRPr lang="ru-RU" altLang="ru-RU" sz="36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2"/>
          <p:cNvSpPr>
            <a:spLocks noChangeArrowheads="1"/>
          </p:cNvSpPr>
          <p:nvPr/>
        </p:nvSpPr>
        <p:spPr bwMode="auto">
          <a:xfrm rot="-5400000">
            <a:off x="5557857" y="3300398"/>
            <a:ext cx="4171955" cy="857257"/>
          </a:xfrm>
          <a:prstGeom prst="rightArrow">
            <a:avLst>
              <a:gd name="adj1" fmla="val 50000"/>
              <a:gd name="adj2" fmla="val 153099"/>
            </a:avLst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72132" y="1643050"/>
            <a:ext cx="1223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16200000">
            <a:off x="1370912" y="4297906"/>
            <a:ext cx="205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1 192 376,58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6200000">
            <a:off x="1409527" y="4091142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1 086 837,92 или 91,1%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 rot="16200000">
            <a:off x="3981295" y="4234019"/>
            <a:ext cx="2071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266 828,30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 rot="16200000">
            <a:off x="4052735" y="3805390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1 228 754,65 или 97,0%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 rot="16200000">
            <a:off x="5901865" y="3983985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141 916,73  или 13%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858148" y="1214422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«Хочешь строить новый дом, </a:t>
            </a:r>
            <a:endParaRPr lang="en-US" altLang="ru-RU" sz="3600" i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altLang="ru-RU" sz="3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каждый рубль экономь» </a:t>
            </a:r>
            <a:endParaRPr lang="ru-RU" altLang="ru-RU" sz="36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54" name="Rectangle 66"/>
          <p:cNvSpPr>
            <a:spLocks noChangeArrowheads="1"/>
          </p:cNvSpPr>
          <p:nvPr/>
        </p:nvSpPr>
        <p:spPr bwMode="auto">
          <a:xfrm>
            <a:off x="971550" y="4941888"/>
            <a:ext cx="5761038" cy="720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920" name="Text Box 5"/>
          <p:cNvSpPr txBox="1">
            <a:spLocks noChangeArrowheads="1"/>
          </p:cNvSpPr>
          <p:nvPr/>
        </p:nvSpPr>
        <p:spPr bwMode="auto">
          <a:xfrm>
            <a:off x="5219700" y="54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sp>
        <p:nvSpPr>
          <p:cNvPr id="165923" name="Rectangle 14"/>
          <p:cNvSpPr>
            <a:spLocks noChangeArrowheads="1"/>
          </p:cNvSpPr>
          <p:nvPr/>
        </p:nvSpPr>
        <p:spPr bwMode="auto">
          <a:xfrm>
            <a:off x="2771775" y="6021388"/>
            <a:ext cx="21590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65924" name="Rectangle 15"/>
          <p:cNvSpPr>
            <a:spLocks noChangeArrowheads="1"/>
          </p:cNvSpPr>
          <p:nvPr/>
        </p:nvSpPr>
        <p:spPr bwMode="auto">
          <a:xfrm>
            <a:off x="6372225" y="2781300"/>
            <a:ext cx="3603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65926" name="Text Box 29"/>
          <p:cNvSpPr txBox="1">
            <a:spLocks noChangeArrowheads="1"/>
          </p:cNvSpPr>
          <p:nvPr/>
        </p:nvSpPr>
        <p:spPr bwMode="auto">
          <a:xfrm>
            <a:off x="5292725" y="30686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65927" name="Text Box 32"/>
          <p:cNvSpPr txBox="1">
            <a:spLocks noChangeArrowheads="1"/>
          </p:cNvSpPr>
          <p:nvPr/>
        </p:nvSpPr>
        <p:spPr bwMode="auto">
          <a:xfrm>
            <a:off x="3635374" y="5949950"/>
            <a:ext cx="2651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228 754,65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928" name="Text Box 33"/>
          <p:cNvSpPr txBox="1">
            <a:spLocks noChangeArrowheads="1"/>
          </p:cNvSpPr>
          <p:nvPr/>
        </p:nvSpPr>
        <p:spPr bwMode="auto">
          <a:xfrm>
            <a:off x="1857356" y="5084763"/>
            <a:ext cx="3867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1 057 783,85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86,1%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14375" y="0"/>
            <a:ext cx="8429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kern="0" dirty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ПРИОРИТЕТНЫЕ СТАТЬИ РАСХОДОВ БЮДЖЕТА КУРСКОГО МУНИЦИПАЛЬНОГО РАЙОНА В </a:t>
            </a: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2015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ГОДУ</a:t>
            </a:r>
          </a:p>
        </p:txBody>
      </p:sp>
      <p:sp>
        <p:nvSpPr>
          <p:cNvPr id="15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492500" y="2133600"/>
            <a:ext cx="2592388" cy="2376488"/>
            <a:chOff x="1968" y="1488"/>
            <a:chExt cx="1776" cy="1766"/>
          </a:xfrm>
        </p:grpSpPr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sz="1800" b="0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5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sz="1800" b="0"/>
            </a:p>
          </p:txBody>
        </p:sp>
        <p:sp>
          <p:nvSpPr>
            <p:cNvPr id="9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sz="1800" b="0"/>
            </a:p>
          </p:txBody>
        </p:sp>
        <p:sp>
          <p:nvSpPr>
            <p:cNvPr id="10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3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sz="1800" b="0"/>
            </a:p>
          </p:txBody>
        </p:sp>
      </p:grpSp>
      <p:sp>
        <p:nvSpPr>
          <p:cNvPr id="20" name="Рамка 19"/>
          <p:cNvSpPr/>
          <p:nvPr/>
        </p:nvSpPr>
        <p:spPr>
          <a:xfrm>
            <a:off x="1551453" y="1010447"/>
            <a:ext cx="6191026" cy="733075"/>
          </a:xfrm>
          <a:prstGeom prst="frame">
            <a:avLst/>
          </a:prstGeom>
          <a:solidFill>
            <a:srgbClr val="92D050"/>
          </a:solidFill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выплата заработной платы работникам бюджетной сфер</a:t>
            </a:r>
            <a:r>
              <a:rPr lang="ru-RU" b="0" dirty="0">
                <a:solidFill>
                  <a:schemeClr val="tx2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2" name="Рамка 19"/>
          <p:cNvSpPr/>
          <p:nvPr/>
        </p:nvSpPr>
        <p:spPr>
          <a:xfrm>
            <a:off x="6326628" y="3455665"/>
            <a:ext cx="2785341" cy="665497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3" name="Рамка 19"/>
          <p:cNvSpPr/>
          <p:nvPr/>
        </p:nvSpPr>
        <p:spPr>
          <a:xfrm>
            <a:off x="37953" y="3384287"/>
            <a:ext cx="3129632" cy="666965"/>
          </a:xfrm>
          <a:prstGeom prst="frame">
            <a:avLst/>
          </a:prstGeom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коммунальные услуги</a:t>
            </a:r>
          </a:p>
        </p:txBody>
      </p:sp>
      <p:sp>
        <p:nvSpPr>
          <p:cNvPr id="4" name="Рамка 19"/>
          <p:cNvSpPr/>
          <p:nvPr/>
        </p:nvSpPr>
        <p:spPr>
          <a:xfrm>
            <a:off x="38818" y="2018510"/>
            <a:ext cx="3200971" cy="733074"/>
          </a:xfrm>
          <a:prstGeom prst="frame">
            <a:avLst/>
          </a:prstGeom>
          <a:solidFill>
            <a:srgbClr val="339966"/>
          </a:solidFill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медикаменты, перевязочные </a:t>
            </a:r>
          </a:p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   средства</a:t>
            </a:r>
            <a:endParaRPr lang="ru-RU" sz="1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Рамка 19"/>
          <p:cNvSpPr/>
          <p:nvPr/>
        </p:nvSpPr>
        <p:spPr>
          <a:xfrm>
            <a:off x="6334472" y="2015803"/>
            <a:ext cx="2777586" cy="665496"/>
          </a:xfrm>
          <a:prstGeom prst="frame">
            <a:avLst/>
          </a:prstGeom>
          <a:solidFill>
            <a:schemeClr val="accent2">
              <a:lumMod val="75000"/>
            </a:schemeClr>
          </a:solidFill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0" dirty="0">
                <a:solidFill>
                  <a:schemeClr val="tx2"/>
                </a:solidFill>
                <a:latin typeface="Times New Roman" pitchFamily="18" charset="0"/>
              </a:rPr>
              <a:t>продукты питания</a:t>
            </a:r>
          </a:p>
        </p:txBody>
      </p:sp>
      <p:sp>
        <p:nvSpPr>
          <p:cNvPr id="165955" name="Rectangle 67"/>
          <p:cNvSpPr>
            <a:spLocks noChangeArrowheads="1"/>
          </p:cNvSpPr>
          <p:nvPr/>
        </p:nvSpPr>
        <p:spPr bwMode="auto">
          <a:xfrm>
            <a:off x="6732588" y="4941888"/>
            <a:ext cx="1439862" cy="720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 rot="5400000">
            <a:off x="4464843" y="2321711"/>
            <a:ext cx="214314" cy="7143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>
            <a:spLocks noChangeArrowheads="1"/>
          </p:cNvSpPr>
          <p:nvPr/>
        </p:nvSpPr>
        <p:spPr bwMode="auto">
          <a:xfrm>
            <a:off x="6084888" y="50847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Скругленный прямоугольник 45"/>
          <p:cNvSpPr>
            <a:spLocks noChangeArrowheads="1"/>
          </p:cNvSpPr>
          <p:nvPr/>
        </p:nvSpPr>
        <p:spPr bwMode="auto">
          <a:xfrm>
            <a:off x="3132138" y="50847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Скругленный прямоугольник 44"/>
          <p:cNvSpPr>
            <a:spLocks noChangeArrowheads="1"/>
          </p:cNvSpPr>
          <p:nvPr/>
        </p:nvSpPr>
        <p:spPr bwMode="auto">
          <a:xfrm>
            <a:off x="179388" y="50847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4" name="Скругленный прямоугольник 43"/>
          <p:cNvSpPr>
            <a:spLocks noChangeArrowheads="1"/>
          </p:cNvSpPr>
          <p:nvPr/>
        </p:nvSpPr>
        <p:spPr bwMode="auto">
          <a:xfrm>
            <a:off x="6084888" y="37893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3" name="Скругленный прямоугольник 42"/>
          <p:cNvSpPr>
            <a:spLocks noChangeArrowheads="1"/>
          </p:cNvSpPr>
          <p:nvPr/>
        </p:nvSpPr>
        <p:spPr bwMode="auto">
          <a:xfrm>
            <a:off x="3132138" y="37893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Скругленный прямоугольник 41"/>
          <p:cNvSpPr>
            <a:spLocks noChangeArrowheads="1"/>
          </p:cNvSpPr>
          <p:nvPr/>
        </p:nvSpPr>
        <p:spPr bwMode="auto">
          <a:xfrm>
            <a:off x="179388" y="37893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Скругленный прямоугольник 40"/>
          <p:cNvSpPr>
            <a:spLocks noChangeArrowheads="1"/>
          </p:cNvSpPr>
          <p:nvPr/>
        </p:nvSpPr>
        <p:spPr bwMode="auto">
          <a:xfrm>
            <a:off x="6084888" y="24923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3132138" y="24923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179388" y="24923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" name="Скругленный прямоугольник 37"/>
          <p:cNvSpPr>
            <a:spLocks noChangeArrowheads="1"/>
          </p:cNvSpPr>
          <p:nvPr/>
        </p:nvSpPr>
        <p:spPr bwMode="auto">
          <a:xfrm>
            <a:off x="6084888" y="11969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3132138" y="11969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179388" y="11969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0125" name="AutoShape 8"/>
          <p:cNvSpPr>
            <a:spLocks noGrp="1" noChangeArrowheads="1"/>
          </p:cNvSpPr>
          <p:nvPr>
            <p:ph type="title"/>
          </p:nvPr>
        </p:nvSpPr>
        <p:spPr>
          <a:xfrm>
            <a:off x="1" y="214290"/>
            <a:ext cx="9144000" cy="357166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2800" dirty="0" smtClean="0">
                <a:latin typeface="+mn-lt"/>
                <a:cs typeface="Times New Roman" pitchFamily="18" charset="0"/>
              </a:rPr>
              <a:t>МУНИЦИПАЛЬНЫЕ ПРОГРАММЫ</a:t>
            </a:r>
            <a:endParaRPr lang="ru-RU" altLang="ja-JP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0127" name="TextBox 10"/>
          <p:cNvSpPr txBox="1">
            <a:spLocks noChangeArrowheads="1"/>
          </p:cNvSpPr>
          <p:nvPr/>
        </p:nvSpPr>
        <p:spPr bwMode="auto">
          <a:xfrm>
            <a:off x="179388" y="1268413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01. Развитие </a:t>
            </a:r>
          </a:p>
          <a:p>
            <a:pPr algn="ctr"/>
            <a:r>
              <a:rPr lang="ru-RU"/>
              <a:t>образования</a:t>
            </a:r>
          </a:p>
        </p:txBody>
      </p:sp>
      <p:sp>
        <p:nvSpPr>
          <p:cNvPr id="90128" name="TextBox 36"/>
          <p:cNvSpPr txBox="1">
            <a:spLocks noChangeArrowheads="1"/>
          </p:cNvSpPr>
          <p:nvPr/>
        </p:nvSpPr>
        <p:spPr bwMode="auto">
          <a:xfrm>
            <a:off x="179388" y="25654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02. Социальная </a:t>
            </a:r>
          </a:p>
          <a:p>
            <a:pPr algn="ctr"/>
            <a:r>
              <a:rPr lang="ru-RU"/>
              <a:t>поддержка граждан</a:t>
            </a:r>
          </a:p>
        </p:txBody>
      </p:sp>
      <p:sp>
        <p:nvSpPr>
          <p:cNvPr id="90129" name="TextBox 37"/>
          <p:cNvSpPr txBox="1">
            <a:spLocks noChangeArrowheads="1"/>
          </p:cNvSpPr>
          <p:nvPr/>
        </p:nvSpPr>
        <p:spPr bwMode="auto">
          <a:xfrm>
            <a:off x="179388" y="38608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03. Сохранение и развитие культуры</a:t>
            </a:r>
          </a:p>
        </p:txBody>
      </p:sp>
      <p:sp>
        <p:nvSpPr>
          <p:cNvPr id="90130" name="TextBox 38"/>
          <p:cNvSpPr txBox="1">
            <a:spLocks noChangeArrowheads="1"/>
          </p:cNvSpPr>
          <p:nvPr/>
        </p:nvSpPr>
        <p:spPr bwMode="auto">
          <a:xfrm>
            <a:off x="179388" y="5157788"/>
            <a:ext cx="2857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04. Развитие физической культуры и спорта</a:t>
            </a:r>
          </a:p>
        </p:txBody>
      </p:sp>
      <p:sp>
        <p:nvSpPr>
          <p:cNvPr id="90131" name="TextBox 39"/>
          <p:cNvSpPr txBox="1">
            <a:spLocks noChangeArrowheads="1"/>
          </p:cNvSpPr>
          <p:nvPr/>
        </p:nvSpPr>
        <p:spPr bwMode="auto">
          <a:xfrm>
            <a:off x="3132138" y="1268413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05. Молодежная политика</a:t>
            </a:r>
          </a:p>
        </p:txBody>
      </p:sp>
      <p:sp>
        <p:nvSpPr>
          <p:cNvPr id="90132" name="TextBox 40"/>
          <p:cNvSpPr txBox="1">
            <a:spLocks noChangeArrowheads="1"/>
          </p:cNvSpPr>
          <p:nvPr/>
        </p:nvSpPr>
        <p:spPr bwMode="auto">
          <a:xfrm>
            <a:off x="3132138" y="25654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06. Управление имуществом</a:t>
            </a:r>
          </a:p>
        </p:txBody>
      </p:sp>
      <p:sp>
        <p:nvSpPr>
          <p:cNvPr id="90133" name="TextBox 41"/>
          <p:cNvSpPr txBox="1">
            <a:spLocks noChangeArrowheads="1"/>
          </p:cNvSpPr>
          <p:nvPr/>
        </p:nvSpPr>
        <p:spPr bwMode="auto">
          <a:xfrm>
            <a:off x="3132138" y="38608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</a:t>
            </a:r>
            <a:r>
              <a:rPr lang="en-US"/>
              <a:t>7</a:t>
            </a:r>
            <a:r>
              <a:rPr lang="ru-RU"/>
              <a:t>. Управление финансами</a:t>
            </a:r>
          </a:p>
        </p:txBody>
      </p:sp>
      <p:sp>
        <p:nvSpPr>
          <p:cNvPr id="90134" name="TextBox 42"/>
          <p:cNvSpPr txBox="1">
            <a:spLocks noChangeArrowheads="1"/>
          </p:cNvSpPr>
          <p:nvPr/>
        </p:nvSpPr>
        <p:spPr bwMode="auto">
          <a:xfrm>
            <a:off x="3132138" y="5157788"/>
            <a:ext cx="2857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08. </a:t>
            </a:r>
            <a:r>
              <a:rPr lang="ru-RU" dirty="0" smtClean="0"/>
              <a:t>Защита населения и территории Курского района от чрезвычайных ситуаций</a:t>
            </a:r>
            <a:endParaRPr lang="ru-RU" dirty="0"/>
          </a:p>
        </p:txBody>
      </p:sp>
      <p:sp>
        <p:nvSpPr>
          <p:cNvPr id="90135" name="TextBox 43"/>
          <p:cNvSpPr txBox="1">
            <a:spLocks noChangeArrowheads="1"/>
          </p:cNvSpPr>
          <p:nvPr/>
        </p:nvSpPr>
        <p:spPr bwMode="auto">
          <a:xfrm>
            <a:off x="5929313" y="1196975"/>
            <a:ext cx="32146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09</a:t>
            </a:r>
            <a:r>
              <a:rPr lang="ru-RU" sz="1500"/>
              <a:t>. Развитие малого </a:t>
            </a:r>
          </a:p>
          <a:p>
            <a:pPr algn="ctr"/>
            <a:r>
              <a:rPr lang="ru-RU" sz="1500"/>
              <a:t>и среднего бизнеса, потребительского рынка, снижение административных барьеров</a:t>
            </a:r>
          </a:p>
        </p:txBody>
      </p:sp>
      <p:sp>
        <p:nvSpPr>
          <p:cNvPr id="90136" name="TextBox 44"/>
          <p:cNvSpPr txBox="1">
            <a:spLocks noChangeArrowheads="1"/>
          </p:cNvSpPr>
          <p:nvPr/>
        </p:nvSpPr>
        <p:spPr bwMode="auto">
          <a:xfrm>
            <a:off x="5929313" y="2492375"/>
            <a:ext cx="32146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10.</a:t>
            </a:r>
            <a:r>
              <a:rPr lang="ru-RU" sz="1500"/>
              <a:t> Развитие коммунального хозяйства, транспортной сис-темы и обеспечение безопас-ности дорожного движения</a:t>
            </a:r>
          </a:p>
        </p:txBody>
      </p:sp>
      <p:sp>
        <p:nvSpPr>
          <p:cNvPr id="90137" name="TextBox 45"/>
          <p:cNvSpPr txBox="1">
            <a:spLocks noChangeArrowheads="1"/>
          </p:cNvSpPr>
          <p:nvPr/>
        </p:nvSpPr>
        <p:spPr bwMode="auto">
          <a:xfrm>
            <a:off x="6084888" y="38608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11. Развитие сельского хозяйства</a:t>
            </a:r>
          </a:p>
        </p:txBody>
      </p:sp>
      <p:sp>
        <p:nvSpPr>
          <p:cNvPr id="90138" name="TextBox 46"/>
          <p:cNvSpPr txBox="1">
            <a:spLocks noChangeArrowheads="1"/>
          </p:cNvSpPr>
          <p:nvPr/>
        </p:nvSpPr>
        <p:spPr bwMode="auto">
          <a:xfrm>
            <a:off x="6011863" y="5157788"/>
            <a:ext cx="2857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12. Межнациональные отношения и поддержка казачества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J:\Презентиция на совет 2016\Презентации\1388058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928802"/>
            <a:ext cx="3500430" cy="3214695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ОБЩЕГОСУДАРСТВЕННЫЕ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ВОПРОСЫ</a:t>
            </a:r>
          </a:p>
        </p:txBody>
      </p:sp>
      <p:sp>
        <p:nvSpPr>
          <p:cNvPr id="19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57226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164,45 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68 404,37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97,8%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500430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00430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+ 10 239,93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714356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Documents and Settings\Home\Рабочий стол\Презентации\Презентации\2402_852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00240"/>
            <a:ext cx="3357554" cy="3092217"/>
          </a:xfrm>
          <a:prstGeom prst="rect">
            <a:avLst/>
          </a:prstGeom>
          <a:noFill/>
        </p:spPr>
      </p:pic>
      <p:sp>
        <p:nvSpPr>
          <p:cNvPr id="19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3 334,86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4 386,5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98,9%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357554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28992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+ 1 051,64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388" y="0"/>
            <a:ext cx="89646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НАЦИОНАЛЬНАЯ</a:t>
            </a:r>
            <a:r>
              <a:rPr lang="ru-RU" sz="26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БЕЗОПАСНОСТЬ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Home\Рабочий стол\Презентации\Презентации\1220515371_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3286116" cy="3214710"/>
          </a:xfrm>
          <a:prstGeom prst="rect">
            <a:avLst/>
          </a:prstGeom>
          <a:noFill/>
        </p:spPr>
      </p:pic>
      <p:sp>
        <p:nvSpPr>
          <p:cNvPr id="19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57226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61 662,19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071942"/>
            <a:ext cx="2357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57 731,76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98,6%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10800000">
            <a:off x="3500430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14744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- 3 930,44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НАЦИОНАЛЬНАЯ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ЭКОНОМИКА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Documents and Settings\Home\Рабочий стол\Презентации\Презентации\1 (2)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3357554" cy="3649515"/>
          </a:xfrm>
          <a:prstGeom prst="rect">
            <a:avLst/>
          </a:prstGeom>
          <a:noFill/>
        </p:spPr>
      </p:pic>
      <p:sp>
        <p:nvSpPr>
          <p:cNvPr id="19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798,08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798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,01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99,8%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ЖИЛИЩНО-КОММУНАЛЬНОЕ</a:t>
            </a: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ХОЗЯЙСТВО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1071546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J:\Презентиция на совет 2016\Презентации\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38" y="1785926"/>
            <a:ext cx="3500462" cy="3500462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ОБРАЗОВАНИЕ</a:t>
            </a:r>
            <a:endParaRPr lang="ru-RU" sz="24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9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50082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500166" y="2428868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598 968,14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681 188,10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96,1%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357554" y="3071810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28992" y="328612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+ 82 219,96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714356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Презентиция на совет 2016\Презентации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733" y="2000240"/>
            <a:ext cx="3558267" cy="3214710"/>
          </a:xfrm>
          <a:prstGeom prst="rect">
            <a:avLst/>
          </a:prstGeom>
          <a:noFill/>
        </p:spPr>
      </p:pic>
      <p:sp>
        <p:nvSpPr>
          <p:cNvPr id="19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142976" y="2500306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36 203,24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46 695,06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99,9%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357554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428992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+ 10 491,85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388" y="0"/>
            <a:ext cx="89646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КУЛЬТУРА, КИНЕМАТОГРАФИЯ</a:t>
            </a:r>
            <a:endParaRPr lang="ru-RU" sz="2400" b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J:\Презентиция на совет 2016\Презентации\41514_56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138" y="1643050"/>
            <a:ext cx="3614862" cy="3571900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СОЦИАЛЬНАЯ ПОЛИТИКА</a:t>
            </a:r>
            <a:endParaRPr lang="ru-RU" sz="24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9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57298"/>
          <a:ext cx="650082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071538" y="2500306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297 501,09</a:t>
            </a: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071538" y="4286256"/>
            <a:ext cx="3143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324 898,66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97,7%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500430" y="3143248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00430" y="335756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+ 27 397,57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714356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2643206" cy="2310772"/>
          </a:xfrm>
          <a:prstGeom prst="rect">
            <a:avLst/>
          </a:prstGeom>
          <a:noFill/>
        </p:spPr>
      </p:pic>
      <p:pic>
        <p:nvPicPr>
          <p:cNvPr id="26" name="Picture 1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8760"/>
            <a:ext cx="2643206" cy="2310772"/>
          </a:xfrm>
          <a:prstGeom prst="rect">
            <a:avLst/>
          </a:prstGeom>
          <a:noFill/>
        </p:spPr>
      </p:pic>
      <p:pic>
        <p:nvPicPr>
          <p:cNvPr id="60417" name="Picture 1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500329" cy="2185865"/>
          </a:xfrm>
          <a:prstGeom prst="rect">
            <a:avLst/>
          </a:prstGeom>
          <a:noFill/>
        </p:spPr>
      </p:pic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4284663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7929587" y="642918"/>
            <a:ext cx="12144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i="1" dirty="0"/>
          </a:p>
        </p:txBody>
      </p:sp>
      <p:sp>
        <p:nvSpPr>
          <p:cNvPr id="17424" name="Text Box 20"/>
          <p:cNvSpPr txBox="1">
            <a:spLocks noChangeArrowheads="1"/>
          </p:cNvSpPr>
          <p:nvPr/>
        </p:nvSpPr>
        <p:spPr bwMode="auto">
          <a:xfrm>
            <a:off x="5715008" y="6237312"/>
            <a:ext cx="34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228 754,65 или 97,0%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611560" y="3501008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214 623,96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785786" y="6143644"/>
            <a:ext cx="1888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266 828,30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428992" y="2071678"/>
            <a:ext cx="2214578" cy="857256"/>
          </a:xfrm>
          <a:prstGeom prst="rightArrow">
            <a:avLst/>
          </a:prstGeom>
          <a:solidFill>
            <a:srgbClr val="92D050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500430" y="2214554"/>
            <a:ext cx="17026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5643506" y="3501008"/>
            <a:ext cx="3500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214 856,04 или 100,0%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357554" y="4786322"/>
            <a:ext cx="2214578" cy="857256"/>
          </a:xfrm>
          <a:prstGeom prst="rightArrow">
            <a:avLst/>
          </a:prstGeom>
          <a:solidFill>
            <a:srgbClr val="92D050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9" name="Text Box 8"/>
          <p:cNvSpPr txBox="1">
            <a:spLocks noChangeArrowheads="1"/>
          </p:cNvSpPr>
          <p:nvPr/>
        </p:nvSpPr>
        <p:spPr bwMode="auto">
          <a:xfrm>
            <a:off x="3357554" y="4929198"/>
            <a:ext cx="18515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1052736"/>
            <a:ext cx="1507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назначено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7568761" y="1000108"/>
            <a:ext cx="1575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77072"/>
            <a:ext cx="2500329" cy="218586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«Заработать много денег - храбрость, </a:t>
            </a:r>
          </a:p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сохранить их – мудрость,</a:t>
            </a:r>
          </a:p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 а умело расходовать их - искусство» </a:t>
            </a:r>
            <a:endParaRPr lang="ru-RU" altLang="ru-RU" sz="32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Home\Рабочий стол\Презентации\Презентации\3.jpg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2071678"/>
            <a:ext cx="3438525" cy="2928958"/>
          </a:xfrm>
          <a:prstGeom prst="rect">
            <a:avLst/>
          </a:prstGeom>
          <a:noFill/>
        </p:spPr>
      </p:pic>
      <p:sp>
        <p:nvSpPr>
          <p:cNvPr id="19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214422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071538" y="2357430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4 372,90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142976" y="4143380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5 002,03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99,9%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215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ФИЗИЧЕСКАЯ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КУЛЬТУРА И СПОРТ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500430" y="2928934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57620" y="314324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629,13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Home\Рабочий стол\Презентации\Презентации\89f2aecb13bb3bf15448589e39535b77dfd878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57364"/>
            <a:ext cx="3571868" cy="3467100"/>
          </a:xfrm>
          <a:prstGeom prst="rect">
            <a:avLst/>
          </a:prstGeom>
          <a:noFill/>
        </p:spPr>
      </p:pic>
      <p:sp>
        <p:nvSpPr>
          <p:cNvPr id="19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214422"/>
          <a:ext cx="642938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02" name="Text Box 35"/>
          <p:cNvSpPr txBox="1">
            <a:spLocks noChangeArrowheads="1"/>
          </p:cNvSpPr>
          <p:nvPr/>
        </p:nvSpPr>
        <p:spPr bwMode="auto">
          <a:xfrm>
            <a:off x="1428728" y="2357430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25 833,00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1428728" y="4143380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39 650,16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99,9%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58148" y="928670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500430" y="2928934"/>
            <a:ext cx="2000264" cy="785818"/>
          </a:xfrm>
          <a:prstGeom prst="stripedRightArrow">
            <a:avLst>
              <a:gd name="adj1" fmla="val 50000"/>
              <a:gd name="adj2" fmla="val 459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14744" y="314324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13 817,16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МЕЖБЮДЖЕТНЫЕ  </a:t>
            </a:r>
            <a:r>
              <a:rPr lang="ru-RU" sz="24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ТРАНСФЕРТЫ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КАССОВОЕ ИСПОЛНЕНИЕ ЗА 2015 ГОД</a:t>
            </a:r>
            <a:endParaRPr lang="ru-RU" sz="24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 rot="245031">
            <a:off x="1371462" y="2134687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240 853,94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 rot="245031">
            <a:off x="3300288" y="1848933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308 336,75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 rot="245031">
            <a:off x="5229114" y="1991810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279 590,84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 rot="245031">
            <a:off x="7157939" y="1277430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399 973,12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 rot="245031">
            <a:off x="1586660" y="4110140"/>
            <a:ext cx="108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19,6%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 rot="245031">
            <a:off x="3444049" y="4253018"/>
            <a:ext cx="108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25,1%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 rot="245031">
            <a:off x="5372874" y="4395893"/>
            <a:ext cx="108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22,7%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 rot="245031">
            <a:off x="7301701" y="4538767"/>
            <a:ext cx="108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32,6%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858148" y="642918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785794"/>
          <a:ext cx="9220200" cy="587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КУРСКОГО МУНИЦИПАЛЬНОГО РАЙОНА </a:t>
            </a:r>
            <a:endParaRPr lang="en-US" sz="2400" b="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ЭКОНОМИЧЕСКИХ СТАТЕЙ</a:t>
            </a:r>
            <a:endParaRPr lang="ru-RU" sz="24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cs typeface="Times New Roman" pitchFamily="18" charset="0"/>
              </a:rPr>
              <a:t>ФИНАНСОВОЕ УПРАВЛЕНИЕ АДМИНИСТРАЦИИ КУРСКОГО МУНИЦИПАЛЬНОГО РАЙОНА СТАВРОПОЛЬСКОГО КРАЯ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Users\expriv\Desktop\63390329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11397"/>
            <a:ext cx="8729662" cy="444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59832" y="1844824"/>
            <a:ext cx="3384376" cy="158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Курский </a:t>
            </a:r>
          </a:p>
          <a:p>
            <a:pPr algn="ctr">
              <a:defRPr/>
            </a:pPr>
            <a:r>
              <a:rPr lang="ru-RU" sz="32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муниципальный </a:t>
            </a:r>
          </a:p>
          <a:p>
            <a:pPr algn="ctr">
              <a:defRPr/>
            </a:pPr>
            <a:r>
              <a:rPr lang="ru-RU" sz="32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район</a:t>
            </a:r>
            <a:endParaRPr lang="ru-RU" sz="32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214346" y="188640"/>
            <a:ext cx="9572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400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«Хочешь быть на </a:t>
            </a:r>
            <a:r>
              <a:rPr lang="ru-RU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высоте</a:t>
            </a:r>
            <a:r>
              <a:rPr lang="en-US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 </a:t>
            </a:r>
            <a:r>
              <a:rPr lang="ru-RU" altLang="ru-RU" sz="3400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 </a:t>
            </a:r>
            <a:r>
              <a:rPr lang="ru-RU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— </a:t>
            </a:r>
            <a:r>
              <a:rPr lang="en-US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 </a:t>
            </a:r>
            <a:r>
              <a:rPr lang="ru-RU" altLang="ru-RU" sz="34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выбирай  </a:t>
            </a:r>
            <a:r>
              <a:rPr lang="ru-RU" altLang="ru-RU" sz="3400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путь в гору»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295116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algn="ctr" eaLnBrk="1" hangingPunct="1">
              <a:buFontTx/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115714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КУРСКОГО МУНИЦИПАЛЬНОГО РАЙОНА СТАВРОПОЛЬСКОГО КРАЯ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Documents and Settings\Home\Рабочий стол\Презентации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00570"/>
            <a:ext cx="2000244" cy="2000244"/>
          </a:xfrm>
          <a:prstGeom prst="rect">
            <a:avLst/>
          </a:prstGeom>
          <a:noFill/>
        </p:spPr>
      </p:pic>
      <p:pic>
        <p:nvPicPr>
          <p:cNvPr id="59395" name="Picture 3" descr="C:\Documents and Settings\Home\Рабочий стол\Презентации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500570"/>
            <a:ext cx="2000244" cy="2000244"/>
          </a:xfrm>
          <a:prstGeom prst="rect">
            <a:avLst/>
          </a:prstGeom>
          <a:noFill/>
        </p:spPr>
      </p:pic>
      <p:sp>
        <p:nvSpPr>
          <p:cNvPr id="18434" name="Rectangle 42"/>
          <p:cNvSpPr>
            <a:spLocks noChangeArrowheads="1"/>
          </p:cNvSpPr>
          <p:nvPr/>
        </p:nvSpPr>
        <p:spPr bwMode="auto">
          <a:xfrm>
            <a:off x="214282" y="2714620"/>
            <a:ext cx="431974" cy="369332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8437" name="AutoShape 17"/>
          <p:cNvSpPr>
            <a:spLocks noChangeArrowheads="1"/>
          </p:cNvSpPr>
          <p:nvPr/>
        </p:nvSpPr>
        <p:spPr bwMode="auto">
          <a:xfrm rot="10800000">
            <a:off x="7072313" y="4643438"/>
            <a:ext cx="504825" cy="1584325"/>
          </a:xfrm>
          <a:prstGeom prst="downArrow">
            <a:avLst>
              <a:gd name="adj1" fmla="val 50000"/>
              <a:gd name="adj2" fmla="val 78459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7500958" y="5357826"/>
            <a:ext cx="1214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на </a:t>
            </a:r>
            <a:r>
              <a:rPr lang="ru-RU" b="1" dirty="0" smtClean="0">
                <a:cs typeface="Times New Roman" pitchFamily="18" charset="0"/>
              </a:rPr>
              <a:t>1,4%</a:t>
            </a:r>
            <a:endParaRPr lang="ru-RU" b="1" dirty="0">
              <a:cs typeface="Times New Roman" pitchFamily="18" charset="0"/>
            </a:endParaRPr>
          </a:p>
        </p:txBody>
      </p:sp>
      <p:graphicFrame>
        <p:nvGraphicFramePr>
          <p:cNvPr id="18439" name="Object 19"/>
          <p:cNvGraphicFramePr>
            <a:graphicFrameLocks noChangeAspect="1"/>
          </p:cNvGraphicFramePr>
          <p:nvPr/>
        </p:nvGraphicFramePr>
        <p:xfrm>
          <a:off x="467544" y="0"/>
          <a:ext cx="8352928" cy="4797151"/>
        </p:xfrm>
        <a:graphic>
          <a:graphicData uri="http://schemas.openxmlformats.org/presentationml/2006/ole">
            <p:oleObj spid="_x0000_s59394" name="Worksheet" r:id="rId4" imgW="4438837" imgH="2695632" progId="Excel.Sheet.8">
              <p:embed/>
            </p:oleObj>
          </a:graphicData>
        </a:graphic>
      </p:graphicFrame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142844" y="1500174"/>
            <a:ext cx="25922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/>
              <a:t>Налоговые и неналоговые доходы</a:t>
            </a:r>
            <a:r>
              <a:rPr lang="ru-RU" sz="2200" b="0" dirty="0"/>
              <a:t>  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172 037,33</a:t>
            </a:r>
            <a:endParaRPr lang="ru-RU" sz="2400" dirty="0"/>
          </a:p>
        </p:txBody>
      </p:sp>
      <p:sp>
        <p:nvSpPr>
          <p:cNvPr id="18443" name="Text Box 25"/>
          <p:cNvSpPr txBox="1">
            <a:spLocks noChangeArrowheads="1"/>
          </p:cNvSpPr>
          <p:nvPr/>
        </p:nvSpPr>
        <p:spPr bwMode="auto">
          <a:xfrm>
            <a:off x="3643306" y="2143116"/>
            <a:ext cx="200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1 </a:t>
            </a:r>
            <a:r>
              <a:rPr lang="ru-RU" sz="2400" b="1" dirty="0" smtClean="0">
                <a:latin typeface="Arial" charset="0"/>
              </a:rPr>
              <a:t>214 856,04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428625" y="4143375"/>
            <a:ext cx="77041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Удельный вес собственных доходов </a:t>
            </a:r>
          </a:p>
        </p:txBody>
      </p:sp>
      <p:sp>
        <p:nvSpPr>
          <p:cNvPr id="18445" name="Text Box 39"/>
          <p:cNvSpPr txBox="1">
            <a:spLocks noChangeArrowheads="1"/>
          </p:cNvSpPr>
          <p:nvPr/>
        </p:nvSpPr>
        <p:spPr bwMode="auto">
          <a:xfrm>
            <a:off x="1643042" y="6143625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charset="0"/>
              </a:rPr>
              <a:t>2014 </a:t>
            </a:r>
            <a:r>
              <a:rPr lang="ru-RU" b="1" dirty="0">
                <a:latin typeface="Arial" charset="0"/>
              </a:rPr>
              <a:t>год</a:t>
            </a:r>
          </a:p>
        </p:txBody>
      </p:sp>
      <p:sp>
        <p:nvSpPr>
          <p:cNvPr id="18446" name="Text Box 40"/>
          <p:cNvSpPr txBox="1">
            <a:spLocks noChangeArrowheads="1"/>
          </p:cNvSpPr>
          <p:nvPr/>
        </p:nvSpPr>
        <p:spPr bwMode="auto">
          <a:xfrm>
            <a:off x="4857752" y="6143644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charset="0"/>
              </a:rPr>
              <a:t>2015 </a:t>
            </a:r>
            <a:r>
              <a:rPr lang="ru-RU" b="1" dirty="0">
                <a:latin typeface="Arial" charset="0"/>
              </a:rPr>
              <a:t>год</a:t>
            </a:r>
          </a:p>
        </p:txBody>
      </p:sp>
      <p:sp>
        <p:nvSpPr>
          <p:cNvPr id="21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858148" y="642918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8572528" y="2714620"/>
            <a:ext cx="432048" cy="36933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8440" name="Text Box 22"/>
          <p:cNvSpPr txBox="1">
            <a:spLocks noChangeArrowheads="1"/>
          </p:cNvSpPr>
          <p:nvPr/>
        </p:nvSpPr>
        <p:spPr bwMode="auto">
          <a:xfrm>
            <a:off x="6429388" y="1571612"/>
            <a:ext cx="25209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/>
              <a:t>Безвозмездные поступления</a:t>
            </a:r>
            <a:r>
              <a:rPr lang="ru-RU" sz="2200" b="0" dirty="0"/>
              <a:t>  </a:t>
            </a:r>
            <a:endParaRPr lang="ru-RU" sz="1000" dirty="0"/>
          </a:p>
          <a:p>
            <a:pPr algn="ctr">
              <a:spcBef>
                <a:spcPct val="50000"/>
              </a:spcBef>
            </a:pPr>
            <a:endParaRPr lang="ru-RU" sz="800" dirty="0"/>
          </a:p>
          <a:p>
            <a:pPr algn="ctr">
              <a:spcBef>
                <a:spcPct val="50000"/>
              </a:spcBef>
            </a:pPr>
            <a:endParaRPr lang="ru-RU" sz="400" dirty="0"/>
          </a:p>
          <a:p>
            <a:pPr algn="ctr">
              <a:spcBef>
                <a:spcPct val="50000"/>
              </a:spcBef>
            </a:pPr>
            <a:r>
              <a:rPr lang="ru-RU" sz="2400" dirty="0" smtClean="0"/>
              <a:t>1 042 818,71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«Всякий доход не живет без хлопот»</a:t>
            </a:r>
            <a:endParaRPr lang="ru-RU" sz="3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428625" y="5715000"/>
            <a:ext cx="7959725" cy="19050"/>
          </a:xfrm>
          <a:prstGeom prst="line">
            <a:avLst/>
          </a:prstGeom>
          <a:noFill/>
          <a:ln w="190500">
            <a:solidFill>
              <a:schemeClr val="bg1">
                <a:lumMod val="50000"/>
              </a:schemeClr>
            </a:solidFill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5357818" y="2285992"/>
            <a:ext cx="1571636" cy="3502168"/>
          </a:xfrm>
          <a:prstGeom prst="cube">
            <a:avLst>
              <a:gd name="adj" fmla="val 12017"/>
            </a:avLst>
          </a:prstGeom>
          <a:solidFill>
            <a:srgbClr val="FF9999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800" dirty="0">
              <a:latin typeface="Times New Roman" pitchFamily="18" charset="0"/>
            </a:endParaRPr>
          </a:p>
        </p:txBody>
      </p:sp>
      <p:sp>
        <p:nvSpPr>
          <p:cNvPr id="30" name="Куб 29"/>
          <p:cNvSpPr/>
          <p:nvPr/>
        </p:nvSpPr>
        <p:spPr>
          <a:xfrm>
            <a:off x="7000892" y="2000240"/>
            <a:ext cx="1643074" cy="3787920"/>
          </a:xfrm>
          <a:prstGeom prst="cube">
            <a:avLst>
              <a:gd name="adj" fmla="val 12017"/>
            </a:avLst>
          </a:prstGeom>
          <a:solidFill>
            <a:srgbClr val="CC99FF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sz="1800"/>
          </a:p>
        </p:txBody>
      </p:sp>
      <p:sp>
        <p:nvSpPr>
          <p:cNvPr id="27" name="Куб 26"/>
          <p:cNvSpPr/>
          <p:nvPr/>
        </p:nvSpPr>
        <p:spPr>
          <a:xfrm>
            <a:off x="2714612" y="2000240"/>
            <a:ext cx="1857388" cy="3787920"/>
          </a:xfrm>
          <a:prstGeom prst="cube">
            <a:avLst>
              <a:gd name="adj" fmla="val 12017"/>
            </a:avLst>
          </a:prstGeom>
          <a:solidFill>
            <a:srgbClr val="CC99FF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sz="1800"/>
          </a:p>
        </p:txBody>
      </p:sp>
      <p:sp>
        <p:nvSpPr>
          <p:cNvPr id="31" name="Куб 30"/>
          <p:cNvSpPr/>
          <p:nvPr/>
        </p:nvSpPr>
        <p:spPr>
          <a:xfrm>
            <a:off x="785786" y="2285992"/>
            <a:ext cx="1857388" cy="3502168"/>
          </a:xfrm>
          <a:prstGeom prst="cube">
            <a:avLst>
              <a:gd name="adj" fmla="val 12017"/>
            </a:avLst>
          </a:prstGeom>
          <a:solidFill>
            <a:srgbClr val="FF9999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sz="1800"/>
          </a:p>
        </p:txBody>
      </p:sp>
      <p:sp>
        <p:nvSpPr>
          <p:cNvPr id="19470" name="Text Box 7"/>
          <p:cNvSpPr txBox="1">
            <a:spLocks noChangeArrowheads="1"/>
          </p:cNvSpPr>
          <p:nvPr/>
        </p:nvSpPr>
        <p:spPr bwMode="auto">
          <a:xfrm>
            <a:off x="5219700" y="54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sp>
        <p:nvSpPr>
          <p:cNvPr id="19471" name="Text Box 12"/>
          <p:cNvSpPr txBox="1">
            <a:spLocks noChangeArrowheads="1"/>
          </p:cNvSpPr>
          <p:nvPr/>
        </p:nvSpPr>
        <p:spPr bwMode="auto">
          <a:xfrm>
            <a:off x="785786" y="3714752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1 102 429,99</a:t>
            </a:r>
            <a:endParaRPr lang="ru-RU" sz="2000" b="1" dirty="0"/>
          </a:p>
        </p:txBody>
      </p:sp>
      <p:sp>
        <p:nvSpPr>
          <p:cNvPr id="19472" name="Text Box 13"/>
          <p:cNvSpPr txBox="1">
            <a:spLocks noChangeArrowheads="1"/>
          </p:cNvSpPr>
          <p:nvPr/>
        </p:nvSpPr>
        <p:spPr bwMode="auto">
          <a:xfrm>
            <a:off x="2714612" y="3500438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1 214 856,04</a:t>
            </a:r>
            <a:endParaRPr lang="ru-RU" sz="2000" b="1" dirty="0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7715272" y="1000108"/>
            <a:ext cx="1428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642910" y="1428736"/>
            <a:ext cx="1939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112 426,05 или 10,2%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3203575" y="587692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2014 </a:t>
            </a:r>
            <a:r>
              <a:rPr lang="ru-RU" sz="1600" dirty="0"/>
              <a:t>год</a:t>
            </a:r>
            <a:endParaRPr lang="ru-RU" sz="1800" dirty="0"/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5003800" y="587692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2015 </a:t>
            </a:r>
            <a:r>
              <a:rPr lang="ru-RU" sz="1600" dirty="0"/>
              <a:t>год</a:t>
            </a:r>
            <a:endParaRPr lang="ru-RU" sz="1800" dirty="0"/>
          </a:p>
        </p:txBody>
      </p:sp>
      <p:sp>
        <p:nvSpPr>
          <p:cNvPr id="19478" name="AutoShape 35"/>
          <p:cNvSpPr>
            <a:spLocks noChangeArrowheads="1"/>
          </p:cNvSpPr>
          <p:nvPr/>
        </p:nvSpPr>
        <p:spPr bwMode="auto">
          <a:xfrm rot="-5400000">
            <a:off x="-1333530" y="3690929"/>
            <a:ext cx="3529012" cy="576263"/>
          </a:xfrm>
          <a:prstGeom prst="rightArrow">
            <a:avLst>
              <a:gd name="adj1" fmla="val 50000"/>
              <a:gd name="adj2" fmla="val 15309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9479" name="Rectangle 42"/>
          <p:cNvSpPr>
            <a:spLocks noChangeArrowheads="1"/>
          </p:cNvSpPr>
          <p:nvPr/>
        </p:nvSpPr>
        <p:spPr bwMode="auto">
          <a:xfrm>
            <a:off x="2771775" y="6021388"/>
            <a:ext cx="21590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9480" name="Rectangle 43"/>
          <p:cNvSpPr>
            <a:spLocks noChangeArrowheads="1"/>
          </p:cNvSpPr>
          <p:nvPr/>
        </p:nvSpPr>
        <p:spPr bwMode="auto">
          <a:xfrm>
            <a:off x="2843213" y="5805488"/>
            <a:ext cx="3603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9481" name="Rectangle 44"/>
          <p:cNvSpPr>
            <a:spLocks noChangeArrowheads="1"/>
          </p:cNvSpPr>
          <p:nvPr/>
        </p:nvSpPr>
        <p:spPr bwMode="auto">
          <a:xfrm>
            <a:off x="2700338" y="5876925"/>
            <a:ext cx="358775" cy="288925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9482" name="Rectangle 45"/>
          <p:cNvSpPr>
            <a:spLocks noChangeArrowheads="1"/>
          </p:cNvSpPr>
          <p:nvPr/>
        </p:nvSpPr>
        <p:spPr bwMode="auto">
          <a:xfrm>
            <a:off x="4572000" y="5876925"/>
            <a:ext cx="358775" cy="288925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9483" name="Text Box 23"/>
          <p:cNvSpPr txBox="1">
            <a:spLocks noChangeArrowheads="1"/>
          </p:cNvSpPr>
          <p:nvPr/>
        </p:nvSpPr>
        <p:spPr bwMode="auto">
          <a:xfrm>
            <a:off x="5715008" y="1500174"/>
            <a:ext cx="1584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33 616,76 или 24,3%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4" name="AutoShape 49"/>
          <p:cNvSpPr>
            <a:spLocks noChangeArrowheads="1"/>
          </p:cNvSpPr>
          <p:nvPr/>
        </p:nvSpPr>
        <p:spPr bwMode="auto">
          <a:xfrm rot="-5400000">
            <a:off x="3238501" y="3690929"/>
            <a:ext cx="3529012" cy="576262"/>
          </a:xfrm>
          <a:prstGeom prst="rightArrow">
            <a:avLst>
              <a:gd name="adj1" fmla="val 50000"/>
              <a:gd name="adj2" fmla="val 15309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50000"/>
              </a:spcBef>
            </a:pPr>
            <a:endParaRPr lang="ru-RU" sz="1800">
              <a:latin typeface="Courier New" pitchFamily="49" charset="0"/>
            </a:endParaRPr>
          </a:p>
        </p:txBody>
      </p:sp>
      <p:sp>
        <p:nvSpPr>
          <p:cNvPr id="19485" name="Text Box 50"/>
          <p:cNvSpPr txBox="1">
            <a:spLocks noChangeArrowheads="1"/>
          </p:cNvSpPr>
          <p:nvPr/>
        </p:nvSpPr>
        <p:spPr bwMode="auto">
          <a:xfrm>
            <a:off x="5357818" y="3786190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138 420,57</a:t>
            </a:r>
            <a:endParaRPr lang="ru-RU" sz="2000" b="1" dirty="0"/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5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4429124" y="0"/>
            <a:ext cx="4714876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ОБЩИЙ ОБЪЕМ </a:t>
            </a: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СОБСТВЕННЫХ ДОХОДОВ</a:t>
            </a:r>
            <a:endParaRPr lang="ru-RU" sz="26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0" y="1"/>
            <a:ext cx="407193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ОБЩИЙ </a:t>
            </a: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ОБЪЕМ </a:t>
            </a:r>
            <a:endParaRPr lang="ru-RU" sz="26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ДОХОДОВ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7000892" y="3500438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172 037,33</a:t>
            </a:r>
            <a:endParaRPr lang="ru-RU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642918"/>
          <a:ext cx="914400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J:\Презентиция на совет 2016\Презентации\2186777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85926"/>
            <a:ext cx="5715000" cy="3810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714356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3999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НАЛОГ </a:t>
            </a: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 ДОХОДЫ ФИЗИЧЕСКИХ ЛИЦ</a:t>
            </a:r>
          </a:p>
        </p:txBody>
      </p:sp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 rot="16200000">
            <a:off x="833082" y="3667456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81 228,79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 rot="16200000">
            <a:off x="1017601" y="2768557"/>
            <a:ext cx="3488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90 553,98 или 98,3%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3588390" y="1403250"/>
            <a:ext cx="1857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11,1%              или + 9 325,19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8501090" y="1928802"/>
            <a:ext cx="2502089" cy="1624084"/>
          </a:xfrm>
          <a:custGeom>
            <a:avLst/>
            <a:gdLst>
              <a:gd name="connsiteX0" fmla="*/ 359391 w 2502089"/>
              <a:gd name="connsiteY0" fmla="*/ 279780 h 1624084"/>
              <a:gd name="connsiteX1" fmla="*/ 332095 w 2502089"/>
              <a:gd name="connsiteY1" fmla="*/ 607326 h 1624084"/>
              <a:gd name="connsiteX2" fmla="*/ 1137313 w 2502089"/>
              <a:gd name="connsiteY2" fmla="*/ 934872 h 1624084"/>
              <a:gd name="connsiteX3" fmla="*/ 1219200 w 2502089"/>
              <a:gd name="connsiteY3" fmla="*/ 1535374 h 1624084"/>
              <a:gd name="connsiteX4" fmla="*/ 2188191 w 2502089"/>
              <a:gd name="connsiteY4" fmla="*/ 1398896 h 1624084"/>
              <a:gd name="connsiteX5" fmla="*/ 2188191 w 2502089"/>
              <a:gd name="connsiteY5" fmla="*/ 184245 h 1624084"/>
              <a:gd name="connsiteX6" fmla="*/ 304800 w 2502089"/>
              <a:gd name="connsiteY6" fmla="*/ 293427 h 1624084"/>
              <a:gd name="connsiteX7" fmla="*/ 359391 w 2502089"/>
              <a:gd name="connsiteY7" fmla="*/ 279780 h 162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2089" h="1624084">
                <a:moveTo>
                  <a:pt x="359391" y="279780"/>
                </a:moveTo>
                <a:cubicBezTo>
                  <a:pt x="363940" y="332097"/>
                  <a:pt x="202441" y="498144"/>
                  <a:pt x="332095" y="607326"/>
                </a:cubicBezTo>
                <a:cubicBezTo>
                  <a:pt x="461749" y="716508"/>
                  <a:pt x="989462" y="780197"/>
                  <a:pt x="1137313" y="934872"/>
                </a:cubicBezTo>
                <a:cubicBezTo>
                  <a:pt x="1285164" y="1089547"/>
                  <a:pt x="1044054" y="1458037"/>
                  <a:pt x="1219200" y="1535374"/>
                </a:cubicBezTo>
                <a:cubicBezTo>
                  <a:pt x="1394346" y="1612711"/>
                  <a:pt x="2026693" y="1624084"/>
                  <a:pt x="2188191" y="1398896"/>
                </a:cubicBezTo>
                <a:cubicBezTo>
                  <a:pt x="2349690" y="1173708"/>
                  <a:pt x="2502089" y="368490"/>
                  <a:pt x="2188191" y="184245"/>
                </a:cubicBezTo>
                <a:cubicBezTo>
                  <a:pt x="1874293" y="0"/>
                  <a:pt x="609600" y="272955"/>
                  <a:pt x="304800" y="293427"/>
                </a:cubicBezTo>
                <a:cubicBezTo>
                  <a:pt x="0" y="313899"/>
                  <a:pt x="354842" y="227464"/>
                  <a:pt x="359391" y="2797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Home\Рабочий стол\Презентации\Презентации\depositphotos_9619356-3D-worker-at-a-gas-station-with-a-petrol-p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54" y="1643050"/>
            <a:ext cx="4071946" cy="4071946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857232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778655" y="3446013"/>
            <a:ext cx="187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4 332,22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821508" y="3703175"/>
            <a:ext cx="392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3 871,93 или  11,8%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857488" y="1142984"/>
            <a:ext cx="1643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10,6%             или  - 460,29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0"/>
            <a:ext cx="9143999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ДОХОДЫ </a:t>
            </a:r>
            <a:r>
              <a:rPr lang="ru-RU" sz="2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ОТ УПЛАТЫ АКЦИЗОВ 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858148" y="642918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C:\Documents and Settings\Home\Рабочий стол\Презентации\Презентации\rac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500562" cy="409575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1142984"/>
          <a:ext cx="885828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32"/>
          <p:cNvSpPr>
            <a:spLocks noChangeArrowheads="1"/>
          </p:cNvSpPr>
          <p:nvPr/>
        </p:nvSpPr>
        <p:spPr bwMode="auto">
          <a:xfrm>
            <a:off x="0" y="659606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100" dirty="0">
                <a:latin typeface="+mj-lt"/>
                <a:cs typeface="Times New Roman" pitchFamily="18" charset="0"/>
              </a:rPr>
              <a:t>ФИНАНСОВОЕ</a:t>
            </a:r>
            <a:r>
              <a:rPr lang="ru-RU" sz="1100" dirty="0">
                <a:cs typeface="Times New Roman" pitchFamily="18" charset="0"/>
              </a:rPr>
              <a:t> УПРАВЛЕНИЕ АДМИНИСТРАЦИИ КУРСКОГО МУНИЦИПАЛЬНОГО РАЙОНА СТАВРОПОЛЬСКОГО КРАЯ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 rot="16200000">
            <a:off x="754517" y="3888897"/>
            <a:ext cx="1871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6 577,68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16200000">
            <a:off x="821508" y="3703175"/>
            <a:ext cx="392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7 248,67 или  102,8%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500430" y="1428736"/>
            <a:ext cx="1643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10,2%             или   + 671,0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399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ЕДИНЫЙ НАЛОГ НА ВМЕНЕННЫЙ ДОХОД ДЛЯ ОТДЕЛЬНЫХ ВИДОВ ДЕЯТЕЛЬНОСТИ</a:t>
            </a:r>
            <a:endParaRPr lang="ru-RU" sz="2600" b="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858148" y="1000108"/>
            <a:ext cx="12858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14720</TotalTime>
  <Words>986</Words>
  <Application>Microsoft Office PowerPoint</Application>
  <PresentationFormat>Экран (4:3)</PresentationFormat>
  <Paragraphs>284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Оформление по умолчанию</vt:lpstr>
      <vt:lpstr>Worksheet</vt:lpstr>
      <vt:lpstr>Слайд 1</vt:lpstr>
      <vt:lpstr>Слайд 2</vt:lpstr>
      <vt:lpstr>Слайд 3</vt:lpstr>
      <vt:lpstr>Слайд 4</vt:lpstr>
      <vt:lpstr>Слайд 5</vt:lpstr>
      <vt:lpstr>СТРУКТУРА СОБСТВЕННЫХ ДОХОДОВ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МУНИЦИПАЛЬНЫЕ ПРОГРАММЫ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Бондаренко</cp:lastModifiedBy>
  <cp:revision>1039</cp:revision>
  <dcterms:created xsi:type="dcterms:W3CDTF">2012-04-17T17:49:34Z</dcterms:created>
  <dcterms:modified xsi:type="dcterms:W3CDTF">2016-05-26T05:06:48Z</dcterms:modified>
</cp:coreProperties>
</file>