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80" r:id="rId18"/>
    <p:sldId id="397" r:id="rId19"/>
    <p:sldId id="378" r:id="rId20"/>
    <p:sldId id="379" r:id="rId21"/>
    <p:sldId id="307" r:id="rId22"/>
    <p:sldId id="350" r:id="rId23"/>
    <p:sldId id="326" r:id="rId24"/>
    <p:sldId id="381" r:id="rId25"/>
    <p:sldId id="382" r:id="rId26"/>
    <p:sldId id="330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9" r:id="rId41"/>
    <p:sldId id="400" r:id="rId42"/>
    <p:sldId id="282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FF"/>
    <a:srgbClr val="00FFCC"/>
    <a:srgbClr val="00CCFF"/>
    <a:srgbClr val="00FFFF"/>
    <a:srgbClr val="66FFFF"/>
    <a:srgbClr val="CCFFFF"/>
    <a:srgbClr val="FFFFCC"/>
    <a:srgbClr val="CCEC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9118" autoAdjust="0"/>
  </p:normalViewPr>
  <p:slideViewPr>
    <p:cSldViewPr>
      <p:cViewPr>
        <p:scale>
          <a:sx n="75" d="100"/>
          <a:sy n="75" d="100"/>
        </p:scale>
        <p:origin x="-9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7C8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25752777777777952"/>
                  <c:y val="-8.023580246913572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79,</a:t>
                    </a:r>
                    <a:r>
                      <a:rPr lang="ru-RU" b="1" dirty="0" smtClean="0"/>
                      <a:t>2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20,</a:t>
                    </a:r>
                    <a:r>
                      <a:rPr lang="ru-RU" b="1" dirty="0" smtClean="0"/>
                      <a:t>8</a:t>
                    </a:r>
                    <a:endParaRPr lang="en-US" b="1" dirty="0"/>
                  </a:p>
                </c:rich>
              </c:tx>
              <c:showVal val="1"/>
            </c:dLbl>
            <c:delete val="1"/>
          </c:dLbls>
          <c:cat>
            <c:numRef>
              <c:f>Лист1!$A$2:$A$5</c:f>
              <c:numCache>
                <c:formatCode>#,##0.00</c:formatCode>
                <c:ptCount val="4"/>
                <c:pt idx="0">
                  <c:v>695416</c:v>
                </c:pt>
                <c:pt idx="1">
                  <c:v>182373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79.099999999999994</c:v>
                </c:pt>
                <c:pt idx="1">
                  <c:v>20.9</c:v>
                </c:pt>
              </c:numCache>
            </c:numRef>
          </c:val>
        </c:ser>
        <c:firstSliceAng val="9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5.7244166666666652E-2"/>
          <c:y val="0.83560216049382763"/>
          <c:w val="0.64646156903367191"/>
          <c:h val="0.160647664073559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000000"/>
              </a:solidFill>
            </a:ln>
          </c:spPr>
          <c:dPt>
            <c:idx val="0"/>
            <c:spPr>
              <a:solidFill>
                <a:srgbClr val="9999F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FF7C8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0.29495750000000032"/>
                  <c:y val="-6.581851851851851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#,##0.00</c:formatCode>
                <c:ptCount val="4"/>
                <c:pt idx="0">
                  <c:v>747234.33000000042</c:v>
                </c:pt>
                <c:pt idx="1">
                  <c:v>173943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18.899999999999999</c:v>
                </c:pt>
              </c:numCache>
            </c:numRef>
          </c:val>
        </c:ser>
        <c:firstSliceAng val="9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9.5283333333333331E-2"/>
          <c:y val="0.81392253086419764"/>
          <c:w val="0.5161763888888885"/>
          <c:h val="0.1860774377782140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6642222222222227E-2"/>
          <c:y val="0.21870648148148356"/>
          <c:w val="0.53455083333333364"/>
          <c:h val="0.593945370370370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0"/>
            <c:spPr>
              <a:solidFill>
                <a:srgbClr val="9999FF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FF7C8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0.27643666666666805"/>
                  <c:y val="-7.43614197530869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Лист1!$A$2:$A$5</c:f>
              <c:numCache>
                <c:formatCode>#,##0.00</c:formatCode>
                <c:ptCount val="4"/>
                <c:pt idx="0">
                  <c:v>803886.38</c:v>
                </c:pt>
                <c:pt idx="1">
                  <c:v>178280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81.8</c:v>
                </c:pt>
                <c:pt idx="1">
                  <c:v>18.2</c:v>
                </c:pt>
              </c:numCache>
            </c:numRef>
          </c:val>
        </c:ser>
        <c:firstSliceAng val="9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11783638888888889"/>
          <c:y val="0.8167123456790123"/>
          <c:w val="0.51591333333333345"/>
          <c:h val="0.183287654320987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F035A-2965-43DA-B860-84552A436D3A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F78038-351E-438D-8F23-B4A7F92696C3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3200" b="1" cap="all" spc="0" dirty="0" smtClean="0">
              <a:ln w="0"/>
              <a:solidFill>
                <a:srgbClr val="006600"/>
              </a:solidFill>
              <a:effectLst/>
            </a:rPr>
            <a:t>22 360,00</a:t>
          </a:r>
          <a:endParaRPr lang="ru-RU" sz="3200" b="1" cap="all" spc="0" dirty="0">
            <a:ln w="0"/>
            <a:solidFill>
              <a:srgbClr val="006600"/>
            </a:solidFill>
            <a:effectLst/>
          </a:endParaRPr>
        </a:p>
      </dgm:t>
    </dgm:pt>
    <dgm:pt modelId="{35EE3BCC-AA79-424D-8B86-5DE5CEF31311}" type="parTrans" cxnId="{E7B4DE8D-88DB-446F-8BE5-94BCF6C375F6}">
      <dgm:prSet/>
      <dgm:spPr/>
      <dgm:t>
        <a:bodyPr/>
        <a:lstStyle/>
        <a:p>
          <a:endParaRPr lang="ru-RU"/>
        </a:p>
      </dgm:t>
    </dgm:pt>
    <dgm:pt modelId="{7F049E42-1FA0-4C4A-BB52-5A1D2A51EBCB}" type="sibTrans" cxnId="{E7B4DE8D-88DB-446F-8BE5-94BCF6C375F6}">
      <dgm:prSet/>
      <dgm:spPr/>
      <dgm:t>
        <a:bodyPr/>
        <a:lstStyle/>
        <a:p>
          <a:endParaRPr lang="ru-RU"/>
        </a:p>
      </dgm:t>
    </dgm:pt>
    <dgm:pt modelId="{767EF58E-E905-4AAB-B060-01BFF1DA1A24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3200" b="1" cap="all" spc="0" dirty="0" smtClean="0">
              <a:ln w="0"/>
              <a:solidFill>
                <a:srgbClr val="006600"/>
              </a:solidFill>
              <a:effectLst/>
            </a:rPr>
            <a:t>25 790,00</a:t>
          </a:r>
          <a:endParaRPr lang="ru-RU" sz="3200" b="1" cap="all" spc="0" dirty="0">
            <a:ln w="0"/>
            <a:solidFill>
              <a:srgbClr val="006600"/>
            </a:solidFill>
            <a:effectLst/>
          </a:endParaRPr>
        </a:p>
      </dgm:t>
    </dgm:pt>
    <dgm:pt modelId="{A05047B8-F000-4A88-829B-3E1ED3CA7F00}" type="parTrans" cxnId="{7798E354-07EC-4B60-9B19-6B799E3551C5}">
      <dgm:prSet/>
      <dgm:spPr/>
      <dgm:t>
        <a:bodyPr/>
        <a:lstStyle/>
        <a:p>
          <a:endParaRPr lang="ru-RU"/>
        </a:p>
      </dgm:t>
    </dgm:pt>
    <dgm:pt modelId="{15A1E9FB-51CB-4244-BF5E-570C0E252947}" type="sibTrans" cxnId="{7798E354-07EC-4B60-9B19-6B799E3551C5}">
      <dgm:prSet/>
      <dgm:spPr/>
      <dgm:t>
        <a:bodyPr/>
        <a:lstStyle/>
        <a:p>
          <a:endParaRPr lang="ru-RU"/>
        </a:p>
      </dgm:t>
    </dgm:pt>
    <dgm:pt modelId="{EB4F807D-B320-489C-B04C-AD0E7951351C}">
      <dgm:prSet phldrT="[Текст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ru-RU" sz="3200" b="1" cap="all" spc="0" dirty="0" smtClean="0">
              <a:ln w="0"/>
              <a:solidFill>
                <a:srgbClr val="006600"/>
              </a:solidFill>
              <a:effectLst/>
            </a:rPr>
            <a:t>27 982,50</a:t>
          </a:r>
          <a:endParaRPr lang="ru-RU" sz="3200" b="1" cap="all" spc="0" dirty="0">
            <a:ln w="0"/>
            <a:solidFill>
              <a:srgbClr val="006600"/>
            </a:solidFill>
            <a:effectLst/>
          </a:endParaRPr>
        </a:p>
      </dgm:t>
    </dgm:pt>
    <dgm:pt modelId="{B188F73D-300E-4EB4-A1A4-4A1DB1F5107F}" type="parTrans" cxnId="{C25517D0-B0E8-4730-896B-53FC5FFBAEA6}">
      <dgm:prSet/>
      <dgm:spPr/>
      <dgm:t>
        <a:bodyPr/>
        <a:lstStyle/>
        <a:p>
          <a:endParaRPr lang="ru-RU"/>
        </a:p>
      </dgm:t>
    </dgm:pt>
    <dgm:pt modelId="{DD66FF46-05F0-4E1A-9B62-7D8AE1BDEEEC}" type="sibTrans" cxnId="{C25517D0-B0E8-4730-896B-53FC5FFBAEA6}">
      <dgm:prSet/>
      <dgm:spPr/>
      <dgm:t>
        <a:bodyPr/>
        <a:lstStyle/>
        <a:p>
          <a:endParaRPr lang="ru-RU"/>
        </a:p>
      </dgm:t>
    </dgm:pt>
    <dgm:pt modelId="{5239DA97-C613-4B9E-A2AB-47C15F73C583}">
      <dgm:prSet/>
      <dgm:spPr/>
      <dgm:t>
        <a:bodyPr/>
        <a:lstStyle/>
        <a:p>
          <a:endParaRPr lang="ru-RU" dirty="0"/>
        </a:p>
      </dgm:t>
    </dgm:pt>
    <dgm:pt modelId="{95C848F8-743A-4FA8-B4B5-25C517D06BCC}" type="sibTrans" cxnId="{AD9FDF16-BC22-4940-9C98-923DA6196DE0}">
      <dgm:prSet/>
      <dgm:spPr/>
      <dgm:t>
        <a:bodyPr/>
        <a:lstStyle/>
        <a:p>
          <a:endParaRPr lang="ru-RU"/>
        </a:p>
      </dgm:t>
    </dgm:pt>
    <dgm:pt modelId="{5AB723E4-DD93-4E70-A2DA-BFD2CA3B5D80}" type="parTrans" cxnId="{AD9FDF16-BC22-4940-9C98-923DA6196DE0}">
      <dgm:prSet/>
      <dgm:spPr/>
      <dgm:t>
        <a:bodyPr/>
        <a:lstStyle/>
        <a:p>
          <a:endParaRPr lang="ru-RU"/>
        </a:p>
      </dgm:t>
    </dgm:pt>
    <dgm:pt modelId="{674B0AC9-3696-4B43-824F-BFFF7591BF1F}">
      <dgm:prSet/>
      <dgm:spPr/>
      <dgm:t>
        <a:bodyPr/>
        <a:lstStyle/>
        <a:p>
          <a:endParaRPr lang="ru-RU" dirty="0"/>
        </a:p>
      </dgm:t>
    </dgm:pt>
    <dgm:pt modelId="{C36AB803-335D-450F-855C-B73F1D5A5290}" type="sibTrans" cxnId="{9E6CD071-EF9D-447B-8847-4C2A004055F5}">
      <dgm:prSet/>
      <dgm:spPr/>
      <dgm:t>
        <a:bodyPr/>
        <a:lstStyle/>
        <a:p>
          <a:endParaRPr lang="ru-RU"/>
        </a:p>
      </dgm:t>
    </dgm:pt>
    <dgm:pt modelId="{3A97504A-5145-4AD7-8842-AA05630CB6BE}" type="parTrans" cxnId="{9E6CD071-EF9D-447B-8847-4C2A004055F5}">
      <dgm:prSet/>
      <dgm:spPr/>
      <dgm:t>
        <a:bodyPr/>
        <a:lstStyle/>
        <a:p>
          <a:endParaRPr lang="ru-RU"/>
        </a:p>
      </dgm:t>
    </dgm:pt>
    <dgm:pt modelId="{59E494EF-192C-4161-B274-558A3A682F4D}" type="pres">
      <dgm:prSet presAssocID="{BBBF035A-2965-43DA-B860-84552A436D3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6BDC6-88C3-4027-9A36-E58275B8396A}" type="pres">
      <dgm:prSet presAssocID="{BBBF035A-2965-43DA-B860-84552A436D3A}" presName="arrow" presStyleLbl="bgShp" presStyleIdx="0" presStyleCnt="1" custLinFactNeighborX="281" custLinFactNeighborY="1591"/>
      <dgm:spPr>
        <a:solidFill>
          <a:srgbClr val="B8CF8B"/>
        </a:solidFill>
        <a:effectLst>
          <a:outerShdw blurRad="368300" sx="101000" sy="101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gm:spPr>
      <dgm:t>
        <a:bodyPr/>
        <a:lstStyle/>
        <a:p>
          <a:endParaRPr lang="ru-RU"/>
        </a:p>
      </dgm:t>
    </dgm:pt>
    <dgm:pt modelId="{4CEE04C0-A1FC-4B82-A918-E88CE843CBC0}" type="pres">
      <dgm:prSet presAssocID="{BBBF035A-2965-43DA-B860-84552A436D3A}" presName="arrowDiagram5" presStyleCnt="0"/>
      <dgm:spPr/>
    </dgm:pt>
    <dgm:pt modelId="{BAA55371-4810-42DF-97FC-8A5EA74FC9D7}" type="pres">
      <dgm:prSet presAssocID="{674B0AC9-3696-4B43-824F-BFFF7591BF1F}" presName="bullet5a" presStyleLbl="node1" presStyleIdx="0" presStyleCnt="5"/>
      <dgm:spPr>
        <a:noFill/>
      </dgm:spPr>
      <dgm:t>
        <a:bodyPr/>
        <a:lstStyle/>
        <a:p>
          <a:endParaRPr lang="ru-RU"/>
        </a:p>
      </dgm:t>
    </dgm:pt>
    <dgm:pt modelId="{E83EC77F-EB9D-4CA8-B17F-3B4F93B1B7DE}" type="pres">
      <dgm:prSet presAssocID="{674B0AC9-3696-4B43-824F-BFFF7591BF1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E0B04-F3DD-47CC-9F9C-5848A67FCA1A}" type="pres">
      <dgm:prSet presAssocID="{0DF78038-351E-438D-8F23-B4A7F92696C3}" presName="bullet5b" presStyleLbl="node1" presStyleIdx="1" presStyleCnt="5" custLinFactNeighborX="-22482" custLinFactNeighborY="37615"/>
      <dgm:spPr>
        <a:solidFill>
          <a:srgbClr val="33CC33"/>
        </a:solidFill>
      </dgm:spPr>
      <dgm:t>
        <a:bodyPr/>
        <a:lstStyle/>
        <a:p>
          <a:endParaRPr lang="ru-RU"/>
        </a:p>
      </dgm:t>
    </dgm:pt>
    <dgm:pt modelId="{B9C981B9-4392-4DB6-A896-27A295E7AEC0}" type="pres">
      <dgm:prSet presAssocID="{0DF78038-351E-438D-8F23-B4A7F92696C3}" presName="textBox5b" presStyleLbl="revTx" presStyleIdx="1" presStyleCnt="5" custScaleX="173975" custScaleY="23680" custLinFactNeighborX="21268" custLinFactNeighborY="-18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19A93-4009-4720-A34A-3F99FB01A40F}" type="pres">
      <dgm:prSet presAssocID="{767EF58E-E905-4AAB-B060-01BFF1DA1A24}" presName="bullet5c" presStyleLbl="node1" presStyleIdx="2" presStyleCnt="5" custLinFactX="-169355" custLinFactY="100000" custLinFactNeighborX="-200000" custLinFactNeighborY="107750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9BCFF87C-4771-4660-8F33-49373C811C99}" type="pres">
      <dgm:prSet presAssocID="{767EF58E-E905-4AAB-B060-01BFF1DA1A24}" presName="textBox5c" presStyleLbl="revTx" presStyleIdx="2" presStyleCnt="5" custScaleX="149716" custScaleY="14862" custLinFactNeighborX="34924" custLinFactNeighborY="-2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65713-F01A-435F-843B-CD403E38FBCA}" type="pres">
      <dgm:prSet presAssocID="{EB4F807D-B320-489C-B04C-AD0E7951351C}" presName="bullet5d" presStyleLbl="node1" presStyleIdx="3" presStyleCnt="5" custLinFactX="-100000" custLinFactNeighborX="-129956" custLinFactNeighborY="88168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4B2CE6E-AC11-4D8A-933E-A1BD9BE6D016}" type="pres">
      <dgm:prSet presAssocID="{EB4F807D-B320-489C-B04C-AD0E7951351C}" presName="textBox5d" presStyleLbl="revTx" presStyleIdx="3" presStyleCnt="5" custScaleX="169213" custScaleY="16720" custLinFactNeighborX="58179" custLinFactNeighborY="-29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68C48-F3A1-46BD-A195-FAF4452CDFED}" type="pres">
      <dgm:prSet presAssocID="{5239DA97-C613-4B9E-A2AB-47C15F73C583}" presName="bullet5e" presStyleLbl="node1" presStyleIdx="4" presStyleCnt="5" custLinFactNeighborX="-96922" custLinFactNeighborY="15758"/>
      <dgm:spPr>
        <a:solidFill>
          <a:srgbClr val="FF4B4B"/>
        </a:solidFill>
      </dgm:spPr>
      <dgm:t>
        <a:bodyPr/>
        <a:lstStyle/>
        <a:p>
          <a:endParaRPr lang="ru-RU"/>
        </a:p>
      </dgm:t>
    </dgm:pt>
    <dgm:pt modelId="{C15B8617-EDEB-4559-9574-4AD749E46B2E}" type="pres">
      <dgm:prSet presAssocID="{5239DA97-C613-4B9E-A2AB-47C15F73C58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C80D06-4872-4262-8213-9A48E293CA49}" type="presOf" srcId="{767EF58E-E905-4AAB-B060-01BFF1DA1A24}" destId="{9BCFF87C-4771-4660-8F33-49373C811C99}" srcOrd="0" destOrd="0" presId="urn:microsoft.com/office/officeart/2005/8/layout/arrow2"/>
    <dgm:cxn modelId="{C25517D0-B0E8-4730-896B-53FC5FFBAEA6}" srcId="{BBBF035A-2965-43DA-B860-84552A436D3A}" destId="{EB4F807D-B320-489C-B04C-AD0E7951351C}" srcOrd="3" destOrd="0" parTransId="{B188F73D-300E-4EB4-A1A4-4A1DB1F5107F}" sibTransId="{DD66FF46-05F0-4E1A-9B62-7D8AE1BDEEEC}"/>
    <dgm:cxn modelId="{AD9FDF16-BC22-4940-9C98-923DA6196DE0}" srcId="{BBBF035A-2965-43DA-B860-84552A436D3A}" destId="{5239DA97-C613-4B9E-A2AB-47C15F73C583}" srcOrd="4" destOrd="0" parTransId="{5AB723E4-DD93-4E70-A2DA-BFD2CA3B5D80}" sibTransId="{95C848F8-743A-4FA8-B4B5-25C517D06BCC}"/>
    <dgm:cxn modelId="{7798E354-07EC-4B60-9B19-6B799E3551C5}" srcId="{BBBF035A-2965-43DA-B860-84552A436D3A}" destId="{767EF58E-E905-4AAB-B060-01BFF1DA1A24}" srcOrd="2" destOrd="0" parTransId="{A05047B8-F000-4A88-829B-3E1ED3CA7F00}" sibTransId="{15A1E9FB-51CB-4244-BF5E-570C0E252947}"/>
    <dgm:cxn modelId="{70BAAAD1-B63A-4413-9D25-CBBE4D7F5F66}" type="presOf" srcId="{0DF78038-351E-438D-8F23-B4A7F92696C3}" destId="{B9C981B9-4392-4DB6-A896-27A295E7AEC0}" srcOrd="0" destOrd="0" presId="urn:microsoft.com/office/officeart/2005/8/layout/arrow2"/>
    <dgm:cxn modelId="{C80393F2-5C19-4B5E-84AA-3A043EFCC0B9}" type="presOf" srcId="{5239DA97-C613-4B9E-A2AB-47C15F73C583}" destId="{C15B8617-EDEB-4559-9574-4AD749E46B2E}" srcOrd="0" destOrd="0" presId="urn:microsoft.com/office/officeart/2005/8/layout/arrow2"/>
    <dgm:cxn modelId="{E7B4DE8D-88DB-446F-8BE5-94BCF6C375F6}" srcId="{BBBF035A-2965-43DA-B860-84552A436D3A}" destId="{0DF78038-351E-438D-8F23-B4A7F92696C3}" srcOrd="1" destOrd="0" parTransId="{35EE3BCC-AA79-424D-8B86-5DE5CEF31311}" sibTransId="{7F049E42-1FA0-4C4A-BB52-5A1D2A51EBCB}"/>
    <dgm:cxn modelId="{AB238DFC-3298-40D2-96D9-2CA625DC9202}" type="presOf" srcId="{EB4F807D-B320-489C-B04C-AD0E7951351C}" destId="{E4B2CE6E-AC11-4D8A-933E-A1BD9BE6D016}" srcOrd="0" destOrd="0" presId="urn:microsoft.com/office/officeart/2005/8/layout/arrow2"/>
    <dgm:cxn modelId="{59E9F5BC-7DFC-479F-A683-4239A18D4BAE}" type="presOf" srcId="{674B0AC9-3696-4B43-824F-BFFF7591BF1F}" destId="{E83EC77F-EB9D-4CA8-B17F-3B4F93B1B7DE}" srcOrd="0" destOrd="0" presId="urn:microsoft.com/office/officeart/2005/8/layout/arrow2"/>
    <dgm:cxn modelId="{9E6CD071-EF9D-447B-8847-4C2A004055F5}" srcId="{BBBF035A-2965-43DA-B860-84552A436D3A}" destId="{674B0AC9-3696-4B43-824F-BFFF7591BF1F}" srcOrd="0" destOrd="0" parTransId="{3A97504A-5145-4AD7-8842-AA05630CB6BE}" sibTransId="{C36AB803-335D-450F-855C-B73F1D5A5290}"/>
    <dgm:cxn modelId="{E7F30E9C-65B3-4730-B554-36E4F2B5D32C}" type="presOf" srcId="{BBBF035A-2965-43DA-B860-84552A436D3A}" destId="{59E494EF-192C-4161-B274-558A3A682F4D}" srcOrd="0" destOrd="0" presId="urn:microsoft.com/office/officeart/2005/8/layout/arrow2"/>
    <dgm:cxn modelId="{6E8BFB6D-1F82-43D1-9CC3-0B822633A557}" type="presParOf" srcId="{59E494EF-192C-4161-B274-558A3A682F4D}" destId="{CA16BDC6-88C3-4027-9A36-E58275B8396A}" srcOrd="0" destOrd="0" presId="urn:microsoft.com/office/officeart/2005/8/layout/arrow2"/>
    <dgm:cxn modelId="{43B64AE0-8FFD-40AF-92E4-DBFDA478F3DB}" type="presParOf" srcId="{59E494EF-192C-4161-B274-558A3A682F4D}" destId="{4CEE04C0-A1FC-4B82-A918-E88CE843CBC0}" srcOrd="1" destOrd="0" presId="urn:microsoft.com/office/officeart/2005/8/layout/arrow2"/>
    <dgm:cxn modelId="{CE38B5DE-22E1-4C27-A655-5B260F7B181E}" type="presParOf" srcId="{4CEE04C0-A1FC-4B82-A918-E88CE843CBC0}" destId="{BAA55371-4810-42DF-97FC-8A5EA74FC9D7}" srcOrd="0" destOrd="0" presId="urn:microsoft.com/office/officeart/2005/8/layout/arrow2"/>
    <dgm:cxn modelId="{F78E07AC-E1DC-4453-AAFB-6B7C20B5D7B6}" type="presParOf" srcId="{4CEE04C0-A1FC-4B82-A918-E88CE843CBC0}" destId="{E83EC77F-EB9D-4CA8-B17F-3B4F93B1B7DE}" srcOrd="1" destOrd="0" presId="urn:microsoft.com/office/officeart/2005/8/layout/arrow2"/>
    <dgm:cxn modelId="{9CCE2E5B-2C15-4D86-8E6F-21FAE27DEE10}" type="presParOf" srcId="{4CEE04C0-A1FC-4B82-A918-E88CE843CBC0}" destId="{282E0B04-F3DD-47CC-9F9C-5848A67FCA1A}" srcOrd="2" destOrd="0" presId="urn:microsoft.com/office/officeart/2005/8/layout/arrow2"/>
    <dgm:cxn modelId="{4080F0BD-7DA7-4654-9004-043FB3C824EA}" type="presParOf" srcId="{4CEE04C0-A1FC-4B82-A918-E88CE843CBC0}" destId="{B9C981B9-4392-4DB6-A896-27A295E7AEC0}" srcOrd="3" destOrd="0" presId="urn:microsoft.com/office/officeart/2005/8/layout/arrow2"/>
    <dgm:cxn modelId="{E1D4D6D3-8F23-4E4A-B6EE-8CE2E83F492A}" type="presParOf" srcId="{4CEE04C0-A1FC-4B82-A918-E88CE843CBC0}" destId="{D2A19A93-4009-4720-A34A-3F99FB01A40F}" srcOrd="4" destOrd="0" presId="urn:microsoft.com/office/officeart/2005/8/layout/arrow2"/>
    <dgm:cxn modelId="{35C1CFD8-1A08-4130-9DD4-F61E80E1AE89}" type="presParOf" srcId="{4CEE04C0-A1FC-4B82-A918-E88CE843CBC0}" destId="{9BCFF87C-4771-4660-8F33-49373C811C99}" srcOrd="5" destOrd="0" presId="urn:microsoft.com/office/officeart/2005/8/layout/arrow2"/>
    <dgm:cxn modelId="{47C83B59-370A-46CF-86D6-C859040F5BD7}" type="presParOf" srcId="{4CEE04C0-A1FC-4B82-A918-E88CE843CBC0}" destId="{12265713-F01A-435F-843B-CD403E38FBCA}" srcOrd="6" destOrd="0" presId="urn:microsoft.com/office/officeart/2005/8/layout/arrow2"/>
    <dgm:cxn modelId="{39A1F0BF-D307-43B8-A6D8-00A366A7D40E}" type="presParOf" srcId="{4CEE04C0-A1FC-4B82-A918-E88CE843CBC0}" destId="{E4B2CE6E-AC11-4D8A-933E-A1BD9BE6D016}" srcOrd="7" destOrd="0" presId="urn:microsoft.com/office/officeart/2005/8/layout/arrow2"/>
    <dgm:cxn modelId="{AB5D0936-26B9-43DE-8EBF-502092DB222B}" type="presParOf" srcId="{4CEE04C0-A1FC-4B82-A918-E88CE843CBC0}" destId="{62968C48-F3A1-46BD-A195-FAF4452CDFED}" srcOrd="8" destOrd="0" presId="urn:microsoft.com/office/officeart/2005/8/layout/arrow2"/>
    <dgm:cxn modelId="{8BC75AA5-B2B0-4BA7-A668-9ED5130D542D}" type="presParOf" srcId="{4CEE04C0-A1FC-4B82-A918-E88CE843CBC0}" destId="{C15B8617-EDEB-4559-9574-4AD749E46B2E}" srcOrd="9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16BDC6-88C3-4027-9A36-E58275B8396A}">
      <dsp:nvSpPr>
        <dsp:cNvPr id="0" name=""/>
        <dsp:cNvSpPr/>
      </dsp:nvSpPr>
      <dsp:spPr>
        <a:xfrm>
          <a:off x="66970" y="0"/>
          <a:ext cx="7767894" cy="4854933"/>
        </a:xfrm>
        <a:prstGeom prst="swooshArrow">
          <a:avLst>
            <a:gd name="adj1" fmla="val 25000"/>
            <a:gd name="adj2" fmla="val 25000"/>
          </a:avLst>
        </a:prstGeom>
        <a:solidFill>
          <a:srgbClr val="B8CF8B"/>
        </a:solidFill>
        <a:ln>
          <a:noFill/>
        </a:ln>
        <a:effectLst>
          <a:outerShdw blurRad="368300" sx="101000" sy="101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 prst="angle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A55371-4810-42DF-97FC-8A5EA74FC9D7}">
      <dsp:nvSpPr>
        <dsp:cNvPr id="0" name=""/>
        <dsp:cNvSpPr/>
      </dsp:nvSpPr>
      <dsp:spPr>
        <a:xfrm>
          <a:off x="810280" y="3610128"/>
          <a:ext cx="178661" cy="178661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3EC77F-EB9D-4CA8-B17F-3B4F93B1B7DE}">
      <dsp:nvSpPr>
        <dsp:cNvPr id="0" name=""/>
        <dsp:cNvSpPr/>
      </dsp:nvSpPr>
      <dsp:spPr>
        <a:xfrm>
          <a:off x="899611" y="3699459"/>
          <a:ext cx="1017594" cy="1155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6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99611" y="3699459"/>
        <a:ext cx="1017594" cy="1155474"/>
      </dsp:txXfrm>
    </dsp:sp>
    <dsp:sp modelId="{282E0B04-F3DD-47CC-9F9C-5848A67FCA1A}">
      <dsp:nvSpPr>
        <dsp:cNvPr id="0" name=""/>
        <dsp:cNvSpPr/>
      </dsp:nvSpPr>
      <dsp:spPr>
        <a:xfrm>
          <a:off x="1714513" y="2786082"/>
          <a:ext cx="279644" cy="279644"/>
        </a:xfrm>
        <a:prstGeom prst="ellipse">
          <a:avLst/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981B9-4392-4DB6-A896-27A295E7AEC0}">
      <dsp:nvSpPr>
        <dsp:cNvPr id="0" name=""/>
        <dsp:cNvSpPr/>
      </dsp:nvSpPr>
      <dsp:spPr>
        <a:xfrm>
          <a:off x="1714507" y="3214703"/>
          <a:ext cx="2243356" cy="48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78" tIns="0" rIns="0" bIns="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all" spc="0" dirty="0" smtClean="0">
              <a:ln w="0"/>
              <a:solidFill>
                <a:srgbClr val="006600"/>
              </a:solidFill>
              <a:effectLst/>
            </a:rPr>
            <a:t>22 360,00</a:t>
          </a:r>
          <a:endParaRPr lang="ru-RU" sz="3200" b="1" kern="1200" cap="all" spc="0" dirty="0">
            <a:ln w="0"/>
            <a:solidFill>
              <a:srgbClr val="006600"/>
            </a:solidFill>
            <a:effectLst/>
          </a:endParaRPr>
        </a:p>
      </dsp:txBody>
      <dsp:txXfrm>
        <a:off x="1714507" y="3214703"/>
        <a:ext cx="2243356" cy="481702"/>
      </dsp:txXfrm>
    </dsp:sp>
    <dsp:sp modelId="{D2A19A93-4009-4720-A34A-3F99FB01A40F}">
      <dsp:nvSpPr>
        <dsp:cNvPr id="0" name=""/>
        <dsp:cNvSpPr/>
      </dsp:nvSpPr>
      <dsp:spPr>
        <a:xfrm>
          <a:off x="1643073" y="2714646"/>
          <a:ext cx="372858" cy="372858"/>
        </a:xfrm>
        <a:prstGeom prst="ellipse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FF87C-4771-4660-8F33-49373C811C99}">
      <dsp:nvSpPr>
        <dsp:cNvPr id="0" name=""/>
        <dsp:cNvSpPr/>
      </dsp:nvSpPr>
      <dsp:spPr>
        <a:xfrm>
          <a:off x="3357585" y="2500316"/>
          <a:ext cx="2244547" cy="405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70" tIns="0" rIns="0" bIns="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all" spc="0" dirty="0" smtClean="0">
              <a:ln w="0"/>
              <a:solidFill>
                <a:srgbClr val="006600"/>
              </a:solidFill>
              <a:effectLst/>
            </a:rPr>
            <a:t>25 790,00</a:t>
          </a:r>
          <a:endParaRPr lang="ru-RU" sz="3200" b="1" kern="1200" cap="all" spc="0" dirty="0">
            <a:ln w="0"/>
            <a:solidFill>
              <a:srgbClr val="006600"/>
            </a:solidFill>
            <a:effectLst/>
          </a:endParaRPr>
        </a:p>
      </dsp:txBody>
      <dsp:txXfrm>
        <a:off x="3357585" y="2500316"/>
        <a:ext cx="2244547" cy="405505"/>
      </dsp:txXfrm>
    </dsp:sp>
    <dsp:sp modelId="{12265713-F01A-435F-843B-CD403E38FBCA}">
      <dsp:nvSpPr>
        <dsp:cNvPr id="0" name=""/>
        <dsp:cNvSpPr/>
      </dsp:nvSpPr>
      <dsp:spPr>
        <a:xfrm>
          <a:off x="3357584" y="1785948"/>
          <a:ext cx="481609" cy="481609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B2CE6E-AC11-4D8A-933E-A1BD9BE6D016}">
      <dsp:nvSpPr>
        <dsp:cNvPr id="0" name=""/>
        <dsp:cNvSpPr/>
      </dsp:nvSpPr>
      <dsp:spPr>
        <a:xfrm>
          <a:off x="5072096" y="2000271"/>
          <a:ext cx="2628857" cy="54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95" tIns="0" rIns="0" bIns="0" numCol="1" spcCol="1270" anchor="t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all" spc="0" dirty="0" smtClean="0">
              <a:ln w="0"/>
              <a:solidFill>
                <a:srgbClr val="006600"/>
              </a:solidFill>
              <a:effectLst/>
            </a:rPr>
            <a:t>27 982,50</a:t>
          </a:r>
          <a:endParaRPr lang="ru-RU" sz="3200" b="1" kern="1200" cap="all" spc="0" dirty="0">
            <a:ln w="0"/>
            <a:solidFill>
              <a:srgbClr val="006600"/>
            </a:solidFill>
            <a:effectLst/>
          </a:endParaRPr>
        </a:p>
      </dsp:txBody>
      <dsp:txXfrm>
        <a:off x="5072096" y="2000271"/>
        <a:ext cx="2628857" cy="543869"/>
      </dsp:txXfrm>
    </dsp:sp>
    <dsp:sp modelId="{62968C48-F3A1-46BD-A195-FAF4452CDFED}">
      <dsp:nvSpPr>
        <dsp:cNvPr id="0" name=""/>
        <dsp:cNvSpPr/>
      </dsp:nvSpPr>
      <dsp:spPr>
        <a:xfrm>
          <a:off x="5357851" y="1071571"/>
          <a:ext cx="613663" cy="613663"/>
        </a:xfrm>
        <a:prstGeom prst="ellipse">
          <a:avLst/>
        </a:prstGeom>
        <a:solidFill>
          <a:srgbClr val="FF4B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B8617-EDEB-4559-9574-4AD749E46B2E}">
      <dsp:nvSpPr>
        <dsp:cNvPr id="0" name=""/>
        <dsp:cNvSpPr/>
      </dsp:nvSpPr>
      <dsp:spPr>
        <a:xfrm>
          <a:off x="6259458" y="1281702"/>
          <a:ext cx="1553578" cy="3573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68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259458" y="1281702"/>
        <a:ext cx="1553578" cy="3573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0.15875</cdr:x>
      <cdr:y>0</cdr:y>
    </cdr:from>
    <cdr:to>
      <cdr:x>0.59532</cdr:x>
      <cdr:y>0.14249</cdr:y>
    </cdr:to>
    <cdr:sp macro="" textlink="">
      <cdr:nvSpPr>
        <cdr:cNvPr id="2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1504" y="0"/>
          <a:ext cx="1571636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</a:rPr>
            <a:t>921 177,33</a:t>
          </a:r>
          <a:endParaRPr lang="ru-RU" sz="2400" b="1" dirty="0">
            <a:latin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0.11906</cdr:x>
      <cdr:y>0</cdr:y>
    </cdr:from>
    <cdr:to>
      <cdr:x>0.57547</cdr:x>
      <cdr:y>0.14249</cdr:y>
    </cdr:to>
    <cdr:sp macro="" textlink="">
      <cdr:nvSpPr>
        <cdr:cNvPr id="2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8" y="-71438"/>
          <a:ext cx="1643074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</a:rPr>
            <a:t>982 166,38</a:t>
          </a:r>
          <a:endParaRPr lang="ru-RU" sz="2400" b="1" dirty="0">
            <a:latin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C2B8-4EF3-49EA-B78A-112FCB055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2C27-6F77-4090-AFC7-92148EA61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3FCA-4879-4F63-93C0-3D2890B50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E2EEC-8497-43EC-A6C8-34162ED3C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564F-6A8A-44B9-9FA5-B4369385E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66F8-C030-4FE6-8AB9-15B97193F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5895F-D459-4D62-A351-C75A36B8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C537-78C4-4889-BEFC-800BE868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B061-B371-42D4-B056-D13E38DEB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EE38-A523-46C4-808A-4F29C67A0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64517-CB56-4E4E-81E2-5302AC478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50000">
              <a:schemeClr val="bg1"/>
            </a:gs>
            <a:gs pos="100000">
              <a:srgbClr val="FFFF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C91C3B-8398-477F-8D2A-6E123A158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CCECFF"/>
            </a:gs>
            <a:gs pos="50000">
              <a:schemeClr val="bg1"/>
            </a:gs>
            <a:gs pos="100000">
              <a:srgbClr val="FFFF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28596" y="5143512"/>
            <a:ext cx="871540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Докладчик:</a:t>
            </a:r>
            <a:r>
              <a:rPr lang="ru-RU" b="1" dirty="0"/>
              <a:t> </a:t>
            </a:r>
            <a:r>
              <a:rPr lang="ru-RU" b="1" i="1" dirty="0"/>
              <a:t> </a:t>
            </a:r>
            <a:r>
              <a:rPr lang="ru-RU" b="1" i="1" dirty="0" smtClean="0"/>
              <a:t>Начальник </a:t>
            </a:r>
            <a:r>
              <a:rPr lang="ru-RU" b="1" i="1" dirty="0"/>
              <a:t>Финансового управления  </a:t>
            </a:r>
            <a:endParaRPr lang="ru-RU" b="1" i="1" dirty="0" smtClean="0"/>
          </a:p>
          <a:p>
            <a:r>
              <a:rPr lang="ru-RU" b="1" i="1" dirty="0" smtClean="0"/>
              <a:t>администрации Курского муниципального района </a:t>
            </a:r>
          </a:p>
          <a:p>
            <a:r>
              <a:rPr lang="ru-RU" b="1" i="1" dirty="0" smtClean="0"/>
              <a:t>Бондаренко </a:t>
            </a:r>
            <a:r>
              <a:rPr lang="ru-RU" b="1" i="1" dirty="0"/>
              <a:t>Татьяна Иосифовна</a:t>
            </a:r>
          </a:p>
          <a:p>
            <a:endParaRPr lang="ru-RU" sz="2800" dirty="0"/>
          </a:p>
        </p:txBody>
      </p:sp>
      <p:pic>
        <p:nvPicPr>
          <p:cNvPr id="13316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5918" cy="215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32"/>
          <p:cNvSpPr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0" y="1714488"/>
            <a:ext cx="9144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КУРСКОГО МУНИЦИПАЛЬНОГО РАЙОНА СТАВРОПОЛЬСКОГО КРАЯ </a:t>
            </a:r>
          </a:p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</a:p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55" y="428604"/>
            <a:ext cx="8358245" cy="57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ДОХОДЫ, ПОЛУЧАЕМЫЕ В ВИДЕ АРЕНДНОЙ ПЛАТЫ ЗА ЗЕМЕЛЬНЫЕ УЧАСТКИ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285720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071670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786182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286380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14298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15404" y="6286520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357158" y="3714752"/>
            <a:ext cx="1296000" cy="2122876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00232" y="1857364"/>
            <a:ext cx="1296000" cy="396000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643306" y="1857364"/>
            <a:ext cx="1296000" cy="396000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428596" y="4500570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11 083,00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364331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22 168,14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643306" y="364331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22 168,14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286380" y="1857364"/>
            <a:ext cx="1296000" cy="396000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286380" y="364331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22 168,14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285720" y="1857364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в 2 раза</a:t>
            </a:r>
            <a:endParaRPr lang="ru-RU" b="1" dirty="0"/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500034" y="5143512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норматив</a:t>
            </a:r>
            <a:r>
              <a:rPr lang="ru-RU" b="1" dirty="0" smtClean="0"/>
              <a:t> 50,0%</a:t>
            </a:r>
            <a:endParaRPr lang="ru-RU" b="1" dirty="0"/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2143108" y="5214950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норматив </a:t>
            </a:r>
            <a:r>
              <a:rPr lang="ru-RU" b="1" dirty="0" smtClean="0"/>
              <a:t>100,0%</a:t>
            </a:r>
            <a:endParaRPr lang="ru-RU" b="1" dirty="0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 rot="18686391">
            <a:off x="6424" y="2301388"/>
            <a:ext cx="2740221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6258" name="Picture 2" descr="E:\картинки к слайдам\48459_59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320" y="3714752"/>
            <a:ext cx="2422680" cy="1857388"/>
          </a:xfrm>
          <a:prstGeom prst="rect">
            <a:avLst/>
          </a:prstGeom>
          <a:noFill/>
        </p:spPr>
      </p:pic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286116" y="3643314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4929190" y="3643314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96257" name="Picture 1" descr="E:\картинки к слайдам\x_13c1eb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85736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55" y="500042"/>
            <a:ext cx="8358245" cy="8572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ДОХОДЫ, ПОЛУЧАЕМЫЕ В ВИДЕ АРЕНДНОЙ ПЛАТЫ ЗА ЗЕМЛИ ПОСЛЕ РАЗГРАНИЧЕНИЯ ГОСУДАРСТВЕННОЙ СОБСТВЕННОСТИ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571472" y="578645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2571736" y="578645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4643438" y="5857892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786710" y="185736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655853" y="6286520"/>
            <a:ext cx="488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Цилиндр 48"/>
          <p:cNvSpPr/>
          <p:nvPr/>
        </p:nvSpPr>
        <p:spPr>
          <a:xfrm>
            <a:off x="571472" y="2857496"/>
            <a:ext cx="1296000" cy="288000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2571736" y="2857496"/>
            <a:ext cx="1296000" cy="288000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571472" y="421481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320,00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2571736" y="421481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320,00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4643438" y="2928934"/>
            <a:ext cx="1296000" cy="288000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4643438" y="421481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320,00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071670" y="4214818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4071934" y="4214818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95233" name="Picture 1" descr="E:\картинки к слайдам\2013-10-1161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857520" cy="189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 descr="E:\картинки к слайдам\8359e2f051185c2071d3519b88499c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785926"/>
            <a:ext cx="2071702" cy="2078608"/>
          </a:xfrm>
          <a:prstGeom prst="rect">
            <a:avLst/>
          </a:prstGeom>
          <a:noFill/>
        </p:spPr>
      </p:pic>
      <p:sp>
        <p:nvSpPr>
          <p:cNvPr id="53" name="Цилиндр 52"/>
          <p:cNvSpPr/>
          <p:nvPr/>
        </p:nvSpPr>
        <p:spPr>
          <a:xfrm>
            <a:off x="5143504" y="3071810"/>
            <a:ext cx="1296000" cy="288000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358245" cy="57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 ОТ СДАЧИ В АРЕНДУ ИМУЩЕСТВА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428596" y="6000768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143108" y="6000768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714744" y="6000768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214942" y="6000768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21442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638733" y="6286520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357158" y="3571876"/>
            <a:ext cx="1296000" cy="2337190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00232" y="3071810"/>
            <a:ext cx="1296000" cy="288000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57158" y="450057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350,00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4286256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445,00</a:t>
            </a:r>
            <a:endParaRPr lang="ru-RU" b="1" dirty="0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143504" y="4286256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445,00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357158" y="1714488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+ 95,00 </a:t>
            </a:r>
          </a:p>
          <a:p>
            <a:r>
              <a:rPr lang="ru-RU" b="1" dirty="0" smtClean="0"/>
              <a:t>или 27,1%</a:t>
            </a:r>
            <a:endParaRPr lang="ru-RU" b="1" dirty="0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 rot="20369987">
            <a:off x="662154" y="2710888"/>
            <a:ext cx="2107326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571868" y="3071810"/>
            <a:ext cx="1296000" cy="288000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571868" y="4286256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445,00</a:t>
            </a:r>
            <a:endParaRPr lang="ru-RU" b="1" dirty="0"/>
          </a:p>
        </p:txBody>
      </p:sp>
      <p:pic>
        <p:nvPicPr>
          <p:cNvPr id="94210" name="Picture 2" descr="E:\картинки к слайдам\Priblizhaiutsia-krainie-sroki-vyplat-po-imushchestvennomu-na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504" y="4143381"/>
            <a:ext cx="2527496" cy="1714512"/>
          </a:xfrm>
          <a:prstGeom prst="rect">
            <a:avLst/>
          </a:prstGeom>
          <a:noFill/>
        </p:spPr>
      </p:pic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3286116" y="4286256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57752" y="4286256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501122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ПЛАТЕЖИ ОТ МУНИЦИПАЛЬНЫХ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УНИТАРНЫХ ПРЕДПРИЯТИЙ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785786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857488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4929190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7072330" y="5929330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786710" y="1071546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638733" y="6286520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642910" y="2428868"/>
            <a:ext cx="1296000" cy="3314248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786050" y="4071942"/>
            <a:ext cx="1296000" cy="180000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4857752" y="4071942"/>
            <a:ext cx="1296000" cy="180000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642910" y="371475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269,00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786050" y="485776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134,00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4857752" y="485776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134,00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6929454" y="4071942"/>
            <a:ext cx="1296000" cy="180000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6929454" y="485776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134,00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2928926" y="1643050"/>
            <a:ext cx="1643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в 2 раза </a:t>
            </a:r>
            <a:endParaRPr lang="ru-RU" b="1" dirty="0"/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 rot="1631330">
            <a:off x="1445933" y="2193694"/>
            <a:ext cx="2579260" cy="699031"/>
          </a:xfrm>
          <a:prstGeom prst="curvedDownArrow">
            <a:avLst>
              <a:gd name="adj1" fmla="val 40652"/>
              <a:gd name="adj2" fmla="val 97468"/>
              <a:gd name="adj3" fmla="val 605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4357686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6429388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93185" name="Picture 1" descr="E:\картинки к слайдам\ry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72408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429684" cy="7143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428596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071670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714744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429256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786710" y="1071546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02854" y="628652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28596" y="4000504"/>
            <a:ext cx="1296000" cy="1908562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71670" y="3571876"/>
            <a:ext cx="1296000" cy="2308496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714744" y="2643182"/>
            <a:ext cx="1296000" cy="323719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428596" y="471488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250,00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71670" y="450057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342,00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714744" y="407194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470,00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429256" y="2643182"/>
            <a:ext cx="1296000" cy="323719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429256" y="407194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470,00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357158" y="2357430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+ 92,00 </a:t>
            </a:r>
          </a:p>
          <a:p>
            <a:r>
              <a:rPr lang="ru-RU" b="1" dirty="0" smtClean="0"/>
              <a:t>или 36,8%</a:t>
            </a:r>
            <a:endParaRPr lang="ru-RU" b="1" dirty="0"/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>
            <a:off x="2071670" y="5214950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400" b="1" dirty="0" smtClean="0"/>
              <a:t>норматив </a:t>
            </a:r>
            <a:r>
              <a:rPr lang="ru-RU" b="1" dirty="0" smtClean="0"/>
              <a:t>40,0%</a:t>
            </a:r>
            <a:endParaRPr lang="ru-RU" b="1" dirty="0"/>
          </a:p>
        </p:txBody>
      </p:sp>
      <p:sp>
        <p:nvSpPr>
          <p:cNvPr id="30" name="Text Box 54"/>
          <p:cNvSpPr txBox="1">
            <a:spLocks noChangeArrowheads="1"/>
          </p:cNvSpPr>
          <p:nvPr/>
        </p:nvSpPr>
        <p:spPr bwMode="auto">
          <a:xfrm>
            <a:off x="3714744" y="5214950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норматив</a:t>
            </a:r>
            <a:r>
              <a:rPr lang="ru-RU" b="1" dirty="0" smtClean="0"/>
              <a:t> 55,0%</a:t>
            </a:r>
            <a:endParaRPr lang="ru-RU" b="1" dirty="0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 rot="20727000">
            <a:off x="809272" y="3258936"/>
            <a:ext cx="1973364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161" name="Picture 1" descr="E:\картинки к слайдам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6652" y="1857364"/>
            <a:ext cx="2337348" cy="2214578"/>
          </a:xfrm>
          <a:prstGeom prst="rect">
            <a:avLst/>
          </a:prstGeom>
          <a:noFill/>
        </p:spPr>
      </p:pic>
      <p:pic>
        <p:nvPicPr>
          <p:cNvPr id="92162" name="Picture 2" descr="E:\картинки к слайдам\Proiecte_vacanta_de_vara_Ia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5" y="4214818"/>
            <a:ext cx="2285985" cy="1433688"/>
          </a:xfrm>
          <a:prstGeom prst="rect">
            <a:avLst/>
          </a:prstGeom>
          <a:noFill/>
        </p:spPr>
      </p:pic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072066" y="4071942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429684" cy="7143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 ОТ ОКАЗАНИЯ ПЛАТНЫХ УСЛУГ И КОМПЕНСАЦИИ  ЗАТРАТ  ГОСУДАРСТВА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1928794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643306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214942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786710" y="121442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02854" y="628652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357158" y="2857496"/>
            <a:ext cx="1296000" cy="3051570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00232" y="2714620"/>
            <a:ext cx="1296000" cy="324000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643306" y="2714620"/>
            <a:ext cx="1296000" cy="324000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57158" y="421481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17 514,63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407194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17 601,80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643306" y="407194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17 601,80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214942" y="2714620"/>
            <a:ext cx="1296000" cy="324000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214942" y="407194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17 601,80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285720" y="1428736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+ 87,17 </a:t>
            </a:r>
          </a:p>
          <a:p>
            <a:r>
              <a:rPr lang="ru-RU" b="1" dirty="0" smtClean="0"/>
              <a:t>или 0,5%</a:t>
            </a:r>
            <a:endParaRPr lang="ru-RU" b="1" dirty="0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 rot="21047490">
            <a:off x="598041" y="2154972"/>
            <a:ext cx="1973364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1138" name="Picture 2" descr="E:\Презентации\10862_1ym5A_big_8cf6ec9255f47da64c8d46b25c1f099ekinder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714752"/>
            <a:ext cx="2357422" cy="2071702"/>
          </a:xfrm>
          <a:prstGeom prst="rect">
            <a:avLst/>
          </a:prstGeom>
          <a:noFill/>
        </p:spPr>
      </p:pic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3286116" y="4071942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929190" y="4071942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2" name="Picture 1" descr="E:\картинки к слайдам\114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494" y="1857364"/>
            <a:ext cx="248950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429684" cy="7143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285720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000232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643306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286380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21442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357158" y="2357430"/>
            <a:ext cx="1296000" cy="3480198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00232" y="2571744"/>
            <a:ext cx="1296000" cy="324000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643306" y="2571744"/>
            <a:ext cx="1296000" cy="324000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57158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2 699,00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2 356,94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643306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2 356,94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286380" y="2571744"/>
            <a:ext cx="1296000" cy="324000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286380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2 356,94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1428728" y="1071546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- 342,06</a:t>
            </a:r>
          </a:p>
          <a:p>
            <a:r>
              <a:rPr lang="ru-RU" b="1" dirty="0" smtClean="0"/>
              <a:t>или 12,7%</a:t>
            </a:r>
            <a:endParaRPr lang="ru-RU" b="1" dirty="0"/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 rot="629441">
            <a:off x="750560" y="1962789"/>
            <a:ext cx="1996080" cy="581024"/>
          </a:xfrm>
          <a:prstGeom prst="curvedDownArrow">
            <a:avLst>
              <a:gd name="adj1" fmla="val 40652"/>
              <a:gd name="adj2" fmla="val 97468"/>
              <a:gd name="adj3" fmla="val 6056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0113" name="Picture 1" descr="E:\картинки к слайдам\19113490.9109643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174" y="2071678"/>
            <a:ext cx="2378826" cy="1785950"/>
          </a:xfrm>
          <a:prstGeom prst="rect">
            <a:avLst/>
          </a:prstGeom>
          <a:noFill/>
        </p:spPr>
      </p:pic>
      <p:pic>
        <p:nvPicPr>
          <p:cNvPr id="90114" name="Picture 2" descr="E:\картинки к слайдам\max1356077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000504"/>
            <a:ext cx="2357422" cy="1771996"/>
          </a:xfrm>
          <a:prstGeom prst="rect">
            <a:avLst/>
          </a:prstGeom>
          <a:noFill/>
        </p:spPr>
      </p:pic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3286116" y="4000504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929190" y="4000504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7989888" y="765175"/>
            <a:ext cx="100482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тыс. руб.</a:t>
            </a:r>
            <a:endParaRPr lang="ru-RU" sz="1600" b="1" i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b="0" i="1" dirty="0">
              <a:latin typeface="Arial" charset="0"/>
            </a:endParaRPr>
          </a:p>
        </p:txBody>
      </p:sp>
      <p:pic>
        <p:nvPicPr>
          <p:cNvPr id="130060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928662" y="5572140"/>
            <a:ext cx="1143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2015 год</a:t>
            </a:r>
            <a:endParaRPr lang="ru-RU" b="1" dirty="0">
              <a:latin typeface="+mn-lt"/>
            </a:endParaRP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4067175" y="19161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>
              <a:latin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57158" y="0"/>
            <a:ext cx="878684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ПОСТУПЛЕНИЙ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14282" y="1214422"/>
          <a:ext cx="39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71802" y="1214422"/>
          <a:ext cx="39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857884" y="1214422"/>
          <a:ext cx="39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715140" y="5572140"/>
            <a:ext cx="1214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2017 год</a:t>
            </a:r>
            <a:endParaRPr lang="ru-RU" b="1" dirty="0">
              <a:latin typeface="+mn-lt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86182" y="5572140"/>
            <a:ext cx="1214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2016 год</a:t>
            </a:r>
            <a:endParaRPr lang="ru-RU" b="1" dirty="0">
              <a:latin typeface="+mn-lt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85786" y="1214422"/>
            <a:ext cx="164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877 789,00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6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17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429684" cy="7143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928662" y="5500702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2015 - 2017 годы</a:t>
            </a:r>
            <a:endParaRPr lang="ru-RU" b="1" dirty="0"/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5500694" y="2143116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содержание депутатов Государственной Думы и членов Совета Федерации и их помощников</a:t>
            </a:r>
            <a:endParaRPr lang="ru-RU" b="1" dirty="0"/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429256" y="4286256"/>
            <a:ext cx="335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передаваемые полномочия из бюджетов поселений</a:t>
            </a:r>
            <a:endParaRPr lang="ru-RU" b="1" dirty="0"/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786710" y="121442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143240" y="3571876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 </a:t>
            </a:r>
            <a:r>
              <a:rPr lang="ru-RU" b="1" dirty="0" smtClean="0"/>
              <a:t>469,03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ДОХОДОВ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1643042" y="4071942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29" name="Цилиндр 28"/>
          <p:cNvSpPr/>
          <p:nvPr/>
        </p:nvSpPr>
        <p:spPr>
          <a:xfrm>
            <a:off x="1285852" y="4000504"/>
            <a:ext cx="1296000" cy="1489458"/>
          </a:xfrm>
          <a:prstGeom prst="can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Цилиндр 42"/>
          <p:cNvSpPr/>
          <p:nvPr/>
        </p:nvSpPr>
        <p:spPr>
          <a:xfrm>
            <a:off x="1285852" y="2143116"/>
            <a:ext cx="1296000" cy="2286016"/>
          </a:xfrm>
          <a:prstGeom prst="can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1285852" y="328612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933,5</a:t>
            </a:r>
            <a:r>
              <a:rPr lang="en-US" b="1" dirty="0" smtClean="0"/>
              <a:t>0</a:t>
            </a:r>
            <a:endParaRPr lang="ru-RU" b="1" dirty="0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1285852" y="471488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535,53</a:t>
            </a:r>
            <a:endParaRPr lang="ru-RU" b="1" dirty="0"/>
          </a:p>
        </p:txBody>
      </p:sp>
      <p:sp>
        <p:nvSpPr>
          <p:cNvPr id="35" name="Правая фигурная скобка 34"/>
          <p:cNvSpPr/>
          <p:nvPr/>
        </p:nvSpPr>
        <p:spPr>
          <a:xfrm>
            <a:off x="2857488" y="2214554"/>
            <a:ext cx="285752" cy="314327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2285992"/>
            <a:ext cx="642942" cy="28575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4429132"/>
            <a:ext cx="642942" cy="285752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18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878" y="0"/>
            <a:ext cx="8501122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ОБЪЕМ БЕЗВОЗМЕЗДНЫХ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ПОСТУПЛЕНИЙ В БЮДЖЕТ 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642910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857488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4929190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7072330" y="5929330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883495" y="857232"/>
            <a:ext cx="126050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571472" y="3429000"/>
            <a:ext cx="1296000" cy="2428892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714612" y="2714620"/>
            <a:ext cx="1296000" cy="3143272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4786314" y="2428868"/>
            <a:ext cx="1296000" cy="3429024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71472" y="450057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817 </a:t>
            </a:r>
            <a:r>
              <a:rPr lang="en-US" b="1" dirty="0" smtClean="0"/>
              <a:t>703</a:t>
            </a:r>
            <a:r>
              <a:rPr lang="ru-RU" b="1" dirty="0" smtClean="0"/>
              <a:t>,25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643174" y="4143380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877 789,00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4714876" y="3929066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921 177,33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6929454" y="2214554"/>
            <a:ext cx="1296000" cy="3643338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6929454" y="3786190"/>
            <a:ext cx="145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982 166,38</a:t>
            </a:r>
            <a:endParaRPr lang="ru-RU" b="1" dirty="0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928926" y="1428736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+ 43 388,33</a:t>
            </a:r>
            <a:endParaRPr lang="ru-RU" b="1" dirty="0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5429256" y="1214422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+ 60 989,05</a:t>
            </a:r>
            <a:endParaRPr lang="ru-RU" b="1" dirty="0"/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500034" y="2000240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+ 60 085,75</a:t>
            </a:r>
            <a:endParaRPr lang="ru-RU" b="1" dirty="0"/>
          </a:p>
        </p:txBody>
      </p:sp>
      <p:sp>
        <p:nvSpPr>
          <p:cNvPr id="25" name="AutoShape 42"/>
          <p:cNvSpPr>
            <a:spLocks noChangeArrowheads="1"/>
          </p:cNvSpPr>
          <p:nvPr/>
        </p:nvSpPr>
        <p:spPr bwMode="auto">
          <a:xfrm rot="20649830">
            <a:off x="915950" y="2378203"/>
            <a:ext cx="2084802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 rot="21047490">
            <a:off x="3169809" y="2012095"/>
            <a:ext cx="1973364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 rot="21047490">
            <a:off x="5384385" y="1726345"/>
            <a:ext cx="1973364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14414" y="4357694"/>
            <a:ext cx="67151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ПРОЕКТ РЕШЕНИЯ ПОДГОТОВЛЕН В 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СООТВЕТСТВИИ С ТРЕБОВАНИЯМИ 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БЮДЖЕТНОГО КОДЕКСА РФ</a:t>
            </a:r>
          </a:p>
          <a:p>
            <a:pPr algn="ctr"/>
            <a:endParaRPr lang="ru-RU" sz="2600" dirty="0" smtClean="0">
              <a:latin typeface="Times New Roman" pitchFamily="18" charset="0"/>
            </a:endParaRPr>
          </a:p>
        </p:txBody>
      </p:sp>
      <p:sp>
        <p:nvSpPr>
          <p:cNvPr id="14341" name="Text Box 20"/>
          <p:cNvSpPr txBox="1">
            <a:spLocks noChangeArrowheads="1"/>
          </p:cNvSpPr>
          <p:nvPr/>
        </p:nvSpPr>
        <p:spPr bwMode="auto">
          <a:xfrm>
            <a:off x="8512175" y="-79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8767763" y="6357958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9" name="Picture 6" descr="D:\_Б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28"/>
            <a:ext cx="24977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32"/>
          <p:cNvSpPr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91" name="Rectangle 43"/>
          <p:cNvSpPr>
            <a:spLocks noChangeArrowheads="1"/>
          </p:cNvSpPr>
          <p:nvPr/>
        </p:nvSpPr>
        <p:spPr bwMode="auto">
          <a:xfrm>
            <a:off x="6786578" y="5357826"/>
            <a:ext cx="1655762" cy="431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0090" name="Rectangle 42"/>
          <p:cNvSpPr>
            <a:spLocks noChangeArrowheads="1"/>
          </p:cNvSpPr>
          <p:nvPr/>
        </p:nvSpPr>
        <p:spPr bwMode="auto">
          <a:xfrm>
            <a:off x="857224" y="5286388"/>
            <a:ext cx="1584325" cy="431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8037222" y="1214422"/>
            <a:ext cx="11067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тыс. руб.</a:t>
            </a:r>
            <a:endParaRPr lang="ru-RU" b="1" i="1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b="0" i="1" dirty="0">
              <a:latin typeface="Arial" charset="0"/>
            </a:endParaRPr>
          </a:p>
        </p:txBody>
      </p:sp>
      <p:pic>
        <p:nvPicPr>
          <p:cNvPr id="130060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0067" name="Object 19"/>
          <p:cNvGraphicFramePr>
            <a:graphicFrameLocks noChangeAspect="1"/>
          </p:cNvGraphicFramePr>
          <p:nvPr/>
        </p:nvGraphicFramePr>
        <p:xfrm>
          <a:off x="1000100" y="1214422"/>
          <a:ext cx="7050088" cy="4710112"/>
        </p:xfrm>
        <a:graphic>
          <a:graphicData uri="http://schemas.openxmlformats.org/presentationml/2006/ole">
            <p:oleObj spid="_x0000_s87042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6357950" y="4357694"/>
            <a:ext cx="235745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</a:rPr>
              <a:t>Безвозмездные поступления</a:t>
            </a:r>
            <a:r>
              <a:rPr lang="ru-RU" sz="2200" b="0" dirty="0">
                <a:latin typeface="Times New Roman" pitchFamily="18" charset="0"/>
              </a:rPr>
              <a:t>  </a:t>
            </a:r>
            <a:endParaRPr lang="ru-RU" sz="1000" dirty="0">
              <a:latin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877 789,00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285720" y="4286256"/>
            <a:ext cx="26638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</a:rPr>
              <a:t>Собственные доходы</a:t>
            </a:r>
          </a:p>
          <a:p>
            <a:pPr algn="ctr"/>
            <a:endParaRPr lang="en-US" sz="2200" dirty="0" smtClean="0"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</a:rPr>
              <a:t>160 193,72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4067175" y="19161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0">
              <a:latin typeface="Arial" charset="0"/>
            </a:endParaRP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3571868" y="3357562"/>
            <a:ext cx="2078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charset="0"/>
              </a:rPr>
              <a:t>1 037 982,72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14282" y="285728"/>
            <a:ext cx="874712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ОБЩИЙ ОБЪЕМ ДОХОДОВ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МЕСТНОГО БЮДЖЕТА НА 2015 ГОД</a:t>
            </a:r>
          </a:p>
        </p:txBody>
      </p:sp>
      <p:sp>
        <p:nvSpPr>
          <p:cNvPr id="21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20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69325" cy="451802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b="1" i="1" u="sng" dirty="0" smtClean="0"/>
          </a:p>
          <a:p>
            <a:pPr marL="609600" indent="-609600" algn="ctr" eaLnBrk="1" hangingPunct="1">
              <a:buFontTx/>
              <a:buNone/>
            </a:pPr>
            <a:r>
              <a:rPr lang="ru-RU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совета Курского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района Ставропольского края от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 декабря 2013 № 85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«О бюджете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Курского муниципального района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Ставропольского края на 2014 год и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плановый период 2015-2016 годов»</a:t>
            </a:r>
          </a:p>
          <a:p>
            <a:pPr marL="609600" indent="-609600" eaLnBrk="1" hangingPunct="1">
              <a:buFontTx/>
              <a:buNone/>
            </a:pPr>
            <a:endParaRPr lang="ru-RU" i="1" dirty="0" smtClean="0"/>
          </a:p>
          <a:p>
            <a:pPr marL="609600" indent="-609600" eaLnBrk="1" hangingPunct="1">
              <a:buFontTx/>
              <a:buNone/>
            </a:pPr>
            <a:endParaRPr lang="ru-RU" sz="3100" i="1" dirty="0" smtClean="0"/>
          </a:p>
        </p:txBody>
      </p:sp>
      <p:sp>
        <p:nvSpPr>
          <p:cNvPr id="52226" name="AutoShape 8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28587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по формированию бюджетных ассигнований</a:t>
            </a:r>
          </a:p>
        </p:txBody>
      </p:sp>
      <p:pic>
        <p:nvPicPr>
          <p:cNvPr id="52227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</a:t>
            </a:r>
            <a:r>
              <a:rPr lang="ru-RU" sz="1200" b="1" dirty="0" smtClean="0"/>
              <a:t>КРАЯ</a:t>
            </a:r>
            <a:endParaRPr lang="ru-RU" sz="1200" b="1" dirty="0"/>
          </a:p>
        </p:txBody>
      </p:sp>
      <p:sp>
        <p:nvSpPr>
          <p:cNvPr id="8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21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1196975"/>
            <a:ext cx="8572528" cy="5256213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Уменьшение базовых показателей на суммы расходов: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дополнительно предусмотренные на 2014 год и носящие единовременный характер расходы на реализацию решений, срок действия которых ограничен плановым периодом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/>
              <a:t>на внедрение федерального государственного образовательного стандарта дошкольного образования (воспитатели школы-интерната)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3000" dirty="0" smtClean="0"/>
          </a:p>
        </p:txBody>
      </p:sp>
      <p:sp>
        <p:nvSpPr>
          <p:cNvPr id="53250" name="AutoShape 8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8229600" cy="100012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по формированию бюджетных ассигнований</a:t>
            </a:r>
          </a:p>
        </p:txBody>
      </p:sp>
      <p:pic>
        <p:nvPicPr>
          <p:cNvPr id="5325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22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389937" cy="58324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ru-RU" sz="3000" b="1" i="1" dirty="0" smtClean="0"/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ru-RU" sz="3000" b="1" dirty="0" smtClean="0"/>
              <a:t>Увеличение базовых показателей: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ru-RU" sz="3000" b="1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smtClean="0"/>
              <a:t>на содержание новой сети учреждений, вводимой в 2015 году, принятой по результатам сверки исходных данных, по учреждениям социально-культурной сферы</a:t>
            </a:r>
          </a:p>
          <a:p>
            <a:pPr marL="609600" indent="-609600" algn="just" eaLnBrk="1" hangingPunct="1">
              <a:lnSpc>
                <a:spcPct val="90000"/>
              </a:lnSpc>
              <a:buNone/>
            </a:pP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err="1" smtClean="0"/>
              <a:t>досчет</a:t>
            </a:r>
            <a:r>
              <a:rPr lang="ru-RU" sz="2400" dirty="0" smtClean="0"/>
              <a:t> бюджетных ассигнований до годовой </a:t>
            </a:r>
            <a:r>
              <a:rPr lang="ru-RU" sz="2400" dirty="0" err="1" smtClean="0"/>
              <a:t>пот-ребности</a:t>
            </a:r>
            <a:r>
              <a:rPr lang="ru-RU" sz="2400" dirty="0" smtClean="0"/>
              <a:t> (Балтийский детский сад)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ru-RU" sz="3000" dirty="0" smtClean="0"/>
          </a:p>
        </p:txBody>
      </p:sp>
      <p:pic>
        <p:nvPicPr>
          <p:cNvPr id="5427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928688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по формированию бюджетных ассигнований</a:t>
            </a:r>
          </a:p>
        </p:txBody>
      </p:sp>
      <p:sp>
        <p:nvSpPr>
          <p:cNvPr id="7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23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428736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повышение заработной платы в сфере образования, культуры, физической культуры и спорта</a:t>
            </a:r>
          </a:p>
        </p:txBody>
      </p:sp>
      <p:sp>
        <p:nvSpPr>
          <p:cNvPr id="7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graphicFrame>
        <p:nvGraphicFramePr>
          <p:cNvPr id="8" name="Содержимое 8"/>
          <p:cNvGraphicFramePr>
            <a:graphicFrameLocks/>
          </p:cNvGraphicFramePr>
          <p:nvPr/>
        </p:nvGraphicFramePr>
        <p:xfrm>
          <a:off x="714348" y="1214422"/>
          <a:ext cx="7858180" cy="485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Овал 11"/>
          <p:cNvSpPr/>
          <p:nvPr/>
        </p:nvSpPr>
        <p:spPr>
          <a:xfrm>
            <a:off x="3357554" y="5500702"/>
            <a:ext cx="214314" cy="214314"/>
          </a:xfrm>
          <a:prstGeom prst="ellipse">
            <a:avLst/>
          </a:prstGeom>
          <a:solidFill>
            <a:srgbClr val="FFFF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488" y="5929330"/>
            <a:ext cx="1143008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3175">
                  <a:solidFill>
                    <a:srgbClr val="FFC000"/>
                  </a:solidFill>
                </a:ln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2015 год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00694" y="5500702"/>
            <a:ext cx="214314" cy="2143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72066" y="5929330"/>
            <a:ext cx="1143008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2016 год</a:t>
            </a:r>
          </a:p>
        </p:txBody>
      </p:sp>
      <p:sp>
        <p:nvSpPr>
          <p:cNvPr id="16" name="Овал 15"/>
          <p:cNvSpPr/>
          <p:nvPr/>
        </p:nvSpPr>
        <p:spPr>
          <a:xfrm>
            <a:off x="7500958" y="5572140"/>
            <a:ext cx="214314" cy="214314"/>
          </a:xfrm>
          <a:prstGeom prst="ellipse">
            <a:avLst/>
          </a:prstGeom>
          <a:solidFill>
            <a:srgbClr val="FF4B4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072330" y="5929330"/>
            <a:ext cx="1143008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2017 год</a:t>
            </a:r>
          </a:p>
        </p:txBody>
      </p:sp>
      <p:sp>
        <p:nvSpPr>
          <p:cNvPr id="18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24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 Box 155"/>
          <p:cNvSpPr txBox="1">
            <a:spLocks noChangeArrowheads="1"/>
          </p:cNvSpPr>
          <p:nvPr/>
        </p:nvSpPr>
        <p:spPr bwMode="auto">
          <a:xfrm>
            <a:off x="8001024" y="1285860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 рублей</a:t>
            </a:r>
            <a:endParaRPr lang="ru-RU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14282" y="1571612"/>
            <a:ext cx="2880000" cy="1080000"/>
          </a:xfrm>
          <a:prstGeom prst="roundRect">
            <a:avLst/>
          </a:prstGeom>
          <a:gradFill flip="none" rotWithShape="1"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427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AutoShap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428736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Программная структура </a:t>
            </a:r>
            <a:br>
              <a:rPr lang="ru-RU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расходов местного бюджета на 2015 год </a:t>
            </a:r>
            <a:br>
              <a:rPr lang="ru-RU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2016 и 2017 годов</a:t>
            </a:r>
          </a:p>
        </p:txBody>
      </p:sp>
      <p:sp>
        <p:nvSpPr>
          <p:cNvPr id="7" name="Rectangle 832"/>
          <p:cNvSpPr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15716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01. Развитие </a:t>
            </a:r>
          </a:p>
          <a:p>
            <a:pPr algn="ctr"/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72198" y="1571612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43240" y="1571612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282" y="2714620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3857628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4282" y="5000636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43240" y="2714620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43240" y="3857628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3240" y="5000636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72198" y="2714620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72198" y="3857628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72198" y="5000636"/>
            <a:ext cx="2880000" cy="1080000"/>
          </a:xfrm>
          <a:prstGeom prst="roundRect">
            <a:avLst/>
          </a:prstGeom>
          <a:gradFill>
            <a:gsLst>
              <a:gs pos="0">
                <a:srgbClr val="FFCCFF"/>
              </a:gs>
              <a:gs pos="50000">
                <a:srgbClr val="FF99FF"/>
              </a:gs>
              <a:gs pos="100000">
                <a:srgbClr val="FF66FF"/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85720" y="271462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02. Социальная </a:t>
            </a:r>
          </a:p>
          <a:p>
            <a:pPr algn="ctr"/>
            <a:r>
              <a:rPr lang="ru-RU" dirty="0" smtClean="0"/>
              <a:t>поддержка граждан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14282" y="385762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03. Сохранение и развитие культуры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14282" y="50006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04. Развитие физической культуры и спорта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143240" y="15716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05. Молодежная политика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143240" y="271462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06. Управление имуществом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143240" y="385762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</a:t>
            </a:r>
            <a:r>
              <a:rPr lang="en-US" dirty="0" smtClean="0"/>
              <a:t>7</a:t>
            </a:r>
            <a:r>
              <a:rPr lang="ru-RU" dirty="0" smtClean="0"/>
              <a:t>. Управление финансами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143240" y="500063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08. Защита населения от чрезвычайных ситуаций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072198" y="15716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09. Развитие малого и среднего бизнеса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929322" y="2714620"/>
            <a:ext cx="32146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10.</a:t>
            </a:r>
            <a:r>
              <a:rPr lang="ru-RU" sz="1500" dirty="0" smtClean="0"/>
              <a:t> Развитие коммунального хозяйства, транспортной </a:t>
            </a:r>
            <a:r>
              <a:rPr lang="ru-RU" sz="1500" dirty="0" err="1" smtClean="0"/>
              <a:t>сис-темы</a:t>
            </a:r>
            <a:r>
              <a:rPr lang="ru-RU" sz="1500" dirty="0" smtClean="0"/>
              <a:t> и обеспечение </a:t>
            </a:r>
            <a:r>
              <a:rPr lang="ru-RU" sz="1500" dirty="0" err="1" smtClean="0"/>
              <a:t>безопас-ности</a:t>
            </a:r>
            <a:r>
              <a:rPr lang="ru-RU" sz="1500" dirty="0" smtClean="0"/>
              <a:t> дорожного движения</a:t>
            </a:r>
            <a:endParaRPr lang="ru-RU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6072198" y="385762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11. Развитие сельского хозяйства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072198" y="50006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12. Межнациональные отношения и поддержка казачества</a:t>
            </a:r>
            <a:endParaRPr lang="ru-RU" dirty="0"/>
          </a:p>
        </p:txBody>
      </p:sp>
      <p:sp>
        <p:nvSpPr>
          <p:cNvPr id="48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25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785794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01. РАЗВИТИЕ ОБРАЗОВАНИЯ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471 855,08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593 349,23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626 701,08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540 973,88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+ 69 118,80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+ 52 375,35</a:t>
            </a:r>
            <a:endParaRPr lang="ru-RU" b="1" dirty="0"/>
          </a:p>
        </p:txBody>
      </p:sp>
      <p:sp>
        <p:nvSpPr>
          <p:cNvPr id="40" name="AutoShape 42"/>
          <p:cNvSpPr>
            <a:spLocks noChangeArrowheads="1"/>
          </p:cNvSpPr>
          <p:nvPr/>
        </p:nvSpPr>
        <p:spPr bwMode="auto">
          <a:xfrm>
            <a:off x="3571868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+ 33 351,85</a:t>
            </a:r>
            <a:endParaRPr lang="ru-RU" b="1" dirty="0"/>
          </a:p>
        </p:txBody>
      </p:sp>
      <p:pic>
        <p:nvPicPr>
          <p:cNvPr id="118787" name="Picture 3" descr="E:\Презентации\70546275_1297454510_b0f46bebffc5a3b0c82b7901f8b74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42918"/>
            <a:ext cx="3643338" cy="2789756"/>
          </a:xfrm>
          <a:prstGeom prst="rect">
            <a:avLst/>
          </a:prstGeom>
          <a:noFill/>
        </p:spPr>
      </p:pic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26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2" y="0"/>
            <a:ext cx="8675687" cy="785794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02. СОЦИАЛЬНАЯ ПОДДЕРЖКА ГРАЖДАН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266 365,42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286 247,87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286 909,60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282 830,72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+ 16 465,30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+ 3 417,15</a:t>
            </a:r>
            <a:endParaRPr lang="ru-RU" b="1" dirty="0"/>
          </a:p>
        </p:txBody>
      </p:sp>
      <p:sp>
        <p:nvSpPr>
          <p:cNvPr id="40" name="AutoShape 42"/>
          <p:cNvSpPr>
            <a:spLocks noChangeArrowheads="1"/>
          </p:cNvSpPr>
          <p:nvPr/>
        </p:nvSpPr>
        <p:spPr bwMode="auto">
          <a:xfrm>
            <a:off x="3571868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+ 661,73</a:t>
            </a:r>
            <a:endParaRPr lang="ru-RU" b="1" dirty="0"/>
          </a:p>
        </p:txBody>
      </p:sp>
      <p:pic>
        <p:nvPicPr>
          <p:cNvPr id="120834" name="Picture 2" descr="E:\Презентации\1368473066_0df8c04c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42918"/>
            <a:ext cx="3714776" cy="2791544"/>
          </a:xfrm>
          <a:prstGeom prst="rect">
            <a:avLst/>
          </a:prstGeom>
          <a:noFill/>
        </p:spPr>
      </p:pic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27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2" y="0"/>
            <a:ext cx="8675687" cy="785794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03. СОХРАНЕНИЕ И РАЗВИТИЕ КУЛЬТУРЫ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45 454,82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49 657,64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57 723,29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47 075,22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+ 1 620,40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+ 2 582,42</a:t>
            </a:r>
            <a:endParaRPr lang="ru-RU" b="1" dirty="0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+ 8 065,65</a:t>
            </a:r>
            <a:endParaRPr lang="ru-RU" b="1" dirty="0"/>
          </a:p>
        </p:txBody>
      </p:sp>
      <p:pic>
        <p:nvPicPr>
          <p:cNvPr id="120834" name="Picture 2" descr="E:\Презентации\dsc_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42918"/>
            <a:ext cx="1857388" cy="2782846"/>
          </a:xfrm>
          <a:prstGeom prst="rect">
            <a:avLst/>
          </a:prstGeom>
          <a:noFill/>
        </p:spPr>
      </p:pic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28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>
            <a:off x="3571868" y="3786190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214422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04. РАЗВИТИЕ ФИЗИЧЕСКОЙ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КУЛЬТУРЫ И СПОРТА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11 790,90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12 435,10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12 458,01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11 790,05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+ 645,05</a:t>
            </a:r>
            <a:endParaRPr lang="ru-RU" b="1" dirty="0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+ 22,91</a:t>
            </a:r>
            <a:endParaRPr lang="ru-RU" b="1" dirty="0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3500430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1858" name="Picture 2" descr="E:\Презентации\bdbd95557a30bfe9092dcbdf58d0ee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71546"/>
            <a:ext cx="3143272" cy="2409585"/>
          </a:xfrm>
          <a:prstGeom prst="rect">
            <a:avLst/>
          </a:prstGeom>
          <a:noFill/>
        </p:spPr>
      </p:pic>
      <p:sp>
        <p:nvSpPr>
          <p:cNvPr id="40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29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940675" cy="857232"/>
          </a:xfrm>
        </p:spPr>
        <p:txBody>
          <a:bodyPr/>
          <a:lstStyle/>
          <a:p>
            <a:pPr eaLnBrk="1" hangingPunct="1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ОБЪЕМ СОБСТВЕННЫХ 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ДОХОДОВ МЕСТНОГО БЮДЖЕТА</a:t>
            </a: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642910" y="550070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786050" y="5500702"/>
            <a:ext cx="128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4857752" y="550070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6929454" y="5500702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714356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2000232" y="6072206"/>
            <a:ext cx="642942" cy="23495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56" name="Rectangle 40"/>
          <p:cNvSpPr>
            <a:spLocks noChangeArrowheads="1"/>
          </p:cNvSpPr>
          <p:nvPr/>
        </p:nvSpPr>
        <p:spPr bwMode="auto">
          <a:xfrm>
            <a:off x="5286380" y="6072206"/>
            <a:ext cx="577850" cy="236538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57" name="Text Box 41"/>
          <p:cNvSpPr txBox="1">
            <a:spLocks noChangeArrowheads="1"/>
          </p:cNvSpPr>
          <p:nvPr/>
        </p:nvSpPr>
        <p:spPr bwMode="auto">
          <a:xfrm>
            <a:off x="2643174" y="6000768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налоговые</a:t>
            </a:r>
          </a:p>
        </p:txBody>
      </p:sp>
      <p:sp>
        <p:nvSpPr>
          <p:cNvPr id="86058" name="Text Box 42"/>
          <p:cNvSpPr txBox="1">
            <a:spLocks noChangeArrowheads="1"/>
          </p:cNvSpPr>
          <p:nvPr/>
        </p:nvSpPr>
        <p:spPr bwMode="auto">
          <a:xfrm>
            <a:off x="5857884" y="6000768"/>
            <a:ext cx="174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неналоговые</a:t>
            </a: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67763" y="6357958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Блок-схема: магнитный диск 41"/>
          <p:cNvSpPr/>
          <p:nvPr/>
        </p:nvSpPr>
        <p:spPr>
          <a:xfrm>
            <a:off x="642910" y="4643446"/>
            <a:ext cx="1296000" cy="785818"/>
          </a:xfrm>
          <a:prstGeom prst="flowChartMagneticDisk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Цилиндр 42"/>
          <p:cNvSpPr/>
          <p:nvPr/>
        </p:nvSpPr>
        <p:spPr>
          <a:xfrm>
            <a:off x="642910" y="3357562"/>
            <a:ext cx="1296000" cy="1785950"/>
          </a:xfrm>
          <a:prstGeom prst="can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642910" y="507207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27 032,00</a:t>
            </a:r>
            <a:endParaRPr lang="ru-RU" b="1" dirty="0"/>
          </a:p>
        </p:txBody>
      </p:sp>
      <p:sp>
        <p:nvSpPr>
          <p:cNvPr id="50" name="Блок-схема: магнитный диск 49"/>
          <p:cNvSpPr/>
          <p:nvPr/>
        </p:nvSpPr>
        <p:spPr>
          <a:xfrm>
            <a:off x="2714612" y="4429132"/>
            <a:ext cx="1296000" cy="1000132"/>
          </a:xfrm>
          <a:prstGeom prst="flowChartMagneticDisk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714612" y="2714620"/>
            <a:ext cx="1296000" cy="2214578"/>
          </a:xfrm>
          <a:prstGeom prst="can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магнитный диск 51"/>
          <p:cNvSpPr/>
          <p:nvPr/>
        </p:nvSpPr>
        <p:spPr>
          <a:xfrm>
            <a:off x="4786314" y="4572008"/>
            <a:ext cx="1296000" cy="857256"/>
          </a:xfrm>
          <a:prstGeom prst="flowChartMagneticDisk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4786314" y="2571744"/>
            <a:ext cx="1296000" cy="2286016"/>
          </a:xfrm>
          <a:prstGeom prst="can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6929454" y="4572008"/>
            <a:ext cx="1296000" cy="857256"/>
          </a:xfrm>
          <a:prstGeom prst="flowChartMagneticDisk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642910" y="4214818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101 474,00</a:t>
            </a:r>
            <a:endParaRPr lang="ru-RU" b="1" dirty="0"/>
          </a:p>
        </p:txBody>
      </p: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2714612" y="492919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43 518,28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643174" y="3714752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116 675,44</a:t>
            </a:r>
            <a:endParaRPr lang="ru-RU" b="1" dirty="0"/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571472" y="3000372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128 506,00</a:t>
            </a: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>
            <a:off x="2571736" y="2357430"/>
            <a:ext cx="1490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160 193,72</a:t>
            </a:r>
            <a:endParaRPr lang="ru-RU" sz="2000" b="1" dirty="0"/>
          </a:p>
        </p:txBody>
      </p:sp>
      <p:sp>
        <p:nvSpPr>
          <p:cNvPr id="63" name="Text Box 54"/>
          <p:cNvSpPr txBox="1">
            <a:spLocks noChangeArrowheads="1"/>
          </p:cNvSpPr>
          <p:nvPr/>
        </p:nvSpPr>
        <p:spPr bwMode="auto">
          <a:xfrm>
            <a:off x="4643438" y="2143116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169 782,29</a:t>
            </a:r>
            <a:endParaRPr lang="ru-RU" sz="2000" b="1" dirty="0"/>
          </a:p>
        </p:txBody>
      </p:sp>
      <p:sp>
        <p:nvSpPr>
          <p:cNvPr id="64" name="Text Box 54"/>
          <p:cNvSpPr txBox="1">
            <a:spLocks noChangeArrowheads="1"/>
          </p:cNvSpPr>
          <p:nvPr/>
        </p:nvSpPr>
        <p:spPr bwMode="auto">
          <a:xfrm>
            <a:off x="6858016" y="1857364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178 492,26</a:t>
            </a:r>
            <a:endParaRPr lang="ru-RU" sz="2000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4714876" y="3500438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126 136,01</a:t>
            </a:r>
            <a:endParaRPr lang="ru-RU" b="1" dirty="0"/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6715140" y="3357562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116 675,44</a:t>
            </a:r>
            <a:endParaRPr lang="ru-RU" b="1" dirty="0"/>
          </a:p>
        </p:txBody>
      </p:sp>
      <p:sp>
        <p:nvSpPr>
          <p:cNvPr id="68" name="Text Box 54"/>
          <p:cNvSpPr txBox="1">
            <a:spLocks noChangeArrowheads="1"/>
          </p:cNvSpPr>
          <p:nvPr/>
        </p:nvSpPr>
        <p:spPr bwMode="auto">
          <a:xfrm>
            <a:off x="4786314" y="492919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43 646,28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6929454" y="2357430"/>
            <a:ext cx="1296000" cy="2500330"/>
          </a:xfrm>
          <a:prstGeom prst="can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6929454" y="3357562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134 845,98</a:t>
            </a:r>
            <a:endParaRPr lang="ru-RU" b="1" dirty="0"/>
          </a:p>
        </p:txBody>
      </p:sp>
      <p:sp>
        <p:nvSpPr>
          <p:cNvPr id="71" name="Text Box 54"/>
          <p:cNvSpPr txBox="1">
            <a:spLocks noChangeArrowheads="1"/>
          </p:cNvSpPr>
          <p:nvPr/>
        </p:nvSpPr>
        <p:spPr bwMode="auto">
          <a:xfrm>
            <a:off x="6929454" y="4929198"/>
            <a:ext cx="12858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43 646,28</a:t>
            </a:r>
            <a:endParaRPr lang="ru-RU" sz="2000" b="1" dirty="0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714612" y="1142984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+9 588,57 или 6,0%</a:t>
            </a:r>
            <a:endParaRPr lang="ru-RU" b="1" dirty="0"/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500034" y="1571612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+31 687,72 или 24,7%</a:t>
            </a:r>
            <a:endParaRPr lang="ru-RU" b="1" dirty="0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5143504" y="928670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+8 709,97 или 5,1%</a:t>
            </a:r>
            <a:endParaRPr lang="ru-RU" b="1" dirty="0"/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 rot="20583873">
            <a:off x="959554" y="2190980"/>
            <a:ext cx="1873190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 rot="21066996">
            <a:off x="3243636" y="1703899"/>
            <a:ext cx="1962339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2"/>
          <p:cNvSpPr>
            <a:spLocks noChangeArrowheads="1"/>
          </p:cNvSpPr>
          <p:nvPr/>
        </p:nvSpPr>
        <p:spPr bwMode="auto">
          <a:xfrm rot="20990700">
            <a:off x="5385729" y="1526445"/>
            <a:ext cx="1962341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0715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05. МОЛОДЕЖНАЯ ПОЛИТИКА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2 152,70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2 183,53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smtClean="0"/>
              <a:t>2 184,29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2 169,70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+ 17,00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+ 13,83</a:t>
            </a:r>
            <a:endParaRPr lang="ru-RU" b="1" dirty="0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+ 0,76</a:t>
            </a:r>
            <a:endParaRPr lang="ru-RU" b="1" dirty="0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3500430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1858" name="Picture 2" descr="C:\Documents and Settings\Home\Рабочий стол\Презентации\dBgKhHRCd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928670"/>
            <a:ext cx="3657626" cy="2428892"/>
          </a:xfrm>
          <a:prstGeom prst="rect">
            <a:avLst/>
          </a:prstGeom>
          <a:noFill/>
        </p:spPr>
      </p:pic>
      <p:sp>
        <p:nvSpPr>
          <p:cNvPr id="40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30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0715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06. УПРАВЛЕНИЕ ИМУЩЕСТВОМ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4 179,70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6 108,90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6 108,90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5 841,90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+ 1 662,20</a:t>
            </a:r>
            <a:endParaRPr lang="ru-RU" b="1" dirty="0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357686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6572264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123906" name="Picture 2" descr="E:\картинки к слайдам\artimg_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928670"/>
            <a:ext cx="3071834" cy="2365203"/>
          </a:xfrm>
          <a:prstGeom prst="rect">
            <a:avLst/>
          </a:prstGeom>
          <a:noFill/>
        </p:spPr>
      </p:pic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31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AutoShape 42"/>
          <p:cNvSpPr>
            <a:spLocks noChangeArrowheads="1"/>
          </p:cNvSpPr>
          <p:nvPr/>
        </p:nvSpPr>
        <p:spPr bwMode="auto">
          <a:xfrm>
            <a:off x="3714744" y="3929066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371474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+ 267,00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E:\Презентации\5c506b0203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714356"/>
            <a:ext cx="3500462" cy="3286148"/>
          </a:xfrm>
          <a:prstGeom prst="rect">
            <a:avLst/>
          </a:prstGeom>
          <a:noFill/>
        </p:spPr>
      </p:pic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0715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07. УПРАВЛЕНИЕ ФИНАНСАМИ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33 991,77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51 561,08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63 867,03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50 114,91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+ 16 123,14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+ 1 446,17</a:t>
            </a:r>
            <a:endParaRPr lang="ru-RU" b="1" dirty="0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+ 12 305,95</a:t>
            </a:r>
            <a:endParaRPr lang="ru-RU" b="1" dirty="0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3500430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32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0715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08. ЗАЩИТА НАСЕЛЕНИЯ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 ЧРЕЗВЫЧАЙНЫХ СИТУАЦИЙ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3 102,7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4 530,42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4 538,23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4 521,89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+ 1 419,19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+ 8,53</a:t>
            </a:r>
            <a:endParaRPr lang="ru-RU" b="1" dirty="0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+ 7,81</a:t>
            </a:r>
            <a:endParaRPr lang="ru-RU" b="1" dirty="0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3500430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5954" name="Picture 2" descr="E:\Презентации\007____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71546"/>
            <a:ext cx="3001516" cy="2256038"/>
          </a:xfrm>
          <a:prstGeom prst="rect">
            <a:avLst/>
          </a:prstGeom>
          <a:noFill/>
        </p:spPr>
      </p:pic>
      <p:sp>
        <p:nvSpPr>
          <p:cNvPr id="40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33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0715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09. РАЗВИТИЕ МАЛОГО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СРЕДНЕГО БИЗНЕСА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14282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100,00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100,00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100,00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100,00</a:t>
            </a:r>
            <a:endParaRPr lang="ru-RU" b="1" dirty="0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357686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2143108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6572264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37" name="Picture 11" descr="D:\Users\exlive.MFSK\Downloads\agreement-300x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142984"/>
            <a:ext cx="358462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34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1" cy="1071546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10. РАЗВИТИЕ КОММУНАЛЬНОГО ХОЗЯЙСТВА, ТРАНСПОРТНОЙ СИСТЕМЫ И ОБЕСПЕЧЕНИЕ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БЕЗОПАСНОСТИ ДОРОЖНОГО ДВИЖЕНИЯ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1428736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13 673,00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13 473,87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13 473,87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7 713,87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- 5 959,13</a:t>
            </a:r>
            <a:endParaRPr lang="ru-RU" b="1" dirty="0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6572264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129028" name="Picture 4" descr="E:\Презентации\public_util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357298"/>
            <a:ext cx="3810010" cy="2537467"/>
          </a:xfrm>
          <a:prstGeom prst="rect">
            <a:avLst/>
          </a:prstGeom>
          <a:noFill/>
        </p:spPr>
      </p:pic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35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857232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11. РАЗВИТИЕ СЕЛЬСКОГО ХОЗЯЙСТВА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59 625,86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39 755,70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55 004,35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41 700,40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- 17 925,46</a:t>
            </a:r>
            <a:endParaRPr lang="ru-RU" b="1" dirty="0"/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50043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- 1 944,70</a:t>
            </a:r>
            <a:endParaRPr lang="ru-RU" b="1" dirty="0"/>
          </a:p>
        </p:txBody>
      </p:sp>
      <p:sp>
        <p:nvSpPr>
          <p:cNvPr id="41" name="AutoShape 42"/>
          <p:cNvSpPr>
            <a:spLocks noChangeArrowheads="1"/>
          </p:cNvSpPr>
          <p:nvPr/>
        </p:nvSpPr>
        <p:spPr bwMode="auto">
          <a:xfrm>
            <a:off x="5786446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857884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+ 15 248,65</a:t>
            </a:r>
            <a:endParaRPr lang="ru-RU" b="1" dirty="0"/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>
            <a:off x="3500430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8006" name="Picture 6" descr="E:\Презентации\1316084000_napravleniya-selhozproizvodstv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85794"/>
            <a:ext cx="3500462" cy="2671573"/>
          </a:xfrm>
          <a:prstGeom prst="rect">
            <a:avLst/>
          </a:prstGeom>
          <a:noFill/>
        </p:spPr>
      </p:pic>
      <p:sp>
        <p:nvSpPr>
          <p:cNvPr id="40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36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3999" cy="1071546"/>
          </a:xfrm>
        </p:spPr>
        <p:txBody>
          <a:bodyPr/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12. МЕЖНАЦИОНАЛЬНЫЕ ОТНОШЕНИЯ И ПОДДЕРЖКА КАЗАЧЕСТВА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85723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14282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00C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420,00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420,00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420,00</a:t>
            </a:r>
          </a:p>
          <a:p>
            <a:pPr algn="ctr"/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420,00</a:t>
            </a:r>
            <a:endParaRPr lang="ru-RU" b="1" dirty="0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357686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2143108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6572264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pic>
        <p:nvPicPr>
          <p:cNvPr id="120834" name="Picture 2" descr="E:\Презентации\p100085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071546"/>
            <a:ext cx="4071966" cy="2892467"/>
          </a:xfrm>
          <a:prstGeom prst="rect">
            <a:avLst/>
          </a:prstGeom>
          <a:noFill/>
        </p:spPr>
      </p:pic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37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Documents and Settings\Home\Рабочий стол\Презентации\fc8a77b1944fea32764f566ea4cfce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3214710" cy="3066713"/>
          </a:xfrm>
          <a:prstGeom prst="rect">
            <a:avLst/>
          </a:prstGeom>
          <a:noFill/>
        </p:spPr>
      </p:pic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2" y="0"/>
            <a:ext cx="8675687" cy="500042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НЕПРОГРАММНЫЕ НАПРАВЛЕНИЯ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7572396" y="135729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3 873,89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5 029,85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5 029,85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5 029,85</a:t>
            </a:r>
            <a:endParaRPr lang="ru-RU" b="1" dirty="0"/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128585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+ 1 155,96</a:t>
            </a:r>
            <a:endParaRPr lang="ru-RU" b="1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468313" y="285728"/>
            <a:ext cx="8675687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ОБЕСПЕЧЕНИЕ ДЕЯТЕЛЬНОСТИ СОВЕТА КУРСКОГО МУНИЦИПАЛЬНОГО РАЙОНА</a:t>
            </a: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4357686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6572264" y="4857760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38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2" y="0"/>
            <a:ext cx="8675687" cy="500042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НЕПРОГРАММНЫЕ НАПРАВЛЕНИЯ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8072462" y="157161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85720" y="4500570"/>
            <a:ext cx="1928826" cy="1143008"/>
          </a:xfrm>
          <a:prstGeom prst="roundRect">
            <a:avLst/>
          </a:prstGeom>
          <a:gradFill flip="none" rotWithShape="1">
            <a:gsLst>
              <a:gs pos="0">
                <a:srgbClr val="CCECFF"/>
              </a:gs>
              <a:gs pos="50000">
                <a:srgbClr val="99CCFF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28860" y="4500570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4500570"/>
            <a:ext cx="1928826" cy="1143008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4500570"/>
            <a:ext cx="1928826" cy="1143008"/>
          </a:xfrm>
          <a:prstGeom prst="roundRect">
            <a:avLst/>
          </a:prstGeom>
          <a:gradFill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57158" y="592933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714876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год</a:t>
            </a:r>
            <a:endParaRPr lang="ru-RU" b="1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2428860" y="592933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929454" y="5929330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5715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29 623,41</a:t>
            </a:r>
            <a:endParaRPr lang="ru-RU" b="1" dirty="0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786314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26 106,42</a:t>
            </a:r>
            <a:endParaRPr lang="ru-RU" b="1" dirty="0"/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000892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26 140,13</a:t>
            </a:r>
            <a:endParaRPr lang="ru-RU" b="1" dirty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00298" y="485776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30 978,07</a:t>
            </a:r>
            <a:endParaRPr lang="ru-RU" b="1" dirty="0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35729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+ 1 354,66</a:t>
            </a:r>
            <a:endParaRPr lang="ru-RU" b="1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142844" y="428604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ОБЕСПЕЧЕНИЕ ДЕЯТЕЛЬНОСТИ АДМИНИСТРАЦИИ КУРСКОГО МУНИЦИПАЛЬНОГО РАЙОНА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3643306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- 4 871,65</a:t>
            </a:r>
            <a:endParaRPr lang="ru-RU" b="1" dirty="0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6000760" y="3429000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+ 33,71</a:t>
            </a:r>
            <a:endParaRPr lang="ru-RU" b="1" dirty="0"/>
          </a:p>
        </p:txBody>
      </p:sp>
      <p:sp>
        <p:nvSpPr>
          <p:cNvPr id="42" name="AutoShape 42"/>
          <p:cNvSpPr>
            <a:spLocks noChangeArrowheads="1"/>
          </p:cNvSpPr>
          <p:nvPr/>
        </p:nvSpPr>
        <p:spPr bwMode="auto">
          <a:xfrm>
            <a:off x="5929322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0834" name="Picture 2" descr="\\172.17.14.18\общая\!Документы\!Кострицкая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6286544" cy="1744409"/>
          </a:xfrm>
          <a:prstGeom prst="rect">
            <a:avLst/>
          </a:prstGeom>
          <a:noFill/>
        </p:spPr>
      </p:pic>
      <p:sp>
        <p:nvSpPr>
          <p:cNvPr id="4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39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AutoShape 42"/>
          <p:cNvSpPr>
            <a:spLocks noChangeArrowheads="1"/>
          </p:cNvSpPr>
          <p:nvPr/>
        </p:nvSpPr>
        <p:spPr bwMode="auto">
          <a:xfrm>
            <a:off x="1357290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3571868" y="3857628"/>
            <a:ext cx="1973364" cy="490972"/>
          </a:xfrm>
          <a:prstGeom prst="curvedDownArrow">
            <a:avLst>
              <a:gd name="adj1" fmla="val 49504"/>
              <a:gd name="adj2" fmla="val 132918"/>
              <a:gd name="adj3" fmla="val 548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 descr="E:\картинки к слайдам\image8004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84" y="2143116"/>
            <a:ext cx="2286016" cy="1714512"/>
          </a:xfrm>
          <a:prstGeom prst="rect">
            <a:avLst/>
          </a:prstGeom>
          <a:noFill/>
        </p:spPr>
      </p:pic>
      <p:pic>
        <p:nvPicPr>
          <p:cNvPr id="29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031" y="3929066"/>
            <a:ext cx="2287969" cy="1714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940675" cy="857232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latin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НАЛОГ НА ДОХОДЫ ФИЗИЧЕСКИХ ЛИЦ</a:t>
            </a: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428596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071670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643306" y="592933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357818" y="592933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071546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67763" y="628652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28596" y="3357562"/>
            <a:ext cx="1296000" cy="2500330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71670" y="2714620"/>
            <a:ext cx="1296000" cy="3143272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643306" y="2571744"/>
            <a:ext cx="1296000" cy="3286148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00034" y="4286256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79 117,00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4071942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95 071,86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643306" y="3857628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102 390,96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357818" y="2357430"/>
            <a:ext cx="1296000" cy="3500462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357818" y="3643314"/>
            <a:ext cx="145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111 092,02</a:t>
            </a:r>
            <a:endParaRPr lang="ru-RU" b="1" dirty="0"/>
          </a:p>
        </p:txBody>
      </p:sp>
      <p:sp>
        <p:nvSpPr>
          <p:cNvPr id="72" name="AutoShape 42"/>
          <p:cNvSpPr>
            <a:spLocks noChangeArrowheads="1"/>
          </p:cNvSpPr>
          <p:nvPr/>
        </p:nvSpPr>
        <p:spPr bwMode="auto">
          <a:xfrm rot="20583873">
            <a:off x="674966" y="2611787"/>
            <a:ext cx="1819483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428860" y="1571612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+7 319,10 или 7,7%</a:t>
            </a:r>
            <a:endParaRPr lang="ru-RU" b="1" dirty="0"/>
          </a:p>
        </p:txBody>
      </p:sp>
      <p:sp>
        <p:nvSpPr>
          <p:cNvPr id="74" name="AutoShape 42"/>
          <p:cNvSpPr>
            <a:spLocks noChangeArrowheads="1"/>
          </p:cNvSpPr>
          <p:nvPr/>
        </p:nvSpPr>
        <p:spPr bwMode="auto">
          <a:xfrm rot="-500633">
            <a:off x="2528818" y="2201324"/>
            <a:ext cx="1825209" cy="526219"/>
          </a:xfrm>
          <a:prstGeom prst="curvedDownArrow">
            <a:avLst>
              <a:gd name="adj1" fmla="val 49504"/>
              <a:gd name="adj2" fmla="val 89021"/>
              <a:gd name="adj3" fmla="val 57093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285720" y="1928802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+15 954,86 или 20,2%</a:t>
            </a:r>
            <a:endParaRPr lang="ru-RU" b="1" dirty="0"/>
          </a:p>
        </p:txBody>
      </p:sp>
      <p:sp>
        <p:nvSpPr>
          <p:cNvPr id="76" name="AutoShape 42"/>
          <p:cNvSpPr>
            <a:spLocks noChangeArrowheads="1"/>
          </p:cNvSpPr>
          <p:nvPr/>
        </p:nvSpPr>
        <p:spPr bwMode="auto">
          <a:xfrm rot="-500633">
            <a:off x="4314827" y="1986222"/>
            <a:ext cx="1814342" cy="526219"/>
          </a:xfrm>
          <a:prstGeom prst="curvedDownArrow">
            <a:avLst>
              <a:gd name="adj1" fmla="val 49504"/>
              <a:gd name="adj2" fmla="val 89021"/>
              <a:gd name="adj3" fmla="val 57093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4143372" y="1285860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+8 701,06 или 8,5%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357158" y="5143512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норматив</a:t>
            </a:r>
            <a:r>
              <a:rPr lang="ru-RU" b="1" dirty="0" smtClean="0"/>
              <a:t> 32,0%</a:t>
            </a:r>
            <a:endParaRPr lang="ru-RU" b="1" dirty="0"/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2071670" y="5143512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норматив</a:t>
            </a:r>
            <a:r>
              <a:rPr lang="ru-RU" b="1" dirty="0" smtClean="0"/>
              <a:t>  36,0%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картинки к слайдам\000000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5162978" cy="4071966"/>
          </a:xfrm>
          <a:prstGeom prst="rect">
            <a:avLst/>
          </a:prstGeom>
          <a:noFill/>
        </p:spPr>
      </p:pic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2" y="0"/>
            <a:ext cx="8675687" cy="500042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НЕПРОГРАММНЫЕ НАПРАВЛЕНИЯ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49565" name="Text Box 155"/>
          <p:cNvSpPr txBox="1">
            <a:spLocks noChangeArrowheads="1"/>
          </p:cNvSpPr>
          <p:nvPr/>
        </p:nvSpPr>
        <p:spPr bwMode="auto">
          <a:xfrm>
            <a:off x="8072462" y="157161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311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071538" y="4071942"/>
            <a:ext cx="1928826" cy="1143008"/>
          </a:xfrm>
          <a:prstGeom prst="roundRect">
            <a:avLst/>
          </a:prstGeom>
          <a:gradFill>
            <a:gsLst>
              <a:gs pos="0">
                <a:srgbClr val="FFCCCC"/>
              </a:gs>
              <a:gs pos="50000">
                <a:srgbClr val="FF99CC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1000100" y="5572140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1142976" y="4429132"/>
            <a:ext cx="1714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6 722,26</a:t>
            </a:r>
            <a:endParaRPr lang="ru-RU" b="1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142844" y="428604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ОБЕСПЕЧЕНИЕ ДЕЯТЕЛЬНОСТИ ДВОРЦОВ И ДОМОВ КУЛЬТУРЫ, ДРУГИХ УЧРЕЖДЕНИЙ КУЛЬТУРЫ</a:t>
            </a:r>
          </a:p>
        </p:txBody>
      </p:sp>
      <p:sp>
        <p:nvSpPr>
          <p:cNvPr id="43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40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8429652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КУРСКОГО МУНИЦИПАЛЬНОГО РАЙОНА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1000100" y="5857892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4000496" y="5857892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6643702" y="5857892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883495" y="857232"/>
            <a:ext cx="126050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571472" y="2643182"/>
            <a:ext cx="785818" cy="3071834"/>
          </a:xfrm>
          <a:prstGeom prst="can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7" name="Text Box 262"/>
          <p:cNvSpPr txBox="1">
            <a:spLocks noChangeArrowheads="1"/>
          </p:cNvSpPr>
          <p:nvPr/>
        </p:nvSpPr>
        <p:spPr bwMode="auto">
          <a:xfrm>
            <a:off x="8638733" y="6215082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19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1785918" y="2643182"/>
            <a:ext cx="785818" cy="3071834"/>
          </a:xfrm>
          <a:prstGeom prst="can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Цилиндр 30"/>
          <p:cNvSpPr/>
          <p:nvPr/>
        </p:nvSpPr>
        <p:spPr>
          <a:xfrm>
            <a:off x="6357950" y="1857364"/>
            <a:ext cx="785818" cy="3857652"/>
          </a:xfrm>
          <a:prstGeom prst="can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Цилиндр 31"/>
          <p:cNvSpPr/>
          <p:nvPr/>
        </p:nvSpPr>
        <p:spPr>
          <a:xfrm>
            <a:off x="4643438" y="2285992"/>
            <a:ext cx="785818" cy="3429024"/>
          </a:xfrm>
          <a:prstGeom prst="can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Цилиндр 32"/>
          <p:cNvSpPr/>
          <p:nvPr/>
        </p:nvSpPr>
        <p:spPr>
          <a:xfrm>
            <a:off x="3428992" y="2285992"/>
            <a:ext cx="785818" cy="3429024"/>
          </a:xfrm>
          <a:prstGeom prst="can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00034" y="5715016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Цилиндр 35"/>
          <p:cNvSpPr/>
          <p:nvPr/>
        </p:nvSpPr>
        <p:spPr>
          <a:xfrm>
            <a:off x="7572396" y="1857364"/>
            <a:ext cx="785818" cy="3857652"/>
          </a:xfrm>
          <a:prstGeom prst="can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 rot="16200000">
            <a:off x="-167050" y="3953209"/>
            <a:ext cx="228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1 037 982,72</a:t>
            </a:r>
            <a:endParaRPr lang="ru-RU" sz="2800" b="1" dirty="0"/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 bwMode="auto">
          <a:xfrm rot="16200000">
            <a:off x="975959" y="3881770"/>
            <a:ext cx="2428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1 037 982,72</a:t>
            </a:r>
            <a:endParaRPr lang="ru-RU" sz="2800" b="1" dirty="0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 rot="16200000">
            <a:off x="2619033" y="3881770"/>
            <a:ext cx="2428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1 090 959,62</a:t>
            </a:r>
            <a:endParaRPr lang="ru-RU" sz="2800" b="1" dirty="0"/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 rot="16200000">
            <a:off x="3833479" y="3881770"/>
            <a:ext cx="2428893" cy="52322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1 090 959,62</a:t>
            </a:r>
            <a:endParaRPr lang="ru-RU" sz="2800" b="1" dirty="0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 rot="16200000">
            <a:off x="5512271" y="3846051"/>
            <a:ext cx="2500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1 160 658,64</a:t>
            </a:r>
            <a:endParaRPr lang="ru-RU" sz="2800" b="1" dirty="0"/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 rot="16200000">
            <a:off x="6762436" y="3881770"/>
            <a:ext cx="2428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1 160 658,64</a:t>
            </a:r>
            <a:endParaRPr lang="ru-RU" sz="2800" b="1" dirty="0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1428728" y="3929066"/>
            <a:ext cx="28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=</a:t>
            </a:r>
            <a:endParaRPr lang="ru-RU" sz="2000" b="1" dirty="0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4286248" y="3929066"/>
            <a:ext cx="28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=</a:t>
            </a:r>
            <a:endParaRPr lang="ru-RU" sz="2000" b="1" dirty="0"/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7215206" y="3929066"/>
            <a:ext cx="28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=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1214422"/>
            <a:ext cx="500066" cy="357190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1214422"/>
            <a:ext cx="500066" cy="35719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1285852" y="1142984"/>
            <a:ext cx="1769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ДОХОДЫ</a:t>
            </a:r>
            <a:endParaRPr lang="ru-RU" sz="2400" b="1" dirty="0"/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4286248" y="1142984"/>
            <a:ext cx="1769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РАСХОДЫ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2951163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pic>
        <p:nvPicPr>
          <p:cNvPr id="72706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C:\Documents and Settings\Home\Рабочий стол\Презентации\imgprevie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14488"/>
            <a:ext cx="2071678" cy="2071678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09" y="285728"/>
            <a:ext cx="7500991" cy="928694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latin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 ОТ УПЛАТЫ АКЦИЗОВ НА НЕФТЕПРОДУКТЫ</a:t>
            </a:r>
            <a:r>
              <a:rPr lang="ru-RU" sz="2600" b="1" dirty="0" smtClean="0">
                <a:latin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</a:rPr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428596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143108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857620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500694" y="5929330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071546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67763" y="628652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28596" y="2285992"/>
            <a:ext cx="1296000" cy="3571900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71670" y="3571876"/>
            <a:ext cx="1296000" cy="2286016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714744" y="2857496"/>
            <a:ext cx="1296000" cy="3000396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00034" y="3857628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5 488,00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1928794" y="4500570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3 464,58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643306" y="4143380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4 790,05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357818" y="3214686"/>
            <a:ext cx="1296000" cy="2643206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500694" y="4357694"/>
            <a:ext cx="145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3 982,96</a:t>
            </a:r>
            <a:endParaRPr lang="ru-RU" b="1" dirty="0"/>
          </a:p>
        </p:txBody>
      </p:sp>
      <p:sp>
        <p:nvSpPr>
          <p:cNvPr id="72" name="AutoShape 42"/>
          <p:cNvSpPr>
            <a:spLocks noChangeArrowheads="1"/>
          </p:cNvSpPr>
          <p:nvPr/>
        </p:nvSpPr>
        <p:spPr bwMode="auto">
          <a:xfrm rot="1123442">
            <a:off x="807117" y="2192974"/>
            <a:ext cx="2171909" cy="490972"/>
          </a:xfrm>
          <a:prstGeom prst="curvedDownArrow">
            <a:avLst>
              <a:gd name="adj1" fmla="val 49802"/>
              <a:gd name="adj2" fmla="val 110864"/>
              <a:gd name="adj3" fmla="val 602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786050" y="1857364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+1 325,47 или 38,</a:t>
            </a:r>
            <a:r>
              <a:rPr lang="en-US" b="1" dirty="0" smtClean="0"/>
              <a:t>2</a:t>
            </a:r>
            <a:r>
              <a:rPr lang="ru-RU" b="1" dirty="0" smtClean="0"/>
              <a:t>%</a:t>
            </a:r>
            <a:endParaRPr lang="ru-RU" b="1" dirty="0"/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1000100" y="1428736"/>
            <a:ext cx="1643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-  2 023,42 или 36,9%</a:t>
            </a:r>
            <a:endParaRPr lang="ru-RU" b="1" dirty="0"/>
          </a:p>
        </p:txBody>
      </p:sp>
      <p:sp>
        <p:nvSpPr>
          <p:cNvPr id="76" name="AutoShape 42"/>
          <p:cNvSpPr>
            <a:spLocks noChangeArrowheads="1"/>
          </p:cNvSpPr>
          <p:nvPr/>
        </p:nvSpPr>
        <p:spPr bwMode="auto">
          <a:xfrm rot="645275">
            <a:off x="4460952" y="2536267"/>
            <a:ext cx="1966301" cy="526219"/>
          </a:xfrm>
          <a:prstGeom prst="curvedDownArrow">
            <a:avLst>
              <a:gd name="adj1" fmla="val 49504"/>
              <a:gd name="adj2" fmla="val 89021"/>
              <a:gd name="adj3" fmla="val 570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5000628" y="1785926"/>
            <a:ext cx="1571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-  807,09 или 16,8%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 rot="20038313">
            <a:off x="2365632" y="2763082"/>
            <a:ext cx="1962339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1377" name="Picture 1" descr="E:\Презентации\zaprav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929066"/>
            <a:ext cx="2285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09" y="357166"/>
            <a:ext cx="8072495" cy="1000132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latin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r>
              <a:rPr lang="ru-RU" sz="2600" b="1" dirty="0" smtClean="0">
                <a:latin typeface="Times New Roman" pitchFamily="18" charset="0"/>
              </a:rPr>
              <a:t/>
            </a:r>
            <a:br>
              <a:rPr lang="ru-RU" sz="2600" b="1" dirty="0" smtClean="0">
                <a:latin typeface="Times New Roman" pitchFamily="18" charset="0"/>
              </a:rPr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428596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071670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786182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429256" y="5929330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954933" y="1285860"/>
            <a:ext cx="1189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67763" y="628652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357158" y="2571744"/>
            <a:ext cx="1296000" cy="3286148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00232" y="2924944"/>
            <a:ext cx="1296000" cy="2932948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714744" y="2780928"/>
            <a:ext cx="1296000" cy="3076964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57158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8 259,00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7 649,00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714744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7 993,00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357818" y="2500306"/>
            <a:ext cx="1296000" cy="3357586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357818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8 337,00</a:t>
            </a:r>
            <a:endParaRPr lang="ru-RU" b="1" dirty="0"/>
          </a:p>
        </p:txBody>
      </p:sp>
      <p:sp>
        <p:nvSpPr>
          <p:cNvPr id="72" name="AutoShape 42"/>
          <p:cNvSpPr>
            <a:spLocks noChangeArrowheads="1"/>
          </p:cNvSpPr>
          <p:nvPr/>
        </p:nvSpPr>
        <p:spPr bwMode="auto">
          <a:xfrm rot="789263">
            <a:off x="815806" y="2289392"/>
            <a:ext cx="1969941" cy="490972"/>
          </a:xfrm>
          <a:prstGeom prst="curvedDownArrow">
            <a:avLst>
              <a:gd name="adj1" fmla="val 49802"/>
              <a:gd name="adj2" fmla="val 110864"/>
              <a:gd name="adj3" fmla="val 602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643174" y="1714488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+ 344,00</a:t>
            </a:r>
            <a:endParaRPr lang="ru-RU" b="1" dirty="0"/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1142976" y="1714488"/>
            <a:ext cx="1643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-  610,00 </a:t>
            </a:r>
            <a:endParaRPr lang="ru-RU" b="1" dirty="0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4214810" y="171448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+ 344,00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AutoShape 42"/>
          <p:cNvSpPr>
            <a:spLocks noChangeArrowheads="1"/>
          </p:cNvSpPr>
          <p:nvPr/>
        </p:nvSpPr>
        <p:spPr bwMode="auto">
          <a:xfrm rot="21149881">
            <a:off x="2667296" y="2333386"/>
            <a:ext cx="1852525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 rot="21149881">
            <a:off x="4381807" y="2190509"/>
            <a:ext cx="1852525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0353" name="Picture 1" descr="E:\картинки к слайдам\stolov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143116"/>
            <a:ext cx="2214546" cy="1660910"/>
          </a:xfrm>
          <a:prstGeom prst="rect">
            <a:avLst/>
          </a:prstGeom>
          <a:noFill/>
        </p:spPr>
      </p:pic>
      <p:pic>
        <p:nvPicPr>
          <p:cNvPr id="100354" name="Picture 2" descr="E:\картинки к слайдам\PICT0089.jpg_FM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85" y="4000504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358245" cy="5715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/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571472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285984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4000496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715008" y="5929330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28586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67763" y="628652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28596" y="2571744"/>
            <a:ext cx="1296000" cy="3286148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71670" y="2786058"/>
            <a:ext cx="1296000" cy="3071834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786182" y="2714620"/>
            <a:ext cx="1296000" cy="3143272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00034" y="4071942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4 289,00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4071942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3 985,00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714744" y="4071942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4 164,00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429256" y="2500306"/>
            <a:ext cx="1296000" cy="3357586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572132" y="4071942"/>
            <a:ext cx="145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4 344,00</a:t>
            </a:r>
            <a:endParaRPr lang="ru-RU" b="1" dirty="0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786050" y="1714488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+ 4,5 %</a:t>
            </a:r>
            <a:endParaRPr lang="ru-RU" b="1" dirty="0"/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857224" y="1714488"/>
            <a:ext cx="1643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ru-RU" b="1" dirty="0" smtClean="0"/>
              <a:t> 7,1% </a:t>
            </a:r>
            <a:endParaRPr lang="ru-RU" b="1" dirty="0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4500562" y="1714488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+ 4,3%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7" name="AutoShape 42"/>
          <p:cNvSpPr>
            <a:spLocks noChangeArrowheads="1"/>
          </p:cNvSpPr>
          <p:nvPr/>
        </p:nvSpPr>
        <p:spPr bwMode="auto">
          <a:xfrm rot="21149881">
            <a:off x="2738734" y="2333387"/>
            <a:ext cx="1852525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 rot="21149881">
            <a:off x="4453246" y="2190509"/>
            <a:ext cx="1852525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 rot="645275">
            <a:off x="960490" y="2250515"/>
            <a:ext cx="1966301" cy="526219"/>
          </a:xfrm>
          <a:prstGeom prst="curvedDownArrow">
            <a:avLst>
              <a:gd name="adj1" fmla="val 49504"/>
              <a:gd name="adj2" fmla="val 89021"/>
              <a:gd name="adj3" fmla="val 570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9329" name="Picture 1" descr="E:\Презентации\колос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14554"/>
            <a:ext cx="2214546" cy="1660910"/>
          </a:xfrm>
          <a:prstGeom prst="rect">
            <a:avLst/>
          </a:prstGeom>
          <a:noFill/>
        </p:spPr>
      </p:pic>
      <p:pic>
        <p:nvPicPr>
          <p:cNvPr id="99330" name="Picture 2" descr="E:\картинки к слайдам\138053666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000504"/>
            <a:ext cx="2214546" cy="1575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358245" cy="57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ПОШЛИНА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428596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143108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786182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429256" y="5929330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21442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67763" y="628652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357158" y="3571876"/>
            <a:ext cx="1296000" cy="2286016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00232" y="2643182"/>
            <a:ext cx="1296000" cy="321471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643306" y="2428868"/>
            <a:ext cx="1296000" cy="3429024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57158" y="442913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4 321,00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2000232" y="400050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6 505,00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643306" y="3857628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6 798,00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357818" y="2214554"/>
            <a:ext cx="1296000" cy="3643338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357818" y="3643314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7 090,00</a:t>
            </a:r>
            <a:endParaRPr lang="ru-RU" b="1" dirty="0"/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428860" y="1357298"/>
            <a:ext cx="13573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+ 293,00 или 4,5 %</a:t>
            </a:r>
            <a:endParaRPr lang="ru-RU" b="1" dirty="0"/>
          </a:p>
        </p:txBody>
      </p:sp>
      <p:sp>
        <p:nvSpPr>
          <p:cNvPr id="77" name="Text Box 54"/>
          <p:cNvSpPr txBox="1">
            <a:spLocks noChangeArrowheads="1"/>
          </p:cNvSpPr>
          <p:nvPr/>
        </p:nvSpPr>
        <p:spPr bwMode="auto">
          <a:xfrm>
            <a:off x="4357686" y="1214422"/>
            <a:ext cx="12144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+ 292,00 или 4,3%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357158" y="1714488"/>
            <a:ext cx="1785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+ 2 184,00  или в 1,5 раза</a:t>
            </a:r>
            <a:endParaRPr lang="ru-RU" b="1" dirty="0"/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 rot="21149881">
            <a:off x="2452983" y="2119071"/>
            <a:ext cx="1852525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 rot="20191788">
            <a:off x="443878" y="2591337"/>
            <a:ext cx="1994077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42"/>
          <p:cNvSpPr>
            <a:spLocks noChangeArrowheads="1"/>
          </p:cNvSpPr>
          <p:nvPr/>
        </p:nvSpPr>
        <p:spPr bwMode="auto">
          <a:xfrm rot="21149881">
            <a:off x="4310371" y="1904759"/>
            <a:ext cx="1852525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8305" name="Picture 1" descr="E:\картинки к слайдам\dEAig4y0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55" y="3714752"/>
            <a:ext cx="2309845" cy="1906850"/>
          </a:xfrm>
          <a:prstGeom prst="rect">
            <a:avLst/>
          </a:prstGeom>
          <a:noFill/>
        </p:spPr>
      </p:pic>
      <p:pic>
        <p:nvPicPr>
          <p:cNvPr id="98306" name="Picture 2" descr="E:\картинки к слайдам\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928802"/>
            <a:ext cx="2238400" cy="167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358245" cy="57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ПРОДАЖИ ЗЕМЕЛЬНЫХ УЧАСТКОВ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32"/>
          <p:cNvSpPr>
            <a:spLocks noChangeArrowheads="1"/>
          </p:cNvSpPr>
          <p:nvPr/>
        </p:nvSpPr>
        <p:spPr bwMode="auto">
          <a:xfrm>
            <a:off x="0" y="6572272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ФИНАНСОВОЕ УПРАВЛЕНИЕ АДМИНИСТРАЦИИ </a:t>
            </a:r>
            <a:r>
              <a:rPr lang="ru-RU" sz="1200" b="1" dirty="0" smtClean="0"/>
              <a:t>КУРСКОГО </a:t>
            </a:r>
            <a:r>
              <a:rPr lang="ru-RU" sz="1200" b="1" dirty="0"/>
              <a:t>МУНИЦИПАЛЬНОГО РАЙОНА СТАВРОПОЛЬСКОГО КРАЯ</a:t>
            </a:r>
          </a:p>
        </p:txBody>
      </p:sp>
      <p:sp>
        <p:nvSpPr>
          <p:cNvPr id="86050" name="Text Box 34"/>
          <p:cNvSpPr txBox="1">
            <a:spLocks noChangeArrowheads="1"/>
          </p:cNvSpPr>
          <p:nvPr/>
        </p:nvSpPr>
        <p:spPr bwMode="auto">
          <a:xfrm>
            <a:off x="500034" y="592933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2214546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2015 </a:t>
            </a:r>
            <a:r>
              <a:rPr lang="ru-RU" b="1" dirty="0"/>
              <a:t>год</a:t>
            </a:r>
          </a:p>
        </p:txBody>
      </p:sp>
      <p:sp>
        <p:nvSpPr>
          <p:cNvPr id="86052" name="Text Box 36"/>
          <p:cNvSpPr txBox="1">
            <a:spLocks noChangeArrowheads="1"/>
          </p:cNvSpPr>
          <p:nvPr/>
        </p:nvSpPr>
        <p:spPr bwMode="auto">
          <a:xfrm>
            <a:off x="3857620" y="5929330"/>
            <a:ext cx="1138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2016 </a:t>
            </a:r>
            <a:r>
              <a:rPr lang="ru-RU" b="1" dirty="0"/>
              <a:t>год</a:t>
            </a:r>
          </a:p>
        </p:txBody>
      </p:sp>
      <p:sp>
        <p:nvSpPr>
          <p:cNvPr id="86053" name="Text Box 37"/>
          <p:cNvSpPr txBox="1">
            <a:spLocks noChangeArrowheads="1"/>
          </p:cNvSpPr>
          <p:nvPr/>
        </p:nvSpPr>
        <p:spPr bwMode="auto">
          <a:xfrm>
            <a:off x="5429256" y="5929330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2017 </a:t>
            </a:r>
            <a:r>
              <a:rPr lang="ru-RU" b="1" dirty="0"/>
              <a:t>год</a:t>
            </a:r>
          </a:p>
        </p:txBody>
      </p:sp>
      <p:sp>
        <p:nvSpPr>
          <p:cNvPr id="86054" name="Text Box 38"/>
          <p:cNvSpPr txBox="1">
            <a:spLocks noChangeArrowheads="1"/>
          </p:cNvSpPr>
          <p:nvPr/>
        </p:nvSpPr>
        <p:spPr bwMode="auto">
          <a:xfrm>
            <a:off x="7597775" y="128586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тыс. руб.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86278" name="Text Box 262"/>
          <p:cNvSpPr txBox="1">
            <a:spLocks noChangeArrowheads="1"/>
          </p:cNvSpPr>
          <p:nvPr/>
        </p:nvSpPr>
        <p:spPr bwMode="auto">
          <a:xfrm>
            <a:off x="8767763" y="628652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28596" y="3786190"/>
            <a:ext cx="1296000" cy="2122876"/>
          </a:xfrm>
          <a:prstGeom prst="can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Цилиндр 48"/>
          <p:cNvSpPr/>
          <p:nvPr/>
        </p:nvSpPr>
        <p:spPr>
          <a:xfrm>
            <a:off x="2071670" y="1928802"/>
            <a:ext cx="1296000" cy="3960000"/>
          </a:xfrm>
          <a:prstGeom prst="ca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Цилиндр 50"/>
          <p:cNvSpPr/>
          <p:nvPr/>
        </p:nvSpPr>
        <p:spPr>
          <a:xfrm>
            <a:off x="3714744" y="1928802"/>
            <a:ext cx="1296000" cy="3960000"/>
          </a:xfrm>
          <a:prstGeom prst="can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714348" y="4643446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75,00</a:t>
            </a:r>
            <a:endParaRPr lang="ru-RU" b="1" dirty="0"/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1928794" y="3643314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150,00</a:t>
            </a:r>
            <a:endParaRPr lang="ru-RU" b="1" dirty="0"/>
          </a:p>
        </p:txBody>
      </p:sp>
      <p:sp>
        <p:nvSpPr>
          <p:cNvPr id="66" name="Text Box 54"/>
          <p:cNvSpPr txBox="1">
            <a:spLocks noChangeArrowheads="1"/>
          </p:cNvSpPr>
          <p:nvPr/>
        </p:nvSpPr>
        <p:spPr bwMode="auto">
          <a:xfrm>
            <a:off x="3571868" y="3643314"/>
            <a:ext cx="1503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150,00</a:t>
            </a:r>
            <a:endParaRPr lang="ru-RU" b="1" dirty="0"/>
          </a:p>
        </p:txBody>
      </p:sp>
      <p:sp>
        <p:nvSpPr>
          <p:cNvPr id="53" name="Цилиндр 52"/>
          <p:cNvSpPr/>
          <p:nvPr/>
        </p:nvSpPr>
        <p:spPr>
          <a:xfrm>
            <a:off x="5357818" y="1928802"/>
            <a:ext cx="1296000" cy="3960000"/>
          </a:xfrm>
          <a:prstGeom prst="can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572132" y="3643314"/>
            <a:ext cx="145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150,00</a:t>
            </a:r>
            <a:endParaRPr lang="ru-RU" b="1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3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И НЕНАЛОГОВЫХ ДОХОДОВ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142844" y="1857364"/>
            <a:ext cx="17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в 2 раза</a:t>
            </a:r>
            <a:endParaRPr lang="ru-RU" b="1" dirty="0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 rot="19383342">
            <a:off x="472777" y="2045137"/>
            <a:ext cx="2452848" cy="490972"/>
          </a:xfrm>
          <a:prstGeom prst="curvedDownArrow">
            <a:avLst>
              <a:gd name="adj1" fmla="val 49504"/>
              <a:gd name="adj2" fmla="val 89021"/>
              <a:gd name="adj3" fmla="val 60277"/>
            </a:avLst>
          </a:prstGeom>
          <a:gradFill>
            <a:gsLst>
              <a:gs pos="0">
                <a:srgbClr val="00CC66"/>
              </a:gs>
              <a:gs pos="50000">
                <a:srgbClr val="00FF99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7281" name="Picture 1" descr="E:\картинки к слайдам\1355731427_1314841695_zemelnyi-uchas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071678"/>
            <a:ext cx="2214546" cy="1841764"/>
          </a:xfrm>
          <a:prstGeom prst="rect">
            <a:avLst/>
          </a:prstGeom>
          <a:noFill/>
        </p:spPr>
      </p:pic>
      <p:pic>
        <p:nvPicPr>
          <p:cNvPr id="97283" name="Picture 3" descr="E:\картинки к слайдам\354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638" y="4071942"/>
            <a:ext cx="2363362" cy="1571636"/>
          </a:xfrm>
          <a:prstGeom prst="rect">
            <a:avLst/>
          </a:prstGeom>
          <a:noFill/>
        </p:spPr>
      </p:pic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3357554" y="3643314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000628" y="3643314"/>
            <a:ext cx="3571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=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10275</TotalTime>
  <Words>1806</Words>
  <Application>Microsoft Office PowerPoint</Application>
  <PresentationFormat>Экран (4:3)</PresentationFormat>
  <Paragraphs>602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Оформление по умолчанию</vt:lpstr>
      <vt:lpstr>Диаграмма</vt:lpstr>
      <vt:lpstr>Слайд 1</vt:lpstr>
      <vt:lpstr>Слайд 2</vt:lpstr>
      <vt:lpstr>ОБЪЕМ СОБСТВЕННЫХ  ДОХОДОВ МЕСТНОГО БЮДЖЕТА</vt:lpstr>
      <vt:lpstr> НАЛОГ НА ДОХОДЫ ФИЗИЧЕСКИХ ЛИЦ</vt:lpstr>
      <vt:lpstr> ДОХОДЫ ОТ УПЛАТЫ АКЦИЗОВ НА НЕФТЕПРОДУКТЫ </vt:lpstr>
      <vt:lpstr> ЕДИНЫЙ НАЛОГ НА ВМЕНЕННЫЙ ДОХОД ДЛЯ ОТДЕЛЬНЫХ ВИДОВ ДЕЯТЕЛЬНОСТИ </vt:lpstr>
      <vt:lpstr> ЕДИНЫЙ СЕЛЬСКОХОЗЯЙСТВЕННЫЙ НАЛОГ</vt:lpstr>
      <vt:lpstr>  ГОСУДАРСТВЕННАЯ ПОШЛИНА </vt:lpstr>
      <vt:lpstr>  ДОХОДЫ ОТ ПРОДАЖИ ЗЕМЕЛЬНЫХ УЧАСТКОВ </vt:lpstr>
      <vt:lpstr>   ДОХОДЫ, ПОЛУЧАЕМЫЕ В ВИДЕ АРЕНДНОЙ ПЛАТЫ ЗА ЗЕМЕЛЬНЫЕ УЧАСТКИ  </vt:lpstr>
      <vt:lpstr>   ДОХОДЫ, ПОЛУЧАЕМЫЕ В ВИДЕ АРЕНДНОЙ ПЛАТЫ ЗА ЗЕМЛИ ПОСЛЕ РАЗГРАНИЧЕНИЯ ГОСУДАРСТВЕННОЙ СОБСТВЕННОСТИ </vt:lpstr>
      <vt:lpstr>  ДОХОДЫ  ОТ СДАЧИ В АРЕНДУ ИМУЩЕСТВА </vt:lpstr>
      <vt:lpstr>   ПЛАТЕЖИ ОТ МУНИЦИПАЛЬНЫХ  УНИТАРНЫХ ПРЕДПРИЯТИЙ  </vt:lpstr>
      <vt:lpstr>  ПЛАТА ЗА НЕГАТИВНОЕ ВОЗДЕЙСТВИЕ НА ОКРУЖАЮЩУЮ СРЕДУ </vt:lpstr>
      <vt:lpstr>  ДОХОДЫ  ОТ ОКАЗАНИЯ ПЛАТНЫХ УСЛУГ И КОМПЕНСАЦИИ  ЗАТРАТ  ГОСУДАРСТВА </vt:lpstr>
      <vt:lpstr>  ШТРАФЫ, САНКЦИИ, ВОЗМЕЩЕНИЕ УЩЕРБА  </vt:lpstr>
      <vt:lpstr>Слайд 17</vt:lpstr>
      <vt:lpstr>  ИНЫЕ МЕЖБЮДЖЕТНЫЕ ТРАНСФЕРТЫ </vt:lpstr>
      <vt:lpstr>   ОБЩИЙ ОБЪЕМ БЕЗВОЗМЕЗДНЫХ  ПОСТУПЛЕНИЙ В БЮДЖЕТ     </vt:lpstr>
      <vt:lpstr>Слайд 20</vt:lpstr>
      <vt:lpstr>Основные подходы по формированию бюджетных ассигнований</vt:lpstr>
      <vt:lpstr>Основные подходы по формированию бюджетных ассигнований</vt:lpstr>
      <vt:lpstr>Основные подходы по формированию бюджетных ассигнований</vt:lpstr>
      <vt:lpstr>Расходы на повышение заработной платы в сфере образования, культуры, физической культуры и спорта</vt:lpstr>
      <vt:lpstr>Программная структура  расходов местного бюджета на 2015 год  и плановый период 2016 и 2017 годов</vt:lpstr>
      <vt:lpstr>01. РАЗВИТИЕ ОБРАЗОВАНИЯ</vt:lpstr>
      <vt:lpstr>02. СОЦИАЛЬНАЯ ПОДДЕРЖКА ГРАЖДАН</vt:lpstr>
      <vt:lpstr>03. СОХРАНЕНИЕ И РАЗВИТИЕ КУЛЬТУРЫ</vt:lpstr>
      <vt:lpstr>04. РАЗВИТИЕ ФИЗИЧЕСКОЙ  КУЛЬТУРЫ И СПОРТА</vt:lpstr>
      <vt:lpstr>05. МОЛОДЕЖНАЯ ПОЛИТИКА</vt:lpstr>
      <vt:lpstr>06. УПРАВЛЕНИЕ ИМУЩЕСТВОМ</vt:lpstr>
      <vt:lpstr>07. УПРАВЛЕНИЕ ФИНАНСАМИ</vt:lpstr>
      <vt:lpstr>08. ЗАЩИТА НАСЕЛЕНИЯ  ОТ ЧРЕЗВЫЧАЙНЫХ СИТУАЦИЙ</vt:lpstr>
      <vt:lpstr>09. РАЗВИТИЕ МАЛОГО  И СРЕДНЕГО БИЗНЕСА</vt:lpstr>
      <vt:lpstr>10. РАЗВИТИЕ КОММУНАЛЬНОГО ХОЗЯЙСТВА, ТРАНСПОРТНОЙ СИСТЕМЫ И ОБЕСПЕЧЕНИЕ  БЕЗОПАСНОСТИ ДОРОЖНОГО ДВИЖЕНИЯ</vt:lpstr>
      <vt:lpstr>11. РАЗВИТИЕ СЕЛЬСКОГО ХОЗЯЙСТВА</vt:lpstr>
      <vt:lpstr>12. МЕЖНАЦИОНАЛЬНЫЕ ОТНОШЕНИЯ И ПОДДЕРЖКА КАЗАЧЕСТВА</vt:lpstr>
      <vt:lpstr>НЕПРОГРАММНЫЕ НАПРАВЛЕНИЯ</vt:lpstr>
      <vt:lpstr>НЕПРОГРАММНЫЕ НАПРАВЛЕНИЯ</vt:lpstr>
      <vt:lpstr>НЕПРОГРАММНЫЕ НАПРАВЛЕНИЯ</vt:lpstr>
      <vt:lpstr>   БЮДЖЕТ КУРСКОГО МУНИЦИПАЛЬНОГО РАЙОНА   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560</cp:revision>
  <dcterms:created xsi:type="dcterms:W3CDTF">2012-04-17T17:49:34Z</dcterms:created>
  <dcterms:modified xsi:type="dcterms:W3CDTF">2015-04-15T05:06:44Z</dcterms:modified>
</cp:coreProperties>
</file>